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gs/tag38.xml" ContentType="application/vnd.openxmlformats-officedocument.presentationml.tags+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notesSlides/notesSlide41.xml" ContentType="application/vnd.openxmlformats-officedocument.presentationml.notesSlide+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theme/theme14.xml" ContentType="application/vnd.openxmlformats-officedocument.theme+xml"/>
  <Override PartName="/ppt/notesSlides/notesSlide12.xml" ContentType="application/vnd.openxmlformats-officedocument.presentationml.notesSlide+xml"/>
  <Override PartName="/ppt/tags/tag34.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8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theme/theme10.xml" ContentType="application/vnd.openxmlformats-officedocument.theme+xml"/>
  <Override PartName="/ppt/tags/tag9.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28.xml" ContentType="application/vnd.openxmlformats-officedocument.presentationml.notesSlide+xml"/>
  <Override PartName="/ppt/tags/tag68.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theme/theme15.xml" ContentType="application/vnd.openxmlformats-officedocument.theme+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31.xml" ContentType="application/vnd.openxmlformats-officedocument.presentationml.notesSlide+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theme/theme7.xml" ContentType="application/vnd.openxmlformats-officedocument.theme+xml"/>
  <Override PartName="/ppt/theme/theme11.xml" ContentType="application/vnd.openxmlformats-officedocument.theme+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notesSlides/notesSlide25.xml" ContentType="application/vnd.openxmlformats-officedocument.presentationml.notesSlide+xml"/>
  <Override PartName="/ppt/tags/tag76.xml" ContentType="application/vnd.openxmlformats-officedocument.presentationml.tags+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54.xml" ContentType="application/vnd.openxmlformats-officedocument.presentationml.tags+xml"/>
  <Override PartName="/ppt/notesSlides/notesSlide32.xml" ContentType="application/vnd.openxmlformats-officedocument.presentationml.notesSlide+xml"/>
  <Override PartName="/ppt/tags/tag65.xml" ContentType="application/vnd.openxmlformats-officedocument.presentationml.tags+xml"/>
  <Override PartName="/ppt/slideMasters/slideMaster13.xml" ContentType="application/vnd.openxmlformats-officedocument.presentationml.slideMaster+xml"/>
  <Override PartName="/ppt/commentAuthors.xml" ContentType="application/vnd.openxmlformats-officedocument.presentationml.commentAuthors+xml"/>
  <Override PartName="/ppt/tags/tag1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43.xml" ContentType="application/vnd.openxmlformats-officedocument.presentationml.tags+xml"/>
  <Override PartName="/ppt/notesSlides/notesSlide21.xml" ContentType="application/vnd.openxmlformats-officedocument.presentationml.notesSlide+xml"/>
  <Override PartName="/ppt/tags/tag61.xml" ContentType="application/vnd.openxmlformats-officedocument.presentationml.tags+xml"/>
  <Override PartName="/ppt/tags/tag72.xml" ContentType="application/vnd.openxmlformats-officedocument.presentationml.tags+xml"/>
  <Override PartName="/ppt/slideMasters/slideMaster6.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notesSlides/notesSlide10.xml" ContentType="application/vnd.openxmlformats-officedocument.presentationml.notesSlide+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tags/tag3.xml" ContentType="application/vnd.openxmlformats-officedocument.presentationml.tags+xml"/>
  <Override PartName="/ppt/tags/tag59.xml" ContentType="application/vnd.openxmlformats-officedocument.presentationml.tags+xml"/>
  <Override PartName="/ppt/notesSlides/notesSlide37.xml" ContentType="application/vnd.openxmlformats-officedocument.presentationml.notesSlide+xml"/>
  <Override PartName="/ppt/tags/tag77.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notesSlides/notesSlide15.xml" ContentType="application/vnd.openxmlformats-officedocument.presentationml.notesSlide+xml"/>
  <Override PartName="/ppt/tags/tag37.xml" ContentType="application/vnd.openxmlformats-officedocument.presentationml.tags+xml"/>
  <Override PartName="/ppt/tags/tag48.xml" ContentType="application/vnd.openxmlformats-officedocument.presentationml.tags+xml"/>
  <Override PartName="/ppt/notesSlides/notesSlide26.xml" ContentType="application/vnd.openxmlformats-officedocument.presentationml.notesSlide+xml"/>
  <Override PartName="/ppt/tags/tag66.xml" ContentType="application/vnd.openxmlformats-officedocument.presentationml.tags+xml"/>
  <Override PartName="/ppt/slides/slide20.xml" ContentType="application/vnd.openxmlformats-officedocument.presentationml.slide+xml"/>
  <Override PartName="/ppt/tags/tag26.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33.xml" ContentType="application/vnd.openxmlformats-officedocument.presentationml.notesSlide+xml"/>
  <Override PartName="/ppt/tags/tag73.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notesSlides/notesSlide40.xml" ContentType="application/vnd.openxmlformats-officedocument.presentationml.notesSlide+xml"/>
  <Override PartName="/ppt/tags/tag80.xml" ContentType="application/vnd.openxmlformats-officedocument.presentationml.tags+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notesSlides/notesSlide6.xml" ContentType="application/vnd.openxmlformats-officedocument.presentationml.notesSlid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slides/slide29.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tags/tag4.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950" r:id="rId5"/>
    <p:sldMasterId id="2147483952" r:id="rId6"/>
    <p:sldMasterId id="2147483954" r:id="rId7"/>
    <p:sldMasterId id="2147483956" r:id="rId8"/>
    <p:sldMasterId id="2147483958" r:id="rId9"/>
    <p:sldMasterId id="2147483960" r:id="rId10"/>
    <p:sldMasterId id="2147483962" r:id="rId11"/>
    <p:sldMasterId id="2147483964" r:id="rId12"/>
    <p:sldMasterId id="2147483966" r:id="rId13"/>
    <p:sldMasterId id="2147483968" r:id="rId14"/>
    <p:sldMasterId id="2147483972" r:id="rId15"/>
    <p:sldMasterId id="2147483974" r:id="rId16"/>
  </p:sldMasterIdLst>
  <p:notesMasterIdLst>
    <p:notesMasterId r:id="rId60"/>
  </p:notesMasterIdLst>
  <p:handoutMasterIdLst>
    <p:handoutMasterId r:id="rId61"/>
  </p:handout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99"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6A"/>
    <a:srgbClr val="008000"/>
    <a:srgbClr val="FFFFFF"/>
    <a:srgbClr val="965B8E"/>
    <a:srgbClr val="7B4B88"/>
    <a:srgbClr val="E9EEF1"/>
    <a:srgbClr val="91B800"/>
    <a:srgbClr val="CA1D10"/>
    <a:srgbClr val="E06262"/>
    <a:srgbClr val="CF737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168" autoAdjust="0"/>
    <p:restoredTop sz="95700" autoAdjust="0"/>
  </p:normalViewPr>
  <p:slideViewPr>
    <p:cSldViewPr snapToGrid="0" showGuides="1">
      <p:cViewPr varScale="1">
        <p:scale>
          <a:sx n="135" d="100"/>
          <a:sy n="135" d="100"/>
        </p:scale>
        <p:origin x="-1728" y="-96"/>
      </p:cViewPr>
      <p:guideLst>
        <p:guide orient="horz" pos="2160"/>
        <p:guide orient="horz" pos="836"/>
        <p:guide pos="5481"/>
        <p:guide pos="288"/>
      </p:guideLst>
    </p:cSldViewPr>
  </p:slideViewPr>
  <p:outlineViewPr>
    <p:cViewPr>
      <p:scale>
        <a:sx n="33" d="100"/>
        <a:sy n="33" d="100"/>
      </p:scale>
      <p:origin x="0" y="175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27" d="100"/>
          <a:sy n="127" d="100"/>
        </p:scale>
        <p:origin x="-1020" y="-102"/>
      </p:cViewPr>
      <p:guideLst>
        <p:guide orient="horz" pos="2211"/>
        <p:guide pos="293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4.xml"/><Relationship Id="rId29" Type="http://schemas.openxmlformats.org/officeDocument/2006/relationships/slide" Target="slides/slide13.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61"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3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32971" cy="350532"/>
          </a:xfrm>
          <a:prstGeom prst="rect">
            <a:avLst/>
          </a:prstGeom>
        </p:spPr>
        <p:txBody>
          <a:bodyPr vert="horz" lIns="88277" tIns="44137" rIns="88277" bIns="44137" rtlCol="0"/>
          <a:lstStyle>
            <a:lvl1pPr algn="l">
              <a:defRPr sz="1200"/>
            </a:lvl1pPr>
          </a:lstStyle>
          <a:p>
            <a:endParaRPr lang="en-US"/>
          </a:p>
        </p:txBody>
      </p:sp>
      <p:sp>
        <p:nvSpPr>
          <p:cNvPr id="3" name="Date Placeholder 2"/>
          <p:cNvSpPr>
            <a:spLocks noGrp="1"/>
          </p:cNvSpPr>
          <p:nvPr>
            <p:ph type="dt" sz="quarter" idx="1"/>
          </p:nvPr>
        </p:nvSpPr>
        <p:spPr>
          <a:xfrm>
            <a:off x="5270937" y="0"/>
            <a:ext cx="4032971" cy="350532"/>
          </a:xfrm>
          <a:prstGeom prst="rect">
            <a:avLst/>
          </a:prstGeom>
        </p:spPr>
        <p:txBody>
          <a:bodyPr vert="horz" lIns="88277" tIns="44137" rIns="88277" bIns="44137" rtlCol="0"/>
          <a:lstStyle>
            <a:lvl1pPr algn="r">
              <a:defRPr sz="1200"/>
            </a:lvl1pPr>
          </a:lstStyle>
          <a:p>
            <a:fld id="{3603A3DC-285A-48EF-A6A9-13284B292DDB}" type="datetimeFigureOut">
              <a:rPr lang="en-US" smtClean="0"/>
              <a:pPr/>
              <a:t>8/9/2012</a:t>
            </a:fld>
            <a:endParaRPr lang="en-US"/>
          </a:p>
        </p:txBody>
      </p:sp>
      <p:sp>
        <p:nvSpPr>
          <p:cNvPr id="4" name="Footer Placeholder 3"/>
          <p:cNvSpPr>
            <a:spLocks noGrp="1"/>
          </p:cNvSpPr>
          <p:nvPr>
            <p:ph type="ftr" sz="quarter" idx="2"/>
          </p:nvPr>
        </p:nvSpPr>
        <p:spPr>
          <a:xfrm>
            <a:off x="2" y="6668235"/>
            <a:ext cx="4032971" cy="350532"/>
          </a:xfrm>
          <a:prstGeom prst="rect">
            <a:avLst/>
          </a:prstGeom>
        </p:spPr>
        <p:txBody>
          <a:bodyPr vert="horz" lIns="88277" tIns="44137" rIns="88277" bIns="44137" rtlCol="0" anchor="b"/>
          <a:lstStyle>
            <a:lvl1pPr algn="l">
              <a:defRPr sz="1200"/>
            </a:lvl1pPr>
          </a:lstStyle>
          <a:p>
            <a:endParaRPr lang="en-US"/>
          </a:p>
        </p:txBody>
      </p:sp>
      <p:sp>
        <p:nvSpPr>
          <p:cNvPr id="5" name="Slide Number Placeholder 4"/>
          <p:cNvSpPr>
            <a:spLocks noGrp="1"/>
          </p:cNvSpPr>
          <p:nvPr>
            <p:ph type="sldNum" sz="quarter" idx="3"/>
          </p:nvPr>
        </p:nvSpPr>
        <p:spPr>
          <a:xfrm>
            <a:off x="5270937" y="6668235"/>
            <a:ext cx="4032971" cy="350532"/>
          </a:xfrm>
          <a:prstGeom prst="rect">
            <a:avLst/>
          </a:prstGeom>
        </p:spPr>
        <p:txBody>
          <a:bodyPr vert="horz" lIns="88277" tIns="44137" rIns="88277" bIns="44137" rtlCol="0" anchor="b"/>
          <a:lstStyle>
            <a:lvl1pPr algn="r">
              <a:defRPr sz="1200"/>
            </a:lvl1pPr>
          </a:lstStyle>
          <a:p>
            <a:fld id="{31C9CEC6-6AD2-4F32-A6B2-F8D8783008D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2"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l" defTabSz="933339">
              <a:defRPr sz="1200">
                <a:latin typeface="Arial" charset="0"/>
              </a:defRPr>
            </a:lvl1pPr>
          </a:lstStyle>
          <a:p>
            <a:pPr>
              <a:defRPr/>
            </a:pPr>
            <a:endParaRPr lang="en-US"/>
          </a:p>
        </p:txBody>
      </p:sp>
      <p:sp>
        <p:nvSpPr>
          <p:cNvPr id="17411" name="Rectangle 3"/>
          <p:cNvSpPr>
            <a:spLocks noGrp="1" noChangeArrowheads="1"/>
          </p:cNvSpPr>
          <p:nvPr>
            <p:ph type="dt" idx="1"/>
          </p:nvPr>
        </p:nvSpPr>
        <p:spPr bwMode="auto">
          <a:xfrm>
            <a:off x="5270937" y="0"/>
            <a:ext cx="4032971" cy="350532"/>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lvl1pPr algn="r" defTabSz="933339">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897188" y="523875"/>
            <a:ext cx="3511550" cy="263525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9"/>
            <a:ext cx="7443933" cy="3158268"/>
          </a:xfrm>
          <a:prstGeom prst="rect">
            <a:avLst/>
          </a:prstGeom>
          <a:noFill/>
          <a:ln w="9525">
            <a:noFill/>
            <a:miter lim="800000"/>
            <a:headEnd/>
            <a:tailEnd/>
          </a:ln>
          <a:effectLst/>
        </p:spPr>
        <p:txBody>
          <a:bodyPr vert="horz" wrap="square" lIns="93318" tIns="46658" rIns="93318" bIns="466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2" y="6668235"/>
            <a:ext cx="4032971" cy="350532"/>
          </a:xfrm>
          <a:prstGeom prst="rect">
            <a:avLst/>
          </a:prstGeom>
          <a:noFill/>
          <a:ln w="9525">
            <a:noFill/>
            <a:miter lim="800000"/>
            <a:headEnd/>
            <a:tailEnd/>
          </a:ln>
          <a:effectLst/>
        </p:spPr>
        <p:txBody>
          <a:bodyPr vert="horz" wrap="square" lIns="93318" tIns="46658" rIns="93318" bIns="46658" numCol="1" anchor="b" anchorCtr="0" compatLnSpc="1">
            <a:prstTxWarp prst="textNoShape">
              <a:avLst/>
            </a:prstTxWarp>
          </a:bodyPr>
          <a:lstStyle>
            <a:lvl1pPr algn="l" defTabSz="933339">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43.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7.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9.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65.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68.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70.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ags" Target="../tags/tag77.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smtClean="0">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custDataLst>
              <p:tags r:id="rId1"/>
            </p:custDataLst>
          </p:nvPr>
        </p:nvSpPr>
        <p:spPr>
          <a:noFill/>
          <a:ln/>
        </p:spPr>
        <p:txBody>
          <a:bodyPr/>
          <a:lstStyle/>
          <a:p>
            <a:r>
              <a:rPr lang="en-US" smtClean="0"/>
              <a:t>The ability to extract the INIT value from the RTL code is relatively new, and may not be supported by all synthesis tools.</a:t>
            </a:r>
          </a:p>
          <a:p>
            <a:r>
              <a:rPr lang="en-US" smtClean="0"/>
              <a:t>The SRVAL and INIT need not be the same value.</a:t>
            </a:r>
            <a:endParaRPr lang="en-CA"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custDataLst>
              <p:tags r:id="rId1"/>
            </p:custDataLst>
          </p:nvPr>
        </p:nvSpPr>
        <p:spPr>
          <a:noFill/>
          <a:ln/>
        </p:spPr>
        <p:txBody>
          <a:bodyPr/>
          <a:lstStyle/>
          <a:p>
            <a:r>
              <a:rPr lang="en-US" smtClean="0"/>
              <a:t>All flip-flops within the slice will enter and leave the reset state at the same time because they share the same SR signal. However, each flip-flop has its own SRVAL attribute, so the value forced on to the Q output when in the reset state is individually set.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custDataLst>
              <p:tags r:id="rId1"/>
            </p:custDataLst>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custDataLst>
              <p:tags r:id="rId1"/>
            </p:custDataLst>
          </p:nvPr>
        </p:nvSpPr>
        <p:spPr>
          <a:noFill/>
          <a:ln/>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Rot="1" noChangeAspect="1" noChangeArrowheads="1" noTextEdit="1"/>
          </p:cNvSpPr>
          <p:nvPr>
            <p:ph type="sldImg"/>
          </p:nvPr>
        </p:nvSpPr>
        <p:spPr>
          <a:ln/>
        </p:spPr>
      </p:sp>
      <p:sp>
        <p:nvSpPr>
          <p:cNvPr id="44035" name="Rectangle 5"/>
          <p:cNvSpPr>
            <a:spLocks noGrp="1" noChangeArrowheads="1"/>
          </p:cNvSpPr>
          <p:nvPr>
            <p:ph type="body" idx="1"/>
            <p:custDataLst>
              <p:tags r:id="rId1"/>
            </p:custDataLst>
          </p:nvPr>
        </p:nvSpPr>
        <p:spPr>
          <a:noFill/>
          <a:ln/>
        </p:spPr>
        <p:txBody>
          <a:bodyPr/>
          <a:lstStyle/>
          <a:p>
            <a:r>
              <a:rPr lang="en-US" smtClean="0"/>
              <a:t>This feature can be controlled using the “Reduce Control Sets” property of the synthesis process.</a:t>
            </a:r>
          </a:p>
          <a:p>
            <a:r>
              <a:rPr lang="en-US" smtClean="0"/>
              <a:t>In this example, the three flip-flops in the original design must be placed in separate slices because they each use a different control set. All three flip-flops share the same clock, but one has no set/reset, a second uses a signal named ‘set’ to synchronously set it to a 1, and the other uses a signal named rst to reset it to 0.</a:t>
            </a:r>
          </a:p>
          <a:p>
            <a:r>
              <a:rPr lang="en-US" smtClean="0"/>
              <a:t>If the synchronous set and reset functions are implemented using LUT logic, then all three flip-flops can be placed into the same slice. This implementation is shown on the right. </a:t>
            </a:r>
          </a:p>
          <a:p>
            <a:r>
              <a:rPr lang="en-US" smtClean="0"/>
              <a:t>In some instances, the increased combinatorial logic can be combined with existing logic or placed in an unused LUT connected to the flip-flop. So the overall increase in LUT utilization may be small.</a:t>
            </a:r>
          </a:p>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Rot="1" noChangeAspect="1" noChangeArrowheads="1" noTextEdit="1"/>
          </p:cNvSpPr>
          <p:nvPr>
            <p:ph type="sldImg"/>
          </p:nvPr>
        </p:nvSpPr>
        <p:spPr>
          <a:ln/>
        </p:spPr>
      </p:sp>
      <p:sp>
        <p:nvSpPr>
          <p:cNvPr id="45059" name="Rectangle 5"/>
          <p:cNvSpPr>
            <a:spLocks noGrp="1" noChangeArrowheads="1"/>
          </p:cNvSpPr>
          <p:nvPr>
            <p:ph type="body" idx="1"/>
            <p:custDataLst>
              <p:tags r:id="rId1"/>
            </p:custDataLst>
          </p:nvPr>
        </p:nvSpPr>
        <p:spPr>
          <a:noFill/>
          <a:ln/>
        </p:spPr>
        <p:txBody>
          <a:bodyPr/>
          <a:lstStyle/>
          <a:p>
            <a:r>
              <a:rPr lang="en-US" smtClean="0"/>
              <a:t>In this example, the two flip-flops in the original design must be placed in separate slices because they each use a different control set. Both flip-flops share the same clock, but one has no CE, a second does.</a:t>
            </a:r>
          </a:p>
          <a:p>
            <a:r>
              <a:rPr lang="en-US" smtClean="0"/>
              <a:t>If the CE function is implemented using LUT logic, then both flip-flops can be placed into the same slice. This implementation is shown on the right. </a:t>
            </a:r>
          </a:p>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custDataLst>
              <p:tags r:id="rId1"/>
            </p:custDataLst>
          </p:nvPr>
        </p:nvSpPr>
        <p:spPr>
          <a:noFill/>
          <a:ln/>
        </p:spPr>
        <p:txBody>
          <a:bodyPr/>
          <a:lstStyle/>
          <a:p>
            <a:r>
              <a:rPr lang="en-US" smtClean="0"/>
              <a:t>Remember that when you instantiate a primitive, you are going to get what you build. </a:t>
            </a:r>
          </a:p>
          <a:p>
            <a:r>
              <a:rPr lang="en-US" smtClean="0"/>
              <a:t>So if you instantiate a register (or a core that uses a register) and connect that port up, it will use that control signal.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custDataLst>
              <p:tags r:id="rId1"/>
            </p:custDataLst>
          </p:nvPr>
        </p:nvSpPr>
        <p:spPr>
          <a:noFill/>
          <a:ln/>
        </p:spPr>
        <p:txBody>
          <a:bodyPr/>
          <a:lstStyle/>
          <a:p>
            <a:r>
              <a:rPr lang="en-US" smtClean="0"/>
              <a:t>Active-low signals use more LUTs because they require inversion before they can directly drive the control port of a register. This inversion must be done with a LUT and thus takes up a LUT input.</a:t>
            </a:r>
          </a:p>
          <a:p>
            <a:r>
              <a:rPr lang="en-US" smtClean="0"/>
              <a:t>If you use hierarchical design techniques (meaning you are using partitions, using keep hierarchy equals true, using cores, using multiple netlists, or using bottom-up synthesis), many inverters may be inferred.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custDataLst>
              <p:tags r:id="rId1"/>
            </p:custDataLst>
          </p:nvPr>
        </p:nvSpPr>
        <p:spPr>
          <a:noFill/>
          <a:ln/>
        </p:spPr>
        <p:txBody>
          <a:bodyPr/>
          <a:lstStyle/>
          <a:p>
            <a:r>
              <a:rPr lang="en-US" smtClean="0"/>
              <a:t>Remember that the synthesis tools and the implementation tools cannot merge this logic into the same slice because the designer is not allowing optimization across a hierarchical boundary.</a:t>
            </a:r>
          </a:p>
          <a:p>
            <a:endParaRPr lang="en-US" smtClean="0"/>
          </a:p>
          <a:p>
            <a:r>
              <a:rPr lang="en-US" b="1" smtClean="0"/>
              <a:t>Instructor Note: </a:t>
            </a:r>
          </a:p>
          <a:p>
            <a:r>
              <a:rPr lang="en-US" smtClean="0"/>
              <a:t>This slide is animated. Click once to show all animations.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custDataLst>
              <p:tags r:id="rId1"/>
            </p:custDataLst>
          </p:nvPr>
        </p:nvSpPr>
        <p:spPr>
          <a:noFill/>
          <a:ln/>
        </p:spPr>
        <p:txBody>
          <a:bodyPr/>
          <a:lstStyle/>
          <a:p>
            <a:r>
              <a:rPr lang="en-US" smtClean="0"/>
              <a:t>Active-low signals use more LUTs because they require inversion before they can directly drive the control port of a register. This inversion must be done with a LUT and thus takes up a LUT input.</a:t>
            </a:r>
          </a:p>
          <a:p>
            <a:r>
              <a:rPr lang="en-US" smtClean="0"/>
              <a:t>If you use hierarchical design techniques (meaning you are using partitions, using keep hierarchy equals true, using cores, using multiple netlists, or using bottom-up synthesis), many inverters may be inferred.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en-US" smtClean="0">
              <a:ea typeface="SimSun"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custDataLst>
              <p:tags r:id="rId1"/>
            </p:custDataLst>
          </p:nvPr>
        </p:nvSpPr>
        <p:spPr>
          <a:noFill/>
          <a:ln/>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custDataLst>
              <p:tags r:id="rId1"/>
            </p:custDataLst>
          </p:nvPr>
        </p:nvSpPr>
        <p:spPr>
          <a:noFill/>
          <a:ln/>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custDataLst>
              <p:tags r:id="rId1"/>
            </p:custDataLst>
          </p:nvPr>
        </p:nvSpPr>
        <p:spPr>
          <a:noFill/>
          <a:ln/>
        </p:spPr>
        <p:txBody>
          <a:bodyPr/>
          <a:lstStyle/>
          <a:p>
            <a:r>
              <a:rPr lang="en-US" smtClean="0"/>
              <a:t>There are some circumstances where a portion of a design may not have a valid clock. </a:t>
            </a:r>
          </a:p>
          <a:p>
            <a:r>
              <a:rPr lang="en-US" smtClean="0"/>
              <a:t>Clocks may come from off-board resources that are hot-pluggable; when the source board is not inserted, a portion of the design has no clock. In these cases, it is still generally required that the outputs of the un-clocked portion of the design still be sane – at very least signaling “Idle”. </a:t>
            </a:r>
          </a:p>
          <a:p>
            <a:r>
              <a:rPr lang="en-US" smtClean="0"/>
              <a:t>In the case of 3-state I/O, it may be important to disable 3-state outputs. In these situations, using an asynchronous reset may be required.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custDataLst>
              <p:tags r:id="rId1"/>
            </p:custDataLst>
          </p:nvPr>
        </p:nvSpPr>
        <p:spPr>
          <a:noFill/>
          <a:ln/>
        </p:spPr>
        <p:txBody>
          <a:bodyPr/>
          <a:lstStyle/>
          <a:p>
            <a:r>
              <a:rPr lang="en-US" smtClean="0"/>
              <a:t>If you have the existing code and are not having any trouble meeting timing, are fitting your device, and are happy with the operation of your device, then you may choose to do nothing.</a:t>
            </a:r>
          </a:p>
          <a:p>
            <a:r>
              <a:rPr lang="en-US" smtClean="0"/>
              <a:t>Synthesis tools do not like to give you logic that is not reflective of the code. So be careful with this option. Using these switches is not the same as manually changing code.</a:t>
            </a:r>
          </a:p>
          <a:p>
            <a:r>
              <a:rPr lang="en-US" smtClean="0"/>
              <a:t>Also note that some believe that if the global set/reset comes from a top-level port that is removed from the code, then the optimization algorithms will rip out the reset. It does not work this way. The synthesis algorithms that perform that optimization run after the low-level device resources are chosen. So, you still end up with a flip-flop that has an asynchronous reset. </a:t>
            </a:r>
          </a:p>
          <a:p>
            <a:r>
              <a:rPr lang="en-US" smtClean="0"/>
              <a:t>Likewise, connecting a reset port high or low in your HDL would not remove the reset from a design that uses the reset as part of a core because the core would not be regenerated.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custDataLst>
              <p:tags r:id="rId1"/>
            </p:custDataLst>
          </p:nvPr>
        </p:nvSpPr>
        <p:spPr>
          <a:noFill/>
          <a:ln/>
        </p:spPr>
        <p:txBody>
          <a:bodyPr/>
          <a:lstStyle/>
          <a:p>
            <a:r>
              <a:rPr lang="en-US" smtClean="0"/>
              <a:t>You can see how much fanout a typical reset can have. This is probably the biggest reason to remove resets from your design.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custDataLst>
              <p:tags r:id="rId1"/>
            </p:custDataLst>
          </p:nvPr>
        </p:nvSpPr>
        <p:spPr>
          <a:noFill/>
          <a:ln/>
        </p:spPr>
        <p:txBody>
          <a:bodyPr/>
          <a:lstStyle/>
          <a:p>
            <a:r>
              <a:rPr lang="en-US" smtClean="0"/>
              <a:t>Relying on the GSR may be sufficient for a substantial portion of your design. Any signal that is known to keep its state immediately after reset (until some future triggering event occurs), can be implemented without a reset.</a:t>
            </a:r>
          </a:p>
          <a:p>
            <a:r>
              <a:rPr lang="en-US" smtClean="0"/>
              <a:t>However, since the GSR is slow and asynchronous to your system clocks, special care must be taken when relying on this mechanism for control logic.</a:t>
            </a:r>
          </a:p>
          <a:p>
            <a:r>
              <a:rPr lang="en-US" smtClean="0"/>
              <a:t>If logic can change state immediately after the deassertion of GSR, you can encounter the same problems as when using a non-synchronized reset; flip-flops can go metastable and state machines can go to illegal states.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custDataLst>
              <p:tags r:id="rId1"/>
            </p:custDataLst>
          </p:nvPr>
        </p:nvSpPr>
        <p:spPr>
          <a:noFill/>
          <a:ln/>
        </p:spPr>
        <p:txBody>
          <a:bodyPr/>
          <a:lstStyle/>
          <a:p>
            <a:r>
              <a:rPr lang="en-US" smtClean="0"/>
              <a:t>Any state machine, counter, or other logic that can change state “autonomously” cannot be solely reset by the GSR. Due to its asynchronous nature with respect to the design’s clock, it may result in flip-flops going metastable or state machines going into illegal states. Thus, these flip-flops will require an explicit reset that deasserts synchronously to the user clock.</a:t>
            </a:r>
          </a:p>
          <a:p>
            <a:r>
              <a:rPr lang="en-US" smtClean="0"/>
              <a:t>However, other logic that can be guaranteed to remain in its INIT state after the GSR is deasserted (until some event occurs in the future), will function properly with only the GSR.</a:t>
            </a:r>
          </a:p>
          <a:p>
            <a:r>
              <a:rPr lang="en-US" smtClean="0"/>
              <a:t>This mixed approach can result in reliable designs that are the most efficient in terms of reset routing. However, great care must be used to determine which portions of the design can rely solely on the GSR, and which need explicit resets.</a:t>
            </a:r>
          </a:p>
          <a:p>
            <a:r>
              <a:rPr lang="en-US" smtClean="0"/>
              <a:t>Leaving a portion of the design to rely on the GSR inappropriately can result in an unreliable system.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Rot="1" noChangeAspect="1" noChangeArrowheads="1" noTextEdit="1"/>
          </p:cNvSpPr>
          <p:nvPr>
            <p:ph type="sldImg"/>
          </p:nvPr>
        </p:nvSpPr>
        <p:spPr>
          <a:ln/>
        </p:spPr>
      </p:sp>
      <p:sp>
        <p:nvSpPr>
          <p:cNvPr id="37891" name="Rectangle 5"/>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custDataLst>
              <p:tags r:id="rId1"/>
            </p:custDataLst>
          </p:nvPr>
        </p:nvSpPr>
        <p:spPr>
          <a:noFill/>
          <a:ln/>
        </p:spPr>
        <p:txBody>
          <a:bodyPr/>
          <a:lstStyle/>
          <a:p>
            <a:r>
              <a:rPr lang="en-US" smtClean="0"/>
              <a:t>Inferring a block RAM requires a synchronous reset in your HDL.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custDataLst>
              <p:tags r:id="rId1"/>
            </p:custDataLst>
          </p:nvPr>
        </p:nvSpPr>
        <p:spPr>
          <a:noFill/>
          <a:ln/>
        </p:spPr>
        <p:txBody>
          <a:bodyPr/>
          <a:lstStyle/>
          <a:p>
            <a:r>
              <a:rPr lang="en-US" smtClean="0"/>
              <a:t>There is no reset functionality built into the Shift-Register LUT. If you have a reset on the shift register that you code, the synthesis tools are left with one or two choices. They either do not implement the SRL, meaning they will use a bunch of registers (not what you want), or they try to emulate the reset. </a:t>
            </a:r>
          </a:p>
          <a:p>
            <a:r>
              <a:rPr lang="en-US" smtClean="0"/>
              <a:t>Emulating the reset means that they add more logic and it becomes even slower than it should be.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2835275" y="519113"/>
            <a:ext cx="3457575" cy="2592387"/>
          </a:xfrm>
          <a:solidFill>
            <a:srgbClr val="FFFFFF"/>
          </a:solidFill>
          <a:ln/>
        </p:spPr>
      </p:sp>
      <p:sp>
        <p:nvSpPr>
          <p:cNvPr id="43011" name="Rectangle 3"/>
          <p:cNvSpPr>
            <a:spLocks noGrp="1" noChangeArrowheads="1"/>
          </p:cNvSpPr>
          <p:nvPr>
            <p:ph type="body" idx="1"/>
          </p:nvPr>
        </p:nvSpPr>
        <p:spPr>
          <a:xfrm>
            <a:off x="912843" y="3284850"/>
            <a:ext cx="7302742" cy="3111962"/>
          </a:xfrm>
          <a:solidFill>
            <a:srgbClr val="FFFFFF"/>
          </a:solidFill>
          <a:ln>
            <a:solidFill>
              <a:srgbClr val="000000"/>
            </a:solidFill>
          </a:ln>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custDataLst>
              <p:tags r:id="rId1"/>
            </p:custDataLst>
          </p:nvPr>
        </p:nvSpPr>
        <p:spPr>
          <a:noFill/>
          <a:ln/>
        </p:spPr>
        <p:txBody>
          <a:bodyPr/>
          <a:lstStyle/>
          <a:p>
            <a:r>
              <a:rPr lang="en-US" smtClean="0"/>
              <a:t>The chip enable of the flip-flop is active high. If you code for an active-low chip enable, the synthesis tool will infer a LUT to invert the signal.</a:t>
            </a:r>
            <a:endParaRPr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custDataLst>
              <p:tags r:id="rId1"/>
            </p:custDataLst>
          </p:nvPr>
        </p:nvSpPr>
        <p:spPr>
          <a:noFill/>
          <a:ln/>
        </p:spPr>
        <p:txBody>
          <a:bodyPr/>
          <a:lstStyle/>
          <a:p>
            <a:r>
              <a:rPr lang="en-US" smtClean="0"/>
              <a:t>The GSR signal will be described in more detail later in this module.</a:t>
            </a:r>
            <a:endParaRPr lang="en-C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C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custDataLst>
              <p:tags r:id="rId1"/>
            </p:custDataLst>
          </p:nvPr>
        </p:nvSpPr>
        <p:spPr>
          <a:noFill/>
          <a:ln/>
        </p:spPr>
        <p:txBody>
          <a:bodyPr/>
          <a:lstStyle/>
          <a:p>
            <a:r>
              <a:rPr lang="en-US" smtClean="0"/>
              <a:t>Using an un-synchronized asynchronous reset can cause your system to fail to come out of reset properly.</a:t>
            </a:r>
          </a:p>
          <a:p>
            <a:r>
              <a:rPr lang="en-US" smtClean="0"/>
              <a:t>Any flip-flop that can change state on the clock after reset is deasserted may go metastable.</a:t>
            </a:r>
          </a:p>
          <a:p>
            <a:pPr>
              <a:buFontTx/>
              <a:buChar char="•"/>
            </a:pPr>
            <a:r>
              <a:rPr lang="en-US" smtClean="0"/>
              <a:t>The metastability can cause circuit failure.</a:t>
            </a:r>
          </a:p>
          <a:p>
            <a:r>
              <a:rPr lang="en-US" smtClean="0"/>
              <a:t>In addition, flip-flops may come out of reset on different clocks. If different bits of the same state machine come out of reset on different clocks, the state machine may transition into an illegal state.</a:t>
            </a:r>
          </a:p>
          <a:p>
            <a:r>
              <a:rPr lang="en-US" smtClean="0"/>
              <a:t>By default, the reset recovery timing check (reg_sr_r) is enabled for Virtex®-6, Spartan®-6, and 7 series FPGAs.</a:t>
            </a:r>
            <a:endParaRPr lang="en-CA"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custDataLst>
              <p:tags r:id="rId1"/>
            </p:custDataLst>
          </p:nvPr>
        </p:nvSpPr>
        <p:spPr>
          <a:noFill/>
          <a:ln/>
        </p:spPr>
        <p:txBody>
          <a:bodyPr/>
          <a:lstStyle/>
          <a:p>
            <a:r>
              <a:rPr lang="en-US" smtClean="0"/>
              <a:t>For a synchronous reset, the source of the RST signal should also be synchronous to each clock domain.</a:t>
            </a:r>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28" name="Picture 4" descr="C:\Documents and Settings\Jennifer Lockhart\Desktop\Picture2 copy.jpg"/>
          <p:cNvPicPr>
            <a:picLocks noChangeAspect="1" noChangeArrowheads="1"/>
          </p:cNvPicPr>
          <p:nvPr userDrawn="1"/>
        </p:nvPicPr>
        <p:blipFill>
          <a:blip r:embed="rId2"/>
          <a:srcRect/>
          <a:stretch>
            <a:fillRect/>
          </a:stretch>
        </p:blipFill>
        <p:spPr bwMode="auto">
          <a:xfrm>
            <a:off x="1522" y="0"/>
            <a:ext cx="9140956" cy="6858000"/>
          </a:xfrm>
          <a:prstGeom prst="rect">
            <a:avLst/>
          </a:prstGeom>
          <a:noFill/>
        </p:spPr>
      </p:pic>
      <p:sp>
        <p:nvSpPr>
          <p:cNvPr id="19462" name="Rectangle 6"/>
          <p:cNvSpPr>
            <a:spLocks noGrp="1" noChangeArrowheads="1"/>
          </p:cNvSpPr>
          <p:nvPr>
            <p:ph type="subTitle" sz="quarter" idx="1"/>
          </p:nvPr>
        </p:nvSpPr>
        <p:spPr>
          <a:xfrm>
            <a:off x="136525" y="5680630"/>
            <a:ext cx="4972050" cy="676275"/>
          </a:xfrm>
        </p:spPr>
        <p:txBody>
          <a:bodyPr lIns="91440" anchor="ctr"/>
          <a:lstStyle>
            <a:lvl1pPr marL="0" indent="0">
              <a:lnSpc>
                <a:spcPct val="90000"/>
              </a:lnSpc>
              <a:spcBef>
                <a:spcPct val="0"/>
              </a:spcBef>
              <a:buFont typeface="Wingdings" pitchFamily="2" charset="2"/>
              <a:buNone/>
              <a:defRPr>
                <a:solidFill>
                  <a:schemeClr val="tx1"/>
                </a:solidFill>
              </a:defRPr>
            </a:lvl1pPr>
          </a:lstStyle>
          <a:p>
            <a:r>
              <a:rPr lang="en-US" smtClean="0"/>
              <a:t>Click to edit Master subtitle style</a:t>
            </a:r>
            <a:endParaRPr lang="en-US" dirty="0"/>
          </a:p>
        </p:txBody>
      </p:sp>
      <p:sp>
        <p:nvSpPr>
          <p:cNvPr id="19467" name="Rectangle 11"/>
          <p:cNvSpPr>
            <a:spLocks noGrp="1" noChangeArrowheads="1"/>
          </p:cNvSpPr>
          <p:nvPr>
            <p:ph type="ctrTitle" sz="quarter"/>
          </p:nvPr>
        </p:nvSpPr>
        <p:spPr>
          <a:xfrm>
            <a:off x="125413" y="4313792"/>
            <a:ext cx="4876800" cy="1114425"/>
          </a:xfrm>
        </p:spPr>
        <p:txBody>
          <a:bodyPr lIns="91440"/>
          <a:lstStyle>
            <a:lvl1pPr>
              <a:lnSpc>
                <a:spcPct val="100000"/>
              </a:lnSpc>
              <a:defRPr>
                <a:solidFill>
                  <a:schemeClr val="bg2"/>
                </a:solidFill>
              </a:defRPr>
            </a:lvl1pPr>
          </a:lstStyle>
          <a:p>
            <a:r>
              <a:rPr lang="en-US" smtClean="0"/>
              <a:t>Click to edit Master title style</a:t>
            </a:r>
            <a:endParaRPr lang="en-US" dirty="0"/>
          </a:p>
        </p:txBody>
      </p:sp>
      <p:pic>
        <p:nvPicPr>
          <p:cNvPr id="8" name="Picture 7" descr="All_Programmable_Lock_up.jpg"/>
          <p:cNvPicPr>
            <a:picLocks noChangeAspect="1"/>
          </p:cNvPicPr>
          <p:nvPr userDrawn="1"/>
        </p:nvPicPr>
        <p:blipFill>
          <a:blip r:embed="rId3">
            <a:clrChange>
              <a:clrFrom>
                <a:srgbClr val="FFFFFF"/>
              </a:clrFrom>
              <a:clrTo>
                <a:srgbClr val="FFFFFF">
                  <a:alpha val="0"/>
                </a:srgbClr>
              </a:clrTo>
            </a:clrChange>
          </a:blip>
          <a:stretch>
            <a:fillRect/>
          </a:stretch>
        </p:blipFill>
        <p:spPr>
          <a:xfrm>
            <a:off x="4146172" y="1068534"/>
            <a:ext cx="4344270" cy="1307592"/>
          </a:xfrm>
          <a:prstGeom prst="rect">
            <a:avLst/>
          </a:prstGeom>
        </p:spPr>
      </p:pic>
      <p:sp>
        <p:nvSpPr>
          <p:cNvPr id="9"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33646" cy="4268337"/>
          </a:xfrm>
        </p:spPr>
        <p:txBody>
          <a:bodyPr/>
          <a:lst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lnSpc>
                <a:spcPct val="98000"/>
              </a:lnSpc>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p:cNvSpPr/>
          <p:nvPr userDrawn="1"/>
        </p:nvSpPr>
        <p:spPr bwMode="auto">
          <a:xfrm>
            <a:off x="0" y="0"/>
            <a:ext cx="9144000" cy="1238250"/>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nvGrpSpPr>
          <p:cNvPr id="9" name="Group 8"/>
          <p:cNvGrpSpPr/>
          <p:nvPr userDrawn="1"/>
        </p:nvGrpSpPr>
        <p:grpSpPr>
          <a:xfrm>
            <a:off x="0" y="-1"/>
            <a:ext cx="9144000" cy="200025"/>
            <a:chOff x="0" y="-1"/>
            <a:chExt cx="9144000" cy="200025"/>
          </a:xfrm>
        </p:grpSpPr>
        <p:sp>
          <p:nvSpPr>
            <p:cNvPr id="10" name="Rectangle 9"/>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1"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5" name="Title 4"/>
          <p:cNvSpPr>
            <a:spLocks noGrp="1"/>
          </p:cNvSpPr>
          <p:nvPr>
            <p:ph type="title"/>
          </p:nvPr>
        </p:nvSpPr>
        <p:spPr>
          <a:xfrm>
            <a:off x="457200" y="209550"/>
            <a:ext cx="8229600" cy="1143000"/>
          </a:xfrm>
          <a:noFill/>
          <a:ln w="9525">
            <a:noFill/>
            <a:miter lim="800000"/>
            <a:headEnd/>
            <a:tailEnd/>
          </a:ln>
        </p:spPr>
        <p:txBody>
          <a:bodyPr vert="horz" wrap="square" lIns="0" tIns="45720" rIns="91440" bIns="45720" numCol="1" anchor="t" anchorCtr="0" compatLnSpc="1">
            <a:prstTxWarp prst="textNoShape">
              <a:avLst/>
            </a:prstTxWarp>
          </a:bodyPr>
          <a:lstStyle>
            <a:lvl1pPr>
              <a:defRPr lang="en-US" sz="2800" b="1" dirty="0">
                <a:solidFill>
                  <a:schemeClr val="bg2"/>
                </a:solidFill>
                <a:latin typeface="+mj-lt"/>
                <a:ea typeface="+mj-ea"/>
                <a:cs typeface="+mj-cs"/>
              </a:defRPr>
            </a:lvl1pPr>
          </a:lstStyle>
          <a:p>
            <a:pPr lvl="0" algn="l" rtl="0" eaLnBrk="0" fontAlgn="base" hangingPunct="0">
              <a:lnSpc>
                <a:spcPct val="98000"/>
              </a:lnSpc>
              <a:spcBef>
                <a:spcPct val="0"/>
              </a:spcBef>
              <a:spcAft>
                <a:spcPct val="0"/>
              </a:spcAft>
            </a:pPr>
            <a:r>
              <a:rPr lang="en-US" smtClean="0"/>
              <a:t>Click to edit Master title style</a:t>
            </a:r>
            <a:endParaRPr lang="en-US" dirty="0"/>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sp>
        <p:nvSpPr>
          <p:cNvPr id="8"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810000"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dirty="0"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dirty="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dirty="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848476" y="1600200"/>
            <a:ext cx="3852612" cy="4525963"/>
          </a:xfrm>
          <a:noFill/>
          <a:ln w="9525">
            <a:noFill/>
            <a:miter lim="800000"/>
            <a:headEnd/>
            <a:tailEnd/>
          </a:ln>
        </p:spPr>
        <p:txBody>
          <a:bodyPr vert="horz" wrap="square" lIns="0" tIns="45720" rIns="91440" bIns="45720" numCol="1" anchor="t" anchorCtr="0" compatLnSpc="1">
            <a:prstTxWarp prst="textNoShape">
              <a:avLst/>
            </a:prstTxWarp>
          </a:bodyPr>
          <a:lstStyle>
            <a:lvl1pPr algn="l" rtl="0" eaLnBrk="0" fontAlgn="base" hangingPunct="0">
              <a:lnSpc>
                <a:spcPct val="110000"/>
              </a:lnSpc>
              <a:spcBef>
                <a:spcPct val="20000"/>
              </a:spcBef>
              <a:spcAft>
                <a:spcPct val="0"/>
              </a:spcAft>
              <a:defRPr lang="en-US" sz="2000" b="1" smtClean="0">
                <a:solidFill>
                  <a:schemeClr val="accent4"/>
                </a:solidFill>
                <a:latin typeface="+mn-lt"/>
                <a:ea typeface="+mn-ea"/>
                <a:cs typeface="+mn-cs"/>
              </a:defRPr>
            </a:lvl1pPr>
            <a:lvl2pPr algn="l" rtl="0" eaLnBrk="0" fontAlgn="base" hangingPunct="0">
              <a:lnSpc>
                <a:spcPct val="110000"/>
              </a:lnSpc>
              <a:spcBef>
                <a:spcPct val="20000"/>
              </a:spcBef>
              <a:spcAft>
                <a:spcPct val="0"/>
              </a:spcAft>
              <a:defRPr lang="en-US" sz="1800" b="0" smtClean="0">
                <a:solidFill>
                  <a:schemeClr val="tx1"/>
                </a:solidFill>
                <a:latin typeface="+mn-lt"/>
                <a:ea typeface="+mn-ea"/>
                <a:cs typeface="+mn-cs"/>
              </a:defRPr>
            </a:lvl2pPr>
            <a:lvl3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3pPr>
            <a:lvl4pPr algn="l" rtl="0" eaLnBrk="0" fontAlgn="base" hangingPunct="0">
              <a:lnSpc>
                <a:spcPct val="110000"/>
              </a:lnSpc>
              <a:spcBef>
                <a:spcPct val="20000"/>
              </a:spcBef>
              <a:spcAft>
                <a:spcPct val="0"/>
              </a:spcAft>
              <a:defRPr lang="en-US" sz="1600" b="0" smtClean="0">
                <a:solidFill>
                  <a:schemeClr val="tx1"/>
                </a:solidFill>
                <a:latin typeface="+mn-lt"/>
                <a:ea typeface="+mn-ea"/>
                <a:cs typeface="+mn-cs"/>
              </a:defRPr>
            </a:lvl4pPr>
            <a:lvl5pPr algn="l" rtl="0" eaLnBrk="0" fontAlgn="base" hangingPunct="0">
              <a:lnSpc>
                <a:spcPct val="110000"/>
              </a:lnSpc>
              <a:spcBef>
                <a:spcPct val="20000"/>
              </a:spcBef>
              <a:spcAft>
                <a:spcPct val="0"/>
              </a:spcAft>
              <a:defRPr lang="en-US" sz="1600" b="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dirty="0"/>
              <a:t>Page </a:t>
            </a:r>
            <a:fld id="{99D29FBF-A473-46DA-BC14-675AC1C8F9A5}" type="slidenum">
              <a:rPr lang="en-US"/>
              <a:pPr>
                <a:defRPr/>
              </a:pPr>
              <a:t>‹#›</a:t>
            </a:fld>
            <a:endParaRPr lang="en-US" dirty="0"/>
          </a:p>
        </p:txBody>
      </p:sp>
      <p:sp>
        <p:nvSpPr>
          <p:cNvPr id="6"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3"/>
          <p:cNvSpPr>
            <a:spLocks noGrp="1" noChangeArrowheads="1"/>
          </p:cNvSpPr>
          <p:nvPr>
            <p:ph type="sldNum" sz="quarter" idx="10"/>
          </p:nvPr>
        </p:nvSpPr>
        <p:spPr>
          <a:xfrm>
            <a:off x="457200" y="6577013"/>
            <a:ext cx="838200" cy="244475"/>
          </a:xfrm>
          <a:prstGeom prst="rect">
            <a:avLst/>
          </a:prstGeom>
          <a:ln/>
        </p:spPr>
        <p:txBody>
          <a:bodyPr/>
          <a:lstStyle>
            <a:lvl1pPr>
              <a:defRPr/>
            </a:lvl1pPr>
          </a:lstStyle>
          <a:p>
            <a:pPr>
              <a:defRPr/>
            </a:pPr>
            <a:r>
              <a:rPr lang="en-US"/>
              <a:t>Page </a:t>
            </a:r>
            <a:fld id="{48005198-8FB0-4BE5-A5FF-99FA69737174}" type="slidenum">
              <a:rPr lang="en-US"/>
              <a:pPr>
                <a:defRPr/>
              </a:pPr>
              <a:t>‹#›</a:t>
            </a:fld>
            <a:endParaRPr lang="en-US"/>
          </a:p>
        </p:txBody>
      </p:sp>
      <p:sp>
        <p:nvSpPr>
          <p:cNvPr id="4"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3.xml"/><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4.xml"/><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5.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6.xml"/><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theme" Target="../theme/theme9.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 name="Group 12"/>
          <p:cNvGrpSpPr/>
          <p:nvPr/>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7"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endParaRPr lang="en-US" dirty="0" smtClean="0"/>
          </a:p>
        </p:txBody>
      </p:sp>
      <p:sp>
        <p:nvSpPr>
          <p:cNvPr id="2052" name="Rectangle 10"/>
          <p:cNvSpPr>
            <a:spLocks noGrp="1" noChangeArrowheads="1"/>
          </p:cNvSpPr>
          <p:nvPr>
            <p:ph type="body" idx="1"/>
          </p:nvPr>
        </p:nvSpPr>
        <p:spPr bwMode="auto">
          <a:xfrm>
            <a:off x="457200" y="160020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p:ph type="sldNum" sz="quarter" idx="4"/>
          </p:nvPr>
        </p:nvSpPr>
        <p:spPr>
          <a:xfrm>
            <a:off x="457200" y="6580372"/>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smtClean="0"/>
              <a:t>Page </a:t>
            </a:r>
            <a:fld id="{060BD193-E118-4B16-863C-C8C12C675E3E}" type="slidenum">
              <a:rPr lang="en-US" smtClean="0"/>
              <a:pPr>
                <a:defRPr/>
              </a:pPr>
              <a:t>‹#›</a:t>
            </a:fld>
            <a:endParaRPr lang="en-US" dirty="0"/>
          </a:p>
        </p:txBody>
      </p:sp>
      <p:pic>
        <p:nvPicPr>
          <p:cNvPr id="16" name="Picture 15" descr="All_Programmable_Text_FINAL.jpg"/>
          <p:cNvPicPr>
            <a:picLocks noChangeAspect="1"/>
          </p:cNvPicPr>
          <p:nvPr/>
        </p:nvPicPr>
        <p:blipFill>
          <a:blip r:embed="rId8"/>
          <a:stretch>
            <a:fillRect/>
          </a:stretch>
        </p:blipFill>
        <p:spPr>
          <a:xfrm>
            <a:off x="5922580" y="6623976"/>
            <a:ext cx="3108960" cy="157267"/>
          </a:xfrm>
          <a:prstGeom prst="rect">
            <a:avLst/>
          </a:prstGeom>
        </p:spPr>
      </p:pic>
      <p:sp>
        <p:nvSpPr>
          <p:cNvPr id="17" name="Footer Placeholder 16"/>
          <p:cNvSpPr>
            <a:spLocks noGrp="1"/>
          </p:cNvSpPr>
          <p:nvPr>
            <p:ph type="ftr" sz="quarter" idx="3"/>
          </p:nvPr>
        </p:nvSpPr>
        <p:spPr>
          <a:xfrm>
            <a:off x="3124200" y="6579165"/>
            <a:ext cx="2895600" cy="246888"/>
          </a:xfrm>
          <a:prstGeom prst="rect">
            <a:avLst/>
          </a:prstGeom>
        </p:spPr>
        <p:txBody>
          <a:bodyPr vert="horz" lIns="91440" tIns="45720" rIns="91440" bIns="45720" rtlCol="0" anchor="ctr"/>
          <a:lstStyle>
            <a:lvl1pPr algn="ctr">
              <a:defRPr sz="1000">
                <a:solidFill>
                  <a:schemeClr val="tx1"/>
                </a:solidFill>
              </a:defRPr>
            </a:lvl1pPr>
          </a:lstStyle>
          <a:p>
            <a:r>
              <a:rPr lang="en-US" dirty="0" smtClean="0"/>
              <a:t>© Copyright 2012 Xilinx</a:t>
            </a:r>
            <a:endParaRPr lang="en-US" dirty="0"/>
          </a:p>
        </p:txBody>
      </p:sp>
    </p:spTree>
  </p:cSld>
  <p:clrMap bg1="lt1" tx1="dk1" bg2="lt2" tx2="dk2" accent1="accent1" accent2="accent2" accent3="accent3" accent4="accent4" accent5="accent5" accent6="accent6" hlink="hlink" folHlink="folHlink"/>
  <p:sldLayoutIdLst>
    <p:sldLayoutId id="2147483949" r:id="rId1"/>
    <p:sldLayoutId id="2147483905" r:id="rId2"/>
    <p:sldLayoutId id="2147483948" r:id="rId3"/>
    <p:sldLayoutId id="2147483907" r:id="rId4"/>
    <p:sldLayoutId id="2147483910" r:id="rId5"/>
  </p:sldLayoutIdLst>
  <p:timing>
    <p:tnLst>
      <p:par>
        <p:cTn id="1" dur="indefinite" restart="never" nodeType="tmRoot"/>
      </p:par>
    </p:tnLst>
  </p:timing>
  <p:hf hdr="0" dt="0"/>
  <p:txStyles>
    <p:titleStyle>
      <a:lvl1pPr algn="l" rtl="0" eaLnBrk="1" fontAlgn="base" hangingPunct="1">
        <a:lnSpc>
          <a:spcPct val="98000"/>
        </a:lnSpc>
        <a:spcBef>
          <a:spcPct val="0"/>
        </a:spcBef>
        <a:spcAft>
          <a:spcPct val="0"/>
        </a:spcAft>
        <a:defRPr lang="en-US" sz="2800" b="1" dirty="0" smtClean="0">
          <a:solidFill>
            <a:schemeClr val="bg2"/>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ct val="20000"/>
        </a:spcBef>
        <a:spcAft>
          <a:spcPct val="0"/>
        </a:spcAft>
        <a:buClr>
          <a:schemeClr val="tx2"/>
        </a:buClr>
        <a:buSzPct val="88000"/>
        <a:buFont typeface="Wingdings" pitchFamily="2" charset="2"/>
        <a:buBlip>
          <a:blip r:embed="rId9"/>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7171"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7172"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rgbClr val="008CA8"/>
                </a:solidFill>
                <a:latin typeface="+mn-lt"/>
              </a:defRPr>
            </a:lvl1pPr>
          </a:lstStyle>
          <a:p>
            <a:pPr>
              <a:defRPr/>
            </a:pPr>
            <a:r>
              <a:rPr lang="en-US"/>
              <a:t>Page </a:t>
            </a:r>
            <a:fld id="{05942E87-3AA1-4550-9D3F-AEE85EED6869}" type="slidenum">
              <a:rPr lang="en-US"/>
              <a:pPr>
                <a:defRPr/>
              </a:pPr>
              <a:t>‹#›</a:t>
            </a:fld>
            <a:endParaRPr lang="en-US"/>
          </a:p>
        </p:txBody>
      </p:sp>
      <p:pic>
        <p:nvPicPr>
          <p:cNvPr id="7175"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defRPr sz="800">
                <a:solidFill>
                  <a:schemeClr val="tx2"/>
                </a:solidFill>
                <a:latin typeface="+mn-lt"/>
              </a:defRPr>
            </a:lvl1pPr>
          </a:lstStyle>
          <a:p>
            <a:pPr>
              <a:defRPr/>
            </a:pPr>
            <a:r>
              <a:rPr lang="en-US">
                <a:solidFill>
                  <a:srgbClr val="008CA8"/>
                </a:solidFill>
              </a:rPr>
              <a:t>Page </a:t>
            </a:r>
            <a:fld id="{C7D963C0-E4A5-4FC1-9692-8C18D5EAB75F}" type="slidenum">
              <a:rPr lang="en-US">
                <a:solidFill>
                  <a:srgbClr val="008CA8"/>
                </a:solidFill>
              </a:rPr>
              <a:pPr>
                <a:defRPr/>
              </a:pPr>
              <a:t>‹#›</a:t>
            </a:fld>
            <a:endParaRPr lang="en-US">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descr="Red Header"/>
          <p:cNvPicPr>
            <a:picLocks noChangeAspect="1" noChangeArrowheads="1"/>
          </p:cNvPicPr>
          <p:nvPr/>
        </p:nvPicPr>
        <p:blipFill>
          <a:blip r:embed="rId2" cstate="print"/>
          <a:srcRect/>
          <a:stretch>
            <a:fillRect/>
          </a:stretch>
        </p:blipFill>
        <p:spPr bwMode="auto">
          <a:xfrm>
            <a:off x="0" y="0"/>
            <a:ext cx="9144000" cy="1195388"/>
          </a:xfrm>
          <a:prstGeom prst="rect">
            <a:avLst/>
          </a:prstGeom>
          <a:noFill/>
          <a:ln w="9525">
            <a:noFill/>
            <a:miter lim="800000"/>
            <a:headEnd/>
            <a:tailEnd/>
          </a:ln>
        </p:spPr>
      </p:pic>
      <p:sp>
        <p:nvSpPr>
          <p:cNvPr id="1027" name="Rectangle 3"/>
          <p:cNvSpPr>
            <a:spLocks noGrp="1" noChangeArrowheads="1"/>
          </p:cNvSpPr>
          <p:nvPr>
            <p:ph type="title"/>
          </p:nvPr>
        </p:nvSpPr>
        <p:spPr bwMode="white">
          <a:xfrm>
            <a:off x="457200" y="0"/>
            <a:ext cx="8229600" cy="11430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457200" y="1600200"/>
            <a:ext cx="7772400" cy="452596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25349" name="Rectangle 5"/>
          <p:cNvSpPr>
            <a:spLocks noGrp="1" noChangeArrowheads="1"/>
          </p:cNvSpPr>
          <p:nvPr>
            <p:ph type="sldNum" sz="quarter" idx="4"/>
          </p:nvPr>
        </p:nvSpPr>
        <p:spPr bwMode="auto">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a:defRPr sz="800">
                <a:solidFill>
                  <a:schemeClr val="tx2"/>
                </a:solidFill>
                <a:latin typeface="Arial" charset="0"/>
              </a:defRPr>
            </a:lvl1pPr>
          </a:lstStyle>
          <a:p>
            <a:pPr>
              <a:defRPr/>
            </a:pPr>
            <a:r>
              <a:rPr lang="en-US" dirty="0">
                <a:solidFill>
                  <a:srgbClr val="008CA8"/>
                </a:solidFill>
              </a:rPr>
              <a:t>Page </a:t>
            </a:r>
            <a:fld id="{EB7E20EF-3263-4E36-877A-F36C06FCD8F4}" type="slidenum">
              <a:rPr lang="en-US">
                <a:solidFill>
                  <a:srgbClr val="008CA8"/>
                </a:solidFill>
              </a:rPr>
              <a:pPr>
                <a:defRPr/>
              </a:pPr>
              <a:t>‹#›</a:t>
            </a:fld>
            <a:endParaRPr lang="en-US" dirty="0">
              <a:solidFill>
                <a:srgbClr val="008CA8"/>
              </a:solidFill>
            </a:endParaRPr>
          </a:p>
        </p:txBody>
      </p:sp>
      <p:pic>
        <p:nvPicPr>
          <p:cNvPr id="1031" name="Picture 7" descr="Xilinx_Logo_corp_RGB"/>
          <p:cNvPicPr>
            <a:picLocks noChangeAspect="1" noChangeArrowheads="1"/>
          </p:cNvPicPr>
          <p:nvPr/>
        </p:nvPicPr>
        <p:blipFill>
          <a:blip r:embed="rId3" cstate="print"/>
          <a:srcRect/>
          <a:stretch>
            <a:fillRect/>
          </a:stretch>
        </p:blipFill>
        <p:spPr bwMode="auto">
          <a:xfrm>
            <a:off x="8077200" y="6537325"/>
            <a:ext cx="914400" cy="1762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fontAlgn="base">
        <a:spcBef>
          <a:spcPct val="0"/>
        </a:spcBef>
        <a:spcAft>
          <a:spcPct val="0"/>
        </a:spcAft>
        <a:defRPr sz="2800" b="1">
          <a:solidFill>
            <a:schemeClr val="bg1"/>
          </a:solidFill>
          <a:latin typeface="Arial" charset="0"/>
        </a:defRPr>
      </a:lvl6pPr>
      <a:lvl7pPr marL="914400" algn="l" rtl="0" fontAlgn="base">
        <a:spcBef>
          <a:spcPct val="0"/>
        </a:spcBef>
        <a:spcAft>
          <a:spcPct val="0"/>
        </a:spcAft>
        <a:defRPr sz="2800" b="1">
          <a:solidFill>
            <a:schemeClr val="bg1"/>
          </a:solidFill>
          <a:latin typeface="Arial" charset="0"/>
        </a:defRPr>
      </a:lvl7pPr>
      <a:lvl8pPr marL="1371600" algn="l" rtl="0" fontAlgn="base">
        <a:spcBef>
          <a:spcPct val="0"/>
        </a:spcBef>
        <a:spcAft>
          <a:spcPct val="0"/>
        </a:spcAft>
        <a:defRPr sz="2800" b="1">
          <a:solidFill>
            <a:schemeClr val="bg1"/>
          </a:solidFill>
          <a:latin typeface="Arial" charset="0"/>
        </a:defRPr>
      </a:lvl8pPr>
      <a:lvl9pPr marL="1828800" algn="l" rtl="0" fontAlgn="base">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Font typeface="Wingdings" pitchFamily="2" charset="2"/>
        <a:buChar char="§"/>
        <a:defRPr sz="2000" b="1">
          <a:solidFill>
            <a:schemeClr val="tx2"/>
          </a:solidFill>
          <a:latin typeface="+mn-lt"/>
          <a:ea typeface="+mn-ea"/>
          <a:cs typeface="+mn-cs"/>
        </a:defRPr>
      </a:lvl1pPr>
      <a:lvl2pPr marL="571500" indent="-228600" algn="l" rtl="0" eaLnBrk="0" fontAlgn="base" hangingPunct="0">
        <a:lnSpc>
          <a:spcPct val="110000"/>
        </a:lnSpc>
        <a:spcBef>
          <a:spcPct val="20000"/>
        </a:spcBef>
        <a:spcAft>
          <a:spcPct val="0"/>
        </a:spcAft>
        <a:buChar char="–"/>
        <a:defRPr>
          <a:solidFill>
            <a:schemeClr val="tx1"/>
          </a:solidFill>
          <a:latin typeface="+mn-lt"/>
        </a:defRPr>
      </a:lvl2pPr>
      <a:lvl3pPr marL="855663" indent="-169863" algn="l" rtl="0" eaLnBrk="0" fontAlgn="base" hangingPunct="0">
        <a:lnSpc>
          <a:spcPct val="110000"/>
        </a:lnSpc>
        <a:spcBef>
          <a:spcPct val="20000"/>
        </a:spcBef>
        <a:spcAft>
          <a:spcPct val="0"/>
        </a:spcAft>
        <a:buChar char="•"/>
        <a:defRPr sz="1600">
          <a:solidFill>
            <a:schemeClr val="tx1"/>
          </a:solidFill>
          <a:latin typeface="+mn-lt"/>
        </a:defRPr>
      </a:lvl3pPr>
      <a:lvl4pPr marL="1546225" indent="-174625" algn="l" rtl="0" eaLnBrk="0" fontAlgn="base" hangingPunct="0">
        <a:lnSpc>
          <a:spcPct val="110000"/>
        </a:lnSpc>
        <a:spcBef>
          <a:spcPct val="20000"/>
        </a:spcBef>
        <a:spcAft>
          <a:spcPct val="0"/>
        </a:spcAft>
        <a:buFont typeface="Wingdings" pitchFamily="2" charset="2"/>
        <a:buChar char="§"/>
        <a:defRPr sz="1400">
          <a:solidFill>
            <a:schemeClr val="tx1"/>
          </a:solidFill>
          <a:latin typeface="+mn-lt"/>
        </a:defRPr>
      </a:lvl4pPr>
      <a:lvl5pPr marL="2003425" indent="-174625" algn="l" rtl="0" eaLnBrk="0" fontAlgn="base" hangingPunct="0">
        <a:lnSpc>
          <a:spcPct val="110000"/>
        </a:lnSpc>
        <a:spcBef>
          <a:spcPct val="20000"/>
        </a:spcBef>
        <a:spcAft>
          <a:spcPct val="0"/>
        </a:spcAft>
        <a:buChar char="»"/>
        <a:defRPr sz="1200">
          <a:solidFill>
            <a:schemeClr val="tx1"/>
          </a:solidFill>
          <a:latin typeface="+mn-lt"/>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17930"/>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2"/>
          <p:cNvGrpSpPr/>
          <p:nvPr userDrawn="1"/>
        </p:nvGrpSpPr>
        <p:grpSpPr>
          <a:xfrm>
            <a:off x="0" y="-1"/>
            <a:ext cx="9144000" cy="200025"/>
            <a:chOff x="0" y="-1"/>
            <a:chExt cx="9144000" cy="200025"/>
          </a:xfrm>
        </p:grpSpPr>
        <p:sp>
          <p:nvSpPr>
            <p:cNvPr id="14" name="Rectangle 13"/>
            <p:cNvSpPr/>
            <p:nvPr userDrawn="1"/>
          </p:nvSpPr>
          <p:spPr bwMode="auto">
            <a:xfrm>
              <a:off x="0" y="-1"/>
              <a:ext cx="9144000" cy="200025"/>
            </a:xfrm>
            <a:prstGeom prst="rect">
              <a:avLst/>
            </a:prstGeom>
            <a:solidFill>
              <a:schemeClr val="bg2"/>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15" name="Picture 17" descr="Red Header"/>
            <p:cNvPicPr>
              <a:picLocks noChangeAspect="1" noChangeArrowheads="1"/>
            </p:cNvPicPr>
            <p:nvPr userDrawn="1"/>
          </p:nvPicPr>
          <p:blipFill>
            <a:blip r:embed="rId2" cstate="print"/>
            <a:srcRect/>
            <a:stretch>
              <a:fillRect/>
            </a:stretch>
          </p:blipFill>
          <p:spPr bwMode="invGray">
            <a:xfrm>
              <a:off x="7658100" y="0"/>
              <a:ext cx="1485900" cy="194251"/>
            </a:xfrm>
            <a:prstGeom prst="rect">
              <a:avLst/>
            </a:prstGeom>
            <a:noFill/>
            <a:ln w="9525">
              <a:noFill/>
              <a:miter lim="800000"/>
              <a:headEnd/>
              <a:tailEnd/>
            </a:ln>
          </p:spPr>
        </p:pic>
      </p:grpSp>
      <p:sp>
        <p:nvSpPr>
          <p:cNvPr id="2051" name="Rectangle 11"/>
          <p:cNvSpPr>
            <a:spLocks noGrp="1" noChangeArrowheads="1"/>
          </p:cNvSpPr>
          <p:nvPr>
            <p:ph type="title"/>
          </p:nvPr>
        </p:nvSpPr>
        <p:spPr bwMode="auto">
          <a:xfrm>
            <a:off x="457200" y="209550"/>
            <a:ext cx="8229600" cy="11430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600200"/>
            <a:ext cx="7772400"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2"/>
          <p:cNvSpPr>
            <a:spLocks noGrp="1"/>
          </p:cNvSpPr>
          <p:nvPr userDrawn="1">
            <p:ph type="sldNum" sz="quarter" idx="4"/>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a:solidFill>
                  <a:srgbClr val="000000"/>
                </a:solidFill>
              </a:rPr>
              <a:t>Page </a:t>
            </a:r>
            <a:fld id="{060BD193-E118-4B16-863C-C8C12C675E3E}" type="slidenum">
              <a:rPr>
                <a:solidFill>
                  <a:srgbClr val="000000"/>
                </a:solidFill>
              </a:rPr>
              <a:pPr>
                <a:defRPr/>
              </a:pPr>
              <a:t>‹#›</a:t>
            </a:fld>
            <a:endParaRPr dirty="0">
              <a:solidFill>
                <a:srgbClr val="000000"/>
              </a:solidFill>
            </a:endParaRPr>
          </a:p>
        </p:txBody>
      </p:sp>
      <p:pic>
        <p:nvPicPr>
          <p:cNvPr id="16" name="Picture 15" descr="All_Programmable_Text_FINAL.jpg"/>
          <p:cNvPicPr>
            <a:picLocks noChangeAspect="1"/>
          </p:cNvPicPr>
          <p:nvPr userDrawn="1"/>
        </p:nvPicPr>
        <p:blipFill>
          <a:blip r:embed="rId3"/>
          <a:stretch>
            <a:fillRect/>
          </a:stretch>
        </p:blipFill>
        <p:spPr>
          <a:xfrm>
            <a:off x="5922580" y="6615994"/>
            <a:ext cx="3108960" cy="157267"/>
          </a:xfrm>
          <a:prstGeom prst="rect">
            <a:avLst/>
          </a:prstGeom>
        </p:spPr>
      </p:pic>
      <p:sp>
        <p:nvSpPr>
          <p:cNvPr id="11" name="Rectangle 19"/>
          <p:cNvSpPr>
            <a:spLocks noChangeArrowheads="1"/>
          </p:cNvSpPr>
          <p:nvPr userDrawn="1"/>
        </p:nvSpPr>
        <p:spPr bwMode="auto">
          <a:xfrm>
            <a:off x="3166251" y="6603642"/>
            <a:ext cx="2760691" cy="307777"/>
          </a:xfrm>
          <a:prstGeom prst="rect">
            <a:avLst/>
          </a:prstGeom>
          <a:noFill/>
          <a:ln w="9525" algn="ctr">
            <a:noFill/>
            <a:miter lim="800000"/>
            <a:headEnd/>
            <a:tailEnd/>
          </a:ln>
          <a:effectLst/>
        </p:spPr>
        <p:txBody>
          <a:bodyPr wrap="square" anchor="ctr" anchorCtr="0">
            <a:spAutoFit/>
          </a:bodyPr>
          <a:lstStyle/>
          <a:p>
            <a:pPr marL="0" lvl="1">
              <a:defRPr/>
            </a:pPr>
            <a:r>
              <a:rPr lang="en-US" sz="700" dirty="0" smtClean="0">
                <a:solidFill>
                  <a:srgbClr val="FFFFFF">
                    <a:lumMod val="50000"/>
                  </a:srgbClr>
                </a:solidFill>
              </a:rPr>
              <a:t>Xilinx Internal</a:t>
            </a:r>
          </a:p>
          <a:p>
            <a:pPr>
              <a:defRPr/>
            </a:pPr>
            <a:endParaRPr lang="en-US" sz="700" dirty="0">
              <a:solidFill>
                <a:srgbClr val="FFFFFF">
                  <a:lumMod val="50000"/>
                </a:srgbClr>
              </a:solidFill>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hf hdr="0" ftr="0" dt="0"/>
  <p:txStyles>
    <p:titleStyle>
      <a:lvl1pPr algn="l" rtl="0" eaLnBrk="0" fontAlgn="base" hangingPunct="0">
        <a:lnSpc>
          <a:spcPct val="98000"/>
        </a:lnSpc>
        <a:spcBef>
          <a:spcPct val="0"/>
        </a:spcBef>
        <a:spcAft>
          <a:spcPct val="0"/>
        </a:spcAft>
        <a:defRPr lang="en-US" sz="2800" b="1" dirty="0" smtClean="0">
          <a:solidFill>
            <a:schemeClr val="bg2"/>
          </a:solidFill>
          <a:latin typeface="+mj-lt"/>
          <a:ea typeface="+mj-ea"/>
          <a:cs typeface="+mj-cs"/>
        </a:defRPr>
      </a:lvl1pPr>
      <a:lvl2pPr algn="l" rtl="0" eaLnBrk="0" fontAlgn="base" hangingPunct="0">
        <a:lnSpc>
          <a:spcPct val="115000"/>
        </a:lnSpc>
        <a:spcBef>
          <a:spcPct val="0"/>
        </a:spcBef>
        <a:spcAft>
          <a:spcPct val="0"/>
        </a:spcAft>
        <a:defRPr sz="2800" b="1">
          <a:solidFill>
            <a:schemeClr val="bg1"/>
          </a:solidFill>
          <a:latin typeface="Arial" charset="0"/>
        </a:defRPr>
      </a:lvl2pPr>
      <a:lvl3pPr algn="l" rtl="0" eaLnBrk="0" fontAlgn="base" hangingPunct="0">
        <a:lnSpc>
          <a:spcPct val="115000"/>
        </a:lnSpc>
        <a:spcBef>
          <a:spcPct val="0"/>
        </a:spcBef>
        <a:spcAft>
          <a:spcPct val="0"/>
        </a:spcAft>
        <a:defRPr sz="2800" b="1">
          <a:solidFill>
            <a:schemeClr val="bg1"/>
          </a:solidFill>
          <a:latin typeface="Arial" charset="0"/>
        </a:defRPr>
      </a:lvl3pPr>
      <a:lvl4pPr algn="l" rtl="0" eaLnBrk="0" fontAlgn="base" hangingPunct="0">
        <a:lnSpc>
          <a:spcPct val="115000"/>
        </a:lnSpc>
        <a:spcBef>
          <a:spcPct val="0"/>
        </a:spcBef>
        <a:spcAft>
          <a:spcPct val="0"/>
        </a:spcAft>
        <a:defRPr sz="2800" b="1">
          <a:solidFill>
            <a:schemeClr val="bg1"/>
          </a:solidFill>
          <a:latin typeface="Arial" charset="0"/>
        </a:defRPr>
      </a:lvl4pPr>
      <a:lvl5pPr algn="l" rtl="0" eaLnBrk="0" fontAlgn="base" hangingPunct="0">
        <a:lnSpc>
          <a:spcPct val="115000"/>
        </a:lnSpc>
        <a:spcBef>
          <a:spcPct val="0"/>
        </a:spcBef>
        <a:spcAft>
          <a:spcPct val="0"/>
        </a:spcAft>
        <a:defRPr sz="2800" b="1">
          <a:solidFill>
            <a:schemeClr val="bg1"/>
          </a:solidFill>
          <a:latin typeface="Arial" charset="0"/>
        </a:defRPr>
      </a:lvl5pPr>
      <a:lvl6pPr marL="457200" algn="l" rtl="0" fontAlgn="base">
        <a:lnSpc>
          <a:spcPct val="115000"/>
        </a:lnSpc>
        <a:spcBef>
          <a:spcPct val="0"/>
        </a:spcBef>
        <a:spcAft>
          <a:spcPct val="0"/>
        </a:spcAft>
        <a:defRPr sz="2800" b="1">
          <a:solidFill>
            <a:schemeClr val="bg1"/>
          </a:solidFill>
          <a:latin typeface="Arial" charset="0"/>
        </a:defRPr>
      </a:lvl6pPr>
      <a:lvl7pPr marL="914400" algn="l" rtl="0" fontAlgn="base">
        <a:lnSpc>
          <a:spcPct val="115000"/>
        </a:lnSpc>
        <a:spcBef>
          <a:spcPct val="0"/>
        </a:spcBef>
        <a:spcAft>
          <a:spcPct val="0"/>
        </a:spcAft>
        <a:defRPr sz="2800" b="1">
          <a:solidFill>
            <a:schemeClr val="bg1"/>
          </a:solidFill>
          <a:latin typeface="Arial" charset="0"/>
        </a:defRPr>
      </a:lvl7pPr>
      <a:lvl8pPr marL="1371600" algn="l" rtl="0" fontAlgn="base">
        <a:lnSpc>
          <a:spcPct val="115000"/>
        </a:lnSpc>
        <a:spcBef>
          <a:spcPct val="0"/>
        </a:spcBef>
        <a:spcAft>
          <a:spcPct val="0"/>
        </a:spcAft>
        <a:defRPr sz="2800" b="1">
          <a:solidFill>
            <a:schemeClr val="bg1"/>
          </a:solidFill>
          <a:latin typeface="Arial" charset="0"/>
        </a:defRPr>
      </a:lvl8pPr>
      <a:lvl9pPr marL="1828800" algn="l" rtl="0" fontAlgn="base">
        <a:lnSpc>
          <a:spcPct val="115000"/>
        </a:lnSpc>
        <a:spcBef>
          <a:spcPct val="0"/>
        </a:spcBef>
        <a:spcAft>
          <a:spcPct val="0"/>
        </a:spcAft>
        <a:defRPr sz="2800" b="1">
          <a:solidFill>
            <a:schemeClr val="bg1"/>
          </a:solidFill>
          <a:latin typeface="Arial" charset="0"/>
        </a:defRPr>
      </a:lvl9pPr>
    </p:titleStyle>
    <p:bodyStyle>
      <a:lvl1pPr marL="228600" indent="-228600" algn="l" rtl="0" eaLnBrk="0" fontAlgn="base" hangingPunct="0">
        <a:lnSpc>
          <a:spcPct val="110000"/>
        </a:lnSpc>
        <a:spcBef>
          <a:spcPct val="20000"/>
        </a:spcBef>
        <a:spcAft>
          <a:spcPct val="0"/>
        </a:spcAft>
        <a:buClr>
          <a:schemeClr val="tx2"/>
        </a:buClr>
        <a:buSzPct val="88000"/>
        <a:buFont typeface="Wingdings" pitchFamily="2" charset="2"/>
        <a:buBlip>
          <a:blip r:embed="rId4"/>
        </a:buBlip>
        <a:defRPr lang="en-US" sz="2000" b="1" dirty="0" smtClean="0">
          <a:solidFill>
            <a:schemeClr val="accent4"/>
          </a:solidFill>
          <a:latin typeface="+mn-lt"/>
          <a:ea typeface="+mn-ea"/>
          <a:cs typeface="+mn-cs"/>
        </a:defRPr>
      </a:lvl1pPr>
      <a:lvl2pPr marL="571500" indent="-228600" algn="l" rtl="0" eaLnBrk="0" fontAlgn="base" hangingPunct="0">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0" fontAlgn="base" hangingPunct="0">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0" fontAlgn="base" hangingPunct="0">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fontAlgn="base">
        <a:lnSpc>
          <a:spcPct val="110000"/>
        </a:lnSpc>
        <a:spcBef>
          <a:spcPct val="20000"/>
        </a:spcBef>
        <a:spcAft>
          <a:spcPct val="0"/>
        </a:spcAft>
        <a:buChar char="»"/>
        <a:defRPr sz="1200">
          <a:solidFill>
            <a:schemeClr val="tx1"/>
          </a:solidFill>
          <a:latin typeface="+mn-lt"/>
        </a:defRPr>
      </a:lvl6pPr>
      <a:lvl7pPr marL="2917825" indent="-174625" algn="l" rtl="0" fontAlgn="base">
        <a:lnSpc>
          <a:spcPct val="110000"/>
        </a:lnSpc>
        <a:spcBef>
          <a:spcPct val="20000"/>
        </a:spcBef>
        <a:spcAft>
          <a:spcPct val="0"/>
        </a:spcAft>
        <a:buChar char="»"/>
        <a:defRPr sz="1200">
          <a:solidFill>
            <a:schemeClr val="tx1"/>
          </a:solidFill>
          <a:latin typeface="+mn-lt"/>
        </a:defRPr>
      </a:lvl7pPr>
      <a:lvl8pPr marL="3375025" indent="-174625" algn="l" rtl="0" fontAlgn="base">
        <a:lnSpc>
          <a:spcPct val="110000"/>
        </a:lnSpc>
        <a:spcBef>
          <a:spcPct val="20000"/>
        </a:spcBef>
        <a:spcAft>
          <a:spcPct val="0"/>
        </a:spcAft>
        <a:buChar char="»"/>
        <a:defRPr sz="1200">
          <a:solidFill>
            <a:schemeClr val="tx1"/>
          </a:solidFill>
          <a:latin typeface="+mn-lt"/>
        </a:defRPr>
      </a:lvl8pPr>
      <a:lvl9pPr marL="3832225" indent="-174625" algn="l" rtl="0" fontAlgn="base">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notesSlide" Target="../notesSlides/notesSlide1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8.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9.jpe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www.support.xilinx.com/products&amp;services"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10.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11.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2.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3.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80.xml"/><Relationship Id="rId4" Type="http://schemas.openxmlformats.org/officeDocument/2006/relationships/hyperlink" Target="http://www.support.xilinx.com/products&amp;services" TargetMode="Externa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smtClean="0"/>
              <a:t>7 Series Slice Flip-Flops</a:t>
            </a:r>
          </a:p>
        </p:txBody>
      </p:sp>
      <p:sp>
        <p:nvSpPr>
          <p:cNvPr id="5123" name="Rectangle 5"/>
          <p:cNvSpPr>
            <a:spLocks noGrp="1" noChangeArrowheads="1"/>
          </p:cNvSpPr>
          <p:nvPr>
            <p:ph type="subTitle" idx="1"/>
          </p:nvPr>
        </p:nvSpPr>
        <p:spPr/>
        <p:txBody>
          <a:bodyPr/>
          <a:lstStyle/>
          <a:p>
            <a:pPr eaLnBrk="1" hangingPunct="1"/>
            <a:r>
              <a:rPr lang="en-US" smtClean="0"/>
              <a:t>Part 1</a:t>
            </a:r>
          </a:p>
        </p:txBody>
      </p:sp>
    </p:spTree>
    <p:custDataLst>
      <p:tags r:id="rId1"/>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smtClean="0"/>
              <a:t>Initialization</a:t>
            </a:r>
            <a:endParaRPr lang="en-CA" smtClean="0"/>
          </a:p>
        </p:txBody>
      </p:sp>
      <p:sp>
        <p:nvSpPr>
          <p:cNvPr id="14339" name="Content Placeholder 3"/>
          <p:cNvSpPr>
            <a:spLocks noGrp="1"/>
          </p:cNvSpPr>
          <p:nvPr>
            <p:ph idx="1"/>
          </p:nvPr>
        </p:nvSpPr>
        <p:spPr/>
        <p:txBody>
          <a:bodyPr/>
          <a:lstStyle/>
          <a:p>
            <a:r>
              <a:rPr lang="en-US" smtClean="0"/>
              <a:t>When the FPGA is configured, flip-flops are loaded with an initialization value</a:t>
            </a:r>
          </a:p>
          <a:p>
            <a:pPr lvl="1"/>
            <a:r>
              <a:rPr lang="en-US" smtClean="0"/>
              <a:t>The value is determined by the INIT attribute</a:t>
            </a:r>
          </a:p>
          <a:p>
            <a:r>
              <a:rPr lang="en-US" smtClean="0"/>
              <a:t>The INIT value can be restored by asserting the GSR net</a:t>
            </a:r>
          </a:p>
          <a:p>
            <a:r>
              <a:rPr lang="en-US" smtClean="0"/>
              <a:t>The initial value of the reg/signal that is used for the flip-flop is extracted by the synthesis tool</a:t>
            </a:r>
          </a:p>
        </p:txBody>
      </p:sp>
      <p:sp>
        <p:nvSpPr>
          <p:cNvPr id="5" name="AutoShape 2"/>
          <p:cNvSpPr>
            <a:spLocks noChangeArrowheads="1"/>
          </p:cNvSpPr>
          <p:nvPr/>
        </p:nvSpPr>
        <p:spPr bwMode="auto">
          <a:xfrm>
            <a:off x="681038" y="3760788"/>
            <a:ext cx="4130675" cy="2422525"/>
          </a:xfrm>
          <a:prstGeom prst="parallelogram">
            <a:avLst>
              <a:gd name="adj" fmla="val 0"/>
            </a:avLst>
          </a:prstGeom>
          <a:solidFill>
            <a:srgbClr val="FFF9E1"/>
          </a:solidFill>
          <a:ln w="12700">
            <a:solidFill>
              <a:schemeClr val="tx1"/>
            </a:solidFill>
            <a:miter lim="800000"/>
            <a:headEnd/>
            <a:tailEnd/>
          </a:ln>
          <a:effectLst>
            <a:outerShdw dist="35921" dir="2700000" algn="ctr" rotWithShape="0">
              <a:schemeClr val="bg2"/>
            </a:outerShdw>
          </a:effectLst>
        </p:spPr>
        <p:txBody>
          <a:bodyPr wrap="none" lIns="90447" tIns="44432" rIns="90447" bIns="44432" anchor="ctr"/>
          <a:lstStyle/>
          <a:p>
            <a:pPr algn="l" eaLnBrk="0" hangingPunct="0">
              <a:defRPr/>
            </a:pPr>
            <a:r>
              <a:rPr lang="en-US" sz="1400" b="1" i="1" dirty="0"/>
              <a:t>reg Q =1’b1;</a:t>
            </a:r>
          </a:p>
          <a:p>
            <a:pPr algn="l" eaLnBrk="0" hangingPunct="0">
              <a:defRPr/>
            </a:pPr>
            <a:endParaRPr lang="en-US" sz="1400" b="1" i="1" dirty="0"/>
          </a:p>
          <a:p>
            <a:pPr algn="l" eaLnBrk="0" hangingPunct="0">
              <a:defRPr/>
            </a:pPr>
            <a:r>
              <a:rPr lang="en-US" sz="1400" b="1" i="1" dirty="0"/>
              <a:t>always @  (posedge CLK or posedge RST )</a:t>
            </a:r>
            <a:endParaRPr lang="en-US" sz="1400" b="1" dirty="0"/>
          </a:p>
          <a:p>
            <a:pPr algn="l" eaLnBrk="0" hangingPunct="0">
              <a:defRPr/>
            </a:pPr>
            <a:r>
              <a:rPr lang="en-US" sz="1400" b="1" i="1" dirty="0"/>
              <a:t>begin</a:t>
            </a:r>
            <a:r>
              <a:rPr lang="en-US" sz="1400" b="1" i="1" dirty="0">
                <a:solidFill>
                  <a:srgbClr val="0033CC"/>
                </a:solidFill>
              </a:rPr>
              <a:t/>
            </a:r>
            <a:br>
              <a:rPr lang="en-US" sz="1400" b="1" i="1" dirty="0">
                <a:solidFill>
                  <a:srgbClr val="0033CC"/>
                </a:solidFill>
              </a:rPr>
            </a:br>
            <a:r>
              <a:rPr lang="en-US" sz="1400" b="1" i="1" dirty="0"/>
              <a:t>  if (RST)</a:t>
            </a:r>
          </a:p>
          <a:p>
            <a:pPr algn="l" eaLnBrk="0" hangingPunct="0">
              <a:defRPr/>
            </a:pPr>
            <a:r>
              <a:rPr lang="en-US" sz="1400" b="1" i="1" dirty="0"/>
              <a:t>    Q &lt;= 1’b0;</a:t>
            </a:r>
          </a:p>
          <a:p>
            <a:pPr algn="l" eaLnBrk="0" hangingPunct="0">
              <a:defRPr/>
            </a:pPr>
            <a:r>
              <a:rPr lang="en-US" sz="1400" b="1" i="1" dirty="0"/>
              <a:t>  else</a:t>
            </a:r>
          </a:p>
          <a:p>
            <a:pPr algn="l" eaLnBrk="0" hangingPunct="0">
              <a:defRPr/>
            </a:pPr>
            <a:r>
              <a:rPr lang="en-US" sz="1400" b="1" i="1" dirty="0"/>
              <a:t>    Q &lt;= D;</a:t>
            </a:r>
          </a:p>
          <a:p>
            <a:pPr algn="l" eaLnBrk="0" hangingPunct="0">
              <a:defRPr/>
            </a:pPr>
            <a:r>
              <a:rPr lang="en-US" sz="1400" b="1" i="1" dirty="0"/>
              <a:t>end</a:t>
            </a:r>
            <a:endParaRPr lang="en-US" sz="1400" dirty="0"/>
          </a:p>
        </p:txBody>
      </p:sp>
      <p:sp>
        <p:nvSpPr>
          <p:cNvPr id="7" name="PPTShape_0"/>
          <p:cNvSpPr>
            <a:spLocks noChangeArrowheads="1"/>
          </p:cNvSpPr>
          <p:nvPr/>
        </p:nvSpPr>
        <p:spPr bwMode="auto">
          <a:xfrm>
            <a:off x="4986338" y="3746500"/>
            <a:ext cx="3543300" cy="2466975"/>
          </a:xfrm>
          <a:prstGeom prst="parallelogram">
            <a:avLst>
              <a:gd name="adj" fmla="val 0"/>
            </a:avLst>
          </a:prstGeom>
          <a:solidFill>
            <a:srgbClr val="FFF9E1"/>
          </a:solidFill>
          <a:ln w="12700">
            <a:solidFill>
              <a:schemeClr val="tx1"/>
            </a:solidFill>
            <a:miter lim="800000"/>
            <a:headEnd/>
            <a:tailEnd/>
          </a:ln>
          <a:effectLst>
            <a:outerShdw dist="35921" dir="2700000" algn="ctr" rotWithShape="0">
              <a:schemeClr val="bg2"/>
            </a:outerShdw>
          </a:effectLst>
        </p:spPr>
        <p:txBody>
          <a:bodyPr wrap="none" lIns="90447" tIns="44432" rIns="90447" bIns="44432" anchor="ctr"/>
          <a:lstStyle/>
          <a:p>
            <a:pPr algn="l" eaLnBrk="0" hangingPunct="0">
              <a:defRPr/>
            </a:pPr>
            <a:r>
              <a:rPr lang="en-US" sz="1400" b="1" i="1" dirty="0"/>
              <a:t>signal Q: std_logic:=‘1’;</a:t>
            </a:r>
          </a:p>
          <a:p>
            <a:pPr algn="l" eaLnBrk="0" hangingPunct="0">
              <a:defRPr/>
            </a:pPr>
            <a:endParaRPr lang="en-US" sz="1400" b="1" i="1" dirty="0"/>
          </a:p>
          <a:p>
            <a:pPr algn="l" eaLnBrk="0" hangingPunct="0">
              <a:defRPr/>
            </a:pPr>
            <a:r>
              <a:rPr lang="en-US" sz="1400" b="1" i="1" dirty="0"/>
              <a:t>FF: process (CLK, RST)</a:t>
            </a:r>
            <a:endParaRPr lang="en-US" sz="1400" b="1" dirty="0"/>
          </a:p>
          <a:p>
            <a:pPr algn="l" eaLnBrk="0" hangingPunct="0">
              <a:defRPr/>
            </a:pPr>
            <a:r>
              <a:rPr lang="en-US" sz="1400" b="1" i="1" dirty="0"/>
              <a:t>begin</a:t>
            </a:r>
          </a:p>
          <a:p>
            <a:pPr algn="l" eaLnBrk="0" hangingPunct="0">
              <a:defRPr/>
            </a:pPr>
            <a:r>
              <a:rPr lang="en-US" sz="1400" b="1" i="1" dirty="0"/>
              <a:t>  if (RST = ‘1’) then</a:t>
            </a:r>
          </a:p>
          <a:p>
            <a:pPr algn="l" eaLnBrk="0" hangingPunct="0">
              <a:defRPr/>
            </a:pPr>
            <a:r>
              <a:rPr lang="en-US" sz="1400" b="1" i="1" dirty="0"/>
              <a:t>    Q &lt;= ‘0’;</a:t>
            </a:r>
          </a:p>
          <a:p>
            <a:pPr algn="l" eaLnBrk="0" hangingPunct="0">
              <a:defRPr/>
            </a:pPr>
            <a:r>
              <a:rPr lang="en-US" sz="1400" b="1" i="1" dirty="0">
                <a:solidFill>
                  <a:srgbClr val="0033CC"/>
                </a:solidFill>
              </a:rPr>
              <a:t>  </a:t>
            </a:r>
            <a:r>
              <a:rPr lang="en-US" sz="1400" b="1" i="1" dirty="0"/>
              <a:t>elsif (rising_edge CLK) then</a:t>
            </a:r>
          </a:p>
          <a:p>
            <a:pPr algn="l" eaLnBrk="0" hangingPunct="0">
              <a:defRPr/>
            </a:pPr>
            <a:r>
              <a:rPr lang="en-US" sz="1400" b="1" i="1" dirty="0"/>
              <a:t>    Q &lt;= D;</a:t>
            </a:r>
          </a:p>
          <a:p>
            <a:pPr algn="l" eaLnBrk="0" hangingPunct="0">
              <a:defRPr/>
            </a:pPr>
            <a:r>
              <a:rPr lang="en-US" sz="1400" b="1" i="1" dirty="0"/>
              <a:t>  end if;</a:t>
            </a:r>
          </a:p>
          <a:p>
            <a:pPr algn="l" eaLnBrk="0" hangingPunct="0">
              <a:defRPr/>
            </a:pPr>
            <a:r>
              <a:rPr lang="en-US" sz="1400" b="1" i="1" dirty="0"/>
              <a:t>end</a:t>
            </a:r>
            <a:endParaRPr lang="en-US" sz="1400" dirty="0"/>
          </a:p>
        </p:txBody>
      </p:sp>
      <p:sp>
        <p:nvSpPr>
          <p:cNvPr id="14342" name="Rectangular Callout 5"/>
          <p:cNvSpPr>
            <a:spLocks noChangeArrowheads="1"/>
          </p:cNvSpPr>
          <p:nvPr/>
        </p:nvSpPr>
        <p:spPr bwMode="auto">
          <a:xfrm>
            <a:off x="2725738" y="5273675"/>
            <a:ext cx="1244600" cy="369888"/>
          </a:xfrm>
          <a:prstGeom prst="wedgeRectCallout">
            <a:avLst>
              <a:gd name="adj1" fmla="val -91782"/>
              <a:gd name="adj2" fmla="val -69426"/>
            </a:avLst>
          </a:prstGeom>
          <a:solidFill>
            <a:schemeClr val="accent1"/>
          </a:solidFill>
          <a:ln w="9525" algn="ctr">
            <a:solidFill>
              <a:schemeClr val="tx1"/>
            </a:solidFill>
            <a:round/>
            <a:headEnd/>
            <a:tailEnd/>
          </a:ln>
        </p:spPr>
        <p:txBody>
          <a:bodyPr anchor="ctr">
            <a:spAutoFit/>
          </a:bodyPr>
          <a:lstStyle/>
          <a:p>
            <a:r>
              <a:rPr lang="en-US" b="1"/>
              <a:t>SRVAL</a:t>
            </a:r>
            <a:endParaRPr lang="en-CA" b="1"/>
          </a:p>
        </p:txBody>
      </p:sp>
      <p:sp>
        <p:nvSpPr>
          <p:cNvPr id="14343" name="Rectangular Callout 7"/>
          <p:cNvSpPr>
            <a:spLocks noChangeArrowheads="1"/>
          </p:cNvSpPr>
          <p:nvPr/>
        </p:nvSpPr>
        <p:spPr bwMode="auto">
          <a:xfrm>
            <a:off x="7332663" y="4749800"/>
            <a:ext cx="1122362" cy="368300"/>
          </a:xfrm>
          <a:prstGeom prst="wedgeRectCallout">
            <a:avLst>
              <a:gd name="adj1" fmla="val -144398"/>
              <a:gd name="adj2" fmla="val 48597"/>
            </a:avLst>
          </a:prstGeom>
          <a:solidFill>
            <a:schemeClr val="accent1"/>
          </a:solidFill>
          <a:ln w="9525" algn="ctr">
            <a:solidFill>
              <a:schemeClr val="tx1"/>
            </a:solidFill>
            <a:round/>
            <a:headEnd/>
            <a:tailEnd/>
          </a:ln>
        </p:spPr>
        <p:txBody>
          <a:bodyPr anchor="ctr">
            <a:spAutoFit/>
          </a:bodyPr>
          <a:lstStyle/>
          <a:p>
            <a:r>
              <a:rPr lang="en-US" b="1"/>
              <a:t>SRVAL</a:t>
            </a:r>
            <a:endParaRPr lang="en-CA" b="1"/>
          </a:p>
        </p:txBody>
      </p:sp>
      <p:sp>
        <p:nvSpPr>
          <p:cNvPr id="14344" name="PPTShape_1"/>
          <p:cNvSpPr>
            <a:spLocks noChangeArrowheads="1"/>
          </p:cNvSpPr>
          <p:nvPr/>
        </p:nvSpPr>
        <p:spPr bwMode="auto">
          <a:xfrm>
            <a:off x="2671763" y="3995738"/>
            <a:ext cx="765175" cy="369887"/>
          </a:xfrm>
          <a:prstGeom prst="wedgeRectCallout">
            <a:avLst>
              <a:gd name="adj1" fmla="val -106000"/>
              <a:gd name="adj2" fmla="val -13602"/>
            </a:avLst>
          </a:prstGeom>
          <a:solidFill>
            <a:schemeClr val="accent1"/>
          </a:solidFill>
          <a:ln w="9525" algn="ctr">
            <a:solidFill>
              <a:schemeClr val="tx1"/>
            </a:solidFill>
            <a:round/>
            <a:headEnd/>
            <a:tailEnd/>
          </a:ln>
        </p:spPr>
        <p:txBody>
          <a:bodyPr anchor="ctr">
            <a:spAutoFit/>
          </a:bodyPr>
          <a:lstStyle/>
          <a:p>
            <a:r>
              <a:rPr lang="en-US" b="1"/>
              <a:t>INIT</a:t>
            </a:r>
            <a:endParaRPr lang="en-CA" b="1"/>
          </a:p>
        </p:txBody>
      </p:sp>
      <p:sp>
        <p:nvSpPr>
          <p:cNvPr id="14345" name="PPTShape_2"/>
          <p:cNvSpPr>
            <a:spLocks noChangeArrowheads="1"/>
          </p:cNvSpPr>
          <p:nvPr/>
        </p:nvSpPr>
        <p:spPr bwMode="auto">
          <a:xfrm>
            <a:off x="7602538" y="3852863"/>
            <a:ext cx="700087" cy="369887"/>
          </a:xfrm>
          <a:prstGeom prst="wedgeRectCallout">
            <a:avLst>
              <a:gd name="adj1" fmla="val -75190"/>
              <a:gd name="adj2" fmla="val -1644"/>
            </a:avLst>
          </a:prstGeom>
          <a:solidFill>
            <a:schemeClr val="accent1"/>
          </a:solidFill>
          <a:ln w="9525" algn="ctr">
            <a:solidFill>
              <a:schemeClr val="tx1"/>
            </a:solidFill>
            <a:round/>
            <a:headEnd/>
            <a:tailEnd/>
          </a:ln>
        </p:spPr>
        <p:txBody>
          <a:bodyPr anchor="ctr">
            <a:spAutoFit/>
          </a:bodyPr>
          <a:lstStyle/>
          <a:p>
            <a:r>
              <a:rPr lang="en-US" b="1"/>
              <a:t>INIT</a:t>
            </a:r>
            <a:endParaRPr lang="en-CA" b="1"/>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Control Sets</a:t>
            </a:r>
          </a:p>
        </p:txBody>
      </p:sp>
      <p:sp>
        <p:nvSpPr>
          <p:cNvPr id="73" name="Content Placeholder 72"/>
          <p:cNvSpPr>
            <a:spLocks noGrp="1"/>
          </p:cNvSpPr>
          <p:nvPr>
            <p:ph idx="1"/>
          </p:nvPr>
        </p:nvSpPr>
        <p:spPr>
          <a:xfrm>
            <a:off x="457200" y="1600200"/>
            <a:ext cx="5619750" cy="4799013"/>
          </a:xfrm>
        </p:spPr>
        <p:txBody>
          <a:bodyPr>
            <a:normAutofit lnSpcReduction="10000"/>
          </a:bodyPr>
          <a:lstStyle/>
          <a:p>
            <a:pPr>
              <a:defRPr/>
            </a:pPr>
            <a:r>
              <a:rPr lang="en-US" dirty="0" smtClean="0"/>
              <a:t>All flip-flops and flip-flop/latches share the same CLK, SR, and CE signals</a:t>
            </a:r>
          </a:p>
          <a:p>
            <a:pPr lvl="1">
              <a:defRPr/>
            </a:pPr>
            <a:r>
              <a:rPr lang="en-US" dirty="0" smtClean="0"/>
              <a:t>This is referred to as the “control set” of the flip-flops</a:t>
            </a:r>
          </a:p>
          <a:p>
            <a:pPr lvl="1">
              <a:defRPr/>
            </a:pPr>
            <a:r>
              <a:rPr lang="en-US" dirty="0" smtClean="0"/>
              <a:t>CE and SR are active high</a:t>
            </a:r>
          </a:p>
          <a:p>
            <a:pPr lvl="1">
              <a:defRPr/>
            </a:pPr>
            <a:r>
              <a:rPr lang="en-US" dirty="0" smtClean="0"/>
              <a:t>CLK can be inverted at the slice boundary</a:t>
            </a:r>
          </a:p>
          <a:p>
            <a:pPr>
              <a:defRPr/>
            </a:pPr>
            <a:r>
              <a:rPr lang="en-US" dirty="0" smtClean="0"/>
              <a:t>If any one flip-flop uses a CE, all others must use the same CE</a:t>
            </a:r>
          </a:p>
          <a:p>
            <a:pPr lvl="1">
              <a:defRPr/>
            </a:pPr>
            <a:r>
              <a:rPr lang="en-US" dirty="0" smtClean="0"/>
              <a:t>CE gates the clock at the slice boundary</a:t>
            </a:r>
          </a:p>
          <a:p>
            <a:pPr lvl="1">
              <a:defRPr/>
            </a:pPr>
            <a:r>
              <a:rPr lang="en-US" dirty="0" smtClean="0"/>
              <a:t>Saves power</a:t>
            </a:r>
          </a:p>
          <a:p>
            <a:pPr>
              <a:defRPr/>
            </a:pPr>
            <a:r>
              <a:rPr lang="en-US" dirty="0" smtClean="0"/>
              <a:t>If any one flip-flop uses the SR, all others must use the same SR</a:t>
            </a:r>
          </a:p>
          <a:p>
            <a:pPr lvl="1">
              <a:defRPr/>
            </a:pPr>
            <a:r>
              <a:rPr lang="en-US" dirty="0" smtClean="0"/>
              <a:t>The reset value used for each flip-flop is individually set by the SRVAL attribute</a:t>
            </a:r>
          </a:p>
        </p:txBody>
      </p:sp>
      <p:sp>
        <p:nvSpPr>
          <p:cNvPr id="15364" name="Line 4"/>
          <p:cNvSpPr>
            <a:spLocks noChangeShapeType="1"/>
          </p:cNvSpPr>
          <p:nvPr/>
        </p:nvSpPr>
        <p:spPr bwMode="auto">
          <a:xfrm flipH="1">
            <a:off x="7954963" y="4864100"/>
            <a:ext cx="166687" cy="0"/>
          </a:xfrm>
          <a:prstGeom prst="line">
            <a:avLst/>
          </a:prstGeom>
          <a:noFill/>
          <a:ln w="12700">
            <a:solidFill>
              <a:schemeClr val="tx1"/>
            </a:solidFill>
            <a:round/>
            <a:headEnd/>
            <a:tailEnd/>
          </a:ln>
        </p:spPr>
        <p:txBody>
          <a:bodyPr>
            <a:spAutoFit/>
          </a:bodyPr>
          <a:lstStyle/>
          <a:p>
            <a:endParaRPr lang="en-US"/>
          </a:p>
        </p:txBody>
      </p:sp>
      <p:sp>
        <p:nvSpPr>
          <p:cNvPr id="15365" name="Line 5"/>
          <p:cNvSpPr>
            <a:spLocks noChangeShapeType="1"/>
          </p:cNvSpPr>
          <p:nvPr/>
        </p:nvSpPr>
        <p:spPr bwMode="auto">
          <a:xfrm flipH="1">
            <a:off x="7580313" y="5124450"/>
            <a:ext cx="541337" cy="0"/>
          </a:xfrm>
          <a:prstGeom prst="line">
            <a:avLst/>
          </a:prstGeom>
          <a:noFill/>
          <a:ln w="12700">
            <a:solidFill>
              <a:schemeClr val="tx2"/>
            </a:solidFill>
            <a:round/>
            <a:headEnd/>
            <a:tailEnd/>
          </a:ln>
        </p:spPr>
        <p:txBody>
          <a:bodyPr>
            <a:spAutoFit/>
          </a:bodyPr>
          <a:lstStyle/>
          <a:p>
            <a:endParaRPr lang="en-US"/>
          </a:p>
        </p:txBody>
      </p:sp>
      <p:sp>
        <p:nvSpPr>
          <p:cNvPr id="15366" name="Line 6"/>
          <p:cNvSpPr>
            <a:spLocks noChangeShapeType="1"/>
          </p:cNvSpPr>
          <p:nvPr/>
        </p:nvSpPr>
        <p:spPr bwMode="auto">
          <a:xfrm>
            <a:off x="8493125" y="5994400"/>
            <a:ext cx="0" cy="152400"/>
          </a:xfrm>
          <a:prstGeom prst="line">
            <a:avLst/>
          </a:prstGeom>
          <a:noFill/>
          <a:ln w="12700">
            <a:solidFill>
              <a:srgbClr val="696A6C"/>
            </a:solidFill>
            <a:round/>
            <a:headEnd/>
            <a:tailEnd/>
          </a:ln>
        </p:spPr>
        <p:txBody>
          <a:bodyPr>
            <a:spAutoFit/>
          </a:bodyPr>
          <a:lstStyle/>
          <a:p>
            <a:endParaRPr lang="en-US"/>
          </a:p>
        </p:txBody>
      </p:sp>
      <p:sp>
        <p:nvSpPr>
          <p:cNvPr id="15367" name="Line 7"/>
          <p:cNvSpPr>
            <a:spLocks noChangeShapeType="1"/>
          </p:cNvSpPr>
          <p:nvPr/>
        </p:nvSpPr>
        <p:spPr bwMode="auto">
          <a:xfrm flipH="1">
            <a:off x="8758238" y="4865688"/>
            <a:ext cx="114300" cy="0"/>
          </a:xfrm>
          <a:prstGeom prst="line">
            <a:avLst/>
          </a:prstGeom>
          <a:noFill/>
          <a:ln w="12700">
            <a:solidFill>
              <a:schemeClr val="tx1"/>
            </a:solidFill>
            <a:round/>
            <a:headEnd/>
            <a:tailEnd/>
          </a:ln>
        </p:spPr>
        <p:txBody>
          <a:bodyPr>
            <a:spAutoFit/>
          </a:bodyPr>
          <a:lstStyle/>
          <a:p>
            <a:endParaRPr lang="en-US"/>
          </a:p>
        </p:txBody>
      </p:sp>
      <p:sp>
        <p:nvSpPr>
          <p:cNvPr id="15368" name="Text Box 8"/>
          <p:cNvSpPr txBox="1">
            <a:spLocks noChangeArrowheads="1"/>
          </p:cNvSpPr>
          <p:nvPr/>
        </p:nvSpPr>
        <p:spPr bwMode="auto">
          <a:xfrm>
            <a:off x="7916863" y="4291013"/>
            <a:ext cx="1100137" cy="336550"/>
          </a:xfrm>
          <a:prstGeom prst="rect">
            <a:avLst/>
          </a:prstGeom>
          <a:noFill/>
          <a:ln w="12700">
            <a:noFill/>
            <a:miter lim="800000"/>
            <a:headEnd/>
            <a:tailEnd/>
          </a:ln>
        </p:spPr>
        <p:txBody>
          <a:bodyPr wrap="none" lIns="91436" tIns="45718" rIns="91436" bIns="45718">
            <a:spAutoFit/>
          </a:bodyPr>
          <a:lstStyle/>
          <a:p>
            <a:pPr algn="l" eaLnBrk="0" hangingPunct="0"/>
            <a:r>
              <a:rPr lang="en-US" sz="1600">
                <a:latin typeface="Arial Narrow" pitchFamily="34" charset="0"/>
              </a:rPr>
              <a:t>DFF/LATCH</a:t>
            </a:r>
          </a:p>
        </p:txBody>
      </p:sp>
      <p:sp>
        <p:nvSpPr>
          <p:cNvPr id="15369" name="Line 9"/>
          <p:cNvSpPr>
            <a:spLocks noChangeShapeType="1"/>
          </p:cNvSpPr>
          <p:nvPr/>
        </p:nvSpPr>
        <p:spPr bwMode="auto">
          <a:xfrm flipH="1">
            <a:off x="7732713" y="5408613"/>
            <a:ext cx="388937" cy="0"/>
          </a:xfrm>
          <a:prstGeom prst="line">
            <a:avLst/>
          </a:prstGeom>
          <a:noFill/>
          <a:ln w="12700">
            <a:solidFill>
              <a:schemeClr val="accent1"/>
            </a:solidFill>
            <a:round/>
            <a:headEnd/>
            <a:tailEnd/>
          </a:ln>
        </p:spPr>
        <p:txBody>
          <a:bodyPr>
            <a:spAutoFit/>
          </a:bodyPr>
          <a:lstStyle/>
          <a:p>
            <a:endParaRPr lang="en-US"/>
          </a:p>
        </p:txBody>
      </p:sp>
      <p:grpSp>
        <p:nvGrpSpPr>
          <p:cNvPr id="2" name="Group 10"/>
          <p:cNvGrpSpPr>
            <a:grpSpLocks/>
          </p:cNvGrpSpPr>
          <p:nvPr>
            <p:custDataLst>
              <p:tags r:id="rId2"/>
            </p:custDataLst>
          </p:nvPr>
        </p:nvGrpSpPr>
        <p:grpSpPr bwMode="auto">
          <a:xfrm>
            <a:off x="8086725" y="4648200"/>
            <a:ext cx="661988" cy="1373188"/>
            <a:chOff x="4730" y="2928"/>
            <a:chExt cx="417" cy="865"/>
          </a:xfrm>
        </p:grpSpPr>
        <p:sp>
          <p:nvSpPr>
            <p:cNvPr id="954379" name="Rectangle 11"/>
            <p:cNvSpPr>
              <a:spLocks noChangeArrowheads="1"/>
            </p:cNvSpPr>
            <p:nvPr/>
          </p:nvSpPr>
          <p:spPr bwMode="auto">
            <a:xfrm>
              <a:off x="4747" y="2928"/>
              <a:ext cx="400" cy="848"/>
            </a:xfrm>
            <a:prstGeom prst="rect">
              <a:avLst/>
            </a:prstGeom>
            <a:gradFill rotWithShape="1">
              <a:gsLst>
                <a:gs pos="0">
                  <a:schemeClr val="accent2"/>
                </a:gs>
                <a:gs pos="100000">
                  <a:schemeClr val="accent2">
                    <a:gamma/>
                    <a:tint val="34902"/>
                    <a:invGamma/>
                  </a:schemeClr>
                </a:gs>
              </a:gsLst>
              <a:lin ang="18900000" scaled="1"/>
            </a:gradFill>
            <a:ln w="28575">
              <a:solidFill>
                <a:schemeClr val="tx1"/>
              </a:solidFill>
              <a:miter lim="800000"/>
              <a:headEnd/>
              <a:tailEnd/>
            </a:ln>
            <a:effectLst/>
          </p:spPr>
          <p:txBody>
            <a:bodyPr anchor="ctr">
              <a:spAutoFit/>
            </a:bodyPr>
            <a:lstStyle/>
            <a:p>
              <a:pPr>
                <a:defRPr/>
              </a:pPr>
              <a:endParaRPr lang="en-US" dirty="0"/>
            </a:p>
          </p:txBody>
        </p:sp>
        <p:sp>
          <p:nvSpPr>
            <p:cNvPr id="15426" name="Text Box 12"/>
            <p:cNvSpPr txBox="1">
              <a:spLocks noChangeArrowheads="1"/>
            </p:cNvSpPr>
            <p:nvPr/>
          </p:nvSpPr>
          <p:spPr bwMode="auto">
            <a:xfrm>
              <a:off x="4730" y="2977"/>
              <a:ext cx="182"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D</a:t>
              </a:r>
            </a:p>
          </p:txBody>
        </p:sp>
        <p:sp>
          <p:nvSpPr>
            <p:cNvPr id="15427" name="Text Box 13"/>
            <p:cNvSpPr txBox="1">
              <a:spLocks noChangeArrowheads="1"/>
            </p:cNvSpPr>
            <p:nvPr/>
          </p:nvSpPr>
          <p:spPr bwMode="auto">
            <a:xfrm>
              <a:off x="4730" y="3149"/>
              <a:ext cx="243"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CE</a:t>
              </a:r>
            </a:p>
          </p:txBody>
        </p:sp>
        <p:sp>
          <p:nvSpPr>
            <p:cNvPr id="15428" name="Text Box 14"/>
            <p:cNvSpPr txBox="1">
              <a:spLocks noChangeArrowheads="1"/>
            </p:cNvSpPr>
            <p:nvPr/>
          </p:nvSpPr>
          <p:spPr bwMode="auto">
            <a:xfrm>
              <a:off x="4848" y="3601"/>
              <a:ext cx="243" cy="192"/>
            </a:xfrm>
            <a:prstGeom prst="rect">
              <a:avLst/>
            </a:prstGeom>
            <a:noFill/>
            <a:ln w="12700" algn="ctr">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SR</a:t>
              </a:r>
            </a:p>
          </p:txBody>
        </p:sp>
        <p:sp>
          <p:nvSpPr>
            <p:cNvPr id="15429" name="Text Box 15"/>
            <p:cNvSpPr txBox="1">
              <a:spLocks noChangeArrowheads="1"/>
            </p:cNvSpPr>
            <p:nvPr/>
          </p:nvSpPr>
          <p:spPr bwMode="auto">
            <a:xfrm>
              <a:off x="4953" y="2977"/>
              <a:ext cx="187"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Q</a:t>
              </a:r>
            </a:p>
          </p:txBody>
        </p:sp>
        <p:sp>
          <p:nvSpPr>
            <p:cNvPr id="15430" name="Text Box 16"/>
            <p:cNvSpPr txBox="1">
              <a:spLocks noChangeArrowheads="1"/>
            </p:cNvSpPr>
            <p:nvPr/>
          </p:nvSpPr>
          <p:spPr bwMode="auto">
            <a:xfrm>
              <a:off x="4730" y="3323"/>
              <a:ext cx="248"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CK</a:t>
              </a:r>
            </a:p>
          </p:txBody>
        </p:sp>
      </p:grpSp>
      <p:sp>
        <p:nvSpPr>
          <p:cNvPr id="15371" name="Line 17"/>
          <p:cNvSpPr>
            <a:spLocks noChangeShapeType="1"/>
          </p:cNvSpPr>
          <p:nvPr/>
        </p:nvSpPr>
        <p:spPr bwMode="auto">
          <a:xfrm>
            <a:off x="7580313" y="2400300"/>
            <a:ext cx="0" cy="3924300"/>
          </a:xfrm>
          <a:prstGeom prst="line">
            <a:avLst/>
          </a:prstGeom>
          <a:noFill/>
          <a:ln w="9525">
            <a:solidFill>
              <a:schemeClr val="tx2"/>
            </a:solidFill>
            <a:round/>
            <a:headEnd/>
            <a:tailEnd/>
          </a:ln>
        </p:spPr>
        <p:txBody>
          <a:bodyPr anchor="ctr">
            <a:spAutoFit/>
          </a:bodyPr>
          <a:lstStyle/>
          <a:p>
            <a:endParaRPr lang="en-US"/>
          </a:p>
        </p:txBody>
      </p:sp>
      <p:sp>
        <p:nvSpPr>
          <p:cNvPr id="15372" name="Line 18"/>
          <p:cNvSpPr>
            <a:spLocks noChangeShapeType="1"/>
          </p:cNvSpPr>
          <p:nvPr/>
        </p:nvSpPr>
        <p:spPr bwMode="auto">
          <a:xfrm>
            <a:off x="7732713" y="2665413"/>
            <a:ext cx="0" cy="3659187"/>
          </a:xfrm>
          <a:prstGeom prst="line">
            <a:avLst/>
          </a:prstGeom>
          <a:noFill/>
          <a:ln w="9525">
            <a:solidFill>
              <a:schemeClr val="accent1"/>
            </a:solidFill>
            <a:round/>
            <a:headEnd/>
            <a:tailEnd/>
          </a:ln>
        </p:spPr>
        <p:txBody>
          <a:bodyPr anchor="ctr">
            <a:spAutoFit/>
          </a:bodyPr>
          <a:lstStyle/>
          <a:p>
            <a:endParaRPr lang="en-US"/>
          </a:p>
        </p:txBody>
      </p:sp>
      <p:sp>
        <p:nvSpPr>
          <p:cNvPr id="15373" name="Line 19"/>
          <p:cNvSpPr>
            <a:spLocks noChangeShapeType="1"/>
          </p:cNvSpPr>
          <p:nvPr/>
        </p:nvSpPr>
        <p:spPr bwMode="auto">
          <a:xfrm>
            <a:off x="7885113" y="3392488"/>
            <a:ext cx="0" cy="2932112"/>
          </a:xfrm>
          <a:prstGeom prst="line">
            <a:avLst/>
          </a:prstGeom>
          <a:noFill/>
          <a:ln w="9525">
            <a:solidFill>
              <a:srgbClr val="696A6C"/>
            </a:solidFill>
            <a:round/>
            <a:headEnd/>
            <a:tailEnd/>
          </a:ln>
        </p:spPr>
        <p:txBody>
          <a:bodyPr anchor="ctr">
            <a:spAutoFit/>
          </a:bodyPr>
          <a:lstStyle/>
          <a:p>
            <a:endParaRPr lang="en-US"/>
          </a:p>
        </p:txBody>
      </p:sp>
      <p:sp>
        <p:nvSpPr>
          <p:cNvPr id="15374" name="Text Box 20"/>
          <p:cNvSpPr txBox="1">
            <a:spLocks noChangeArrowheads="1"/>
          </p:cNvSpPr>
          <p:nvPr/>
        </p:nvSpPr>
        <p:spPr bwMode="auto">
          <a:xfrm>
            <a:off x="8078788" y="2127250"/>
            <a:ext cx="304800"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D</a:t>
            </a:r>
          </a:p>
        </p:txBody>
      </p:sp>
      <p:sp>
        <p:nvSpPr>
          <p:cNvPr id="15375" name="Text Box 21"/>
          <p:cNvSpPr txBox="1">
            <a:spLocks noChangeArrowheads="1"/>
          </p:cNvSpPr>
          <p:nvPr/>
        </p:nvSpPr>
        <p:spPr bwMode="auto">
          <a:xfrm>
            <a:off x="8078788" y="2400300"/>
            <a:ext cx="415925"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CE</a:t>
            </a:r>
          </a:p>
        </p:txBody>
      </p:sp>
      <p:sp>
        <p:nvSpPr>
          <p:cNvPr id="15376" name="Text Box 22"/>
          <p:cNvSpPr txBox="1">
            <a:spLocks noChangeArrowheads="1"/>
          </p:cNvSpPr>
          <p:nvPr/>
        </p:nvSpPr>
        <p:spPr bwMode="auto">
          <a:xfrm>
            <a:off x="8410575" y="3117850"/>
            <a:ext cx="415925" cy="336550"/>
          </a:xfrm>
          <a:prstGeom prst="rect">
            <a:avLst/>
          </a:prstGeom>
          <a:noFill/>
          <a:ln w="12700" algn="ctr">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SR</a:t>
            </a:r>
          </a:p>
        </p:txBody>
      </p:sp>
      <p:sp>
        <p:nvSpPr>
          <p:cNvPr id="15377" name="Line 23"/>
          <p:cNvSpPr>
            <a:spLocks noChangeShapeType="1"/>
          </p:cNvSpPr>
          <p:nvPr/>
        </p:nvSpPr>
        <p:spPr bwMode="auto">
          <a:xfrm flipH="1">
            <a:off x="7986713" y="2279650"/>
            <a:ext cx="127000" cy="0"/>
          </a:xfrm>
          <a:prstGeom prst="line">
            <a:avLst/>
          </a:prstGeom>
          <a:noFill/>
          <a:ln w="12700">
            <a:solidFill>
              <a:schemeClr val="tx1"/>
            </a:solidFill>
            <a:round/>
            <a:headEnd/>
            <a:tailEnd/>
          </a:ln>
        </p:spPr>
        <p:txBody>
          <a:bodyPr>
            <a:spAutoFit/>
          </a:bodyPr>
          <a:lstStyle/>
          <a:p>
            <a:endParaRPr lang="en-US"/>
          </a:p>
        </p:txBody>
      </p:sp>
      <p:sp>
        <p:nvSpPr>
          <p:cNvPr id="15378" name="Line 24"/>
          <p:cNvSpPr>
            <a:spLocks noChangeShapeType="1"/>
          </p:cNvSpPr>
          <p:nvPr/>
        </p:nvSpPr>
        <p:spPr bwMode="auto">
          <a:xfrm flipH="1">
            <a:off x="7580313" y="2552700"/>
            <a:ext cx="533400" cy="0"/>
          </a:xfrm>
          <a:prstGeom prst="line">
            <a:avLst/>
          </a:prstGeom>
          <a:noFill/>
          <a:ln w="12700">
            <a:solidFill>
              <a:schemeClr val="tx2"/>
            </a:solidFill>
            <a:round/>
            <a:headEnd/>
            <a:tailEnd/>
          </a:ln>
        </p:spPr>
        <p:txBody>
          <a:bodyPr>
            <a:spAutoFit/>
          </a:bodyPr>
          <a:lstStyle/>
          <a:p>
            <a:endParaRPr lang="en-US"/>
          </a:p>
        </p:txBody>
      </p:sp>
      <p:sp>
        <p:nvSpPr>
          <p:cNvPr id="15379" name="Line 25"/>
          <p:cNvSpPr>
            <a:spLocks noChangeShapeType="1"/>
          </p:cNvSpPr>
          <p:nvPr/>
        </p:nvSpPr>
        <p:spPr bwMode="auto">
          <a:xfrm>
            <a:off x="8462963" y="3422650"/>
            <a:ext cx="0" cy="152400"/>
          </a:xfrm>
          <a:prstGeom prst="line">
            <a:avLst/>
          </a:prstGeom>
          <a:noFill/>
          <a:ln w="12700">
            <a:solidFill>
              <a:srgbClr val="696A6C"/>
            </a:solidFill>
            <a:round/>
            <a:headEnd/>
            <a:tailEnd/>
          </a:ln>
        </p:spPr>
        <p:txBody>
          <a:bodyPr>
            <a:spAutoFit/>
          </a:bodyPr>
          <a:lstStyle/>
          <a:p>
            <a:endParaRPr lang="en-US"/>
          </a:p>
        </p:txBody>
      </p:sp>
      <p:sp>
        <p:nvSpPr>
          <p:cNvPr id="15380" name="Line 26"/>
          <p:cNvSpPr>
            <a:spLocks noChangeShapeType="1"/>
          </p:cNvSpPr>
          <p:nvPr/>
        </p:nvSpPr>
        <p:spPr bwMode="auto">
          <a:xfrm flipH="1">
            <a:off x="8737600" y="2279650"/>
            <a:ext cx="153988" cy="0"/>
          </a:xfrm>
          <a:prstGeom prst="line">
            <a:avLst/>
          </a:prstGeom>
          <a:noFill/>
          <a:ln w="12700">
            <a:solidFill>
              <a:schemeClr val="tx1"/>
            </a:solidFill>
            <a:round/>
            <a:headEnd/>
            <a:tailEnd/>
          </a:ln>
        </p:spPr>
        <p:txBody>
          <a:bodyPr>
            <a:spAutoFit/>
          </a:bodyPr>
          <a:lstStyle/>
          <a:p>
            <a:endParaRPr lang="en-US"/>
          </a:p>
        </p:txBody>
      </p:sp>
      <p:sp>
        <p:nvSpPr>
          <p:cNvPr id="15381" name="Text Box 27"/>
          <p:cNvSpPr txBox="1">
            <a:spLocks noChangeArrowheads="1"/>
          </p:cNvSpPr>
          <p:nvPr/>
        </p:nvSpPr>
        <p:spPr bwMode="auto">
          <a:xfrm>
            <a:off x="7924800" y="1719263"/>
            <a:ext cx="1090613" cy="336550"/>
          </a:xfrm>
          <a:prstGeom prst="rect">
            <a:avLst/>
          </a:prstGeom>
          <a:noFill/>
          <a:ln w="12700">
            <a:noFill/>
            <a:miter lim="800000"/>
            <a:headEnd/>
            <a:tailEnd/>
          </a:ln>
        </p:spPr>
        <p:txBody>
          <a:bodyPr wrap="none" lIns="91436" tIns="45718" rIns="91436" bIns="45718">
            <a:spAutoFit/>
          </a:bodyPr>
          <a:lstStyle/>
          <a:p>
            <a:pPr algn="l" eaLnBrk="0" hangingPunct="0"/>
            <a:r>
              <a:rPr lang="en-US" sz="1600">
                <a:latin typeface="Arial Narrow" pitchFamily="34" charset="0"/>
              </a:rPr>
              <a:t>AFF/LATCH</a:t>
            </a:r>
          </a:p>
        </p:txBody>
      </p:sp>
      <p:sp>
        <p:nvSpPr>
          <p:cNvPr id="15382" name="Line 28"/>
          <p:cNvSpPr>
            <a:spLocks noChangeShapeType="1"/>
          </p:cNvSpPr>
          <p:nvPr/>
        </p:nvSpPr>
        <p:spPr bwMode="auto">
          <a:xfrm flipH="1">
            <a:off x="7732713" y="2836863"/>
            <a:ext cx="381000" cy="0"/>
          </a:xfrm>
          <a:prstGeom prst="line">
            <a:avLst/>
          </a:prstGeom>
          <a:noFill/>
          <a:ln w="12700">
            <a:solidFill>
              <a:schemeClr val="accent1"/>
            </a:solidFill>
            <a:round/>
            <a:headEnd/>
            <a:tailEnd/>
          </a:ln>
        </p:spPr>
        <p:txBody>
          <a:bodyPr>
            <a:spAutoFit/>
          </a:bodyPr>
          <a:lstStyle/>
          <a:p>
            <a:endParaRPr lang="en-US"/>
          </a:p>
        </p:txBody>
      </p:sp>
      <p:sp>
        <p:nvSpPr>
          <p:cNvPr id="15383" name="Text Box 29"/>
          <p:cNvSpPr txBox="1">
            <a:spLocks noChangeArrowheads="1"/>
          </p:cNvSpPr>
          <p:nvPr/>
        </p:nvSpPr>
        <p:spPr bwMode="auto">
          <a:xfrm>
            <a:off x="8078788" y="2676525"/>
            <a:ext cx="425450"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CK</a:t>
            </a:r>
          </a:p>
        </p:txBody>
      </p:sp>
      <p:sp>
        <p:nvSpPr>
          <p:cNvPr id="15384" name="Line 30"/>
          <p:cNvSpPr>
            <a:spLocks noChangeShapeType="1"/>
          </p:cNvSpPr>
          <p:nvPr/>
        </p:nvSpPr>
        <p:spPr bwMode="auto">
          <a:xfrm flipH="1">
            <a:off x="7885113" y="3575050"/>
            <a:ext cx="577850" cy="0"/>
          </a:xfrm>
          <a:prstGeom prst="line">
            <a:avLst/>
          </a:prstGeom>
          <a:noFill/>
          <a:ln w="12700">
            <a:solidFill>
              <a:srgbClr val="696A6C"/>
            </a:solidFill>
            <a:round/>
            <a:headEnd/>
            <a:tailEnd/>
          </a:ln>
        </p:spPr>
        <p:txBody>
          <a:bodyPr>
            <a:spAutoFit/>
          </a:bodyPr>
          <a:lstStyle/>
          <a:p>
            <a:endParaRPr lang="en-US"/>
          </a:p>
        </p:txBody>
      </p:sp>
      <p:grpSp>
        <p:nvGrpSpPr>
          <p:cNvPr id="3" name="Group 31"/>
          <p:cNvGrpSpPr>
            <a:grpSpLocks/>
          </p:cNvGrpSpPr>
          <p:nvPr>
            <p:custDataLst>
              <p:tags r:id="rId3"/>
            </p:custDataLst>
          </p:nvPr>
        </p:nvGrpSpPr>
        <p:grpSpPr bwMode="auto">
          <a:xfrm>
            <a:off x="8083550" y="2071688"/>
            <a:ext cx="661988" cy="1373187"/>
            <a:chOff x="4730" y="2928"/>
            <a:chExt cx="417" cy="865"/>
          </a:xfrm>
        </p:grpSpPr>
        <p:sp>
          <p:nvSpPr>
            <p:cNvPr id="954400" name="Rectangle 32"/>
            <p:cNvSpPr>
              <a:spLocks noChangeArrowheads="1"/>
            </p:cNvSpPr>
            <p:nvPr/>
          </p:nvSpPr>
          <p:spPr bwMode="auto">
            <a:xfrm>
              <a:off x="4747" y="2928"/>
              <a:ext cx="400" cy="848"/>
            </a:xfrm>
            <a:prstGeom prst="rect">
              <a:avLst/>
            </a:prstGeom>
            <a:gradFill rotWithShape="1">
              <a:gsLst>
                <a:gs pos="0">
                  <a:schemeClr val="accent2"/>
                </a:gs>
                <a:gs pos="100000">
                  <a:schemeClr val="accent2">
                    <a:gamma/>
                    <a:tint val="34902"/>
                    <a:invGamma/>
                  </a:schemeClr>
                </a:gs>
              </a:gsLst>
              <a:lin ang="18900000" scaled="1"/>
            </a:gradFill>
            <a:ln w="28575">
              <a:solidFill>
                <a:schemeClr val="tx1"/>
              </a:solidFill>
              <a:miter lim="800000"/>
              <a:headEnd/>
              <a:tailEnd/>
            </a:ln>
            <a:effectLst/>
          </p:spPr>
          <p:txBody>
            <a:bodyPr anchor="ctr">
              <a:spAutoFit/>
            </a:bodyPr>
            <a:lstStyle/>
            <a:p>
              <a:pPr>
                <a:defRPr/>
              </a:pPr>
              <a:endParaRPr lang="en-US" dirty="0"/>
            </a:p>
          </p:txBody>
        </p:sp>
        <p:sp>
          <p:nvSpPr>
            <p:cNvPr id="15420" name="Text Box 33"/>
            <p:cNvSpPr txBox="1">
              <a:spLocks noChangeArrowheads="1"/>
            </p:cNvSpPr>
            <p:nvPr/>
          </p:nvSpPr>
          <p:spPr bwMode="auto">
            <a:xfrm>
              <a:off x="4730" y="2977"/>
              <a:ext cx="182"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D</a:t>
              </a:r>
            </a:p>
          </p:txBody>
        </p:sp>
        <p:sp>
          <p:nvSpPr>
            <p:cNvPr id="15421" name="Text Box 34"/>
            <p:cNvSpPr txBox="1">
              <a:spLocks noChangeArrowheads="1"/>
            </p:cNvSpPr>
            <p:nvPr/>
          </p:nvSpPr>
          <p:spPr bwMode="auto">
            <a:xfrm>
              <a:off x="4730" y="3149"/>
              <a:ext cx="243"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CE</a:t>
              </a:r>
            </a:p>
          </p:txBody>
        </p:sp>
        <p:sp>
          <p:nvSpPr>
            <p:cNvPr id="15422" name="Text Box 35"/>
            <p:cNvSpPr txBox="1">
              <a:spLocks noChangeArrowheads="1"/>
            </p:cNvSpPr>
            <p:nvPr/>
          </p:nvSpPr>
          <p:spPr bwMode="auto">
            <a:xfrm>
              <a:off x="4848" y="3601"/>
              <a:ext cx="243" cy="192"/>
            </a:xfrm>
            <a:prstGeom prst="rect">
              <a:avLst/>
            </a:prstGeom>
            <a:noFill/>
            <a:ln w="12700" algn="ctr">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SR</a:t>
              </a:r>
            </a:p>
          </p:txBody>
        </p:sp>
        <p:sp>
          <p:nvSpPr>
            <p:cNvPr id="15423" name="Text Box 36"/>
            <p:cNvSpPr txBox="1">
              <a:spLocks noChangeArrowheads="1"/>
            </p:cNvSpPr>
            <p:nvPr/>
          </p:nvSpPr>
          <p:spPr bwMode="auto">
            <a:xfrm>
              <a:off x="4953" y="2977"/>
              <a:ext cx="187"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Q</a:t>
              </a:r>
            </a:p>
          </p:txBody>
        </p:sp>
        <p:sp>
          <p:nvSpPr>
            <p:cNvPr id="15424" name="Text Box 37"/>
            <p:cNvSpPr txBox="1">
              <a:spLocks noChangeArrowheads="1"/>
            </p:cNvSpPr>
            <p:nvPr/>
          </p:nvSpPr>
          <p:spPr bwMode="auto">
            <a:xfrm>
              <a:off x="4730" y="3323"/>
              <a:ext cx="248"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CK</a:t>
              </a:r>
            </a:p>
          </p:txBody>
        </p:sp>
      </p:grpSp>
      <p:sp>
        <p:nvSpPr>
          <p:cNvPr id="15386" name="Line 38"/>
          <p:cNvSpPr>
            <a:spLocks noChangeShapeType="1"/>
          </p:cNvSpPr>
          <p:nvPr/>
        </p:nvSpPr>
        <p:spPr bwMode="auto">
          <a:xfrm flipH="1">
            <a:off x="7886700" y="6140450"/>
            <a:ext cx="606425" cy="0"/>
          </a:xfrm>
          <a:prstGeom prst="line">
            <a:avLst/>
          </a:prstGeom>
          <a:noFill/>
          <a:ln w="12700">
            <a:solidFill>
              <a:srgbClr val="696A6C"/>
            </a:solidFill>
            <a:round/>
            <a:headEnd/>
            <a:tailEnd/>
          </a:ln>
        </p:spPr>
        <p:txBody>
          <a:bodyPr>
            <a:spAutoFit/>
          </a:bodyPr>
          <a:lstStyle/>
          <a:p>
            <a:endParaRPr lang="en-US"/>
          </a:p>
        </p:txBody>
      </p:sp>
      <p:grpSp>
        <p:nvGrpSpPr>
          <p:cNvPr id="4" name="Group 39"/>
          <p:cNvGrpSpPr>
            <a:grpSpLocks/>
          </p:cNvGrpSpPr>
          <p:nvPr>
            <p:custDataLst>
              <p:tags r:id="rId4"/>
            </p:custDataLst>
          </p:nvPr>
        </p:nvGrpSpPr>
        <p:grpSpPr bwMode="auto">
          <a:xfrm>
            <a:off x="6419850" y="4462463"/>
            <a:ext cx="1460500" cy="1504950"/>
            <a:chOff x="4044" y="2877"/>
            <a:chExt cx="920" cy="948"/>
          </a:xfrm>
        </p:grpSpPr>
        <p:sp>
          <p:nvSpPr>
            <p:cNvPr id="15406" name="Line 40"/>
            <p:cNvSpPr>
              <a:spLocks noChangeShapeType="1"/>
            </p:cNvSpPr>
            <p:nvPr/>
          </p:nvSpPr>
          <p:spPr bwMode="auto">
            <a:xfrm flipH="1">
              <a:off x="4549" y="3191"/>
              <a:ext cx="223" cy="0"/>
            </a:xfrm>
            <a:prstGeom prst="line">
              <a:avLst/>
            </a:prstGeom>
            <a:noFill/>
            <a:ln w="12700">
              <a:solidFill>
                <a:schemeClr val="tx2"/>
              </a:solidFill>
              <a:round/>
              <a:headEnd/>
              <a:tailEnd/>
            </a:ln>
          </p:spPr>
          <p:txBody>
            <a:bodyPr>
              <a:spAutoFit/>
            </a:bodyPr>
            <a:lstStyle/>
            <a:p>
              <a:endParaRPr lang="en-US"/>
            </a:p>
          </p:txBody>
        </p:sp>
        <p:sp>
          <p:nvSpPr>
            <p:cNvPr id="15407" name="Line 41"/>
            <p:cNvSpPr>
              <a:spLocks noChangeShapeType="1"/>
            </p:cNvSpPr>
            <p:nvPr/>
          </p:nvSpPr>
          <p:spPr bwMode="auto">
            <a:xfrm flipH="1">
              <a:off x="4556" y="3361"/>
              <a:ext cx="313" cy="0"/>
            </a:xfrm>
            <a:prstGeom prst="line">
              <a:avLst/>
            </a:prstGeom>
            <a:noFill/>
            <a:ln w="12700">
              <a:solidFill>
                <a:schemeClr val="accent1"/>
              </a:solidFill>
              <a:round/>
              <a:headEnd/>
              <a:tailEnd/>
            </a:ln>
          </p:spPr>
          <p:txBody>
            <a:bodyPr>
              <a:spAutoFit/>
            </a:bodyPr>
            <a:lstStyle/>
            <a:p>
              <a:endParaRPr lang="en-US"/>
            </a:p>
          </p:txBody>
        </p:sp>
        <p:sp>
          <p:nvSpPr>
            <p:cNvPr id="15408" name="Line 42"/>
            <p:cNvSpPr>
              <a:spLocks noChangeShapeType="1"/>
            </p:cNvSpPr>
            <p:nvPr/>
          </p:nvSpPr>
          <p:spPr bwMode="auto">
            <a:xfrm flipH="1">
              <a:off x="4376" y="3820"/>
              <a:ext cx="588" cy="0"/>
            </a:xfrm>
            <a:prstGeom prst="line">
              <a:avLst/>
            </a:prstGeom>
            <a:noFill/>
            <a:ln w="12700">
              <a:solidFill>
                <a:srgbClr val="696A6C"/>
              </a:solidFill>
              <a:round/>
              <a:headEnd/>
              <a:tailEnd/>
            </a:ln>
          </p:spPr>
          <p:txBody>
            <a:bodyPr>
              <a:spAutoFit/>
            </a:bodyPr>
            <a:lstStyle/>
            <a:p>
              <a:endParaRPr lang="en-US"/>
            </a:p>
          </p:txBody>
        </p:sp>
        <p:sp>
          <p:nvSpPr>
            <p:cNvPr id="15409" name="Line 43"/>
            <p:cNvSpPr>
              <a:spLocks noChangeShapeType="1"/>
            </p:cNvSpPr>
            <p:nvPr/>
          </p:nvSpPr>
          <p:spPr bwMode="auto">
            <a:xfrm>
              <a:off x="4375" y="3729"/>
              <a:ext cx="0" cy="96"/>
            </a:xfrm>
            <a:prstGeom prst="line">
              <a:avLst/>
            </a:prstGeom>
            <a:noFill/>
            <a:ln w="12700">
              <a:solidFill>
                <a:srgbClr val="696A6C"/>
              </a:solidFill>
              <a:round/>
              <a:headEnd/>
              <a:tailEnd/>
            </a:ln>
          </p:spPr>
          <p:txBody>
            <a:bodyPr>
              <a:spAutoFit/>
            </a:bodyPr>
            <a:lstStyle/>
            <a:p>
              <a:endParaRPr lang="en-US"/>
            </a:p>
          </p:txBody>
        </p:sp>
        <p:grpSp>
          <p:nvGrpSpPr>
            <p:cNvPr id="5" name="Group 44"/>
            <p:cNvGrpSpPr>
              <a:grpSpLocks/>
            </p:cNvGrpSpPr>
            <p:nvPr/>
          </p:nvGrpSpPr>
          <p:grpSpPr bwMode="auto">
            <a:xfrm>
              <a:off x="4140" y="2877"/>
              <a:ext cx="424" cy="865"/>
              <a:chOff x="4140" y="2926"/>
              <a:chExt cx="424" cy="865"/>
            </a:xfrm>
          </p:grpSpPr>
          <p:sp>
            <p:nvSpPr>
              <p:cNvPr id="954413" name="Rectangle 45"/>
              <p:cNvSpPr>
                <a:spLocks noChangeArrowheads="1"/>
              </p:cNvSpPr>
              <p:nvPr/>
            </p:nvSpPr>
            <p:spPr bwMode="auto">
              <a:xfrm>
                <a:off x="4150" y="2926"/>
                <a:ext cx="400" cy="848"/>
              </a:xfrm>
              <a:prstGeom prst="rect">
                <a:avLst/>
              </a:prstGeom>
              <a:gradFill rotWithShape="1">
                <a:gsLst>
                  <a:gs pos="0">
                    <a:schemeClr val="accent2"/>
                  </a:gs>
                  <a:gs pos="100000">
                    <a:schemeClr val="accent2">
                      <a:gamma/>
                      <a:tint val="34902"/>
                      <a:invGamma/>
                    </a:schemeClr>
                  </a:gs>
                </a:gsLst>
                <a:lin ang="18900000" scaled="1"/>
              </a:gradFill>
              <a:ln w="28575">
                <a:solidFill>
                  <a:schemeClr val="tx1"/>
                </a:solidFill>
                <a:miter lim="800000"/>
                <a:headEnd/>
                <a:tailEnd/>
              </a:ln>
              <a:effectLst/>
            </p:spPr>
            <p:txBody>
              <a:bodyPr anchor="ctr">
                <a:spAutoFit/>
              </a:bodyPr>
              <a:lstStyle/>
              <a:p>
                <a:pPr>
                  <a:defRPr/>
                </a:pPr>
                <a:endParaRPr lang="en-US" dirty="0"/>
              </a:p>
            </p:txBody>
          </p:sp>
          <p:sp>
            <p:nvSpPr>
              <p:cNvPr id="15414" name="Text Box 46"/>
              <p:cNvSpPr txBox="1">
                <a:spLocks noChangeArrowheads="1"/>
              </p:cNvSpPr>
              <p:nvPr/>
            </p:nvSpPr>
            <p:spPr bwMode="auto">
              <a:xfrm>
                <a:off x="4140" y="2975"/>
                <a:ext cx="182"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D</a:t>
                </a:r>
              </a:p>
            </p:txBody>
          </p:sp>
          <p:sp>
            <p:nvSpPr>
              <p:cNvPr id="15415" name="Text Box 47"/>
              <p:cNvSpPr txBox="1">
                <a:spLocks noChangeArrowheads="1"/>
              </p:cNvSpPr>
              <p:nvPr/>
            </p:nvSpPr>
            <p:spPr bwMode="auto">
              <a:xfrm>
                <a:off x="4308" y="3147"/>
                <a:ext cx="243"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CE</a:t>
                </a:r>
              </a:p>
            </p:txBody>
          </p:sp>
          <p:sp>
            <p:nvSpPr>
              <p:cNvPr id="15416" name="Text Box 48"/>
              <p:cNvSpPr txBox="1">
                <a:spLocks noChangeArrowheads="1"/>
              </p:cNvSpPr>
              <p:nvPr/>
            </p:nvSpPr>
            <p:spPr bwMode="auto">
              <a:xfrm>
                <a:off x="4251" y="3599"/>
                <a:ext cx="243" cy="192"/>
              </a:xfrm>
              <a:prstGeom prst="rect">
                <a:avLst/>
              </a:prstGeom>
              <a:noFill/>
              <a:ln w="12700" algn="ctr">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SR</a:t>
                </a:r>
              </a:p>
            </p:txBody>
          </p:sp>
          <p:sp>
            <p:nvSpPr>
              <p:cNvPr id="15417" name="Text Box 49"/>
              <p:cNvSpPr txBox="1">
                <a:spLocks noChangeArrowheads="1"/>
              </p:cNvSpPr>
              <p:nvPr/>
            </p:nvSpPr>
            <p:spPr bwMode="auto">
              <a:xfrm>
                <a:off x="4377" y="2975"/>
                <a:ext cx="187"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Q</a:t>
                </a:r>
              </a:p>
            </p:txBody>
          </p:sp>
          <p:sp>
            <p:nvSpPr>
              <p:cNvPr id="15418" name="Text Box 50"/>
              <p:cNvSpPr txBox="1">
                <a:spLocks noChangeArrowheads="1"/>
              </p:cNvSpPr>
              <p:nvPr/>
            </p:nvSpPr>
            <p:spPr bwMode="auto">
              <a:xfrm>
                <a:off x="4308" y="3321"/>
                <a:ext cx="248"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CK</a:t>
                </a:r>
              </a:p>
            </p:txBody>
          </p:sp>
        </p:grpSp>
        <p:sp>
          <p:nvSpPr>
            <p:cNvPr id="15411" name="Line 51"/>
            <p:cNvSpPr>
              <a:spLocks noChangeShapeType="1"/>
            </p:cNvSpPr>
            <p:nvPr/>
          </p:nvSpPr>
          <p:spPr bwMode="auto">
            <a:xfrm flipH="1">
              <a:off x="4044" y="3025"/>
              <a:ext cx="105" cy="0"/>
            </a:xfrm>
            <a:prstGeom prst="line">
              <a:avLst/>
            </a:prstGeom>
            <a:noFill/>
            <a:ln w="12700">
              <a:solidFill>
                <a:schemeClr val="tx1"/>
              </a:solidFill>
              <a:round/>
              <a:headEnd/>
              <a:tailEnd/>
            </a:ln>
          </p:spPr>
          <p:txBody>
            <a:bodyPr>
              <a:spAutoFit/>
            </a:bodyPr>
            <a:lstStyle/>
            <a:p>
              <a:endParaRPr lang="en-US"/>
            </a:p>
          </p:txBody>
        </p:sp>
        <p:sp>
          <p:nvSpPr>
            <p:cNvPr id="15412" name="Line 52"/>
            <p:cNvSpPr>
              <a:spLocks noChangeShapeType="1"/>
            </p:cNvSpPr>
            <p:nvPr/>
          </p:nvSpPr>
          <p:spPr bwMode="auto">
            <a:xfrm flipH="1">
              <a:off x="4550" y="3026"/>
              <a:ext cx="72" cy="0"/>
            </a:xfrm>
            <a:prstGeom prst="line">
              <a:avLst/>
            </a:prstGeom>
            <a:noFill/>
            <a:ln w="12700">
              <a:solidFill>
                <a:schemeClr val="tx1"/>
              </a:solidFill>
              <a:round/>
              <a:headEnd/>
              <a:tailEnd/>
            </a:ln>
          </p:spPr>
          <p:txBody>
            <a:bodyPr>
              <a:spAutoFit/>
            </a:bodyPr>
            <a:lstStyle/>
            <a:p>
              <a:endParaRPr lang="en-US"/>
            </a:p>
          </p:txBody>
        </p:sp>
      </p:grpSp>
      <p:grpSp>
        <p:nvGrpSpPr>
          <p:cNvPr id="6" name="Group 53"/>
          <p:cNvGrpSpPr>
            <a:grpSpLocks/>
          </p:cNvGrpSpPr>
          <p:nvPr>
            <p:custDataLst>
              <p:tags r:id="rId5"/>
            </p:custDataLst>
          </p:nvPr>
        </p:nvGrpSpPr>
        <p:grpSpPr bwMode="auto">
          <a:xfrm>
            <a:off x="6419850" y="1900238"/>
            <a:ext cx="1460500" cy="1504950"/>
            <a:chOff x="4044" y="2877"/>
            <a:chExt cx="920" cy="948"/>
          </a:xfrm>
        </p:grpSpPr>
        <p:sp>
          <p:nvSpPr>
            <p:cNvPr id="15393" name="Line 54"/>
            <p:cNvSpPr>
              <a:spLocks noChangeShapeType="1"/>
            </p:cNvSpPr>
            <p:nvPr/>
          </p:nvSpPr>
          <p:spPr bwMode="auto">
            <a:xfrm flipH="1">
              <a:off x="4549" y="3191"/>
              <a:ext cx="223" cy="0"/>
            </a:xfrm>
            <a:prstGeom prst="line">
              <a:avLst/>
            </a:prstGeom>
            <a:noFill/>
            <a:ln w="12700">
              <a:solidFill>
                <a:schemeClr val="tx2"/>
              </a:solidFill>
              <a:round/>
              <a:headEnd/>
              <a:tailEnd/>
            </a:ln>
          </p:spPr>
          <p:txBody>
            <a:bodyPr>
              <a:spAutoFit/>
            </a:bodyPr>
            <a:lstStyle/>
            <a:p>
              <a:endParaRPr lang="en-US"/>
            </a:p>
          </p:txBody>
        </p:sp>
        <p:sp>
          <p:nvSpPr>
            <p:cNvPr id="15394" name="Line 55"/>
            <p:cNvSpPr>
              <a:spLocks noChangeShapeType="1"/>
            </p:cNvSpPr>
            <p:nvPr/>
          </p:nvSpPr>
          <p:spPr bwMode="auto">
            <a:xfrm flipH="1">
              <a:off x="4556" y="3361"/>
              <a:ext cx="313" cy="0"/>
            </a:xfrm>
            <a:prstGeom prst="line">
              <a:avLst/>
            </a:prstGeom>
            <a:noFill/>
            <a:ln w="12700">
              <a:solidFill>
                <a:schemeClr val="accent1"/>
              </a:solidFill>
              <a:round/>
              <a:headEnd/>
              <a:tailEnd/>
            </a:ln>
          </p:spPr>
          <p:txBody>
            <a:bodyPr>
              <a:spAutoFit/>
            </a:bodyPr>
            <a:lstStyle/>
            <a:p>
              <a:endParaRPr lang="en-US"/>
            </a:p>
          </p:txBody>
        </p:sp>
        <p:sp>
          <p:nvSpPr>
            <p:cNvPr id="15395" name="Line 56"/>
            <p:cNvSpPr>
              <a:spLocks noChangeShapeType="1"/>
            </p:cNvSpPr>
            <p:nvPr/>
          </p:nvSpPr>
          <p:spPr bwMode="auto">
            <a:xfrm flipH="1">
              <a:off x="4376" y="3820"/>
              <a:ext cx="588" cy="0"/>
            </a:xfrm>
            <a:prstGeom prst="line">
              <a:avLst/>
            </a:prstGeom>
            <a:noFill/>
            <a:ln w="12700">
              <a:solidFill>
                <a:srgbClr val="696A6C"/>
              </a:solidFill>
              <a:round/>
              <a:headEnd/>
              <a:tailEnd/>
            </a:ln>
          </p:spPr>
          <p:txBody>
            <a:bodyPr>
              <a:spAutoFit/>
            </a:bodyPr>
            <a:lstStyle/>
            <a:p>
              <a:endParaRPr lang="en-US"/>
            </a:p>
          </p:txBody>
        </p:sp>
        <p:sp>
          <p:nvSpPr>
            <p:cNvPr id="15396" name="Line 57"/>
            <p:cNvSpPr>
              <a:spLocks noChangeShapeType="1"/>
            </p:cNvSpPr>
            <p:nvPr/>
          </p:nvSpPr>
          <p:spPr bwMode="auto">
            <a:xfrm>
              <a:off x="4375" y="3729"/>
              <a:ext cx="0" cy="96"/>
            </a:xfrm>
            <a:prstGeom prst="line">
              <a:avLst/>
            </a:prstGeom>
            <a:noFill/>
            <a:ln w="12700">
              <a:solidFill>
                <a:srgbClr val="696A6C"/>
              </a:solidFill>
              <a:round/>
              <a:headEnd/>
              <a:tailEnd/>
            </a:ln>
          </p:spPr>
          <p:txBody>
            <a:bodyPr>
              <a:spAutoFit/>
            </a:bodyPr>
            <a:lstStyle/>
            <a:p>
              <a:endParaRPr lang="en-US"/>
            </a:p>
          </p:txBody>
        </p:sp>
        <p:grpSp>
          <p:nvGrpSpPr>
            <p:cNvPr id="7" name="Group 58"/>
            <p:cNvGrpSpPr>
              <a:grpSpLocks/>
            </p:cNvGrpSpPr>
            <p:nvPr/>
          </p:nvGrpSpPr>
          <p:grpSpPr bwMode="auto">
            <a:xfrm>
              <a:off x="4140" y="2877"/>
              <a:ext cx="424" cy="865"/>
              <a:chOff x="4140" y="2926"/>
              <a:chExt cx="424" cy="865"/>
            </a:xfrm>
          </p:grpSpPr>
          <p:sp>
            <p:nvSpPr>
              <p:cNvPr id="954427" name="Rectangle 59"/>
              <p:cNvSpPr>
                <a:spLocks noChangeArrowheads="1"/>
              </p:cNvSpPr>
              <p:nvPr/>
            </p:nvSpPr>
            <p:spPr bwMode="auto">
              <a:xfrm>
                <a:off x="4150" y="2926"/>
                <a:ext cx="400" cy="848"/>
              </a:xfrm>
              <a:prstGeom prst="rect">
                <a:avLst/>
              </a:prstGeom>
              <a:gradFill rotWithShape="1">
                <a:gsLst>
                  <a:gs pos="0">
                    <a:schemeClr val="accent2"/>
                  </a:gs>
                  <a:gs pos="100000">
                    <a:schemeClr val="accent2">
                      <a:gamma/>
                      <a:tint val="34902"/>
                      <a:invGamma/>
                    </a:schemeClr>
                  </a:gs>
                </a:gsLst>
                <a:lin ang="18900000" scaled="1"/>
              </a:gradFill>
              <a:ln w="28575">
                <a:solidFill>
                  <a:schemeClr val="tx1"/>
                </a:solidFill>
                <a:miter lim="800000"/>
                <a:headEnd/>
                <a:tailEnd/>
              </a:ln>
              <a:effectLst/>
            </p:spPr>
            <p:txBody>
              <a:bodyPr anchor="ctr">
                <a:spAutoFit/>
              </a:bodyPr>
              <a:lstStyle/>
              <a:p>
                <a:pPr>
                  <a:defRPr/>
                </a:pPr>
                <a:endParaRPr lang="en-US" dirty="0"/>
              </a:p>
            </p:txBody>
          </p:sp>
          <p:sp>
            <p:nvSpPr>
              <p:cNvPr id="15401" name="Text Box 60"/>
              <p:cNvSpPr txBox="1">
                <a:spLocks noChangeArrowheads="1"/>
              </p:cNvSpPr>
              <p:nvPr/>
            </p:nvSpPr>
            <p:spPr bwMode="auto">
              <a:xfrm>
                <a:off x="4140" y="2975"/>
                <a:ext cx="182"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D</a:t>
                </a:r>
              </a:p>
            </p:txBody>
          </p:sp>
          <p:sp>
            <p:nvSpPr>
              <p:cNvPr id="15402" name="Text Box 61"/>
              <p:cNvSpPr txBox="1">
                <a:spLocks noChangeArrowheads="1"/>
              </p:cNvSpPr>
              <p:nvPr/>
            </p:nvSpPr>
            <p:spPr bwMode="auto">
              <a:xfrm>
                <a:off x="4308" y="3147"/>
                <a:ext cx="243"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CE</a:t>
                </a:r>
              </a:p>
            </p:txBody>
          </p:sp>
          <p:sp>
            <p:nvSpPr>
              <p:cNvPr id="15403" name="Text Box 62"/>
              <p:cNvSpPr txBox="1">
                <a:spLocks noChangeArrowheads="1"/>
              </p:cNvSpPr>
              <p:nvPr/>
            </p:nvSpPr>
            <p:spPr bwMode="auto">
              <a:xfrm>
                <a:off x="4251" y="3599"/>
                <a:ext cx="243" cy="192"/>
              </a:xfrm>
              <a:prstGeom prst="rect">
                <a:avLst/>
              </a:prstGeom>
              <a:noFill/>
              <a:ln w="12700" algn="ctr">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SR</a:t>
                </a:r>
              </a:p>
            </p:txBody>
          </p:sp>
          <p:sp>
            <p:nvSpPr>
              <p:cNvPr id="15404" name="Text Box 63"/>
              <p:cNvSpPr txBox="1">
                <a:spLocks noChangeArrowheads="1"/>
              </p:cNvSpPr>
              <p:nvPr/>
            </p:nvSpPr>
            <p:spPr bwMode="auto">
              <a:xfrm>
                <a:off x="4377" y="2975"/>
                <a:ext cx="187"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Q</a:t>
                </a:r>
              </a:p>
            </p:txBody>
          </p:sp>
          <p:sp>
            <p:nvSpPr>
              <p:cNvPr id="15405" name="Text Box 64"/>
              <p:cNvSpPr txBox="1">
                <a:spLocks noChangeArrowheads="1"/>
              </p:cNvSpPr>
              <p:nvPr/>
            </p:nvSpPr>
            <p:spPr bwMode="auto">
              <a:xfrm>
                <a:off x="4308" y="3321"/>
                <a:ext cx="248"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CK</a:t>
                </a:r>
              </a:p>
            </p:txBody>
          </p:sp>
        </p:grpSp>
        <p:sp>
          <p:nvSpPr>
            <p:cNvPr id="15398" name="Line 65"/>
            <p:cNvSpPr>
              <a:spLocks noChangeShapeType="1"/>
            </p:cNvSpPr>
            <p:nvPr/>
          </p:nvSpPr>
          <p:spPr bwMode="auto">
            <a:xfrm flipH="1">
              <a:off x="4044" y="3025"/>
              <a:ext cx="105" cy="0"/>
            </a:xfrm>
            <a:prstGeom prst="line">
              <a:avLst/>
            </a:prstGeom>
            <a:noFill/>
            <a:ln w="12700">
              <a:solidFill>
                <a:schemeClr val="tx1"/>
              </a:solidFill>
              <a:round/>
              <a:headEnd/>
              <a:tailEnd/>
            </a:ln>
          </p:spPr>
          <p:txBody>
            <a:bodyPr>
              <a:spAutoFit/>
            </a:bodyPr>
            <a:lstStyle/>
            <a:p>
              <a:endParaRPr lang="en-US"/>
            </a:p>
          </p:txBody>
        </p:sp>
        <p:sp>
          <p:nvSpPr>
            <p:cNvPr id="15399" name="Line 66"/>
            <p:cNvSpPr>
              <a:spLocks noChangeShapeType="1"/>
            </p:cNvSpPr>
            <p:nvPr/>
          </p:nvSpPr>
          <p:spPr bwMode="auto">
            <a:xfrm flipH="1">
              <a:off x="4550" y="3026"/>
              <a:ext cx="72" cy="0"/>
            </a:xfrm>
            <a:prstGeom prst="line">
              <a:avLst/>
            </a:prstGeom>
            <a:noFill/>
            <a:ln w="12700">
              <a:solidFill>
                <a:schemeClr val="tx1"/>
              </a:solidFill>
              <a:round/>
              <a:headEnd/>
              <a:tailEnd/>
            </a:ln>
          </p:spPr>
          <p:txBody>
            <a:bodyPr>
              <a:spAutoFit/>
            </a:bodyPr>
            <a:lstStyle/>
            <a:p>
              <a:endParaRPr lang="en-US"/>
            </a:p>
          </p:txBody>
        </p:sp>
      </p:grpSp>
      <p:sp>
        <p:nvSpPr>
          <p:cNvPr id="15389" name="Text Box 67"/>
          <p:cNvSpPr txBox="1">
            <a:spLocks noChangeArrowheads="1"/>
          </p:cNvSpPr>
          <p:nvPr/>
        </p:nvSpPr>
        <p:spPr bwMode="auto">
          <a:xfrm>
            <a:off x="6638925" y="1500188"/>
            <a:ext cx="498475" cy="336550"/>
          </a:xfrm>
          <a:prstGeom prst="rect">
            <a:avLst/>
          </a:prstGeom>
          <a:noFill/>
          <a:ln w="12700">
            <a:noFill/>
            <a:miter lim="800000"/>
            <a:headEnd/>
            <a:tailEnd/>
          </a:ln>
        </p:spPr>
        <p:txBody>
          <a:bodyPr wrap="none" lIns="91436" tIns="45718" rIns="91436" bIns="45718">
            <a:spAutoFit/>
          </a:bodyPr>
          <a:lstStyle/>
          <a:p>
            <a:pPr algn="l" eaLnBrk="0" hangingPunct="0"/>
            <a:r>
              <a:rPr lang="en-US" sz="1600">
                <a:latin typeface="Arial Narrow" pitchFamily="34" charset="0"/>
              </a:rPr>
              <a:t>AFF</a:t>
            </a:r>
          </a:p>
        </p:txBody>
      </p:sp>
      <p:sp>
        <p:nvSpPr>
          <p:cNvPr id="15390" name="Text Box 68"/>
          <p:cNvSpPr txBox="1">
            <a:spLocks noChangeArrowheads="1"/>
          </p:cNvSpPr>
          <p:nvPr/>
        </p:nvSpPr>
        <p:spPr bwMode="auto">
          <a:xfrm>
            <a:off x="6638925" y="4062413"/>
            <a:ext cx="508000" cy="336550"/>
          </a:xfrm>
          <a:prstGeom prst="rect">
            <a:avLst/>
          </a:prstGeom>
          <a:noFill/>
          <a:ln w="12700">
            <a:noFill/>
            <a:miter lim="800000"/>
            <a:headEnd/>
            <a:tailEnd/>
          </a:ln>
        </p:spPr>
        <p:txBody>
          <a:bodyPr wrap="none" lIns="91436" tIns="45718" rIns="91436" bIns="45718">
            <a:spAutoFit/>
          </a:bodyPr>
          <a:lstStyle/>
          <a:p>
            <a:pPr algn="l" eaLnBrk="0" hangingPunct="0"/>
            <a:r>
              <a:rPr lang="en-US" sz="1600">
                <a:latin typeface="Arial Narrow" pitchFamily="34" charset="0"/>
              </a:rPr>
              <a:t>DFF</a:t>
            </a:r>
          </a:p>
        </p:txBody>
      </p:sp>
      <p:sp>
        <p:nvSpPr>
          <p:cNvPr id="15391" name="Text Box 69"/>
          <p:cNvSpPr txBox="1">
            <a:spLocks noChangeArrowheads="1"/>
          </p:cNvSpPr>
          <p:nvPr/>
        </p:nvSpPr>
        <p:spPr bwMode="auto">
          <a:xfrm rot="-5400000">
            <a:off x="6625432" y="3664744"/>
            <a:ext cx="546100" cy="274637"/>
          </a:xfrm>
          <a:prstGeom prst="rect">
            <a:avLst/>
          </a:prstGeom>
          <a:noFill/>
          <a:ln w="9525" algn="ctr">
            <a:noFill/>
            <a:miter lim="800000"/>
            <a:headEnd/>
            <a:tailEnd/>
          </a:ln>
        </p:spPr>
        <p:txBody>
          <a:bodyPr wrap="none" lIns="91436" tIns="45718" rIns="91436" bIns="45718">
            <a:spAutoFit/>
          </a:bodyPr>
          <a:lstStyle/>
          <a:p>
            <a:r>
              <a:rPr lang="en-US" sz="1200">
                <a:cs typeface="Arial" charset="0"/>
              </a:rPr>
              <a:t>● </a:t>
            </a:r>
            <a:r>
              <a:rPr lang="en-US" sz="1200"/>
              <a:t>● ●</a:t>
            </a:r>
          </a:p>
        </p:txBody>
      </p:sp>
      <p:sp>
        <p:nvSpPr>
          <p:cNvPr id="15392" name="Text Box 70"/>
          <p:cNvSpPr txBox="1">
            <a:spLocks noChangeArrowheads="1"/>
          </p:cNvSpPr>
          <p:nvPr/>
        </p:nvSpPr>
        <p:spPr bwMode="auto">
          <a:xfrm rot="-5400000">
            <a:off x="8166894" y="3817144"/>
            <a:ext cx="546100" cy="274638"/>
          </a:xfrm>
          <a:prstGeom prst="rect">
            <a:avLst/>
          </a:prstGeom>
          <a:noFill/>
          <a:ln w="9525" algn="ctr">
            <a:noFill/>
            <a:miter lim="800000"/>
            <a:headEnd/>
            <a:tailEnd/>
          </a:ln>
        </p:spPr>
        <p:txBody>
          <a:bodyPr wrap="none" lIns="91436" tIns="45718" rIns="91436" bIns="45718">
            <a:spAutoFit/>
          </a:bodyPr>
          <a:lstStyle/>
          <a:p>
            <a:r>
              <a:rPr lang="en-US" sz="1200">
                <a:cs typeface="Arial" charset="0"/>
              </a:rPr>
              <a:t>● </a:t>
            </a:r>
            <a:r>
              <a:rPr lang="en-US" sz="1200"/>
              <a:t>● ●</a:t>
            </a:r>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51"/>
          <p:cNvSpPr>
            <a:spLocks noGrp="1" noChangeArrowheads="1"/>
          </p:cNvSpPr>
          <p:nvPr>
            <p:ph type="title" idx="4294967295"/>
          </p:nvPr>
        </p:nvSpPr>
        <p:spPr/>
        <p:txBody>
          <a:bodyPr/>
          <a:lstStyle/>
          <a:p>
            <a:r>
              <a:rPr lang="en-US" smtClean="0"/>
              <a:t>Managing Control Sets</a:t>
            </a:r>
          </a:p>
        </p:txBody>
      </p:sp>
      <p:sp>
        <p:nvSpPr>
          <p:cNvPr id="16387" name="Rectangle 152"/>
          <p:cNvSpPr>
            <a:spLocks noGrp="1" noChangeArrowheads="1"/>
          </p:cNvSpPr>
          <p:nvPr>
            <p:ph type="body" idx="4294967295"/>
          </p:nvPr>
        </p:nvSpPr>
        <p:spPr>
          <a:xfrm>
            <a:off x="191729" y="1290484"/>
            <a:ext cx="6363929" cy="4689987"/>
          </a:xfrm>
        </p:spPr>
        <p:txBody>
          <a:bodyPr/>
          <a:lstStyle/>
          <a:p>
            <a:r>
              <a:rPr lang="en-US" dirty="0" smtClean="0"/>
              <a:t>Eight registers per slice; all use the same control set</a:t>
            </a:r>
          </a:p>
          <a:p>
            <a:pPr lvl="1"/>
            <a:r>
              <a:rPr lang="en-US" dirty="0" smtClean="0"/>
              <a:t>If the number of registers in a control set do not divide </a:t>
            </a:r>
            <a:br>
              <a:rPr lang="en-US" dirty="0" smtClean="0"/>
            </a:br>
            <a:r>
              <a:rPr lang="en-US" dirty="0" smtClean="0"/>
              <a:t>cleanly by eight, some registers will go unused</a:t>
            </a:r>
          </a:p>
          <a:p>
            <a:r>
              <a:rPr lang="en-US" dirty="0" smtClean="0"/>
              <a:t>This is of concern for designs that have lots of </a:t>
            </a:r>
            <a:br>
              <a:rPr lang="en-US" dirty="0" smtClean="0"/>
            </a:br>
            <a:r>
              <a:rPr lang="en-US" dirty="0" smtClean="0"/>
              <a:t>low </a:t>
            </a:r>
            <a:r>
              <a:rPr lang="en-US" dirty="0" err="1" smtClean="0"/>
              <a:t>fanout</a:t>
            </a:r>
            <a:r>
              <a:rPr lang="en-US" dirty="0" smtClean="0"/>
              <a:t> control sets</a:t>
            </a:r>
          </a:p>
          <a:p>
            <a:r>
              <a:rPr lang="en-US" dirty="0" smtClean="0"/>
              <a:t>A design with a large number of control sets potentially </a:t>
            </a:r>
            <a:br>
              <a:rPr lang="en-US" dirty="0" smtClean="0"/>
            </a:br>
            <a:r>
              <a:rPr lang="en-US" dirty="0" smtClean="0"/>
              <a:t>can show lower device utilization (but not always)</a:t>
            </a:r>
          </a:p>
          <a:p>
            <a:r>
              <a:rPr lang="en-US" dirty="0" smtClean="0"/>
              <a:t>Designs with a small number of control sets are </a:t>
            </a:r>
            <a:br>
              <a:rPr lang="en-US" dirty="0" smtClean="0"/>
            </a:br>
            <a:r>
              <a:rPr lang="en-US" dirty="0" smtClean="0"/>
              <a:t>preferable</a:t>
            </a:r>
          </a:p>
          <a:p>
            <a:pPr lvl="1"/>
            <a:r>
              <a:rPr lang="en-US" dirty="0" smtClean="0"/>
              <a:t>The key is to evaluate slices that have unused registers</a:t>
            </a:r>
          </a:p>
          <a:p>
            <a:pPr lvl="1"/>
            <a:r>
              <a:rPr lang="en-US" dirty="0" smtClean="0"/>
              <a:t>Try to build designs with common control sets (plan)</a:t>
            </a:r>
          </a:p>
        </p:txBody>
      </p:sp>
      <p:grpSp>
        <p:nvGrpSpPr>
          <p:cNvPr id="2" name="Group 9"/>
          <p:cNvGrpSpPr>
            <a:grpSpLocks/>
          </p:cNvGrpSpPr>
          <p:nvPr>
            <p:custDataLst>
              <p:tags r:id="rId2"/>
            </p:custDataLst>
          </p:nvPr>
        </p:nvGrpSpPr>
        <p:grpSpPr bwMode="auto">
          <a:xfrm>
            <a:off x="6618288" y="1725613"/>
            <a:ext cx="2151062" cy="3729037"/>
            <a:chOff x="3969" y="945"/>
            <a:chExt cx="1355" cy="2349"/>
          </a:xfrm>
        </p:grpSpPr>
        <p:sp>
          <p:nvSpPr>
            <p:cNvPr id="16389" name="Rectangle 10"/>
            <p:cNvSpPr>
              <a:spLocks noChangeArrowheads="1"/>
            </p:cNvSpPr>
            <p:nvPr/>
          </p:nvSpPr>
          <p:spPr bwMode="auto">
            <a:xfrm>
              <a:off x="3969" y="945"/>
              <a:ext cx="1355" cy="2349"/>
            </a:xfrm>
            <a:prstGeom prst="rect">
              <a:avLst/>
            </a:prstGeom>
            <a:solidFill>
              <a:schemeClr val="tx2"/>
            </a:solidFill>
            <a:ln w="9525" algn="ctr">
              <a:solidFill>
                <a:schemeClr val="bg1"/>
              </a:solidFill>
              <a:miter lim="800000"/>
              <a:headEnd/>
              <a:tailEnd/>
            </a:ln>
          </p:spPr>
          <p:txBody>
            <a:bodyPr anchor="ctr">
              <a:spAutoFit/>
            </a:bodyPr>
            <a:lstStyle/>
            <a:p>
              <a:endParaRPr lang="en-US"/>
            </a:p>
          </p:txBody>
        </p:sp>
        <p:grpSp>
          <p:nvGrpSpPr>
            <p:cNvPr id="3" name="Group 11"/>
            <p:cNvGrpSpPr>
              <a:grpSpLocks/>
            </p:cNvGrpSpPr>
            <p:nvPr/>
          </p:nvGrpSpPr>
          <p:grpSpPr bwMode="auto">
            <a:xfrm>
              <a:off x="4235" y="1123"/>
              <a:ext cx="923" cy="456"/>
              <a:chOff x="4235" y="1123"/>
              <a:chExt cx="923" cy="456"/>
            </a:xfrm>
          </p:grpSpPr>
          <p:sp>
            <p:nvSpPr>
              <p:cNvPr id="1438732" name="Rectangle 12"/>
              <p:cNvSpPr>
                <a:spLocks noChangeArrowheads="1"/>
              </p:cNvSpPr>
              <p:nvPr/>
            </p:nvSpPr>
            <p:spPr bwMode="auto">
              <a:xfrm rot="5400000" flipH="1">
                <a:off x="4334" y="1266"/>
                <a:ext cx="316" cy="171"/>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438733" name="Rectangle 13"/>
              <p:cNvSpPr>
                <a:spLocks noChangeArrowheads="1"/>
              </p:cNvSpPr>
              <p:nvPr/>
            </p:nvSpPr>
            <p:spPr bwMode="auto">
              <a:xfrm>
                <a:off x="4817" y="1177"/>
                <a:ext cx="102" cy="105"/>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438734" name="Rectangle 14"/>
              <p:cNvSpPr>
                <a:spLocks noChangeArrowheads="1"/>
              </p:cNvSpPr>
              <p:nvPr/>
            </p:nvSpPr>
            <p:spPr bwMode="auto">
              <a:xfrm>
                <a:off x="4817" y="1455"/>
                <a:ext cx="102" cy="105"/>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6502" name="AutoShape 15"/>
              <p:cNvSpPr>
                <a:spLocks noChangeArrowheads="1"/>
              </p:cNvSpPr>
              <p:nvPr/>
            </p:nvSpPr>
            <p:spPr bwMode="auto">
              <a:xfrm rot="16200000" flipH="1">
                <a:off x="4610" y="1193"/>
                <a:ext cx="176" cy="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320 h 21600"/>
                  <a:gd name="T14" fmla="*/ 17059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503" name="AutoShape 16"/>
              <p:cNvSpPr>
                <a:spLocks noChangeArrowheads="1"/>
              </p:cNvSpPr>
              <p:nvPr/>
            </p:nvSpPr>
            <p:spPr bwMode="auto">
              <a:xfrm rot="16200000" flipH="1">
                <a:off x="4610" y="1473"/>
                <a:ext cx="176" cy="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320 h 21600"/>
                  <a:gd name="T14" fmla="*/ 17059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504" name="AutoShape 17"/>
              <p:cNvSpPr>
                <a:spLocks noChangeArrowheads="1"/>
              </p:cNvSpPr>
              <p:nvPr/>
            </p:nvSpPr>
            <p:spPr bwMode="auto">
              <a:xfrm rot="16200000" flipH="1">
                <a:off x="4951" y="1421"/>
                <a:ext cx="17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447 h 21600"/>
                  <a:gd name="T14" fmla="*/ 17059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505" name="Line 18"/>
              <p:cNvSpPr>
                <a:spLocks noChangeShapeType="1"/>
              </p:cNvSpPr>
              <p:nvPr/>
            </p:nvSpPr>
            <p:spPr bwMode="auto">
              <a:xfrm flipH="1">
                <a:off x="4237" y="1544"/>
                <a:ext cx="443" cy="0"/>
              </a:xfrm>
              <a:prstGeom prst="line">
                <a:avLst/>
              </a:prstGeom>
              <a:noFill/>
              <a:ln w="9525">
                <a:solidFill>
                  <a:schemeClr val="bg1"/>
                </a:solidFill>
                <a:round/>
                <a:headEnd/>
                <a:tailEnd/>
              </a:ln>
            </p:spPr>
            <p:txBody>
              <a:bodyPr wrap="none" anchor="ctr">
                <a:spAutoFit/>
              </a:bodyPr>
              <a:lstStyle/>
              <a:p>
                <a:endParaRPr lang="en-US"/>
              </a:p>
            </p:txBody>
          </p:sp>
          <p:sp>
            <p:nvSpPr>
              <p:cNvPr id="16506" name="Line 19"/>
              <p:cNvSpPr>
                <a:spLocks noChangeShapeType="1"/>
              </p:cNvSpPr>
              <p:nvPr/>
            </p:nvSpPr>
            <p:spPr bwMode="auto">
              <a:xfrm flipH="1">
                <a:off x="4578" y="1455"/>
                <a:ext cx="102" cy="0"/>
              </a:xfrm>
              <a:prstGeom prst="line">
                <a:avLst/>
              </a:prstGeom>
              <a:noFill/>
              <a:ln w="9525">
                <a:solidFill>
                  <a:schemeClr val="bg1"/>
                </a:solidFill>
                <a:round/>
                <a:headEnd/>
                <a:tailEnd/>
              </a:ln>
            </p:spPr>
            <p:txBody>
              <a:bodyPr wrap="none" anchor="ctr">
                <a:spAutoFit/>
              </a:bodyPr>
              <a:lstStyle/>
              <a:p>
                <a:endParaRPr lang="en-US"/>
              </a:p>
            </p:txBody>
          </p:sp>
          <p:sp>
            <p:nvSpPr>
              <p:cNvPr id="16507" name="Line 20"/>
              <p:cNvSpPr>
                <a:spLocks noChangeShapeType="1"/>
              </p:cNvSpPr>
              <p:nvPr/>
            </p:nvSpPr>
            <p:spPr bwMode="auto">
              <a:xfrm flipV="1">
                <a:off x="4612" y="1385"/>
                <a:ext cx="0" cy="70"/>
              </a:xfrm>
              <a:prstGeom prst="line">
                <a:avLst/>
              </a:prstGeom>
              <a:noFill/>
              <a:ln w="9525">
                <a:solidFill>
                  <a:schemeClr val="bg1"/>
                </a:solidFill>
                <a:round/>
                <a:headEnd/>
                <a:tailEnd/>
              </a:ln>
            </p:spPr>
            <p:txBody>
              <a:bodyPr wrap="none" anchor="ctr">
                <a:spAutoFit/>
              </a:bodyPr>
              <a:lstStyle/>
              <a:p>
                <a:endParaRPr lang="en-US"/>
              </a:p>
            </p:txBody>
          </p:sp>
          <p:sp>
            <p:nvSpPr>
              <p:cNvPr id="16508" name="Line 21"/>
              <p:cNvSpPr>
                <a:spLocks noChangeShapeType="1"/>
              </p:cNvSpPr>
              <p:nvPr/>
            </p:nvSpPr>
            <p:spPr bwMode="auto">
              <a:xfrm>
                <a:off x="4612" y="1382"/>
                <a:ext cx="410" cy="0"/>
              </a:xfrm>
              <a:prstGeom prst="line">
                <a:avLst/>
              </a:prstGeom>
              <a:noFill/>
              <a:ln w="9525">
                <a:solidFill>
                  <a:schemeClr val="bg1"/>
                </a:solidFill>
                <a:round/>
                <a:headEnd/>
                <a:tailEnd/>
              </a:ln>
            </p:spPr>
            <p:txBody>
              <a:bodyPr wrap="none" anchor="ctr">
                <a:spAutoFit/>
              </a:bodyPr>
              <a:lstStyle/>
              <a:p>
                <a:endParaRPr lang="en-US"/>
              </a:p>
            </p:txBody>
          </p:sp>
          <p:sp>
            <p:nvSpPr>
              <p:cNvPr id="16509" name="Line 22"/>
              <p:cNvSpPr>
                <a:spLocks noChangeShapeType="1"/>
              </p:cNvSpPr>
              <p:nvPr/>
            </p:nvSpPr>
            <p:spPr bwMode="auto">
              <a:xfrm>
                <a:off x="4715" y="1490"/>
                <a:ext cx="102" cy="0"/>
              </a:xfrm>
              <a:prstGeom prst="line">
                <a:avLst/>
              </a:prstGeom>
              <a:noFill/>
              <a:ln w="9525">
                <a:solidFill>
                  <a:schemeClr val="bg1"/>
                </a:solidFill>
                <a:round/>
                <a:headEnd/>
                <a:tailEnd/>
              </a:ln>
            </p:spPr>
            <p:txBody>
              <a:bodyPr wrap="none" anchor="ctr">
                <a:spAutoFit/>
              </a:bodyPr>
              <a:lstStyle/>
              <a:p>
                <a:endParaRPr lang="en-US"/>
              </a:p>
            </p:txBody>
          </p:sp>
          <p:sp>
            <p:nvSpPr>
              <p:cNvPr id="16510" name="Line 23"/>
              <p:cNvSpPr>
                <a:spLocks noChangeShapeType="1"/>
              </p:cNvSpPr>
              <p:nvPr/>
            </p:nvSpPr>
            <p:spPr bwMode="auto">
              <a:xfrm>
                <a:off x="4919" y="1490"/>
                <a:ext cx="103" cy="0"/>
              </a:xfrm>
              <a:prstGeom prst="line">
                <a:avLst/>
              </a:prstGeom>
              <a:noFill/>
              <a:ln w="9525">
                <a:solidFill>
                  <a:schemeClr val="bg1"/>
                </a:solidFill>
                <a:round/>
                <a:headEnd/>
                <a:tailEnd/>
              </a:ln>
            </p:spPr>
            <p:txBody>
              <a:bodyPr wrap="none" anchor="ctr">
                <a:spAutoFit/>
              </a:bodyPr>
              <a:lstStyle/>
              <a:p>
                <a:endParaRPr lang="en-US"/>
              </a:p>
            </p:txBody>
          </p:sp>
          <p:sp>
            <p:nvSpPr>
              <p:cNvPr id="16511" name="Line 24"/>
              <p:cNvSpPr>
                <a:spLocks noChangeShapeType="1"/>
              </p:cNvSpPr>
              <p:nvPr/>
            </p:nvSpPr>
            <p:spPr bwMode="auto">
              <a:xfrm flipH="1">
                <a:off x="4237" y="1158"/>
                <a:ext cx="443" cy="0"/>
              </a:xfrm>
              <a:prstGeom prst="line">
                <a:avLst/>
              </a:prstGeom>
              <a:noFill/>
              <a:ln w="9525">
                <a:solidFill>
                  <a:schemeClr val="bg1"/>
                </a:solidFill>
                <a:round/>
                <a:headEnd/>
                <a:tailEnd/>
              </a:ln>
            </p:spPr>
            <p:txBody>
              <a:bodyPr wrap="none" anchor="ctr">
                <a:spAutoFit/>
              </a:bodyPr>
              <a:lstStyle/>
              <a:p>
                <a:endParaRPr lang="en-US"/>
              </a:p>
            </p:txBody>
          </p:sp>
          <p:sp>
            <p:nvSpPr>
              <p:cNvPr id="16512" name="Line 25"/>
              <p:cNvSpPr>
                <a:spLocks noChangeShapeType="1"/>
              </p:cNvSpPr>
              <p:nvPr/>
            </p:nvSpPr>
            <p:spPr bwMode="auto">
              <a:xfrm>
                <a:off x="4578" y="1228"/>
                <a:ext cx="102" cy="0"/>
              </a:xfrm>
              <a:prstGeom prst="line">
                <a:avLst/>
              </a:prstGeom>
              <a:noFill/>
              <a:ln w="9525">
                <a:solidFill>
                  <a:schemeClr val="bg1"/>
                </a:solidFill>
                <a:round/>
                <a:headEnd/>
                <a:tailEnd/>
              </a:ln>
            </p:spPr>
            <p:txBody>
              <a:bodyPr wrap="none" anchor="ctr">
                <a:spAutoFit/>
              </a:bodyPr>
              <a:lstStyle/>
              <a:p>
                <a:endParaRPr lang="en-US"/>
              </a:p>
            </p:txBody>
          </p:sp>
          <p:sp>
            <p:nvSpPr>
              <p:cNvPr id="16513" name="Line 26"/>
              <p:cNvSpPr>
                <a:spLocks noChangeShapeType="1"/>
              </p:cNvSpPr>
              <p:nvPr/>
            </p:nvSpPr>
            <p:spPr bwMode="auto">
              <a:xfrm>
                <a:off x="4609" y="1228"/>
                <a:ext cx="0" cy="106"/>
              </a:xfrm>
              <a:prstGeom prst="line">
                <a:avLst/>
              </a:prstGeom>
              <a:noFill/>
              <a:ln w="9525">
                <a:solidFill>
                  <a:schemeClr val="bg1"/>
                </a:solidFill>
                <a:round/>
                <a:headEnd/>
                <a:tailEnd/>
              </a:ln>
            </p:spPr>
            <p:txBody>
              <a:bodyPr wrap="none" anchor="ctr">
                <a:spAutoFit/>
              </a:bodyPr>
              <a:lstStyle/>
              <a:p>
                <a:endParaRPr lang="en-US"/>
              </a:p>
            </p:txBody>
          </p:sp>
          <p:sp>
            <p:nvSpPr>
              <p:cNvPr id="16514" name="Line 27"/>
              <p:cNvSpPr>
                <a:spLocks noChangeShapeType="1"/>
              </p:cNvSpPr>
              <p:nvPr/>
            </p:nvSpPr>
            <p:spPr bwMode="auto">
              <a:xfrm>
                <a:off x="4609" y="1334"/>
                <a:ext cx="549" cy="0"/>
              </a:xfrm>
              <a:prstGeom prst="line">
                <a:avLst/>
              </a:prstGeom>
              <a:noFill/>
              <a:ln w="9525">
                <a:solidFill>
                  <a:schemeClr val="bg1"/>
                </a:solidFill>
                <a:round/>
                <a:headEnd/>
                <a:tailEnd type="triangle" w="med" len="med"/>
              </a:ln>
            </p:spPr>
            <p:txBody>
              <a:bodyPr anchor="ctr">
                <a:spAutoFit/>
              </a:bodyPr>
              <a:lstStyle/>
              <a:p>
                <a:endParaRPr lang="en-US"/>
              </a:p>
            </p:txBody>
          </p:sp>
          <p:sp>
            <p:nvSpPr>
              <p:cNvPr id="16515" name="Line 28"/>
              <p:cNvSpPr>
                <a:spLocks noChangeShapeType="1"/>
              </p:cNvSpPr>
              <p:nvPr/>
            </p:nvSpPr>
            <p:spPr bwMode="auto">
              <a:xfrm>
                <a:off x="4715" y="1208"/>
                <a:ext cx="102" cy="0"/>
              </a:xfrm>
              <a:prstGeom prst="line">
                <a:avLst/>
              </a:prstGeom>
              <a:noFill/>
              <a:ln w="9525">
                <a:solidFill>
                  <a:schemeClr val="bg1"/>
                </a:solidFill>
                <a:round/>
                <a:headEnd/>
                <a:tailEnd/>
              </a:ln>
            </p:spPr>
            <p:txBody>
              <a:bodyPr wrap="none" anchor="ctr">
                <a:spAutoFit/>
              </a:bodyPr>
              <a:lstStyle/>
              <a:p>
                <a:endParaRPr lang="en-US"/>
              </a:p>
            </p:txBody>
          </p:sp>
          <p:sp>
            <p:nvSpPr>
              <p:cNvPr id="16516" name="Line 29"/>
              <p:cNvSpPr>
                <a:spLocks noChangeShapeType="1"/>
              </p:cNvSpPr>
              <p:nvPr/>
            </p:nvSpPr>
            <p:spPr bwMode="auto">
              <a:xfrm>
                <a:off x="4919" y="1210"/>
                <a:ext cx="239" cy="0"/>
              </a:xfrm>
              <a:prstGeom prst="line">
                <a:avLst/>
              </a:prstGeom>
              <a:noFill/>
              <a:ln w="9525">
                <a:solidFill>
                  <a:schemeClr val="bg1"/>
                </a:solidFill>
                <a:round/>
                <a:headEnd/>
                <a:tailEnd type="triangle" w="med" len="med"/>
              </a:ln>
            </p:spPr>
            <p:txBody>
              <a:bodyPr wrap="none" anchor="ctr">
                <a:spAutoFit/>
              </a:bodyPr>
              <a:lstStyle/>
              <a:p>
                <a:endParaRPr lang="en-US"/>
              </a:p>
            </p:txBody>
          </p:sp>
          <p:sp>
            <p:nvSpPr>
              <p:cNvPr id="16517" name="Line 30"/>
              <p:cNvSpPr>
                <a:spLocks noChangeShapeType="1"/>
              </p:cNvSpPr>
              <p:nvPr/>
            </p:nvSpPr>
            <p:spPr bwMode="auto">
              <a:xfrm>
                <a:off x="5056" y="1439"/>
                <a:ext cx="102" cy="0"/>
              </a:xfrm>
              <a:prstGeom prst="line">
                <a:avLst/>
              </a:prstGeom>
              <a:noFill/>
              <a:ln w="9525">
                <a:solidFill>
                  <a:schemeClr val="bg1"/>
                </a:solidFill>
                <a:round/>
                <a:headEnd/>
                <a:tailEnd type="triangle" w="med" len="med"/>
              </a:ln>
            </p:spPr>
            <p:txBody>
              <a:bodyPr anchor="ctr">
                <a:spAutoFit/>
              </a:bodyPr>
              <a:lstStyle/>
              <a:p>
                <a:endParaRPr lang="en-US"/>
              </a:p>
            </p:txBody>
          </p:sp>
          <p:sp>
            <p:nvSpPr>
              <p:cNvPr id="16518" name="Line 31"/>
              <p:cNvSpPr>
                <a:spLocks noChangeShapeType="1"/>
              </p:cNvSpPr>
              <p:nvPr/>
            </p:nvSpPr>
            <p:spPr bwMode="auto">
              <a:xfrm flipH="1">
                <a:off x="4237" y="1224"/>
                <a:ext cx="170" cy="0"/>
              </a:xfrm>
              <a:prstGeom prst="line">
                <a:avLst/>
              </a:prstGeom>
              <a:noFill/>
              <a:ln w="9525">
                <a:solidFill>
                  <a:schemeClr val="bg1"/>
                </a:solidFill>
                <a:round/>
                <a:headEnd/>
                <a:tailEnd/>
              </a:ln>
            </p:spPr>
            <p:txBody>
              <a:bodyPr wrap="none" anchor="ctr">
                <a:spAutoFit/>
              </a:bodyPr>
              <a:lstStyle/>
              <a:p>
                <a:endParaRPr lang="en-US"/>
              </a:p>
            </p:txBody>
          </p:sp>
          <p:sp>
            <p:nvSpPr>
              <p:cNvPr id="16519" name="AutoShape 32"/>
              <p:cNvSpPr>
                <a:spLocks noChangeArrowheads="1"/>
              </p:cNvSpPr>
              <p:nvPr/>
            </p:nvSpPr>
            <p:spPr bwMode="auto">
              <a:xfrm rot="5400000">
                <a:off x="4236" y="1528"/>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520" name="AutoShape 33"/>
              <p:cNvSpPr>
                <a:spLocks noChangeArrowheads="1"/>
              </p:cNvSpPr>
              <p:nvPr/>
            </p:nvSpPr>
            <p:spPr bwMode="auto">
              <a:xfrm rot="5400000">
                <a:off x="4237" y="1142"/>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521" name="AutoShape 34"/>
              <p:cNvSpPr>
                <a:spLocks noChangeArrowheads="1"/>
              </p:cNvSpPr>
              <p:nvPr/>
            </p:nvSpPr>
            <p:spPr bwMode="auto">
              <a:xfrm rot="5400000">
                <a:off x="4235" y="1205"/>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522" name="Line 35"/>
              <p:cNvSpPr>
                <a:spLocks noChangeShapeType="1"/>
              </p:cNvSpPr>
              <p:nvPr/>
            </p:nvSpPr>
            <p:spPr bwMode="auto">
              <a:xfrm flipH="1">
                <a:off x="4237" y="1278"/>
                <a:ext cx="170" cy="0"/>
              </a:xfrm>
              <a:prstGeom prst="line">
                <a:avLst/>
              </a:prstGeom>
              <a:noFill/>
              <a:ln w="9525">
                <a:solidFill>
                  <a:schemeClr val="bg1"/>
                </a:solidFill>
                <a:round/>
                <a:headEnd/>
                <a:tailEnd/>
              </a:ln>
            </p:spPr>
            <p:txBody>
              <a:bodyPr wrap="none" anchor="ctr">
                <a:spAutoFit/>
              </a:bodyPr>
              <a:lstStyle/>
              <a:p>
                <a:endParaRPr lang="en-US"/>
              </a:p>
            </p:txBody>
          </p:sp>
          <p:sp>
            <p:nvSpPr>
              <p:cNvPr id="16523" name="AutoShape 36"/>
              <p:cNvSpPr>
                <a:spLocks noChangeArrowheads="1"/>
              </p:cNvSpPr>
              <p:nvPr/>
            </p:nvSpPr>
            <p:spPr bwMode="auto">
              <a:xfrm rot="5400000">
                <a:off x="4235" y="1259"/>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524" name="Line 37"/>
              <p:cNvSpPr>
                <a:spLocks noChangeShapeType="1"/>
              </p:cNvSpPr>
              <p:nvPr/>
            </p:nvSpPr>
            <p:spPr bwMode="auto">
              <a:xfrm flipH="1">
                <a:off x="4238" y="1329"/>
                <a:ext cx="171" cy="0"/>
              </a:xfrm>
              <a:prstGeom prst="line">
                <a:avLst/>
              </a:prstGeom>
              <a:noFill/>
              <a:ln w="9525">
                <a:solidFill>
                  <a:schemeClr val="bg1"/>
                </a:solidFill>
                <a:round/>
                <a:headEnd/>
                <a:tailEnd/>
              </a:ln>
            </p:spPr>
            <p:txBody>
              <a:bodyPr wrap="none" anchor="ctr">
                <a:spAutoFit/>
              </a:bodyPr>
              <a:lstStyle/>
              <a:p>
                <a:endParaRPr lang="en-US"/>
              </a:p>
            </p:txBody>
          </p:sp>
          <p:sp>
            <p:nvSpPr>
              <p:cNvPr id="16525" name="AutoShape 38"/>
              <p:cNvSpPr>
                <a:spLocks noChangeArrowheads="1"/>
              </p:cNvSpPr>
              <p:nvPr/>
            </p:nvSpPr>
            <p:spPr bwMode="auto">
              <a:xfrm rot="5400000">
                <a:off x="4237" y="1310"/>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526" name="Line 39"/>
              <p:cNvSpPr>
                <a:spLocks noChangeShapeType="1"/>
              </p:cNvSpPr>
              <p:nvPr/>
            </p:nvSpPr>
            <p:spPr bwMode="auto">
              <a:xfrm flipH="1">
                <a:off x="4237" y="1382"/>
                <a:ext cx="170" cy="0"/>
              </a:xfrm>
              <a:prstGeom prst="line">
                <a:avLst/>
              </a:prstGeom>
              <a:noFill/>
              <a:ln w="9525">
                <a:solidFill>
                  <a:schemeClr val="bg1"/>
                </a:solidFill>
                <a:round/>
                <a:headEnd/>
                <a:tailEnd/>
              </a:ln>
            </p:spPr>
            <p:txBody>
              <a:bodyPr wrap="none" anchor="ctr">
                <a:spAutoFit/>
              </a:bodyPr>
              <a:lstStyle/>
              <a:p>
                <a:endParaRPr lang="en-US"/>
              </a:p>
            </p:txBody>
          </p:sp>
          <p:sp>
            <p:nvSpPr>
              <p:cNvPr id="16527" name="AutoShape 40"/>
              <p:cNvSpPr>
                <a:spLocks noChangeArrowheads="1"/>
              </p:cNvSpPr>
              <p:nvPr/>
            </p:nvSpPr>
            <p:spPr bwMode="auto">
              <a:xfrm rot="5400000">
                <a:off x="4235" y="1364"/>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528" name="Line 41"/>
              <p:cNvSpPr>
                <a:spLocks noChangeShapeType="1"/>
              </p:cNvSpPr>
              <p:nvPr/>
            </p:nvSpPr>
            <p:spPr bwMode="auto">
              <a:xfrm flipH="1">
                <a:off x="4238" y="1433"/>
                <a:ext cx="171" cy="0"/>
              </a:xfrm>
              <a:prstGeom prst="line">
                <a:avLst/>
              </a:prstGeom>
              <a:noFill/>
              <a:ln w="9525">
                <a:solidFill>
                  <a:schemeClr val="bg1"/>
                </a:solidFill>
                <a:round/>
                <a:headEnd/>
                <a:tailEnd/>
              </a:ln>
            </p:spPr>
            <p:txBody>
              <a:bodyPr wrap="none" anchor="ctr">
                <a:spAutoFit/>
              </a:bodyPr>
              <a:lstStyle/>
              <a:p>
                <a:endParaRPr lang="en-US"/>
              </a:p>
            </p:txBody>
          </p:sp>
          <p:sp>
            <p:nvSpPr>
              <p:cNvPr id="16529" name="AutoShape 42"/>
              <p:cNvSpPr>
                <a:spLocks noChangeArrowheads="1"/>
              </p:cNvSpPr>
              <p:nvPr/>
            </p:nvSpPr>
            <p:spPr bwMode="auto">
              <a:xfrm rot="5400000">
                <a:off x="4237" y="1415"/>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530" name="Line 43"/>
              <p:cNvSpPr>
                <a:spLocks noChangeShapeType="1"/>
              </p:cNvSpPr>
              <p:nvPr/>
            </p:nvSpPr>
            <p:spPr bwMode="auto">
              <a:xfrm flipH="1">
                <a:off x="4238" y="1481"/>
                <a:ext cx="171" cy="0"/>
              </a:xfrm>
              <a:prstGeom prst="line">
                <a:avLst/>
              </a:prstGeom>
              <a:noFill/>
              <a:ln w="9525">
                <a:solidFill>
                  <a:schemeClr val="bg1"/>
                </a:solidFill>
                <a:round/>
                <a:headEnd/>
                <a:tailEnd/>
              </a:ln>
            </p:spPr>
            <p:txBody>
              <a:bodyPr wrap="none" anchor="ctr">
                <a:spAutoFit/>
              </a:bodyPr>
              <a:lstStyle/>
              <a:p>
                <a:endParaRPr lang="en-US"/>
              </a:p>
            </p:txBody>
          </p:sp>
          <p:sp>
            <p:nvSpPr>
              <p:cNvPr id="16531" name="AutoShape 44"/>
              <p:cNvSpPr>
                <a:spLocks noChangeArrowheads="1"/>
              </p:cNvSpPr>
              <p:nvPr/>
            </p:nvSpPr>
            <p:spPr bwMode="auto">
              <a:xfrm rot="5400000">
                <a:off x="4237" y="1463"/>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532" name="AutoShape 45"/>
              <p:cNvSpPr>
                <a:spLocks noChangeAspect="1" noChangeArrowheads="1"/>
              </p:cNvSpPr>
              <p:nvPr/>
            </p:nvSpPr>
            <p:spPr bwMode="auto">
              <a:xfrm rot="5400000">
                <a:off x="4817" y="1522"/>
                <a:ext cx="22" cy="22"/>
              </a:xfrm>
              <a:prstGeom prst="triangle">
                <a:avLst>
                  <a:gd name="adj" fmla="val 50000"/>
                </a:avLst>
              </a:prstGeom>
              <a:noFill/>
              <a:ln w="9525" algn="ctr">
                <a:solidFill>
                  <a:schemeClr val="bg1"/>
                </a:solidFill>
                <a:miter lim="800000"/>
                <a:headEnd/>
                <a:tailEnd/>
              </a:ln>
            </p:spPr>
            <p:txBody>
              <a:bodyPr wrap="none" anchor="ctr">
                <a:spAutoFit/>
              </a:bodyPr>
              <a:lstStyle/>
              <a:p>
                <a:endParaRPr lang="en-US"/>
              </a:p>
            </p:txBody>
          </p:sp>
          <p:sp>
            <p:nvSpPr>
              <p:cNvPr id="16533" name="AutoShape 46"/>
              <p:cNvSpPr>
                <a:spLocks noChangeAspect="1" noChangeArrowheads="1"/>
              </p:cNvSpPr>
              <p:nvPr/>
            </p:nvSpPr>
            <p:spPr bwMode="auto">
              <a:xfrm rot="5400000">
                <a:off x="4816" y="1246"/>
                <a:ext cx="23" cy="22"/>
              </a:xfrm>
              <a:prstGeom prst="triangle">
                <a:avLst>
                  <a:gd name="adj" fmla="val 50000"/>
                </a:avLst>
              </a:prstGeom>
              <a:noFill/>
              <a:ln w="9525" algn="ctr">
                <a:solidFill>
                  <a:schemeClr val="bg1"/>
                </a:solidFill>
                <a:miter lim="800000"/>
                <a:headEnd/>
                <a:tailEnd/>
              </a:ln>
            </p:spPr>
            <p:txBody>
              <a:bodyPr wrap="none" anchor="ctr">
                <a:spAutoFit/>
              </a:bodyPr>
              <a:lstStyle/>
              <a:p>
                <a:endParaRPr lang="en-US"/>
              </a:p>
            </p:txBody>
          </p:sp>
        </p:grpSp>
        <p:grpSp>
          <p:nvGrpSpPr>
            <p:cNvPr id="4" name="Group 47"/>
            <p:cNvGrpSpPr>
              <a:grpSpLocks/>
            </p:cNvGrpSpPr>
            <p:nvPr/>
          </p:nvGrpSpPr>
          <p:grpSpPr bwMode="auto">
            <a:xfrm>
              <a:off x="4235" y="1685"/>
              <a:ext cx="923" cy="456"/>
              <a:chOff x="4235" y="1685"/>
              <a:chExt cx="923" cy="456"/>
            </a:xfrm>
          </p:grpSpPr>
          <p:sp>
            <p:nvSpPr>
              <p:cNvPr id="1438768" name="Rectangle 48"/>
              <p:cNvSpPr>
                <a:spLocks noChangeArrowheads="1"/>
              </p:cNvSpPr>
              <p:nvPr/>
            </p:nvSpPr>
            <p:spPr bwMode="auto">
              <a:xfrm rot="5400000" flipH="1">
                <a:off x="4334" y="1828"/>
                <a:ext cx="316" cy="171"/>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438769" name="Rectangle 49"/>
              <p:cNvSpPr>
                <a:spLocks noChangeArrowheads="1"/>
              </p:cNvSpPr>
              <p:nvPr/>
            </p:nvSpPr>
            <p:spPr bwMode="auto">
              <a:xfrm>
                <a:off x="4817" y="1739"/>
                <a:ext cx="102" cy="105"/>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438770" name="Rectangle 50"/>
              <p:cNvSpPr>
                <a:spLocks noChangeArrowheads="1"/>
              </p:cNvSpPr>
              <p:nvPr/>
            </p:nvSpPr>
            <p:spPr bwMode="auto">
              <a:xfrm>
                <a:off x="4817" y="2017"/>
                <a:ext cx="102" cy="105"/>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6467" name="AutoShape 51"/>
              <p:cNvSpPr>
                <a:spLocks noChangeArrowheads="1"/>
              </p:cNvSpPr>
              <p:nvPr/>
            </p:nvSpPr>
            <p:spPr bwMode="auto">
              <a:xfrm rot="16200000" flipH="1">
                <a:off x="4610" y="1755"/>
                <a:ext cx="176" cy="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320 h 21600"/>
                  <a:gd name="T14" fmla="*/ 17059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468" name="AutoShape 52"/>
              <p:cNvSpPr>
                <a:spLocks noChangeArrowheads="1"/>
              </p:cNvSpPr>
              <p:nvPr/>
            </p:nvSpPr>
            <p:spPr bwMode="auto">
              <a:xfrm rot="16200000" flipH="1">
                <a:off x="4610" y="2035"/>
                <a:ext cx="176" cy="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320 h 21600"/>
                  <a:gd name="T14" fmla="*/ 17059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469" name="AutoShape 53"/>
              <p:cNvSpPr>
                <a:spLocks noChangeArrowheads="1"/>
              </p:cNvSpPr>
              <p:nvPr/>
            </p:nvSpPr>
            <p:spPr bwMode="auto">
              <a:xfrm rot="16200000" flipH="1">
                <a:off x="4951" y="1983"/>
                <a:ext cx="17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447 h 21600"/>
                  <a:gd name="T14" fmla="*/ 17059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470" name="Line 54"/>
              <p:cNvSpPr>
                <a:spLocks noChangeShapeType="1"/>
              </p:cNvSpPr>
              <p:nvPr/>
            </p:nvSpPr>
            <p:spPr bwMode="auto">
              <a:xfrm flipH="1">
                <a:off x="4237" y="2106"/>
                <a:ext cx="443" cy="0"/>
              </a:xfrm>
              <a:prstGeom prst="line">
                <a:avLst/>
              </a:prstGeom>
              <a:noFill/>
              <a:ln w="9525">
                <a:solidFill>
                  <a:schemeClr val="bg1"/>
                </a:solidFill>
                <a:round/>
                <a:headEnd/>
                <a:tailEnd/>
              </a:ln>
            </p:spPr>
            <p:txBody>
              <a:bodyPr wrap="none" anchor="ctr">
                <a:spAutoFit/>
              </a:bodyPr>
              <a:lstStyle/>
              <a:p>
                <a:endParaRPr lang="en-US"/>
              </a:p>
            </p:txBody>
          </p:sp>
          <p:sp>
            <p:nvSpPr>
              <p:cNvPr id="16471" name="Line 55"/>
              <p:cNvSpPr>
                <a:spLocks noChangeShapeType="1"/>
              </p:cNvSpPr>
              <p:nvPr/>
            </p:nvSpPr>
            <p:spPr bwMode="auto">
              <a:xfrm flipH="1">
                <a:off x="4578" y="2017"/>
                <a:ext cx="102" cy="0"/>
              </a:xfrm>
              <a:prstGeom prst="line">
                <a:avLst/>
              </a:prstGeom>
              <a:noFill/>
              <a:ln w="9525">
                <a:solidFill>
                  <a:schemeClr val="bg1"/>
                </a:solidFill>
                <a:round/>
                <a:headEnd/>
                <a:tailEnd/>
              </a:ln>
            </p:spPr>
            <p:txBody>
              <a:bodyPr wrap="none" anchor="ctr">
                <a:spAutoFit/>
              </a:bodyPr>
              <a:lstStyle/>
              <a:p>
                <a:endParaRPr lang="en-US"/>
              </a:p>
            </p:txBody>
          </p:sp>
          <p:sp>
            <p:nvSpPr>
              <p:cNvPr id="16472" name="Line 56"/>
              <p:cNvSpPr>
                <a:spLocks noChangeShapeType="1"/>
              </p:cNvSpPr>
              <p:nvPr/>
            </p:nvSpPr>
            <p:spPr bwMode="auto">
              <a:xfrm flipV="1">
                <a:off x="4612" y="1947"/>
                <a:ext cx="0" cy="70"/>
              </a:xfrm>
              <a:prstGeom prst="line">
                <a:avLst/>
              </a:prstGeom>
              <a:noFill/>
              <a:ln w="9525">
                <a:solidFill>
                  <a:schemeClr val="bg1"/>
                </a:solidFill>
                <a:round/>
                <a:headEnd/>
                <a:tailEnd/>
              </a:ln>
            </p:spPr>
            <p:txBody>
              <a:bodyPr wrap="none" anchor="ctr">
                <a:spAutoFit/>
              </a:bodyPr>
              <a:lstStyle/>
              <a:p>
                <a:endParaRPr lang="en-US"/>
              </a:p>
            </p:txBody>
          </p:sp>
          <p:sp>
            <p:nvSpPr>
              <p:cNvPr id="16473" name="Line 57"/>
              <p:cNvSpPr>
                <a:spLocks noChangeShapeType="1"/>
              </p:cNvSpPr>
              <p:nvPr/>
            </p:nvSpPr>
            <p:spPr bwMode="auto">
              <a:xfrm>
                <a:off x="4612" y="1944"/>
                <a:ext cx="410" cy="0"/>
              </a:xfrm>
              <a:prstGeom prst="line">
                <a:avLst/>
              </a:prstGeom>
              <a:noFill/>
              <a:ln w="9525">
                <a:solidFill>
                  <a:schemeClr val="bg1"/>
                </a:solidFill>
                <a:round/>
                <a:headEnd/>
                <a:tailEnd/>
              </a:ln>
            </p:spPr>
            <p:txBody>
              <a:bodyPr wrap="none" anchor="ctr">
                <a:spAutoFit/>
              </a:bodyPr>
              <a:lstStyle/>
              <a:p>
                <a:endParaRPr lang="en-US"/>
              </a:p>
            </p:txBody>
          </p:sp>
          <p:sp>
            <p:nvSpPr>
              <p:cNvPr id="16474" name="Line 58"/>
              <p:cNvSpPr>
                <a:spLocks noChangeShapeType="1"/>
              </p:cNvSpPr>
              <p:nvPr/>
            </p:nvSpPr>
            <p:spPr bwMode="auto">
              <a:xfrm>
                <a:off x="4715" y="2052"/>
                <a:ext cx="102" cy="0"/>
              </a:xfrm>
              <a:prstGeom prst="line">
                <a:avLst/>
              </a:prstGeom>
              <a:noFill/>
              <a:ln w="9525">
                <a:solidFill>
                  <a:schemeClr val="bg1"/>
                </a:solidFill>
                <a:round/>
                <a:headEnd/>
                <a:tailEnd/>
              </a:ln>
            </p:spPr>
            <p:txBody>
              <a:bodyPr wrap="none" anchor="ctr">
                <a:spAutoFit/>
              </a:bodyPr>
              <a:lstStyle/>
              <a:p>
                <a:endParaRPr lang="en-US"/>
              </a:p>
            </p:txBody>
          </p:sp>
          <p:sp>
            <p:nvSpPr>
              <p:cNvPr id="16475" name="Line 59"/>
              <p:cNvSpPr>
                <a:spLocks noChangeShapeType="1"/>
              </p:cNvSpPr>
              <p:nvPr/>
            </p:nvSpPr>
            <p:spPr bwMode="auto">
              <a:xfrm>
                <a:off x="4919" y="2052"/>
                <a:ext cx="103" cy="0"/>
              </a:xfrm>
              <a:prstGeom prst="line">
                <a:avLst/>
              </a:prstGeom>
              <a:noFill/>
              <a:ln w="9525">
                <a:solidFill>
                  <a:schemeClr val="bg1"/>
                </a:solidFill>
                <a:round/>
                <a:headEnd/>
                <a:tailEnd/>
              </a:ln>
            </p:spPr>
            <p:txBody>
              <a:bodyPr wrap="none" anchor="ctr">
                <a:spAutoFit/>
              </a:bodyPr>
              <a:lstStyle/>
              <a:p>
                <a:endParaRPr lang="en-US"/>
              </a:p>
            </p:txBody>
          </p:sp>
          <p:sp>
            <p:nvSpPr>
              <p:cNvPr id="16476" name="Line 60"/>
              <p:cNvSpPr>
                <a:spLocks noChangeShapeType="1"/>
              </p:cNvSpPr>
              <p:nvPr/>
            </p:nvSpPr>
            <p:spPr bwMode="auto">
              <a:xfrm flipH="1">
                <a:off x="4237" y="1720"/>
                <a:ext cx="443" cy="0"/>
              </a:xfrm>
              <a:prstGeom prst="line">
                <a:avLst/>
              </a:prstGeom>
              <a:noFill/>
              <a:ln w="9525">
                <a:solidFill>
                  <a:schemeClr val="bg1"/>
                </a:solidFill>
                <a:round/>
                <a:headEnd/>
                <a:tailEnd/>
              </a:ln>
            </p:spPr>
            <p:txBody>
              <a:bodyPr wrap="none" anchor="ctr">
                <a:spAutoFit/>
              </a:bodyPr>
              <a:lstStyle/>
              <a:p>
                <a:endParaRPr lang="en-US"/>
              </a:p>
            </p:txBody>
          </p:sp>
          <p:sp>
            <p:nvSpPr>
              <p:cNvPr id="16477" name="Line 61"/>
              <p:cNvSpPr>
                <a:spLocks noChangeShapeType="1"/>
              </p:cNvSpPr>
              <p:nvPr/>
            </p:nvSpPr>
            <p:spPr bwMode="auto">
              <a:xfrm>
                <a:off x="4578" y="1790"/>
                <a:ext cx="102" cy="0"/>
              </a:xfrm>
              <a:prstGeom prst="line">
                <a:avLst/>
              </a:prstGeom>
              <a:noFill/>
              <a:ln w="9525">
                <a:solidFill>
                  <a:schemeClr val="bg1"/>
                </a:solidFill>
                <a:round/>
                <a:headEnd/>
                <a:tailEnd/>
              </a:ln>
            </p:spPr>
            <p:txBody>
              <a:bodyPr wrap="none" anchor="ctr">
                <a:spAutoFit/>
              </a:bodyPr>
              <a:lstStyle/>
              <a:p>
                <a:endParaRPr lang="en-US"/>
              </a:p>
            </p:txBody>
          </p:sp>
          <p:sp>
            <p:nvSpPr>
              <p:cNvPr id="16478" name="Line 62"/>
              <p:cNvSpPr>
                <a:spLocks noChangeShapeType="1"/>
              </p:cNvSpPr>
              <p:nvPr/>
            </p:nvSpPr>
            <p:spPr bwMode="auto">
              <a:xfrm>
                <a:off x="4609" y="1790"/>
                <a:ext cx="0" cy="106"/>
              </a:xfrm>
              <a:prstGeom prst="line">
                <a:avLst/>
              </a:prstGeom>
              <a:noFill/>
              <a:ln w="9525">
                <a:solidFill>
                  <a:schemeClr val="bg1"/>
                </a:solidFill>
                <a:round/>
                <a:headEnd/>
                <a:tailEnd/>
              </a:ln>
            </p:spPr>
            <p:txBody>
              <a:bodyPr wrap="none" anchor="ctr">
                <a:spAutoFit/>
              </a:bodyPr>
              <a:lstStyle/>
              <a:p>
                <a:endParaRPr lang="en-US"/>
              </a:p>
            </p:txBody>
          </p:sp>
          <p:sp>
            <p:nvSpPr>
              <p:cNvPr id="16479" name="Line 63"/>
              <p:cNvSpPr>
                <a:spLocks noChangeShapeType="1"/>
              </p:cNvSpPr>
              <p:nvPr/>
            </p:nvSpPr>
            <p:spPr bwMode="auto">
              <a:xfrm>
                <a:off x="4609" y="1896"/>
                <a:ext cx="549" cy="0"/>
              </a:xfrm>
              <a:prstGeom prst="line">
                <a:avLst/>
              </a:prstGeom>
              <a:noFill/>
              <a:ln w="9525">
                <a:solidFill>
                  <a:schemeClr val="bg1"/>
                </a:solidFill>
                <a:round/>
                <a:headEnd/>
                <a:tailEnd type="triangle" w="med" len="med"/>
              </a:ln>
            </p:spPr>
            <p:txBody>
              <a:bodyPr anchor="ctr">
                <a:spAutoFit/>
              </a:bodyPr>
              <a:lstStyle/>
              <a:p>
                <a:endParaRPr lang="en-US"/>
              </a:p>
            </p:txBody>
          </p:sp>
          <p:sp>
            <p:nvSpPr>
              <p:cNvPr id="16480" name="Line 64"/>
              <p:cNvSpPr>
                <a:spLocks noChangeShapeType="1"/>
              </p:cNvSpPr>
              <p:nvPr/>
            </p:nvSpPr>
            <p:spPr bwMode="auto">
              <a:xfrm>
                <a:off x="4715" y="1770"/>
                <a:ext cx="102" cy="0"/>
              </a:xfrm>
              <a:prstGeom prst="line">
                <a:avLst/>
              </a:prstGeom>
              <a:noFill/>
              <a:ln w="9525">
                <a:solidFill>
                  <a:schemeClr val="bg1"/>
                </a:solidFill>
                <a:round/>
                <a:headEnd/>
                <a:tailEnd/>
              </a:ln>
            </p:spPr>
            <p:txBody>
              <a:bodyPr wrap="none" anchor="ctr">
                <a:spAutoFit/>
              </a:bodyPr>
              <a:lstStyle/>
              <a:p>
                <a:endParaRPr lang="en-US"/>
              </a:p>
            </p:txBody>
          </p:sp>
          <p:sp>
            <p:nvSpPr>
              <p:cNvPr id="16481" name="Line 65"/>
              <p:cNvSpPr>
                <a:spLocks noChangeShapeType="1"/>
              </p:cNvSpPr>
              <p:nvPr/>
            </p:nvSpPr>
            <p:spPr bwMode="auto">
              <a:xfrm>
                <a:off x="4919" y="1772"/>
                <a:ext cx="239" cy="0"/>
              </a:xfrm>
              <a:prstGeom prst="line">
                <a:avLst/>
              </a:prstGeom>
              <a:noFill/>
              <a:ln w="9525">
                <a:solidFill>
                  <a:schemeClr val="bg1"/>
                </a:solidFill>
                <a:round/>
                <a:headEnd/>
                <a:tailEnd type="triangle" w="med" len="med"/>
              </a:ln>
            </p:spPr>
            <p:txBody>
              <a:bodyPr wrap="none" anchor="ctr">
                <a:spAutoFit/>
              </a:bodyPr>
              <a:lstStyle/>
              <a:p>
                <a:endParaRPr lang="en-US"/>
              </a:p>
            </p:txBody>
          </p:sp>
          <p:sp>
            <p:nvSpPr>
              <p:cNvPr id="16482" name="Line 66"/>
              <p:cNvSpPr>
                <a:spLocks noChangeShapeType="1"/>
              </p:cNvSpPr>
              <p:nvPr/>
            </p:nvSpPr>
            <p:spPr bwMode="auto">
              <a:xfrm>
                <a:off x="5056" y="2001"/>
                <a:ext cx="102" cy="0"/>
              </a:xfrm>
              <a:prstGeom prst="line">
                <a:avLst/>
              </a:prstGeom>
              <a:noFill/>
              <a:ln w="9525">
                <a:solidFill>
                  <a:schemeClr val="bg1"/>
                </a:solidFill>
                <a:round/>
                <a:headEnd/>
                <a:tailEnd type="triangle" w="med" len="med"/>
              </a:ln>
            </p:spPr>
            <p:txBody>
              <a:bodyPr anchor="ctr">
                <a:spAutoFit/>
              </a:bodyPr>
              <a:lstStyle/>
              <a:p>
                <a:endParaRPr lang="en-US"/>
              </a:p>
            </p:txBody>
          </p:sp>
          <p:sp>
            <p:nvSpPr>
              <p:cNvPr id="16483" name="Line 67"/>
              <p:cNvSpPr>
                <a:spLocks noChangeShapeType="1"/>
              </p:cNvSpPr>
              <p:nvPr/>
            </p:nvSpPr>
            <p:spPr bwMode="auto">
              <a:xfrm flipH="1">
                <a:off x="4237" y="1786"/>
                <a:ext cx="170" cy="0"/>
              </a:xfrm>
              <a:prstGeom prst="line">
                <a:avLst/>
              </a:prstGeom>
              <a:noFill/>
              <a:ln w="9525">
                <a:solidFill>
                  <a:schemeClr val="bg1"/>
                </a:solidFill>
                <a:round/>
                <a:headEnd/>
                <a:tailEnd/>
              </a:ln>
            </p:spPr>
            <p:txBody>
              <a:bodyPr wrap="none" anchor="ctr">
                <a:spAutoFit/>
              </a:bodyPr>
              <a:lstStyle/>
              <a:p>
                <a:endParaRPr lang="en-US"/>
              </a:p>
            </p:txBody>
          </p:sp>
          <p:sp>
            <p:nvSpPr>
              <p:cNvPr id="16484" name="AutoShape 68"/>
              <p:cNvSpPr>
                <a:spLocks noChangeArrowheads="1"/>
              </p:cNvSpPr>
              <p:nvPr/>
            </p:nvSpPr>
            <p:spPr bwMode="auto">
              <a:xfrm rot="5400000">
                <a:off x="4236" y="2090"/>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85" name="AutoShape 69"/>
              <p:cNvSpPr>
                <a:spLocks noChangeArrowheads="1"/>
              </p:cNvSpPr>
              <p:nvPr/>
            </p:nvSpPr>
            <p:spPr bwMode="auto">
              <a:xfrm rot="5400000">
                <a:off x="4237" y="1704"/>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86" name="AutoShape 70"/>
              <p:cNvSpPr>
                <a:spLocks noChangeArrowheads="1"/>
              </p:cNvSpPr>
              <p:nvPr/>
            </p:nvSpPr>
            <p:spPr bwMode="auto">
              <a:xfrm rot="5400000">
                <a:off x="4235" y="1767"/>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87" name="Line 71"/>
              <p:cNvSpPr>
                <a:spLocks noChangeShapeType="1"/>
              </p:cNvSpPr>
              <p:nvPr/>
            </p:nvSpPr>
            <p:spPr bwMode="auto">
              <a:xfrm flipH="1">
                <a:off x="4237" y="1840"/>
                <a:ext cx="170" cy="0"/>
              </a:xfrm>
              <a:prstGeom prst="line">
                <a:avLst/>
              </a:prstGeom>
              <a:noFill/>
              <a:ln w="9525">
                <a:solidFill>
                  <a:schemeClr val="bg1"/>
                </a:solidFill>
                <a:round/>
                <a:headEnd/>
                <a:tailEnd/>
              </a:ln>
            </p:spPr>
            <p:txBody>
              <a:bodyPr wrap="none" anchor="ctr">
                <a:spAutoFit/>
              </a:bodyPr>
              <a:lstStyle/>
              <a:p>
                <a:endParaRPr lang="en-US"/>
              </a:p>
            </p:txBody>
          </p:sp>
          <p:sp>
            <p:nvSpPr>
              <p:cNvPr id="16488" name="AutoShape 72"/>
              <p:cNvSpPr>
                <a:spLocks noChangeArrowheads="1"/>
              </p:cNvSpPr>
              <p:nvPr/>
            </p:nvSpPr>
            <p:spPr bwMode="auto">
              <a:xfrm rot="5400000">
                <a:off x="4235" y="1821"/>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89" name="Line 73"/>
              <p:cNvSpPr>
                <a:spLocks noChangeShapeType="1"/>
              </p:cNvSpPr>
              <p:nvPr/>
            </p:nvSpPr>
            <p:spPr bwMode="auto">
              <a:xfrm flipH="1">
                <a:off x="4238" y="1891"/>
                <a:ext cx="171" cy="0"/>
              </a:xfrm>
              <a:prstGeom prst="line">
                <a:avLst/>
              </a:prstGeom>
              <a:noFill/>
              <a:ln w="9525">
                <a:solidFill>
                  <a:schemeClr val="bg1"/>
                </a:solidFill>
                <a:round/>
                <a:headEnd/>
                <a:tailEnd/>
              </a:ln>
            </p:spPr>
            <p:txBody>
              <a:bodyPr wrap="none" anchor="ctr">
                <a:spAutoFit/>
              </a:bodyPr>
              <a:lstStyle/>
              <a:p>
                <a:endParaRPr lang="en-US"/>
              </a:p>
            </p:txBody>
          </p:sp>
          <p:sp>
            <p:nvSpPr>
              <p:cNvPr id="16490" name="AutoShape 74"/>
              <p:cNvSpPr>
                <a:spLocks noChangeArrowheads="1"/>
              </p:cNvSpPr>
              <p:nvPr/>
            </p:nvSpPr>
            <p:spPr bwMode="auto">
              <a:xfrm rot="5400000">
                <a:off x="4237" y="1872"/>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91" name="Line 75"/>
              <p:cNvSpPr>
                <a:spLocks noChangeShapeType="1"/>
              </p:cNvSpPr>
              <p:nvPr/>
            </p:nvSpPr>
            <p:spPr bwMode="auto">
              <a:xfrm flipH="1">
                <a:off x="4237" y="1944"/>
                <a:ext cx="170" cy="0"/>
              </a:xfrm>
              <a:prstGeom prst="line">
                <a:avLst/>
              </a:prstGeom>
              <a:noFill/>
              <a:ln w="9525">
                <a:solidFill>
                  <a:schemeClr val="bg1"/>
                </a:solidFill>
                <a:round/>
                <a:headEnd/>
                <a:tailEnd/>
              </a:ln>
            </p:spPr>
            <p:txBody>
              <a:bodyPr wrap="none" anchor="ctr">
                <a:spAutoFit/>
              </a:bodyPr>
              <a:lstStyle/>
              <a:p>
                <a:endParaRPr lang="en-US"/>
              </a:p>
            </p:txBody>
          </p:sp>
          <p:sp>
            <p:nvSpPr>
              <p:cNvPr id="16492" name="AutoShape 76"/>
              <p:cNvSpPr>
                <a:spLocks noChangeArrowheads="1"/>
              </p:cNvSpPr>
              <p:nvPr/>
            </p:nvSpPr>
            <p:spPr bwMode="auto">
              <a:xfrm rot="5400000">
                <a:off x="4235" y="1926"/>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93" name="Line 77"/>
              <p:cNvSpPr>
                <a:spLocks noChangeShapeType="1"/>
              </p:cNvSpPr>
              <p:nvPr/>
            </p:nvSpPr>
            <p:spPr bwMode="auto">
              <a:xfrm flipH="1">
                <a:off x="4238" y="1995"/>
                <a:ext cx="171" cy="0"/>
              </a:xfrm>
              <a:prstGeom prst="line">
                <a:avLst/>
              </a:prstGeom>
              <a:noFill/>
              <a:ln w="9525">
                <a:solidFill>
                  <a:schemeClr val="bg1"/>
                </a:solidFill>
                <a:round/>
                <a:headEnd/>
                <a:tailEnd/>
              </a:ln>
            </p:spPr>
            <p:txBody>
              <a:bodyPr wrap="none" anchor="ctr">
                <a:spAutoFit/>
              </a:bodyPr>
              <a:lstStyle/>
              <a:p>
                <a:endParaRPr lang="en-US"/>
              </a:p>
            </p:txBody>
          </p:sp>
          <p:sp>
            <p:nvSpPr>
              <p:cNvPr id="16494" name="AutoShape 78"/>
              <p:cNvSpPr>
                <a:spLocks noChangeArrowheads="1"/>
              </p:cNvSpPr>
              <p:nvPr/>
            </p:nvSpPr>
            <p:spPr bwMode="auto">
              <a:xfrm rot="5400000">
                <a:off x="4237" y="1977"/>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95" name="Line 79"/>
              <p:cNvSpPr>
                <a:spLocks noChangeShapeType="1"/>
              </p:cNvSpPr>
              <p:nvPr/>
            </p:nvSpPr>
            <p:spPr bwMode="auto">
              <a:xfrm flipH="1">
                <a:off x="4238" y="2043"/>
                <a:ext cx="171" cy="0"/>
              </a:xfrm>
              <a:prstGeom prst="line">
                <a:avLst/>
              </a:prstGeom>
              <a:noFill/>
              <a:ln w="9525">
                <a:solidFill>
                  <a:schemeClr val="bg1"/>
                </a:solidFill>
                <a:round/>
                <a:headEnd/>
                <a:tailEnd/>
              </a:ln>
            </p:spPr>
            <p:txBody>
              <a:bodyPr wrap="none" anchor="ctr">
                <a:spAutoFit/>
              </a:bodyPr>
              <a:lstStyle/>
              <a:p>
                <a:endParaRPr lang="en-US"/>
              </a:p>
            </p:txBody>
          </p:sp>
          <p:sp>
            <p:nvSpPr>
              <p:cNvPr id="16496" name="AutoShape 80"/>
              <p:cNvSpPr>
                <a:spLocks noChangeArrowheads="1"/>
              </p:cNvSpPr>
              <p:nvPr/>
            </p:nvSpPr>
            <p:spPr bwMode="auto">
              <a:xfrm rot="5400000">
                <a:off x="4237" y="2025"/>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97" name="AutoShape 81"/>
              <p:cNvSpPr>
                <a:spLocks noChangeAspect="1" noChangeArrowheads="1"/>
              </p:cNvSpPr>
              <p:nvPr/>
            </p:nvSpPr>
            <p:spPr bwMode="auto">
              <a:xfrm rot="5400000">
                <a:off x="4817" y="2084"/>
                <a:ext cx="22" cy="22"/>
              </a:xfrm>
              <a:prstGeom prst="triangle">
                <a:avLst>
                  <a:gd name="adj" fmla="val 50000"/>
                </a:avLst>
              </a:prstGeom>
              <a:noFill/>
              <a:ln w="9525" algn="ctr">
                <a:solidFill>
                  <a:schemeClr val="bg1"/>
                </a:solidFill>
                <a:miter lim="800000"/>
                <a:headEnd/>
                <a:tailEnd/>
              </a:ln>
            </p:spPr>
            <p:txBody>
              <a:bodyPr wrap="none" anchor="ctr">
                <a:spAutoFit/>
              </a:bodyPr>
              <a:lstStyle/>
              <a:p>
                <a:endParaRPr lang="en-US"/>
              </a:p>
            </p:txBody>
          </p:sp>
          <p:sp>
            <p:nvSpPr>
              <p:cNvPr id="16498" name="AutoShape 82"/>
              <p:cNvSpPr>
                <a:spLocks noChangeAspect="1" noChangeArrowheads="1"/>
              </p:cNvSpPr>
              <p:nvPr/>
            </p:nvSpPr>
            <p:spPr bwMode="auto">
              <a:xfrm rot="5400000">
                <a:off x="4816" y="1808"/>
                <a:ext cx="23" cy="22"/>
              </a:xfrm>
              <a:prstGeom prst="triangle">
                <a:avLst>
                  <a:gd name="adj" fmla="val 50000"/>
                </a:avLst>
              </a:prstGeom>
              <a:noFill/>
              <a:ln w="9525" algn="ctr">
                <a:solidFill>
                  <a:schemeClr val="bg1"/>
                </a:solidFill>
                <a:miter lim="800000"/>
                <a:headEnd/>
                <a:tailEnd/>
              </a:ln>
            </p:spPr>
            <p:txBody>
              <a:bodyPr wrap="none" anchor="ctr">
                <a:spAutoFit/>
              </a:bodyPr>
              <a:lstStyle/>
              <a:p>
                <a:endParaRPr lang="en-US"/>
              </a:p>
            </p:txBody>
          </p:sp>
        </p:grpSp>
        <p:grpSp>
          <p:nvGrpSpPr>
            <p:cNvPr id="5" name="Group 83"/>
            <p:cNvGrpSpPr>
              <a:grpSpLocks/>
            </p:cNvGrpSpPr>
            <p:nvPr/>
          </p:nvGrpSpPr>
          <p:grpSpPr bwMode="auto">
            <a:xfrm>
              <a:off x="4234" y="2248"/>
              <a:ext cx="924" cy="456"/>
              <a:chOff x="4234" y="2248"/>
              <a:chExt cx="924" cy="456"/>
            </a:xfrm>
          </p:grpSpPr>
          <p:sp>
            <p:nvSpPr>
              <p:cNvPr id="1438804" name="Rectangle 84"/>
              <p:cNvSpPr>
                <a:spLocks noChangeArrowheads="1"/>
              </p:cNvSpPr>
              <p:nvPr/>
            </p:nvSpPr>
            <p:spPr bwMode="auto">
              <a:xfrm rot="5400000" flipH="1">
                <a:off x="4335" y="2413"/>
                <a:ext cx="316" cy="171"/>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438805" name="Rectangle 85"/>
              <p:cNvSpPr>
                <a:spLocks noChangeArrowheads="1"/>
              </p:cNvSpPr>
              <p:nvPr/>
            </p:nvSpPr>
            <p:spPr bwMode="auto">
              <a:xfrm>
                <a:off x="4817" y="2302"/>
                <a:ext cx="102" cy="105"/>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438806" name="Rectangle 86"/>
              <p:cNvSpPr>
                <a:spLocks noChangeArrowheads="1"/>
              </p:cNvSpPr>
              <p:nvPr/>
            </p:nvSpPr>
            <p:spPr bwMode="auto">
              <a:xfrm>
                <a:off x="4817" y="2580"/>
                <a:ext cx="102" cy="105"/>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6432" name="AutoShape 87"/>
              <p:cNvSpPr>
                <a:spLocks noChangeArrowheads="1"/>
              </p:cNvSpPr>
              <p:nvPr/>
            </p:nvSpPr>
            <p:spPr bwMode="auto">
              <a:xfrm rot="16200000" flipH="1">
                <a:off x="4609" y="2318"/>
                <a:ext cx="176" cy="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320 h 21600"/>
                  <a:gd name="T14" fmla="*/ 17059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433" name="AutoShape 88"/>
              <p:cNvSpPr>
                <a:spLocks noChangeArrowheads="1"/>
              </p:cNvSpPr>
              <p:nvPr/>
            </p:nvSpPr>
            <p:spPr bwMode="auto">
              <a:xfrm rot="16200000" flipH="1">
                <a:off x="4609" y="2598"/>
                <a:ext cx="176" cy="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320 h 21600"/>
                  <a:gd name="T14" fmla="*/ 17059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434" name="AutoShape 89"/>
              <p:cNvSpPr>
                <a:spLocks noChangeArrowheads="1"/>
              </p:cNvSpPr>
              <p:nvPr/>
            </p:nvSpPr>
            <p:spPr bwMode="auto">
              <a:xfrm rot="16200000" flipH="1">
                <a:off x="4951" y="2546"/>
                <a:ext cx="17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447 h 21600"/>
                  <a:gd name="T14" fmla="*/ 17059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435" name="Line 90"/>
              <p:cNvSpPr>
                <a:spLocks noChangeShapeType="1"/>
              </p:cNvSpPr>
              <p:nvPr/>
            </p:nvSpPr>
            <p:spPr bwMode="auto">
              <a:xfrm flipH="1">
                <a:off x="4236" y="2669"/>
                <a:ext cx="443" cy="0"/>
              </a:xfrm>
              <a:prstGeom prst="line">
                <a:avLst/>
              </a:prstGeom>
              <a:noFill/>
              <a:ln w="9525">
                <a:solidFill>
                  <a:schemeClr val="bg1"/>
                </a:solidFill>
                <a:round/>
                <a:headEnd/>
                <a:tailEnd/>
              </a:ln>
            </p:spPr>
            <p:txBody>
              <a:bodyPr wrap="none" anchor="ctr">
                <a:spAutoFit/>
              </a:bodyPr>
              <a:lstStyle/>
              <a:p>
                <a:endParaRPr lang="en-US"/>
              </a:p>
            </p:txBody>
          </p:sp>
          <p:sp>
            <p:nvSpPr>
              <p:cNvPr id="16436" name="Line 91"/>
              <p:cNvSpPr>
                <a:spLocks noChangeShapeType="1"/>
              </p:cNvSpPr>
              <p:nvPr/>
            </p:nvSpPr>
            <p:spPr bwMode="auto">
              <a:xfrm flipH="1">
                <a:off x="4577" y="2580"/>
                <a:ext cx="102" cy="0"/>
              </a:xfrm>
              <a:prstGeom prst="line">
                <a:avLst/>
              </a:prstGeom>
              <a:noFill/>
              <a:ln w="9525">
                <a:solidFill>
                  <a:schemeClr val="bg1"/>
                </a:solidFill>
                <a:round/>
                <a:headEnd/>
                <a:tailEnd/>
              </a:ln>
            </p:spPr>
            <p:txBody>
              <a:bodyPr wrap="none" anchor="ctr">
                <a:spAutoFit/>
              </a:bodyPr>
              <a:lstStyle/>
              <a:p>
                <a:endParaRPr lang="en-US"/>
              </a:p>
            </p:txBody>
          </p:sp>
          <p:sp>
            <p:nvSpPr>
              <p:cNvPr id="16437" name="Line 92"/>
              <p:cNvSpPr>
                <a:spLocks noChangeShapeType="1"/>
              </p:cNvSpPr>
              <p:nvPr/>
            </p:nvSpPr>
            <p:spPr bwMode="auto">
              <a:xfrm flipV="1">
                <a:off x="4612" y="2510"/>
                <a:ext cx="0" cy="70"/>
              </a:xfrm>
              <a:prstGeom prst="line">
                <a:avLst/>
              </a:prstGeom>
              <a:noFill/>
              <a:ln w="9525">
                <a:solidFill>
                  <a:schemeClr val="bg1"/>
                </a:solidFill>
                <a:round/>
                <a:headEnd/>
                <a:tailEnd/>
              </a:ln>
            </p:spPr>
            <p:txBody>
              <a:bodyPr wrap="none" anchor="ctr">
                <a:spAutoFit/>
              </a:bodyPr>
              <a:lstStyle/>
              <a:p>
                <a:endParaRPr lang="en-US"/>
              </a:p>
            </p:txBody>
          </p:sp>
          <p:sp>
            <p:nvSpPr>
              <p:cNvPr id="16438" name="Line 93"/>
              <p:cNvSpPr>
                <a:spLocks noChangeShapeType="1"/>
              </p:cNvSpPr>
              <p:nvPr/>
            </p:nvSpPr>
            <p:spPr bwMode="auto">
              <a:xfrm>
                <a:off x="4612" y="2507"/>
                <a:ext cx="410" cy="0"/>
              </a:xfrm>
              <a:prstGeom prst="line">
                <a:avLst/>
              </a:prstGeom>
              <a:noFill/>
              <a:ln w="9525">
                <a:solidFill>
                  <a:schemeClr val="bg1"/>
                </a:solidFill>
                <a:round/>
                <a:headEnd/>
                <a:tailEnd/>
              </a:ln>
            </p:spPr>
            <p:txBody>
              <a:bodyPr wrap="none" anchor="ctr">
                <a:spAutoFit/>
              </a:bodyPr>
              <a:lstStyle/>
              <a:p>
                <a:endParaRPr lang="en-US"/>
              </a:p>
            </p:txBody>
          </p:sp>
          <p:sp>
            <p:nvSpPr>
              <p:cNvPr id="16439" name="Line 94"/>
              <p:cNvSpPr>
                <a:spLocks noChangeShapeType="1"/>
              </p:cNvSpPr>
              <p:nvPr/>
            </p:nvSpPr>
            <p:spPr bwMode="auto">
              <a:xfrm>
                <a:off x="4714" y="2615"/>
                <a:ext cx="103" cy="0"/>
              </a:xfrm>
              <a:prstGeom prst="line">
                <a:avLst/>
              </a:prstGeom>
              <a:noFill/>
              <a:ln w="9525">
                <a:solidFill>
                  <a:schemeClr val="bg1"/>
                </a:solidFill>
                <a:round/>
                <a:headEnd/>
                <a:tailEnd/>
              </a:ln>
            </p:spPr>
            <p:txBody>
              <a:bodyPr wrap="none" anchor="ctr">
                <a:spAutoFit/>
              </a:bodyPr>
              <a:lstStyle/>
              <a:p>
                <a:endParaRPr lang="en-US"/>
              </a:p>
            </p:txBody>
          </p:sp>
          <p:sp>
            <p:nvSpPr>
              <p:cNvPr id="16440" name="Line 95"/>
              <p:cNvSpPr>
                <a:spLocks noChangeShapeType="1"/>
              </p:cNvSpPr>
              <p:nvPr/>
            </p:nvSpPr>
            <p:spPr bwMode="auto">
              <a:xfrm>
                <a:off x="4919" y="2615"/>
                <a:ext cx="103" cy="0"/>
              </a:xfrm>
              <a:prstGeom prst="line">
                <a:avLst/>
              </a:prstGeom>
              <a:noFill/>
              <a:ln w="9525">
                <a:solidFill>
                  <a:schemeClr val="bg1"/>
                </a:solidFill>
                <a:round/>
                <a:headEnd/>
                <a:tailEnd/>
              </a:ln>
            </p:spPr>
            <p:txBody>
              <a:bodyPr wrap="none" anchor="ctr">
                <a:spAutoFit/>
              </a:bodyPr>
              <a:lstStyle/>
              <a:p>
                <a:endParaRPr lang="en-US"/>
              </a:p>
            </p:txBody>
          </p:sp>
          <p:sp>
            <p:nvSpPr>
              <p:cNvPr id="16441" name="Line 96"/>
              <p:cNvSpPr>
                <a:spLocks noChangeShapeType="1"/>
              </p:cNvSpPr>
              <p:nvPr/>
            </p:nvSpPr>
            <p:spPr bwMode="auto">
              <a:xfrm flipH="1">
                <a:off x="4236" y="2283"/>
                <a:ext cx="443" cy="0"/>
              </a:xfrm>
              <a:prstGeom prst="line">
                <a:avLst/>
              </a:prstGeom>
              <a:noFill/>
              <a:ln w="9525">
                <a:solidFill>
                  <a:schemeClr val="bg1"/>
                </a:solidFill>
                <a:round/>
                <a:headEnd/>
                <a:tailEnd/>
              </a:ln>
            </p:spPr>
            <p:txBody>
              <a:bodyPr wrap="none" anchor="ctr">
                <a:spAutoFit/>
              </a:bodyPr>
              <a:lstStyle/>
              <a:p>
                <a:endParaRPr lang="en-US"/>
              </a:p>
            </p:txBody>
          </p:sp>
          <p:sp>
            <p:nvSpPr>
              <p:cNvPr id="16442" name="Line 97"/>
              <p:cNvSpPr>
                <a:spLocks noChangeShapeType="1"/>
              </p:cNvSpPr>
              <p:nvPr/>
            </p:nvSpPr>
            <p:spPr bwMode="auto">
              <a:xfrm>
                <a:off x="4577" y="2353"/>
                <a:ext cx="102" cy="0"/>
              </a:xfrm>
              <a:prstGeom prst="line">
                <a:avLst/>
              </a:prstGeom>
              <a:noFill/>
              <a:ln w="9525">
                <a:solidFill>
                  <a:schemeClr val="bg1"/>
                </a:solidFill>
                <a:round/>
                <a:headEnd/>
                <a:tailEnd/>
              </a:ln>
            </p:spPr>
            <p:txBody>
              <a:bodyPr wrap="none" anchor="ctr">
                <a:spAutoFit/>
              </a:bodyPr>
              <a:lstStyle/>
              <a:p>
                <a:endParaRPr lang="en-US"/>
              </a:p>
            </p:txBody>
          </p:sp>
          <p:sp>
            <p:nvSpPr>
              <p:cNvPr id="16443" name="Line 98"/>
              <p:cNvSpPr>
                <a:spLocks noChangeShapeType="1"/>
              </p:cNvSpPr>
              <p:nvPr/>
            </p:nvSpPr>
            <p:spPr bwMode="auto">
              <a:xfrm>
                <a:off x="4609" y="2353"/>
                <a:ext cx="0" cy="106"/>
              </a:xfrm>
              <a:prstGeom prst="line">
                <a:avLst/>
              </a:prstGeom>
              <a:noFill/>
              <a:ln w="9525">
                <a:solidFill>
                  <a:schemeClr val="bg1"/>
                </a:solidFill>
                <a:round/>
                <a:headEnd/>
                <a:tailEnd/>
              </a:ln>
            </p:spPr>
            <p:txBody>
              <a:bodyPr wrap="none" anchor="ctr">
                <a:spAutoFit/>
              </a:bodyPr>
              <a:lstStyle/>
              <a:p>
                <a:endParaRPr lang="en-US"/>
              </a:p>
            </p:txBody>
          </p:sp>
          <p:sp>
            <p:nvSpPr>
              <p:cNvPr id="16444" name="Line 99"/>
              <p:cNvSpPr>
                <a:spLocks noChangeShapeType="1"/>
              </p:cNvSpPr>
              <p:nvPr/>
            </p:nvSpPr>
            <p:spPr bwMode="auto">
              <a:xfrm>
                <a:off x="4609" y="2459"/>
                <a:ext cx="549" cy="0"/>
              </a:xfrm>
              <a:prstGeom prst="line">
                <a:avLst/>
              </a:prstGeom>
              <a:noFill/>
              <a:ln w="9525">
                <a:solidFill>
                  <a:schemeClr val="bg1"/>
                </a:solidFill>
                <a:round/>
                <a:headEnd/>
                <a:tailEnd type="triangle" w="med" len="med"/>
              </a:ln>
            </p:spPr>
            <p:txBody>
              <a:bodyPr anchor="ctr">
                <a:spAutoFit/>
              </a:bodyPr>
              <a:lstStyle/>
              <a:p>
                <a:endParaRPr lang="en-US"/>
              </a:p>
            </p:txBody>
          </p:sp>
          <p:sp>
            <p:nvSpPr>
              <p:cNvPr id="16445" name="Line 100"/>
              <p:cNvSpPr>
                <a:spLocks noChangeShapeType="1"/>
              </p:cNvSpPr>
              <p:nvPr/>
            </p:nvSpPr>
            <p:spPr bwMode="auto">
              <a:xfrm>
                <a:off x="4714" y="2333"/>
                <a:ext cx="103" cy="0"/>
              </a:xfrm>
              <a:prstGeom prst="line">
                <a:avLst/>
              </a:prstGeom>
              <a:noFill/>
              <a:ln w="9525">
                <a:solidFill>
                  <a:schemeClr val="bg1"/>
                </a:solidFill>
                <a:round/>
                <a:headEnd/>
                <a:tailEnd/>
              </a:ln>
            </p:spPr>
            <p:txBody>
              <a:bodyPr wrap="none" anchor="ctr">
                <a:spAutoFit/>
              </a:bodyPr>
              <a:lstStyle/>
              <a:p>
                <a:endParaRPr lang="en-US"/>
              </a:p>
            </p:txBody>
          </p:sp>
          <p:sp>
            <p:nvSpPr>
              <p:cNvPr id="16446" name="Line 101"/>
              <p:cNvSpPr>
                <a:spLocks noChangeShapeType="1"/>
              </p:cNvSpPr>
              <p:nvPr/>
            </p:nvSpPr>
            <p:spPr bwMode="auto">
              <a:xfrm>
                <a:off x="4919" y="2335"/>
                <a:ext cx="239" cy="0"/>
              </a:xfrm>
              <a:prstGeom prst="line">
                <a:avLst/>
              </a:prstGeom>
              <a:noFill/>
              <a:ln w="9525">
                <a:solidFill>
                  <a:schemeClr val="bg1"/>
                </a:solidFill>
                <a:round/>
                <a:headEnd/>
                <a:tailEnd type="triangle" w="med" len="med"/>
              </a:ln>
            </p:spPr>
            <p:txBody>
              <a:bodyPr wrap="none" anchor="ctr">
                <a:spAutoFit/>
              </a:bodyPr>
              <a:lstStyle/>
              <a:p>
                <a:endParaRPr lang="en-US"/>
              </a:p>
            </p:txBody>
          </p:sp>
          <p:sp>
            <p:nvSpPr>
              <p:cNvPr id="16447" name="Line 102"/>
              <p:cNvSpPr>
                <a:spLocks noChangeShapeType="1"/>
              </p:cNvSpPr>
              <p:nvPr/>
            </p:nvSpPr>
            <p:spPr bwMode="auto">
              <a:xfrm>
                <a:off x="5056" y="2564"/>
                <a:ext cx="102" cy="0"/>
              </a:xfrm>
              <a:prstGeom prst="line">
                <a:avLst/>
              </a:prstGeom>
              <a:noFill/>
              <a:ln w="9525">
                <a:solidFill>
                  <a:schemeClr val="bg1"/>
                </a:solidFill>
                <a:round/>
                <a:headEnd/>
                <a:tailEnd type="triangle" w="med" len="med"/>
              </a:ln>
            </p:spPr>
            <p:txBody>
              <a:bodyPr anchor="ctr">
                <a:spAutoFit/>
              </a:bodyPr>
              <a:lstStyle/>
              <a:p>
                <a:endParaRPr lang="en-US"/>
              </a:p>
            </p:txBody>
          </p:sp>
          <p:sp>
            <p:nvSpPr>
              <p:cNvPr id="16448" name="Line 103"/>
              <p:cNvSpPr>
                <a:spLocks noChangeShapeType="1"/>
              </p:cNvSpPr>
              <p:nvPr/>
            </p:nvSpPr>
            <p:spPr bwMode="auto">
              <a:xfrm flipH="1">
                <a:off x="4236" y="2349"/>
                <a:ext cx="171" cy="0"/>
              </a:xfrm>
              <a:prstGeom prst="line">
                <a:avLst/>
              </a:prstGeom>
              <a:noFill/>
              <a:ln w="9525">
                <a:solidFill>
                  <a:schemeClr val="bg1"/>
                </a:solidFill>
                <a:round/>
                <a:headEnd/>
                <a:tailEnd/>
              </a:ln>
            </p:spPr>
            <p:txBody>
              <a:bodyPr wrap="none" anchor="ctr">
                <a:spAutoFit/>
              </a:bodyPr>
              <a:lstStyle/>
              <a:p>
                <a:endParaRPr lang="en-US"/>
              </a:p>
            </p:txBody>
          </p:sp>
          <p:sp>
            <p:nvSpPr>
              <p:cNvPr id="16449" name="AutoShape 104"/>
              <p:cNvSpPr>
                <a:spLocks noChangeArrowheads="1"/>
              </p:cNvSpPr>
              <p:nvPr/>
            </p:nvSpPr>
            <p:spPr bwMode="auto">
              <a:xfrm rot="5400000">
                <a:off x="4235" y="2653"/>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50" name="AutoShape 105"/>
              <p:cNvSpPr>
                <a:spLocks noChangeArrowheads="1"/>
              </p:cNvSpPr>
              <p:nvPr/>
            </p:nvSpPr>
            <p:spPr bwMode="auto">
              <a:xfrm rot="5400000">
                <a:off x="4236" y="2267"/>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51" name="AutoShape 106"/>
              <p:cNvSpPr>
                <a:spLocks noChangeArrowheads="1"/>
              </p:cNvSpPr>
              <p:nvPr/>
            </p:nvSpPr>
            <p:spPr bwMode="auto">
              <a:xfrm rot="5400000">
                <a:off x="4234" y="2330"/>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52" name="Line 107"/>
              <p:cNvSpPr>
                <a:spLocks noChangeShapeType="1"/>
              </p:cNvSpPr>
              <p:nvPr/>
            </p:nvSpPr>
            <p:spPr bwMode="auto">
              <a:xfrm flipH="1">
                <a:off x="4236" y="2403"/>
                <a:ext cx="171" cy="0"/>
              </a:xfrm>
              <a:prstGeom prst="line">
                <a:avLst/>
              </a:prstGeom>
              <a:noFill/>
              <a:ln w="9525">
                <a:solidFill>
                  <a:schemeClr val="bg1"/>
                </a:solidFill>
                <a:round/>
                <a:headEnd/>
                <a:tailEnd/>
              </a:ln>
            </p:spPr>
            <p:txBody>
              <a:bodyPr wrap="none" anchor="ctr">
                <a:spAutoFit/>
              </a:bodyPr>
              <a:lstStyle/>
              <a:p>
                <a:endParaRPr lang="en-US"/>
              </a:p>
            </p:txBody>
          </p:sp>
          <p:sp>
            <p:nvSpPr>
              <p:cNvPr id="16453" name="AutoShape 108"/>
              <p:cNvSpPr>
                <a:spLocks noChangeArrowheads="1"/>
              </p:cNvSpPr>
              <p:nvPr/>
            </p:nvSpPr>
            <p:spPr bwMode="auto">
              <a:xfrm rot="5400000">
                <a:off x="4234" y="2384"/>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54" name="Line 109"/>
              <p:cNvSpPr>
                <a:spLocks noChangeShapeType="1"/>
              </p:cNvSpPr>
              <p:nvPr/>
            </p:nvSpPr>
            <p:spPr bwMode="auto">
              <a:xfrm flipH="1">
                <a:off x="4237" y="2454"/>
                <a:ext cx="171" cy="0"/>
              </a:xfrm>
              <a:prstGeom prst="line">
                <a:avLst/>
              </a:prstGeom>
              <a:noFill/>
              <a:ln w="9525">
                <a:solidFill>
                  <a:schemeClr val="bg1"/>
                </a:solidFill>
                <a:round/>
                <a:headEnd/>
                <a:tailEnd/>
              </a:ln>
            </p:spPr>
            <p:txBody>
              <a:bodyPr wrap="none" anchor="ctr">
                <a:spAutoFit/>
              </a:bodyPr>
              <a:lstStyle/>
              <a:p>
                <a:endParaRPr lang="en-US"/>
              </a:p>
            </p:txBody>
          </p:sp>
          <p:sp>
            <p:nvSpPr>
              <p:cNvPr id="16455" name="AutoShape 110"/>
              <p:cNvSpPr>
                <a:spLocks noChangeArrowheads="1"/>
              </p:cNvSpPr>
              <p:nvPr/>
            </p:nvSpPr>
            <p:spPr bwMode="auto">
              <a:xfrm rot="5400000">
                <a:off x="4236" y="2435"/>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56" name="Line 111"/>
              <p:cNvSpPr>
                <a:spLocks noChangeShapeType="1"/>
              </p:cNvSpPr>
              <p:nvPr/>
            </p:nvSpPr>
            <p:spPr bwMode="auto">
              <a:xfrm flipH="1">
                <a:off x="4236" y="2507"/>
                <a:ext cx="171" cy="0"/>
              </a:xfrm>
              <a:prstGeom prst="line">
                <a:avLst/>
              </a:prstGeom>
              <a:noFill/>
              <a:ln w="9525">
                <a:solidFill>
                  <a:schemeClr val="bg1"/>
                </a:solidFill>
                <a:round/>
                <a:headEnd/>
                <a:tailEnd/>
              </a:ln>
            </p:spPr>
            <p:txBody>
              <a:bodyPr wrap="none" anchor="ctr">
                <a:spAutoFit/>
              </a:bodyPr>
              <a:lstStyle/>
              <a:p>
                <a:endParaRPr lang="en-US"/>
              </a:p>
            </p:txBody>
          </p:sp>
          <p:sp>
            <p:nvSpPr>
              <p:cNvPr id="16457" name="AutoShape 112"/>
              <p:cNvSpPr>
                <a:spLocks noChangeArrowheads="1"/>
              </p:cNvSpPr>
              <p:nvPr/>
            </p:nvSpPr>
            <p:spPr bwMode="auto">
              <a:xfrm rot="5400000">
                <a:off x="4234" y="2489"/>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58" name="Line 113"/>
              <p:cNvSpPr>
                <a:spLocks noChangeShapeType="1"/>
              </p:cNvSpPr>
              <p:nvPr/>
            </p:nvSpPr>
            <p:spPr bwMode="auto">
              <a:xfrm flipH="1">
                <a:off x="4237" y="2558"/>
                <a:ext cx="171" cy="0"/>
              </a:xfrm>
              <a:prstGeom prst="line">
                <a:avLst/>
              </a:prstGeom>
              <a:noFill/>
              <a:ln w="9525">
                <a:solidFill>
                  <a:schemeClr val="bg1"/>
                </a:solidFill>
                <a:round/>
                <a:headEnd/>
                <a:tailEnd/>
              </a:ln>
            </p:spPr>
            <p:txBody>
              <a:bodyPr wrap="none" anchor="ctr">
                <a:spAutoFit/>
              </a:bodyPr>
              <a:lstStyle/>
              <a:p>
                <a:endParaRPr lang="en-US"/>
              </a:p>
            </p:txBody>
          </p:sp>
          <p:sp>
            <p:nvSpPr>
              <p:cNvPr id="16459" name="AutoShape 114"/>
              <p:cNvSpPr>
                <a:spLocks noChangeArrowheads="1"/>
              </p:cNvSpPr>
              <p:nvPr/>
            </p:nvSpPr>
            <p:spPr bwMode="auto">
              <a:xfrm rot="5400000">
                <a:off x="4236" y="2540"/>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60" name="Line 115"/>
              <p:cNvSpPr>
                <a:spLocks noChangeShapeType="1"/>
              </p:cNvSpPr>
              <p:nvPr/>
            </p:nvSpPr>
            <p:spPr bwMode="auto">
              <a:xfrm flipH="1">
                <a:off x="4237" y="2606"/>
                <a:ext cx="171" cy="0"/>
              </a:xfrm>
              <a:prstGeom prst="line">
                <a:avLst/>
              </a:prstGeom>
              <a:noFill/>
              <a:ln w="9525">
                <a:solidFill>
                  <a:schemeClr val="bg1"/>
                </a:solidFill>
                <a:round/>
                <a:headEnd/>
                <a:tailEnd/>
              </a:ln>
            </p:spPr>
            <p:txBody>
              <a:bodyPr wrap="none" anchor="ctr">
                <a:spAutoFit/>
              </a:bodyPr>
              <a:lstStyle/>
              <a:p>
                <a:endParaRPr lang="en-US"/>
              </a:p>
            </p:txBody>
          </p:sp>
          <p:sp>
            <p:nvSpPr>
              <p:cNvPr id="16461" name="AutoShape 116"/>
              <p:cNvSpPr>
                <a:spLocks noChangeArrowheads="1"/>
              </p:cNvSpPr>
              <p:nvPr/>
            </p:nvSpPr>
            <p:spPr bwMode="auto">
              <a:xfrm rot="5400000">
                <a:off x="4236" y="2588"/>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62" name="AutoShape 117"/>
              <p:cNvSpPr>
                <a:spLocks noChangeAspect="1" noChangeArrowheads="1"/>
              </p:cNvSpPr>
              <p:nvPr/>
            </p:nvSpPr>
            <p:spPr bwMode="auto">
              <a:xfrm rot="5400000">
                <a:off x="4817" y="2647"/>
                <a:ext cx="22" cy="21"/>
              </a:xfrm>
              <a:prstGeom prst="triangle">
                <a:avLst>
                  <a:gd name="adj" fmla="val 50000"/>
                </a:avLst>
              </a:prstGeom>
              <a:noFill/>
              <a:ln w="9525" algn="ctr">
                <a:solidFill>
                  <a:schemeClr val="bg1"/>
                </a:solidFill>
                <a:miter lim="800000"/>
                <a:headEnd/>
                <a:tailEnd/>
              </a:ln>
            </p:spPr>
            <p:txBody>
              <a:bodyPr wrap="none" anchor="ctr">
                <a:spAutoFit/>
              </a:bodyPr>
              <a:lstStyle/>
              <a:p>
                <a:endParaRPr lang="en-US"/>
              </a:p>
            </p:txBody>
          </p:sp>
          <p:sp>
            <p:nvSpPr>
              <p:cNvPr id="16463" name="AutoShape 118"/>
              <p:cNvSpPr>
                <a:spLocks noChangeAspect="1" noChangeArrowheads="1"/>
              </p:cNvSpPr>
              <p:nvPr/>
            </p:nvSpPr>
            <p:spPr bwMode="auto">
              <a:xfrm rot="5400000">
                <a:off x="4816" y="2371"/>
                <a:ext cx="23" cy="21"/>
              </a:xfrm>
              <a:prstGeom prst="triangle">
                <a:avLst>
                  <a:gd name="adj" fmla="val 50000"/>
                </a:avLst>
              </a:prstGeom>
              <a:noFill/>
              <a:ln w="9525" algn="ctr">
                <a:solidFill>
                  <a:schemeClr val="bg1"/>
                </a:solidFill>
                <a:miter lim="800000"/>
                <a:headEnd/>
                <a:tailEnd/>
              </a:ln>
            </p:spPr>
            <p:txBody>
              <a:bodyPr wrap="none" anchor="ctr">
                <a:spAutoFit/>
              </a:bodyPr>
              <a:lstStyle/>
              <a:p>
                <a:endParaRPr lang="en-US"/>
              </a:p>
            </p:txBody>
          </p:sp>
        </p:grpSp>
        <p:grpSp>
          <p:nvGrpSpPr>
            <p:cNvPr id="6" name="Group 119"/>
            <p:cNvGrpSpPr>
              <a:grpSpLocks/>
            </p:cNvGrpSpPr>
            <p:nvPr/>
          </p:nvGrpSpPr>
          <p:grpSpPr bwMode="auto">
            <a:xfrm>
              <a:off x="4234" y="2803"/>
              <a:ext cx="924" cy="456"/>
              <a:chOff x="4234" y="2803"/>
              <a:chExt cx="924" cy="456"/>
            </a:xfrm>
          </p:grpSpPr>
          <p:sp>
            <p:nvSpPr>
              <p:cNvPr id="1438840" name="Rectangle 120"/>
              <p:cNvSpPr>
                <a:spLocks noChangeArrowheads="1"/>
              </p:cNvSpPr>
              <p:nvPr/>
            </p:nvSpPr>
            <p:spPr bwMode="auto">
              <a:xfrm rot="5400000" flipH="1">
                <a:off x="4335" y="2946"/>
                <a:ext cx="316" cy="171"/>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438841" name="Rectangle 121"/>
              <p:cNvSpPr>
                <a:spLocks noChangeArrowheads="1"/>
              </p:cNvSpPr>
              <p:nvPr/>
            </p:nvSpPr>
            <p:spPr bwMode="auto">
              <a:xfrm>
                <a:off x="4817" y="2857"/>
                <a:ext cx="102" cy="105"/>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438842" name="Rectangle 122"/>
              <p:cNvSpPr>
                <a:spLocks noChangeArrowheads="1"/>
              </p:cNvSpPr>
              <p:nvPr/>
            </p:nvSpPr>
            <p:spPr bwMode="auto">
              <a:xfrm>
                <a:off x="4817" y="3135"/>
                <a:ext cx="102" cy="105"/>
              </a:xfrm>
              <a:prstGeom prst="rect">
                <a:avLst/>
              </a:prstGeom>
              <a:gradFill rotWithShape="1">
                <a:gsLst>
                  <a:gs pos="0">
                    <a:schemeClr val="accent2"/>
                  </a:gs>
                  <a:gs pos="100000">
                    <a:schemeClr val="accent2">
                      <a:gamma/>
                      <a:tint val="50196"/>
                      <a:invGamma/>
                    </a:schemeClr>
                  </a:gs>
                </a:gsLst>
                <a:lin ang="18900000" scaled="1"/>
              </a:gradFill>
              <a:ln w="9525" algn="ctr">
                <a:solidFill>
                  <a:schemeClr val="bg1"/>
                </a:solidFill>
                <a:miter lim="800000"/>
                <a:headEnd/>
                <a:tailEnd/>
              </a:ln>
              <a:effectLst/>
            </p:spPr>
            <p:txBody>
              <a:bodyPr wrap="none" anchor="ctr">
                <a:spAutoFit/>
              </a:bodyPr>
              <a:lstStyle/>
              <a:p>
                <a:pPr>
                  <a:defRPr/>
                </a:pPr>
                <a:endParaRPr lang="en-US" dirty="0"/>
              </a:p>
            </p:txBody>
          </p:sp>
          <p:sp>
            <p:nvSpPr>
              <p:cNvPr id="16397" name="AutoShape 123"/>
              <p:cNvSpPr>
                <a:spLocks noChangeArrowheads="1"/>
              </p:cNvSpPr>
              <p:nvPr/>
            </p:nvSpPr>
            <p:spPr bwMode="auto">
              <a:xfrm rot="16200000" flipH="1">
                <a:off x="4609" y="2873"/>
                <a:ext cx="176" cy="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320 h 21600"/>
                  <a:gd name="T14" fmla="*/ 17059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398" name="AutoShape 124"/>
              <p:cNvSpPr>
                <a:spLocks noChangeArrowheads="1"/>
              </p:cNvSpPr>
              <p:nvPr/>
            </p:nvSpPr>
            <p:spPr bwMode="auto">
              <a:xfrm rot="16200000" flipH="1">
                <a:off x="4609" y="3153"/>
                <a:ext cx="176" cy="3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320 h 21600"/>
                  <a:gd name="T14" fmla="*/ 17059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399" name="AutoShape 125"/>
              <p:cNvSpPr>
                <a:spLocks noChangeArrowheads="1"/>
              </p:cNvSpPr>
              <p:nvPr/>
            </p:nvSpPr>
            <p:spPr bwMode="auto">
              <a:xfrm rot="16200000" flipH="1">
                <a:off x="4951" y="3101"/>
                <a:ext cx="176" cy="3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41 w 21600"/>
                  <a:gd name="T13" fmla="*/ 4447 h 21600"/>
                  <a:gd name="T14" fmla="*/ 17059 w 21600"/>
                  <a:gd name="T15" fmla="*/ 17153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9525" algn="ctr">
                <a:solidFill>
                  <a:schemeClr val="bg1"/>
                </a:solidFill>
                <a:miter lim="800000"/>
                <a:headEnd/>
                <a:tailEnd/>
              </a:ln>
            </p:spPr>
            <p:txBody>
              <a:bodyPr wrap="none" anchor="ctr">
                <a:spAutoFit/>
              </a:bodyPr>
              <a:lstStyle/>
              <a:p>
                <a:endParaRPr lang="en-US"/>
              </a:p>
            </p:txBody>
          </p:sp>
          <p:sp>
            <p:nvSpPr>
              <p:cNvPr id="16400" name="Line 126"/>
              <p:cNvSpPr>
                <a:spLocks noChangeShapeType="1"/>
              </p:cNvSpPr>
              <p:nvPr/>
            </p:nvSpPr>
            <p:spPr bwMode="auto">
              <a:xfrm flipH="1">
                <a:off x="4236" y="3224"/>
                <a:ext cx="443" cy="0"/>
              </a:xfrm>
              <a:prstGeom prst="line">
                <a:avLst/>
              </a:prstGeom>
              <a:noFill/>
              <a:ln w="9525">
                <a:solidFill>
                  <a:schemeClr val="bg1"/>
                </a:solidFill>
                <a:round/>
                <a:headEnd/>
                <a:tailEnd/>
              </a:ln>
            </p:spPr>
            <p:txBody>
              <a:bodyPr wrap="none" anchor="ctr">
                <a:spAutoFit/>
              </a:bodyPr>
              <a:lstStyle/>
              <a:p>
                <a:endParaRPr lang="en-US"/>
              </a:p>
            </p:txBody>
          </p:sp>
          <p:sp>
            <p:nvSpPr>
              <p:cNvPr id="16401" name="Line 127"/>
              <p:cNvSpPr>
                <a:spLocks noChangeShapeType="1"/>
              </p:cNvSpPr>
              <p:nvPr/>
            </p:nvSpPr>
            <p:spPr bwMode="auto">
              <a:xfrm flipH="1">
                <a:off x="4577" y="3135"/>
                <a:ext cx="102" cy="0"/>
              </a:xfrm>
              <a:prstGeom prst="line">
                <a:avLst/>
              </a:prstGeom>
              <a:noFill/>
              <a:ln w="9525">
                <a:solidFill>
                  <a:schemeClr val="bg1"/>
                </a:solidFill>
                <a:round/>
                <a:headEnd/>
                <a:tailEnd/>
              </a:ln>
            </p:spPr>
            <p:txBody>
              <a:bodyPr wrap="none" anchor="ctr">
                <a:spAutoFit/>
              </a:bodyPr>
              <a:lstStyle/>
              <a:p>
                <a:endParaRPr lang="en-US"/>
              </a:p>
            </p:txBody>
          </p:sp>
          <p:sp>
            <p:nvSpPr>
              <p:cNvPr id="16402" name="Line 128"/>
              <p:cNvSpPr>
                <a:spLocks noChangeShapeType="1"/>
              </p:cNvSpPr>
              <p:nvPr/>
            </p:nvSpPr>
            <p:spPr bwMode="auto">
              <a:xfrm flipV="1">
                <a:off x="4612" y="3065"/>
                <a:ext cx="0" cy="70"/>
              </a:xfrm>
              <a:prstGeom prst="line">
                <a:avLst/>
              </a:prstGeom>
              <a:noFill/>
              <a:ln w="9525">
                <a:solidFill>
                  <a:schemeClr val="bg1"/>
                </a:solidFill>
                <a:round/>
                <a:headEnd/>
                <a:tailEnd/>
              </a:ln>
            </p:spPr>
            <p:txBody>
              <a:bodyPr wrap="none" anchor="ctr">
                <a:spAutoFit/>
              </a:bodyPr>
              <a:lstStyle/>
              <a:p>
                <a:endParaRPr lang="en-US"/>
              </a:p>
            </p:txBody>
          </p:sp>
          <p:sp>
            <p:nvSpPr>
              <p:cNvPr id="16403" name="Line 129"/>
              <p:cNvSpPr>
                <a:spLocks noChangeShapeType="1"/>
              </p:cNvSpPr>
              <p:nvPr/>
            </p:nvSpPr>
            <p:spPr bwMode="auto">
              <a:xfrm>
                <a:off x="4612" y="3062"/>
                <a:ext cx="410" cy="0"/>
              </a:xfrm>
              <a:prstGeom prst="line">
                <a:avLst/>
              </a:prstGeom>
              <a:noFill/>
              <a:ln w="9525">
                <a:solidFill>
                  <a:schemeClr val="bg1"/>
                </a:solidFill>
                <a:round/>
                <a:headEnd/>
                <a:tailEnd/>
              </a:ln>
            </p:spPr>
            <p:txBody>
              <a:bodyPr wrap="none" anchor="ctr">
                <a:spAutoFit/>
              </a:bodyPr>
              <a:lstStyle/>
              <a:p>
                <a:endParaRPr lang="en-US"/>
              </a:p>
            </p:txBody>
          </p:sp>
          <p:sp>
            <p:nvSpPr>
              <p:cNvPr id="16404" name="Line 130"/>
              <p:cNvSpPr>
                <a:spLocks noChangeShapeType="1"/>
              </p:cNvSpPr>
              <p:nvPr/>
            </p:nvSpPr>
            <p:spPr bwMode="auto">
              <a:xfrm>
                <a:off x="4714" y="3170"/>
                <a:ext cx="103" cy="0"/>
              </a:xfrm>
              <a:prstGeom prst="line">
                <a:avLst/>
              </a:prstGeom>
              <a:noFill/>
              <a:ln w="9525">
                <a:solidFill>
                  <a:schemeClr val="bg1"/>
                </a:solidFill>
                <a:round/>
                <a:headEnd/>
                <a:tailEnd/>
              </a:ln>
            </p:spPr>
            <p:txBody>
              <a:bodyPr wrap="none" anchor="ctr">
                <a:spAutoFit/>
              </a:bodyPr>
              <a:lstStyle/>
              <a:p>
                <a:endParaRPr lang="en-US"/>
              </a:p>
            </p:txBody>
          </p:sp>
          <p:sp>
            <p:nvSpPr>
              <p:cNvPr id="16405" name="Line 131"/>
              <p:cNvSpPr>
                <a:spLocks noChangeShapeType="1"/>
              </p:cNvSpPr>
              <p:nvPr/>
            </p:nvSpPr>
            <p:spPr bwMode="auto">
              <a:xfrm>
                <a:off x="4919" y="3170"/>
                <a:ext cx="103" cy="0"/>
              </a:xfrm>
              <a:prstGeom prst="line">
                <a:avLst/>
              </a:prstGeom>
              <a:noFill/>
              <a:ln w="9525">
                <a:solidFill>
                  <a:schemeClr val="bg1"/>
                </a:solidFill>
                <a:round/>
                <a:headEnd/>
                <a:tailEnd/>
              </a:ln>
            </p:spPr>
            <p:txBody>
              <a:bodyPr wrap="none" anchor="ctr">
                <a:spAutoFit/>
              </a:bodyPr>
              <a:lstStyle/>
              <a:p>
                <a:endParaRPr lang="en-US"/>
              </a:p>
            </p:txBody>
          </p:sp>
          <p:sp>
            <p:nvSpPr>
              <p:cNvPr id="16406" name="Line 132"/>
              <p:cNvSpPr>
                <a:spLocks noChangeShapeType="1"/>
              </p:cNvSpPr>
              <p:nvPr/>
            </p:nvSpPr>
            <p:spPr bwMode="auto">
              <a:xfrm flipH="1">
                <a:off x="4236" y="2838"/>
                <a:ext cx="443" cy="0"/>
              </a:xfrm>
              <a:prstGeom prst="line">
                <a:avLst/>
              </a:prstGeom>
              <a:noFill/>
              <a:ln w="9525">
                <a:solidFill>
                  <a:schemeClr val="bg1"/>
                </a:solidFill>
                <a:round/>
                <a:headEnd/>
                <a:tailEnd/>
              </a:ln>
            </p:spPr>
            <p:txBody>
              <a:bodyPr wrap="none" anchor="ctr">
                <a:spAutoFit/>
              </a:bodyPr>
              <a:lstStyle/>
              <a:p>
                <a:endParaRPr lang="en-US"/>
              </a:p>
            </p:txBody>
          </p:sp>
          <p:sp>
            <p:nvSpPr>
              <p:cNvPr id="16407" name="Line 133"/>
              <p:cNvSpPr>
                <a:spLocks noChangeShapeType="1"/>
              </p:cNvSpPr>
              <p:nvPr/>
            </p:nvSpPr>
            <p:spPr bwMode="auto">
              <a:xfrm>
                <a:off x="4577" y="2908"/>
                <a:ext cx="102" cy="0"/>
              </a:xfrm>
              <a:prstGeom prst="line">
                <a:avLst/>
              </a:prstGeom>
              <a:noFill/>
              <a:ln w="9525">
                <a:solidFill>
                  <a:schemeClr val="bg1"/>
                </a:solidFill>
                <a:round/>
                <a:headEnd/>
                <a:tailEnd/>
              </a:ln>
            </p:spPr>
            <p:txBody>
              <a:bodyPr wrap="none" anchor="ctr">
                <a:spAutoFit/>
              </a:bodyPr>
              <a:lstStyle/>
              <a:p>
                <a:endParaRPr lang="en-US"/>
              </a:p>
            </p:txBody>
          </p:sp>
          <p:sp>
            <p:nvSpPr>
              <p:cNvPr id="16408" name="Line 134"/>
              <p:cNvSpPr>
                <a:spLocks noChangeShapeType="1"/>
              </p:cNvSpPr>
              <p:nvPr/>
            </p:nvSpPr>
            <p:spPr bwMode="auto">
              <a:xfrm>
                <a:off x="4609" y="2908"/>
                <a:ext cx="0" cy="106"/>
              </a:xfrm>
              <a:prstGeom prst="line">
                <a:avLst/>
              </a:prstGeom>
              <a:noFill/>
              <a:ln w="9525">
                <a:solidFill>
                  <a:schemeClr val="bg1"/>
                </a:solidFill>
                <a:round/>
                <a:headEnd/>
                <a:tailEnd/>
              </a:ln>
            </p:spPr>
            <p:txBody>
              <a:bodyPr wrap="none" anchor="ctr">
                <a:spAutoFit/>
              </a:bodyPr>
              <a:lstStyle/>
              <a:p>
                <a:endParaRPr lang="en-US"/>
              </a:p>
            </p:txBody>
          </p:sp>
          <p:sp>
            <p:nvSpPr>
              <p:cNvPr id="16409" name="Line 135"/>
              <p:cNvSpPr>
                <a:spLocks noChangeShapeType="1"/>
              </p:cNvSpPr>
              <p:nvPr/>
            </p:nvSpPr>
            <p:spPr bwMode="auto">
              <a:xfrm>
                <a:off x="4609" y="3014"/>
                <a:ext cx="549" cy="0"/>
              </a:xfrm>
              <a:prstGeom prst="line">
                <a:avLst/>
              </a:prstGeom>
              <a:noFill/>
              <a:ln w="9525">
                <a:solidFill>
                  <a:schemeClr val="bg1"/>
                </a:solidFill>
                <a:round/>
                <a:headEnd/>
                <a:tailEnd type="triangle" w="med" len="med"/>
              </a:ln>
            </p:spPr>
            <p:txBody>
              <a:bodyPr anchor="ctr">
                <a:spAutoFit/>
              </a:bodyPr>
              <a:lstStyle/>
              <a:p>
                <a:endParaRPr lang="en-US"/>
              </a:p>
            </p:txBody>
          </p:sp>
          <p:sp>
            <p:nvSpPr>
              <p:cNvPr id="16410" name="Line 136"/>
              <p:cNvSpPr>
                <a:spLocks noChangeShapeType="1"/>
              </p:cNvSpPr>
              <p:nvPr/>
            </p:nvSpPr>
            <p:spPr bwMode="auto">
              <a:xfrm>
                <a:off x="4714" y="2888"/>
                <a:ext cx="103" cy="0"/>
              </a:xfrm>
              <a:prstGeom prst="line">
                <a:avLst/>
              </a:prstGeom>
              <a:noFill/>
              <a:ln w="9525">
                <a:solidFill>
                  <a:schemeClr val="bg1"/>
                </a:solidFill>
                <a:round/>
                <a:headEnd/>
                <a:tailEnd/>
              </a:ln>
            </p:spPr>
            <p:txBody>
              <a:bodyPr wrap="none" anchor="ctr">
                <a:spAutoFit/>
              </a:bodyPr>
              <a:lstStyle/>
              <a:p>
                <a:endParaRPr lang="en-US"/>
              </a:p>
            </p:txBody>
          </p:sp>
          <p:sp>
            <p:nvSpPr>
              <p:cNvPr id="16411" name="Line 137"/>
              <p:cNvSpPr>
                <a:spLocks noChangeShapeType="1"/>
              </p:cNvSpPr>
              <p:nvPr/>
            </p:nvSpPr>
            <p:spPr bwMode="auto">
              <a:xfrm>
                <a:off x="4919" y="2890"/>
                <a:ext cx="239" cy="0"/>
              </a:xfrm>
              <a:prstGeom prst="line">
                <a:avLst/>
              </a:prstGeom>
              <a:noFill/>
              <a:ln w="9525">
                <a:solidFill>
                  <a:schemeClr val="bg1"/>
                </a:solidFill>
                <a:round/>
                <a:headEnd/>
                <a:tailEnd type="triangle" w="med" len="med"/>
              </a:ln>
            </p:spPr>
            <p:txBody>
              <a:bodyPr wrap="none" anchor="ctr">
                <a:spAutoFit/>
              </a:bodyPr>
              <a:lstStyle/>
              <a:p>
                <a:endParaRPr lang="en-US"/>
              </a:p>
            </p:txBody>
          </p:sp>
          <p:sp>
            <p:nvSpPr>
              <p:cNvPr id="16412" name="Line 138"/>
              <p:cNvSpPr>
                <a:spLocks noChangeShapeType="1"/>
              </p:cNvSpPr>
              <p:nvPr/>
            </p:nvSpPr>
            <p:spPr bwMode="auto">
              <a:xfrm>
                <a:off x="5056" y="3119"/>
                <a:ext cx="102" cy="0"/>
              </a:xfrm>
              <a:prstGeom prst="line">
                <a:avLst/>
              </a:prstGeom>
              <a:noFill/>
              <a:ln w="9525">
                <a:solidFill>
                  <a:schemeClr val="bg1"/>
                </a:solidFill>
                <a:round/>
                <a:headEnd/>
                <a:tailEnd type="triangle" w="med" len="med"/>
              </a:ln>
            </p:spPr>
            <p:txBody>
              <a:bodyPr anchor="ctr">
                <a:spAutoFit/>
              </a:bodyPr>
              <a:lstStyle/>
              <a:p>
                <a:endParaRPr lang="en-US"/>
              </a:p>
            </p:txBody>
          </p:sp>
          <p:sp>
            <p:nvSpPr>
              <p:cNvPr id="16413" name="Line 139"/>
              <p:cNvSpPr>
                <a:spLocks noChangeShapeType="1"/>
              </p:cNvSpPr>
              <p:nvPr/>
            </p:nvSpPr>
            <p:spPr bwMode="auto">
              <a:xfrm flipH="1">
                <a:off x="4236" y="2904"/>
                <a:ext cx="171" cy="0"/>
              </a:xfrm>
              <a:prstGeom prst="line">
                <a:avLst/>
              </a:prstGeom>
              <a:noFill/>
              <a:ln w="9525">
                <a:solidFill>
                  <a:schemeClr val="bg1"/>
                </a:solidFill>
                <a:round/>
                <a:headEnd/>
                <a:tailEnd/>
              </a:ln>
            </p:spPr>
            <p:txBody>
              <a:bodyPr wrap="none" anchor="ctr">
                <a:spAutoFit/>
              </a:bodyPr>
              <a:lstStyle/>
              <a:p>
                <a:endParaRPr lang="en-US"/>
              </a:p>
            </p:txBody>
          </p:sp>
          <p:sp>
            <p:nvSpPr>
              <p:cNvPr id="16414" name="AutoShape 140"/>
              <p:cNvSpPr>
                <a:spLocks noChangeArrowheads="1"/>
              </p:cNvSpPr>
              <p:nvPr/>
            </p:nvSpPr>
            <p:spPr bwMode="auto">
              <a:xfrm rot="5400000">
                <a:off x="4235" y="3208"/>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15" name="AutoShape 141"/>
              <p:cNvSpPr>
                <a:spLocks noChangeArrowheads="1"/>
              </p:cNvSpPr>
              <p:nvPr/>
            </p:nvSpPr>
            <p:spPr bwMode="auto">
              <a:xfrm rot="5400000">
                <a:off x="4236" y="2822"/>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16" name="AutoShape 142"/>
              <p:cNvSpPr>
                <a:spLocks noChangeArrowheads="1"/>
              </p:cNvSpPr>
              <p:nvPr/>
            </p:nvSpPr>
            <p:spPr bwMode="auto">
              <a:xfrm rot="5400000">
                <a:off x="4234" y="2885"/>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17" name="Line 143"/>
              <p:cNvSpPr>
                <a:spLocks noChangeShapeType="1"/>
              </p:cNvSpPr>
              <p:nvPr/>
            </p:nvSpPr>
            <p:spPr bwMode="auto">
              <a:xfrm flipH="1">
                <a:off x="4236" y="2958"/>
                <a:ext cx="171" cy="0"/>
              </a:xfrm>
              <a:prstGeom prst="line">
                <a:avLst/>
              </a:prstGeom>
              <a:noFill/>
              <a:ln w="9525">
                <a:solidFill>
                  <a:schemeClr val="bg1"/>
                </a:solidFill>
                <a:round/>
                <a:headEnd/>
                <a:tailEnd/>
              </a:ln>
            </p:spPr>
            <p:txBody>
              <a:bodyPr wrap="none" anchor="ctr">
                <a:spAutoFit/>
              </a:bodyPr>
              <a:lstStyle/>
              <a:p>
                <a:endParaRPr lang="en-US"/>
              </a:p>
            </p:txBody>
          </p:sp>
          <p:sp>
            <p:nvSpPr>
              <p:cNvPr id="16418" name="AutoShape 144"/>
              <p:cNvSpPr>
                <a:spLocks noChangeArrowheads="1"/>
              </p:cNvSpPr>
              <p:nvPr/>
            </p:nvSpPr>
            <p:spPr bwMode="auto">
              <a:xfrm rot="5400000">
                <a:off x="4234" y="2939"/>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19" name="Line 145"/>
              <p:cNvSpPr>
                <a:spLocks noChangeShapeType="1"/>
              </p:cNvSpPr>
              <p:nvPr/>
            </p:nvSpPr>
            <p:spPr bwMode="auto">
              <a:xfrm flipH="1">
                <a:off x="4237" y="3009"/>
                <a:ext cx="171" cy="0"/>
              </a:xfrm>
              <a:prstGeom prst="line">
                <a:avLst/>
              </a:prstGeom>
              <a:noFill/>
              <a:ln w="9525">
                <a:solidFill>
                  <a:schemeClr val="bg1"/>
                </a:solidFill>
                <a:round/>
                <a:headEnd/>
                <a:tailEnd/>
              </a:ln>
            </p:spPr>
            <p:txBody>
              <a:bodyPr wrap="none" anchor="ctr">
                <a:spAutoFit/>
              </a:bodyPr>
              <a:lstStyle/>
              <a:p>
                <a:endParaRPr lang="en-US"/>
              </a:p>
            </p:txBody>
          </p:sp>
          <p:sp>
            <p:nvSpPr>
              <p:cNvPr id="16420" name="AutoShape 146"/>
              <p:cNvSpPr>
                <a:spLocks noChangeArrowheads="1"/>
              </p:cNvSpPr>
              <p:nvPr/>
            </p:nvSpPr>
            <p:spPr bwMode="auto">
              <a:xfrm rot="5400000">
                <a:off x="4236" y="2990"/>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21" name="Line 147"/>
              <p:cNvSpPr>
                <a:spLocks noChangeShapeType="1"/>
              </p:cNvSpPr>
              <p:nvPr/>
            </p:nvSpPr>
            <p:spPr bwMode="auto">
              <a:xfrm flipH="1">
                <a:off x="4236" y="3062"/>
                <a:ext cx="171" cy="0"/>
              </a:xfrm>
              <a:prstGeom prst="line">
                <a:avLst/>
              </a:prstGeom>
              <a:noFill/>
              <a:ln w="9525">
                <a:solidFill>
                  <a:schemeClr val="bg1"/>
                </a:solidFill>
                <a:round/>
                <a:headEnd/>
                <a:tailEnd/>
              </a:ln>
            </p:spPr>
            <p:txBody>
              <a:bodyPr wrap="none" anchor="ctr">
                <a:spAutoFit/>
              </a:bodyPr>
              <a:lstStyle/>
              <a:p>
                <a:endParaRPr lang="en-US"/>
              </a:p>
            </p:txBody>
          </p:sp>
          <p:sp>
            <p:nvSpPr>
              <p:cNvPr id="16422" name="AutoShape 148"/>
              <p:cNvSpPr>
                <a:spLocks noChangeArrowheads="1"/>
              </p:cNvSpPr>
              <p:nvPr/>
            </p:nvSpPr>
            <p:spPr bwMode="auto">
              <a:xfrm rot="5400000">
                <a:off x="4234" y="3044"/>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23" name="Line 149"/>
              <p:cNvSpPr>
                <a:spLocks noChangeShapeType="1"/>
              </p:cNvSpPr>
              <p:nvPr/>
            </p:nvSpPr>
            <p:spPr bwMode="auto">
              <a:xfrm flipH="1">
                <a:off x="4237" y="3113"/>
                <a:ext cx="171" cy="0"/>
              </a:xfrm>
              <a:prstGeom prst="line">
                <a:avLst/>
              </a:prstGeom>
              <a:noFill/>
              <a:ln w="9525">
                <a:solidFill>
                  <a:schemeClr val="bg1"/>
                </a:solidFill>
                <a:round/>
                <a:headEnd/>
                <a:tailEnd/>
              </a:ln>
            </p:spPr>
            <p:txBody>
              <a:bodyPr wrap="none" anchor="ctr">
                <a:spAutoFit/>
              </a:bodyPr>
              <a:lstStyle/>
              <a:p>
                <a:endParaRPr lang="en-US"/>
              </a:p>
            </p:txBody>
          </p:sp>
          <p:sp>
            <p:nvSpPr>
              <p:cNvPr id="16424" name="AutoShape 150"/>
              <p:cNvSpPr>
                <a:spLocks noChangeArrowheads="1"/>
              </p:cNvSpPr>
              <p:nvPr/>
            </p:nvSpPr>
            <p:spPr bwMode="auto">
              <a:xfrm rot="5400000">
                <a:off x="4236" y="3095"/>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25" name="Line 151"/>
              <p:cNvSpPr>
                <a:spLocks noChangeShapeType="1"/>
              </p:cNvSpPr>
              <p:nvPr/>
            </p:nvSpPr>
            <p:spPr bwMode="auto">
              <a:xfrm flipH="1">
                <a:off x="4237" y="3161"/>
                <a:ext cx="171" cy="0"/>
              </a:xfrm>
              <a:prstGeom prst="line">
                <a:avLst/>
              </a:prstGeom>
              <a:noFill/>
              <a:ln w="9525">
                <a:solidFill>
                  <a:schemeClr val="bg1"/>
                </a:solidFill>
                <a:round/>
                <a:headEnd/>
                <a:tailEnd/>
              </a:ln>
            </p:spPr>
            <p:txBody>
              <a:bodyPr wrap="none" anchor="ctr">
                <a:spAutoFit/>
              </a:bodyPr>
              <a:lstStyle/>
              <a:p>
                <a:endParaRPr lang="en-US"/>
              </a:p>
            </p:txBody>
          </p:sp>
          <p:sp>
            <p:nvSpPr>
              <p:cNvPr id="16426" name="AutoShape 152"/>
              <p:cNvSpPr>
                <a:spLocks noChangeArrowheads="1"/>
              </p:cNvSpPr>
              <p:nvPr/>
            </p:nvSpPr>
            <p:spPr bwMode="auto">
              <a:xfrm rot="5400000">
                <a:off x="4236" y="3143"/>
                <a:ext cx="34" cy="33"/>
              </a:xfrm>
              <a:prstGeom prst="triangle">
                <a:avLst>
                  <a:gd name="adj" fmla="val 50000"/>
                </a:avLst>
              </a:prstGeom>
              <a:solidFill>
                <a:schemeClr val="bg1"/>
              </a:solidFill>
              <a:ln w="9525" algn="ctr">
                <a:solidFill>
                  <a:schemeClr val="bg1"/>
                </a:solidFill>
                <a:miter lim="800000"/>
                <a:headEnd/>
                <a:tailEnd/>
              </a:ln>
            </p:spPr>
            <p:txBody>
              <a:bodyPr anchor="ctr">
                <a:spAutoFit/>
              </a:bodyPr>
              <a:lstStyle/>
              <a:p>
                <a:endParaRPr lang="en-US"/>
              </a:p>
            </p:txBody>
          </p:sp>
          <p:sp>
            <p:nvSpPr>
              <p:cNvPr id="16427" name="AutoShape 153"/>
              <p:cNvSpPr>
                <a:spLocks noChangeAspect="1" noChangeArrowheads="1"/>
              </p:cNvSpPr>
              <p:nvPr/>
            </p:nvSpPr>
            <p:spPr bwMode="auto">
              <a:xfrm rot="5400000">
                <a:off x="4817" y="3202"/>
                <a:ext cx="22" cy="21"/>
              </a:xfrm>
              <a:prstGeom prst="triangle">
                <a:avLst>
                  <a:gd name="adj" fmla="val 50000"/>
                </a:avLst>
              </a:prstGeom>
              <a:noFill/>
              <a:ln w="9525" algn="ctr">
                <a:solidFill>
                  <a:schemeClr val="bg1"/>
                </a:solidFill>
                <a:miter lim="800000"/>
                <a:headEnd/>
                <a:tailEnd/>
              </a:ln>
            </p:spPr>
            <p:txBody>
              <a:bodyPr wrap="none" anchor="ctr">
                <a:spAutoFit/>
              </a:bodyPr>
              <a:lstStyle/>
              <a:p>
                <a:endParaRPr lang="en-US"/>
              </a:p>
            </p:txBody>
          </p:sp>
          <p:sp>
            <p:nvSpPr>
              <p:cNvPr id="16428" name="AutoShape 154"/>
              <p:cNvSpPr>
                <a:spLocks noChangeAspect="1" noChangeArrowheads="1"/>
              </p:cNvSpPr>
              <p:nvPr/>
            </p:nvSpPr>
            <p:spPr bwMode="auto">
              <a:xfrm rot="5400000">
                <a:off x="4816" y="2926"/>
                <a:ext cx="23" cy="21"/>
              </a:xfrm>
              <a:prstGeom prst="triangle">
                <a:avLst>
                  <a:gd name="adj" fmla="val 50000"/>
                </a:avLst>
              </a:prstGeom>
              <a:noFill/>
              <a:ln w="9525" algn="ctr">
                <a:solidFill>
                  <a:schemeClr val="bg1"/>
                </a:solidFill>
                <a:miter lim="800000"/>
                <a:headEnd/>
                <a:tailEnd/>
              </a:ln>
            </p:spPr>
            <p:txBody>
              <a:bodyPr wrap="none" anchor="ctr">
                <a:spAutoFit/>
              </a:bodyPr>
              <a:lstStyle/>
              <a:p>
                <a:endParaRPr lang="en-US"/>
              </a:p>
            </p:txBody>
          </p:sp>
        </p:grpSp>
      </p:gr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p:txBody>
          <a:bodyPr/>
          <a:lstStyle/>
          <a:p>
            <a:pPr eaLnBrk="1" hangingPunct="1"/>
            <a:r>
              <a:rPr lang="en-US" smtClean="0"/>
              <a:t>Control Port Usage Rules</a:t>
            </a:r>
          </a:p>
        </p:txBody>
      </p:sp>
      <p:sp>
        <p:nvSpPr>
          <p:cNvPr id="17411" name="Rectangle 7"/>
          <p:cNvSpPr>
            <a:spLocks noGrp="1" noChangeArrowheads="1"/>
          </p:cNvSpPr>
          <p:nvPr>
            <p:ph type="body" idx="1"/>
          </p:nvPr>
        </p:nvSpPr>
        <p:spPr/>
        <p:txBody>
          <a:bodyPr/>
          <a:lstStyle/>
          <a:p>
            <a:pPr eaLnBrk="1" hangingPunct="1">
              <a:lnSpc>
                <a:spcPct val="100000"/>
              </a:lnSpc>
            </a:pPr>
            <a:r>
              <a:rPr lang="en-US" sz="2000" smtClean="0"/>
              <a:t>Control signals are the signals that are connected to the actual control ports on the register</a:t>
            </a:r>
          </a:p>
          <a:p>
            <a:pPr eaLnBrk="1" hangingPunct="1">
              <a:lnSpc>
                <a:spcPct val="100000"/>
              </a:lnSpc>
            </a:pPr>
            <a:r>
              <a:rPr lang="en-US" sz="2000" smtClean="0"/>
              <a:t>Clocks and asynchronous set/resets </a:t>
            </a:r>
            <a:r>
              <a:rPr lang="en-US" sz="2000" b="1" i="1" smtClean="0"/>
              <a:t>always</a:t>
            </a:r>
            <a:r>
              <a:rPr lang="en-US" sz="2000" smtClean="0"/>
              <a:t> become control signals</a:t>
            </a:r>
          </a:p>
          <a:p>
            <a:pPr lvl="1" eaLnBrk="1" hangingPunct="1">
              <a:lnSpc>
                <a:spcPct val="100000"/>
              </a:lnSpc>
            </a:pPr>
            <a:r>
              <a:rPr lang="en-US" sz="1800" smtClean="0"/>
              <a:t>They cannot be moved to the datapath</a:t>
            </a:r>
          </a:p>
          <a:p>
            <a:pPr eaLnBrk="1" hangingPunct="1">
              <a:lnSpc>
                <a:spcPct val="100000"/>
              </a:lnSpc>
            </a:pPr>
            <a:r>
              <a:rPr lang="en-US" sz="2000" smtClean="0"/>
              <a:t>Clock enables and synchronous set/resets </a:t>
            </a:r>
            <a:r>
              <a:rPr lang="en-US" sz="2000" b="1" i="1" smtClean="0"/>
              <a:t>sometimes </a:t>
            </a:r>
            <a:r>
              <a:rPr lang="en-US" sz="2000" smtClean="0"/>
              <a:t>become control signals (this is decided by the synthesis tool)</a:t>
            </a:r>
          </a:p>
          <a:p>
            <a:pPr lvl="1" eaLnBrk="1" hangingPunct="1">
              <a:lnSpc>
                <a:spcPct val="100000"/>
              </a:lnSpc>
            </a:pPr>
            <a:r>
              <a:rPr lang="en-US" sz="1800" smtClean="0"/>
              <a:t>These control signals can be moved to the datapath (to a LUT input)</a:t>
            </a:r>
          </a:p>
          <a:p>
            <a:pPr eaLnBrk="1" hangingPunct="1">
              <a:lnSpc>
                <a:spcPct val="100000"/>
              </a:lnSpc>
            </a:pPr>
            <a:r>
              <a:rPr lang="en-US" sz="2000" smtClean="0"/>
              <a:t>Asynchronous sets/resets have priority access to the control ports over synchronous sets/resets</a:t>
            </a:r>
          </a:p>
          <a:p>
            <a:pPr lvl="1" eaLnBrk="1" hangingPunct="1">
              <a:lnSpc>
                <a:spcPct val="100000"/>
              </a:lnSpc>
            </a:pPr>
            <a:r>
              <a:rPr lang="en-US" sz="1800" smtClean="0"/>
              <a:t>Example: If an asynchronous reset and a synchronous reset are inferred on a single register</a:t>
            </a:r>
          </a:p>
          <a:p>
            <a:pPr lvl="2" eaLnBrk="1" hangingPunct="1">
              <a:lnSpc>
                <a:spcPct val="100000"/>
              </a:lnSpc>
            </a:pPr>
            <a:r>
              <a:rPr lang="en-US" sz="1600" smtClean="0"/>
              <a:t>The asynchronous reset gets the port on the register</a:t>
            </a:r>
          </a:p>
          <a:p>
            <a:pPr lvl="2" eaLnBrk="1" hangingPunct="1">
              <a:lnSpc>
                <a:spcPct val="100000"/>
              </a:lnSpc>
            </a:pPr>
            <a:r>
              <a:rPr lang="en-US" sz="1600" smtClean="0"/>
              <a:t>The synchronous reset gets a LUT input</a:t>
            </a:r>
          </a:p>
          <a:p>
            <a:pPr lvl="2" eaLnBrk="1" hangingPunct="1">
              <a:lnSpc>
                <a:spcPct val="100000"/>
              </a:lnSpc>
            </a:pPr>
            <a:r>
              <a:rPr lang="en-US" sz="1600" smtClean="0"/>
              <a:t>There is no coding style or synthesis option that allows users to control when a LUT will be used for this purpose </a:t>
            </a:r>
          </a:p>
        </p:txBody>
      </p:sp>
    </p:spTree>
    <p:custDataLst>
      <p:tags r:id="rId1"/>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3"/>
          <p:cNvSpPr>
            <a:spLocks noGrp="1" noChangeArrowheads="1"/>
          </p:cNvSpPr>
          <p:nvPr>
            <p:ph type="title"/>
          </p:nvPr>
        </p:nvSpPr>
        <p:spPr/>
        <p:txBody>
          <a:bodyPr/>
          <a:lstStyle/>
          <a:p>
            <a:r>
              <a:rPr lang="en-US" smtClean="0"/>
              <a:t>Control Set Reduction – SR</a:t>
            </a:r>
          </a:p>
        </p:txBody>
      </p:sp>
      <p:sp>
        <p:nvSpPr>
          <p:cNvPr id="18435" name="Rectangle 74"/>
          <p:cNvSpPr>
            <a:spLocks noGrp="1" noChangeArrowheads="1"/>
          </p:cNvSpPr>
          <p:nvPr>
            <p:ph type="body" idx="1"/>
          </p:nvPr>
        </p:nvSpPr>
        <p:spPr>
          <a:xfrm>
            <a:off x="317090" y="1143000"/>
            <a:ext cx="8233646" cy="4268337"/>
          </a:xfrm>
        </p:spPr>
        <p:txBody>
          <a:bodyPr/>
          <a:lstStyle/>
          <a:p>
            <a:r>
              <a:rPr lang="en-US" dirty="0" smtClean="0"/>
              <a:t>Flip-flops with different control sets cannot be packed into the same slice</a:t>
            </a:r>
          </a:p>
          <a:p>
            <a:r>
              <a:rPr lang="en-US" dirty="0" smtClean="0"/>
              <a:t>Synchronous SR port can be converted to a flip-flop without SR using a LUT</a:t>
            </a:r>
          </a:p>
          <a:p>
            <a:pPr lvl="1"/>
            <a:r>
              <a:rPr lang="en-US" dirty="0" smtClean="0"/>
              <a:t>This results in higher LUT utilization, but may result in lower overall slice utilization</a:t>
            </a:r>
          </a:p>
        </p:txBody>
      </p:sp>
      <p:sp>
        <p:nvSpPr>
          <p:cNvPr id="885764" name="Rectangle 4"/>
          <p:cNvSpPr>
            <a:spLocks noChangeArrowheads="1"/>
          </p:cNvSpPr>
          <p:nvPr/>
        </p:nvSpPr>
        <p:spPr bwMode="auto">
          <a:xfrm>
            <a:off x="2438400" y="4335463"/>
            <a:ext cx="601663" cy="762000"/>
          </a:xfrm>
          <a:prstGeom prst="rect">
            <a:avLst/>
          </a:prstGeom>
          <a:gradFill rotWithShape="1">
            <a:gsLst>
              <a:gs pos="0">
                <a:schemeClr val="accent2"/>
              </a:gs>
              <a:gs pos="100000">
                <a:schemeClr val="accent2">
                  <a:gamma/>
                  <a:tint val="50196"/>
                  <a:invGamma/>
                </a:schemeClr>
              </a:gs>
            </a:gsLst>
            <a:lin ang="18900000" scaled="1"/>
          </a:gradFill>
          <a:ln w="28575" algn="ctr">
            <a:solidFill>
              <a:schemeClr val="tx1"/>
            </a:solidFill>
            <a:miter lim="800000"/>
            <a:headEnd/>
            <a:tailEnd/>
          </a:ln>
          <a:effectLst/>
        </p:spPr>
        <p:txBody>
          <a:bodyPr anchor="ctr">
            <a:spAutoFit/>
          </a:bodyPr>
          <a:lstStyle/>
          <a:p>
            <a:pPr>
              <a:defRPr/>
            </a:pPr>
            <a:endParaRPr lang="en-US" dirty="0"/>
          </a:p>
        </p:txBody>
      </p:sp>
      <p:sp>
        <p:nvSpPr>
          <p:cNvPr id="18437" name="Text Box 5"/>
          <p:cNvSpPr txBox="1">
            <a:spLocks noChangeArrowheads="1"/>
          </p:cNvSpPr>
          <p:nvPr/>
        </p:nvSpPr>
        <p:spPr bwMode="auto">
          <a:xfrm>
            <a:off x="2411413" y="4335463"/>
            <a:ext cx="274637"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D</a:t>
            </a:r>
          </a:p>
        </p:txBody>
      </p:sp>
      <p:sp>
        <p:nvSpPr>
          <p:cNvPr id="18438" name="Line 6"/>
          <p:cNvSpPr>
            <a:spLocks noChangeShapeType="1"/>
          </p:cNvSpPr>
          <p:nvPr/>
        </p:nvSpPr>
        <p:spPr bwMode="auto">
          <a:xfrm flipH="1">
            <a:off x="2141538" y="4476750"/>
            <a:ext cx="304800" cy="1588"/>
          </a:xfrm>
          <a:prstGeom prst="line">
            <a:avLst/>
          </a:prstGeom>
          <a:noFill/>
          <a:ln w="12700">
            <a:solidFill>
              <a:schemeClr val="tx1"/>
            </a:solidFill>
            <a:round/>
            <a:headEnd/>
            <a:tailEnd/>
          </a:ln>
        </p:spPr>
        <p:txBody>
          <a:bodyPr>
            <a:spAutoFit/>
          </a:bodyPr>
          <a:lstStyle/>
          <a:p>
            <a:endParaRPr lang="en-US"/>
          </a:p>
        </p:txBody>
      </p:sp>
      <p:sp>
        <p:nvSpPr>
          <p:cNvPr id="18439" name="Text Box 7"/>
          <p:cNvSpPr txBox="1">
            <a:spLocks noChangeArrowheads="1"/>
          </p:cNvSpPr>
          <p:nvPr/>
        </p:nvSpPr>
        <p:spPr bwMode="auto">
          <a:xfrm>
            <a:off x="2735263" y="4379913"/>
            <a:ext cx="280987"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Q</a:t>
            </a:r>
          </a:p>
        </p:txBody>
      </p:sp>
      <p:sp>
        <p:nvSpPr>
          <p:cNvPr id="18440" name="Line 8"/>
          <p:cNvSpPr>
            <a:spLocks noChangeShapeType="1"/>
          </p:cNvSpPr>
          <p:nvPr/>
        </p:nvSpPr>
        <p:spPr bwMode="auto">
          <a:xfrm flipH="1">
            <a:off x="3040063" y="4476750"/>
            <a:ext cx="304800" cy="1588"/>
          </a:xfrm>
          <a:prstGeom prst="line">
            <a:avLst/>
          </a:prstGeom>
          <a:noFill/>
          <a:ln w="12700">
            <a:solidFill>
              <a:schemeClr val="tx1"/>
            </a:solidFill>
            <a:round/>
            <a:headEnd/>
            <a:tailEnd/>
          </a:ln>
        </p:spPr>
        <p:txBody>
          <a:bodyPr>
            <a:spAutoFit/>
          </a:bodyPr>
          <a:lstStyle/>
          <a:p>
            <a:endParaRPr lang="en-US"/>
          </a:p>
        </p:txBody>
      </p:sp>
      <p:sp>
        <p:nvSpPr>
          <p:cNvPr id="18441" name="Line 9"/>
          <p:cNvSpPr>
            <a:spLocks noChangeShapeType="1"/>
          </p:cNvSpPr>
          <p:nvPr/>
        </p:nvSpPr>
        <p:spPr bwMode="auto">
          <a:xfrm flipH="1">
            <a:off x="2125663" y="4703763"/>
            <a:ext cx="304800" cy="1587"/>
          </a:xfrm>
          <a:prstGeom prst="line">
            <a:avLst/>
          </a:prstGeom>
          <a:noFill/>
          <a:ln w="12700">
            <a:solidFill>
              <a:schemeClr val="tx1"/>
            </a:solidFill>
            <a:round/>
            <a:headEnd/>
            <a:tailEnd/>
          </a:ln>
        </p:spPr>
        <p:txBody>
          <a:bodyPr>
            <a:spAutoFit/>
          </a:bodyPr>
          <a:lstStyle/>
          <a:p>
            <a:endParaRPr lang="en-US"/>
          </a:p>
        </p:txBody>
      </p:sp>
      <p:sp>
        <p:nvSpPr>
          <p:cNvPr id="18442" name="Text Box 10"/>
          <p:cNvSpPr txBox="1">
            <a:spLocks noChangeArrowheads="1"/>
          </p:cNvSpPr>
          <p:nvPr/>
        </p:nvSpPr>
        <p:spPr bwMode="auto">
          <a:xfrm>
            <a:off x="2395538" y="4564063"/>
            <a:ext cx="365125"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CK</a:t>
            </a:r>
          </a:p>
        </p:txBody>
      </p:sp>
      <p:sp>
        <p:nvSpPr>
          <p:cNvPr id="18443" name="Line 12"/>
          <p:cNvSpPr>
            <a:spLocks noChangeShapeType="1"/>
          </p:cNvSpPr>
          <p:nvPr/>
        </p:nvSpPr>
        <p:spPr bwMode="auto">
          <a:xfrm flipH="1">
            <a:off x="2133600" y="4933950"/>
            <a:ext cx="304800" cy="1588"/>
          </a:xfrm>
          <a:prstGeom prst="line">
            <a:avLst/>
          </a:prstGeom>
          <a:noFill/>
          <a:ln w="12700">
            <a:solidFill>
              <a:schemeClr val="tx1"/>
            </a:solidFill>
            <a:round/>
            <a:headEnd/>
            <a:tailEnd/>
          </a:ln>
        </p:spPr>
        <p:txBody>
          <a:bodyPr>
            <a:spAutoFit/>
          </a:bodyPr>
          <a:lstStyle/>
          <a:p>
            <a:endParaRPr lang="en-US"/>
          </a:p>
        </p:txBody>
      </p:sp>
      <p:sp>
        <p:nvSpPr>
          <p:cNvPr id="885773" name="Rectangle 13"/>
          <p:cNvSpPr>
            <a:spLocks noChangeArrowheads="1"/>
          </p:cNvSpPr>
          <p:nvPr/>
        </p:nvSpPr>
        <p:spPr bwMode="auto">
          <a:xfrm>
            <a:off x="2446338" y="5249863"/>
            <a:ext cx="601662" cy="762000"/>
          </a:xfrm>
          <a:prstGeom prst="rect">
            <a:avLst/>
          </a:prstGeom>
          <a:gradFill rotWithShape="1">
            <a:gsLst>
              <a:gs pos="0">
                <a:schemeClr val="accent2"/>
              </a:gs>
              <a:gs pos="100000">
                <a:schemeClr val="accent2">
                  <a:gamma/>
                  <a:tint val="50196"/>
                  <a:invGamma/>
                </a:schemeClr>
              </a:gs>
            </a:gsLst>
            <a:lin ang="18900000" scaled="1"/>
          </a:gradFill>
          <a:ln w="28575" algn="ctr">
            <a:solidFill>
              <a:schemeClr val="tx1"/>
            </a:solidFill>
            <a:miter lim="800000"/>
            <a:headEnd/>
            <a:tailEnd/>
          </a:ln>
          <a:effectLst/>
        </p:spPr>
        <p:txBody>
          <a:bodyPr anchor="ctr">
            <a:spAutoFit/>
          </a:bodyPr>
          <a:lstStyle/>
          <a:p>
            <a:pPr>
              <a:defRPr/>
            </a:pPr>
            <a:endParaRPr lang="en-US" dirty="0"/>
          </a:p>
        </p:txBody>
      </p:sp>
      <p:sp>
        <p:nvSpPr>
          <p:cNvPr id="18445" name="Text Box 14"/>
          <p:cNvSpPr txBox="1">
            <a:spLocks noChangeArrowheads="1"/>
          </p:cNvSpPr>
          <p:nvPr/>
        </p:nvSpPr>
        <p:spPr bwMode="auto">
          <a:xfrm>
            <a:off x="2419350" y="5249863"/>
            <a:ext cx="274638"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D</a:t>
            </a:r>
          </a:p>
        </p:txBody>
      </p:sp>
      <p:sp>
        <p:nvSpPr>
          <p:cNvPr id="18446" name="Line 15"/>
          <p:cNvSpPr>
            <a:spLocks noChangeShapeType="1"/>
          </p:cNvSpPr>
          <p:nvPr/>
        </p:nvSpPr>
        <p:spPr bwMode="auto">
          <a:xfrm flipH="1">
            <a:off x="2149475" y="5391150"/>
            <a:ext cx="304800" cy="1588"/>
          </a:xfrm>
          <a:prstGeom prst="line">
            <a:avLst/>
          </a:prstGeom>
          <a:noFill/>
          <a:ln w="12700">
            <a:solidFill>
              <a:schemeClr val="tx1"/>
            </a:solidFill>
            <a:round/>
            <a:headEnd/>
            <a:tailEnd/>
          </a:ln>
        </p:spPr>
        <p:txBody>
          <a:bodyPr>
            <a:spAutoFit/>
          </a:bodyPr>
          <a:lstStyle/>
          <a:p>
            <a:endParaRPr lang="en-US"/>
          </a:p>
        </p:txBody>
      </p:sp>
      <p:sp>
        <p:nvSpPr>
          <p:cNvPr id="18447" name="Text Box 16"/>
          <p:cNvSpPr txBox="1">
            <a:spLocks noChangeArrowheads="1"/>
          </p:cNvSpPr>
          <p:nvPr/>
        </p:nvSpPr>
        <p:spPr bwMode="auto">
          <a:xfrm>
            <a:off x="2743200" y="5294313"/>
            <a:ext cx="280988"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Q</a:t>
            </a:r>
          </a:p>
        </p:txBody>
      </p:sp>
      <p:sp>
        <p:nvSpPr>
          <p:cNvPr id="18448" name="Line 17"/>
          <p:cNvSpPr>
            <a:spLocks noChangeShapeType="1"/>
          </p:cNvSpPr>
          <p:nvPr/>
        </p:nvSpPr>
        <p:spPr bwMode="auto">
          <a:xfrm flipH="1">
            <a:off x="3048000" y="5391150"/>
            <a:ext cx="304800" cy="1588"/>
          </a:xfrm>
          <a:prstGeom prst="line">
            <a:avLst/>
          </a:prstGeom>
          <a:noFill/>
          <a:ln w="12700">
            <a:solidFill>
              <a:schemeClr val="tx1"/>
            </a:solidFill>
            <a:round/>
            <a:headEnd/>
            <a:tailEnd/>
          </a:ln>
        </p:spPr>
        <p:txBody>
          <a:bodyPr>
            <a:spAutoFit/>
          </a:bodyPr>
          <a:lstStyle/>
          <a:p>
            <a:endParaRPr lang="en-US"/>
          </a:p>
        </p:txBody>
      </p:sp>
      <p:sp>
        <p:nvSpPr>
          <p:cNvPr id="18449" name="Line 18"/>
          <p:cNvSpPr>
            <a:spLocks noChangeShapeType="1"/>
          </p:cNvSpPr>
          <p:nvPr/>
        </p:nvSpPr>
        <p:spPr bwMode="auto">
          <a:xfrm flipH="1">
            <a:off x="2133600" y="5618163"/>
            <a:ext cx="304800" cy="1587"/>
          </a:xfrm>
          <a:prstGeom prst="line">
            <a:avLst/>
          </a:prstGeom>
          <a:noFill/>
          <a:ln w="12700">
            <a:solidFill>
              <a:schemeClr val="tx1"/>
            </a:solidFill>
            <a:round/>
            <a:headEnd/>
            <a:tailEnd/>
          </a:ln>
        </p:spPr>
        <p:txBody>
          <a:bodyPr>
            <a:spAutoFit/>
          </a:bodyPr>
          <a:lstStyle/>
          <a:p>
            <a:endParaRPr lang="en-US"/>
          </a:p>
        </p:txBody>
      </p:sp>
      <p:sp>
        <p:nvSpPr>
          <p:cNvPr id="18450" name="Text Box 19"/>
          <p:cNvSpPr txBox="1">
            <a:spLocks noChangeArrowheads="1"/>
          </p:cNvSpPr>
          <p:nvPr/>
        </p:nvSpPr>
        <p:spPr bwMode="auto">
          <a:xfrm>
            <a:off x="2403475" y="5478463"/>
            <a:ext cx="365125"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CK</a:t>
            </a:r>
          </a:p>
        </p:txBody>
      </p:sp>
      <p:sp>
        <p:nvSpPr>
          <p:cNvPr id="18451" name="Line 21"/>
          <p:cNvSpPr>
            <a:spLocks noChangeShapeType="1"/>
          </p:cNvSpPr>
          <p:nvPr/>
        </p:nvSpPr>
        <p:spPr bwMode="auto">
          <a:xfrm flipH="1">
            <a:off x="2133600" y="5848350"/>
            <a:ext cx="304800" cy="1588"/>
          </a:xfrm>
          <a:prstGeom prst="line">
            <a:avLst/>
          </a:prstGeom>
          <a:noFill/>
          <a:ln w="12700">
            <a:solidFill>
              <a:schemeClr val="tx1"/>
            </a:solidFill>
            <a:round/>
            <a:headEnd/>
            <a:tailEnd/>
          </a:ln>
        </p:spPr>
        <p:txBody>
          <a:bodyPr>
            <a:spAutoFit/>
          </a:bodyPr>
          <a:lstStyle/>
          <a:p>
            <a:endParaRPr lang="en-US"/>
          </a:p>
        </p:txBody>
      </p:sp>
      <p:sp>
        <p:nvSpPr>
          <p:cNvPr id="885782" name="Rectangle 22"/>
          <p:cNvSpPr>
            <a:spLocks noChangeArrowheads="1"/>
          </p:cNvSpPr>
          <p:nvPr/>
        </p:nvSpPr>
        <p:spPr bwMode="auto">
          <a:xfrm>
            <a:off x="2446338" y="3649663"/>
            <a:ext cx="601662" cy="533400"/>
          </a:xfrm>
          <a:prstGeom prst="rect">
            <a:avLst/>
          </a:prstGeom>
          <a:gradFill rotWithShape="1">
            <a:gsLst>
              <a:gs pos="0">
                <a:schemeClr val="accent2"/>
              </a:gs>
              <a:gs pos="100000">
                <a:schemeClr val="accent2">
                  <a:gamma/>
                  <a:tint val="50196"/>
                  <a:invGamma/>
                </a:schemeClr>
              </a:gs>
            </a:gsLst>
            <a:lin ang="18900000" scaled="1"/>
          </a:gradFill>
          <a:ln w="28575" algn="ctr">
            <a:solidFill>
              <a:schemeClr val="tx1"/>
            </a:solidFill>
            <a:miter lim="800000"/>
            <a:headEnd/>
            <a:tailEnd/>
          </a:ln>
          <a:effectLst/>
        </p:spPr>
        <p:txBody>
          <a:bodyPr anchor="ctr">
            <a:spAutoFit/>
          </a:bodyPr>
          <a:lstStyle/>
          <a:p>
            <a:pPr>
              <a:defRPr/>
            </a:pPr>
            <a:endParaRPr lang="en-US" dirty="0"/>
          </a:p>
        </p:txBody>
      </p:sp>
      <p:sp>
        <p:nvSpPr>
          <p:cNvPr id="18453" name="Text Box 23"/>
          <p:cNvSpPr txBox="1">
            <a:spLocks noChangeArrowheads="1"/>
          </p:cNvSpPr>
          <p:nvPr/>
        </p:nvSpPr>
        <p:spPr bwMode="auto">
          <a:xfrm>
            <a:off x="2419350" y="3649663"/>
            <a:ext cx="274638"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D</a:t>
            </a:r>
          </a:p>
        </p:txBody>
      </p:sp>
      <p:sp>
        <p:nvSpPr>
          <p:cNvPr id="18454" name="Line 24"/>
          <p:cNvSpPr>
            <a:spLocks noChangeShapeType="1"/>
          </p:cNvSpPr>
          <p:nvPr/>
        </p:nvSpPr>
        <p:spPr bwMode="auto">
          <a:xfrm flipH="1">
            <a:off x="2149475" y="3790950"/>
            <a:ext cx="304800" cy="1588"/>
          </a:xfrm>
          <a:prstGeom prst="line">
            <a:avLst/>
          </a:prstGeom>
          <a:noFill/>
          <a:ln w="12700">
            <a:solidFill>
              <a:schemeClr val="tx1"/>
            </a:solidFill>
            <a:round/>
            <a:headEnd/>
            <a:tailEnd/>
          </a:ln>
        </p:spPr>
        <p:txBody>
          <a:bodyPr>
            <a:spAutoFit/>
          </a:bodyPr>
          <a:lstStyle/>
          <a:p>
            <a:endParaRPr lang="en-US"/>
          </a:p>
        </p:txBody>
      </p:sp>
      <p:sp>
        <p:nvSpPr>
          <p:cNvPr id="18455" name="Text Box 25"/>
          <p:cNvSpPr txBox="1">
            <a:spLocks noChangeArrowheads="1"/>
          </p:cNvSpPr>
          <p:nvPr/>
        </p:nvSpPr>
        <p:spPr bwMode="auto">
          <a:xfrm>
            <a:off x="2743200" y="3694113"/>
            <a:ext cx="280988"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Q</a:t>
            </a:r>
          </a:p>
        </p:txBody>
      </p:sp>
      <p:sp>
        <p:nvSpPr>
          <p:cNvPr id="18456" name="Line 26"/>
          <p:cNvSpPr>
            <a:spLocks noChangeShapeType="1"/>
          </p:cNvSpPr>
          <p:nvPr/>
        </p:nvSpPr>
        <p:spPr bwMode="auto">
          <a:xfrm flipH="1">
            <a:off x="3048000" y="3790950"/>
            <a:ext cx="304800" cy="1588"/>
          </a:xfrm>
          <a:prstGeom prst="line">
            <a:avLst/>
          </a:prstGeom>
          <a:noFill/>
          <a:ln w="12700">
            <a:solidFill>
              <a:schemeClr val="tx1"/>
            </a:solidFill>
            <a:round/>
            <a:headEnd/>
            <a:tailEnd/>
          </a:ln>
        </p:spPr>
        <p:txBody>
          <a:bodyPr>
            <a:spAutoFit/>
          </a:bodyPr>
          <a:lstStyle/>
          <a:p>
            <a:endParaRPr lang="en-US"/>
          </a:p>
        </p:txBody>
      </p:sp>
      <p:sp>
        <p:nvSpPr>
          <p:cNvPr id="18457" name="Line 27"/>
          <p:cNvSpPr>
            <a:spLocks noChangeShapeType="1"/>
          </p:cNvSpPr>
          <p:nvPr/>
        </p:nvSpPr>
        <p:spPr bwMode="auto">
          <a:xfrm flipH="1">
            <a:off x="2133600" y="4017963"/>
            <a:ext cx="304800" cy="1587"/>
          </a:xfrm>
          <a:prstGeom prst="line">
            <a:avLst/>
          </a:prstGeom>
          <a:noFill/>
          <a:ln w="12700">
            <a:solidFill>
              <a:schemeClr val="tx1"/>
            </a:solidFill>
            <a:round/>
            <a:headEnd/>
            <a:tailEnd/>
          </a:ln>
        </p:spPr>
        <p:txBody>
          <a:bodyPr>
            <a:spAutoFit/>
          </a:bodyPr>
          <a:lstStyle/>
          <a:p>
            <a:endParaRPr lang="en-US"/>
          </a:p>
        </p:txBody>
      </p:sp>
      <p:sp>
        <p:nvSpPr>
          <p:cNvPr id="18458" name="Text Box 28"/>
          <p:cNvSpPr txBox="1">
            <a:spLocks noChangeArrowheads="1"/>
          </p:cNvSpPr>
          <p:nvPr/>
        </p:nvSpPr>
        <p:spPr bwMode="auto">
          <a:xfrm>
            <a:off x="2403475" y="3878263"/>
            <a:ext cx="365125"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CK</a:t>
            </a:r>
          </a:p>
        </p:txBody>
      </p:sp>
      <p:sp>
        <p:nvSpPr>
          <p:cNvPr id="885789" name="Rectangle 29"/>
          <p:cNvSpPr>
            <a:spLocks noChangeArrowheads="1"/>
          </p:cNvSpPr>
          <p:nvPr/>
        </p:nvSpPr>
        <p:spPr bwMode="auto">
          <a:xfrm>
            <a:off x="6172200" y="3725863"/>
            <a:ext cx="601663" cy="533400"/>
          </a:xfrm>
          <a:prstGeom prst="rect">
            <a:avLst/>
          </a:prstGeom>
          <a:gradFill rotWithShape="1">
            <a:gsLst>
              <a:gs pos="0">
                <a:schemeClr val="accent2"/>
              </a:gs>
              <a:gs pos="100000">
                <a:schemeClr val="accent2">
                  <a:gamma/>
                  <a:tint val="50196"/>
                  <a:invGamma/>
                </a:schemeClr>
              </a:gs>
            </a:gsLst>
            <a:lin ang="18900000" scaled="1"/>
          </a:gradFill>
          <a:ln w="28575" algn="ctr">
            <a:solidFill>
              <a:schemeClr val="tx1"/>
            </a:solidFill>
            <a:miter lim="800000"/>
            <a:headEnd/>
            <a:tailEnd/>
          </a:ln>
          <a:effectLst/>
        </p:spPr>
        <p:txBody>
          <a:bodyPr anchor="ctr">
            <a:spAutoFit/>
          </a:bodyPr>
          <a:lstStyle/>
          <a:p>
            <a:pPr>
              <a:defRPr/>
            </a:pPr>
            <a:endParaRPr lang="en-US" dirty="0"/>
          </a:p>
        </p:txBody>
      </p:sp>
      <p:sp>
        <p:nvSpPr>
          <p:cNvPr id="18460" name="Text Box 30"/>
          <p:cNvSpPr txBox="1">
            <a:spLocks noChangeArrowheads="1"/>
          </p:cNvSpPr>
          <p:nvPr/>
        </p:nvSpPr>
        <p:spPr bwMode="auto">
          <a:xfrm>
            <a:off x="6145213" y="3725863"/>
            <a:ext cx="274637"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D</a:t>
            </a:r>
          </a:p>
        </p:txBody>
      </p:sp>
      <p:sp>
        <p:nvSpPr>
          <p:cNvPr id="18461" name="Line 31"/>
          <p:cNvSpPr>
            <a:spLocks noChangeShapeType="1"/>
          </p:cNvSpPr>
          <p:nvPr/>
        </p:nvSpPr>
        <p:spPr bwMode="auto">
          <a:xfrm flipH="1">
            <a:off x="5875338" y="3867150"/>
            <a:ext cx="304800" cy="1588"/>
          </a:xfrm>
          <a:prstGeom prst="line">
            <a:avLst/>
          </a:prstGeom>
          <a:noFill/>
          <a:ln w="12700">
            <a:solidFill>
              <a:schemeClr val="tx1"/>
            </a:solidFill>
            <a:round/>
            <a:headEnd/>
            <a:tailEnd/>
          </a:ln>
        </p:spPr>
        <p:txBody>
          <a:bodyPr>
            <a:spAutoFit/>
          </a:bodyPr>
          <a:lstStyle/>
          <a:p>
            <a:endParaRPr lang="en-US"/>
          </a:p>
        </p:txBody>
      </p:sp>
      <p:sp>
        <p:nvSpPr>
          <p:cNvPr id="18462" name="Text Box 32"/>
          <p:cNvSpPr txBox="1">
            <a:spLocks noChangeArrowheads="1"/>
          </p:cNvSpPr>
          <p:nvPr/>
        </p:nvSpPr>
        <p:spPr bwMode="auto">
          <a:xfrm>
            <a:off x="6469063" y="3770313"/>
            <a:ext cx="280987"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Q</a:t>
            </a:r>
          </a:p>
        </p:txBody>
      </p:sp>
      <p:sp>
        <p:nvSpPr>
          <p:cNvPr id="18463" name="Line 33"/>
          <p:cNvSpPr>
            <a:spLocks noChangeShapeType="1"/>
          </p:cNvSpPr>
          <p:nvPr/>
        </p:nvSpPr>
        <p:spPr bwMode="auto">
          <a:xfrm flipH="1">
            <a:off x="6773863" y="3867150"/>
            <a:ext cx="304800" cy="1588"/>
          </a:xfrm>
          <a:prstGeom prst="line">
            <a:avLst/>
          </a:prstGeom>
          <a:noFill/>
          <a:ln w="12700">
            <a:solidFill>
              <a:schemeClr val="tx1"/>
            </a:solidFill>
            <a:round/>
            <a:headEnd/>
            <a:tailEnd/>
          </a:ln>
        </p:spPr>
        <p:txBody>
          <a:bodyPr>
            <a:spAutoFit/>
          </a:bodyPr>
          <a:lstStyle/>
          <a:p>
            <a:endParaRPr lang="en-US"/>
          </a:p>
        </p:txBody>
      </p:sp>
      <p:sp>
        <p:nvSpPr>
          <p:cNvPr id="18464" name="Line 34"/>
          <p:cNvSpPr>
            <a:spLocks noChangeShapeType="1"/>
          </p:cNvSpPr>
          <p:nvPr/>
        </p:nvSpPr>
        <p:spPr bwMode="auto">
          <a:xfrm flipH="1">
            <a:off x="5826125" y="4094163"/>
            <a:ext cx="338138" cy="0"/>
          </a:xfrm>
          <a:prstGeom prst="line">
            <a:avLst/>
          </a:prstGeom>
          <a:noFill/>
          <a:ln w="12700">
            <a:solidFill>
              <a:schemeClr val="tx1"/>
            </a:solidFill>
            <a:round/>
            <a:headEnd/>
            <a:tailEnd/>
          </a:ln>
        </p:spPr>
        <p:txBody>
          <a:bodyPr>
            <a:spAutoFit/>
          </a:bodyPr>
          <a:lstStyle/>
          <a:p>
            <a:endParaRPr lang="en-US"/>
          </a:p>
        </p:txBody>
      </p:sp>
      <p:sp>
        <p:nvSpPr>
          <p:cNvPr id="18465" name="Text Box 35"/>
          <p:cNvSpPr txBox="1">
            <a:spLocks noChangeArrowheads="1"/>
          </p:cNvSpPr>
          <p:nvPr/>
        </p:nvSpPr>
        <p:spPr bwMode="auto">
          <a:xfrm>
            <a:off x="6129338" y="3954463"/>
            <a:ext cx="365125"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CK</a:t>
            </a:r>
          </a:p>
        </p:txBody>
      </p:sp>
      <p:sp>
        <p:nvSpPr>
          <p:cNvPr id="885796" name="Rectangle 36"/>
          <p:cNvSpPr>
            <a:spLocks noChangeArrowheads="1"/>
          </p:cNvSpPr>
          <p:nvPr/>
        </p:nvSpPr>
        <p:spPr bwMode="auto">
          <a:xfrm>
            <a:off x="6180138" y="4640263"/>
            <a:ext cx="601662" cy="533400"/>
          </a:xfrm>
          <a:prstGeom prst="rect">
            <a:avLst/>
          </a:prstGeom>
          <a:gradFill rotWithShape="1">
            <a:gsLst>
              <a:gs pos="0">
                <a:schemeClr val="accent2"/>
              </a:gs>
              <a:gs pos="100000">
                <a:schemeClr val="accent2">
                  <a:gamma/>
                  <a:tint val="50196"/>
                  <a:invGamma/>
                </a:schemeClr>
              </a:gs>
            </a:gsLst>
            <a:lin ang="18900000" scaled="1"/>
          </a:gradFill>
          <a:ln w="28575" algn="ctr">
            <a:solidFill>
              <a:schemeClr val="tx1"/>
            </a:solidFill>
            <a:miter lim="800000"/>
            <a:headEnd/>
            <a:tailEnd/>
          </a:ln>
          <a:effectLst/>
        </p:spPr>
        <p:txBody>
          <a:bodyPr anchor="ctr">
            <a:spAutoFit/>
          </a:bodyPr>
          <a:lstStyle/>
          <a:p>
            <a:pPr>
              <a:defRPr/>
            </a:pPr>
            <a:endParaRPr lang="en-US" dirty="0"/>
          </a:p>
        </p:txBody>
      </p:sp>
      <p:sp>
        <p:nvSpPr>
          <p:cNvPr id="18467" name="Text Box 37"/>
          <p:cNvSpPr txBox="1">
            <a:spLocks noChangeArrowheads="1"/>
          </p:cNvSpPr>
          <p:nvPr/>
        </p:nvSpPr>
        <p:spPr bwMode="auto">
          <a:xfrm>
            <a:off x="6153150" y="4640263"/>
            <a:ext cx="274638"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D</a:t>
            </a:r>
          </a:p>
        </p:txBody>
      </p:sp>
      <p:sp>
        <p:nvSpPr>
          <p:cNvPr id="18468" name="Line 38"/>
          <p:cNvSpPr>
            <a:spLocks noChangeShapeType="1"/>
          </p:cNvSpPr>
          <p:nvPr/>
        </p:nvSpPr>
        <p:spPr bwMode="auto">
          <a:xfrm flipH="1">
            <a:off x="5883275" y="4781550"/>
            <a:ext cx="304800" cy="1588"/>
          </a:xfrm>
          <a:prstGeom prst="line">
            <a:avLst/>
          </a:prstGeom>
          <a:noFill/>
          <a:ln w="12700">
            <a:solidFill>
              <a:schemeClr val="tx1"/>
            </a:solidFill>
            <a:round/>
            <a:headEnd/>
            <a:tailEnd/>
          </a:ln>
        </p:spPr>
        <p:txBody>
          <a:bodyPr>
            <a:spAutoFit/>
          </a:bodyPr>
          <a:lstStyle/>
          <a:p>
            <a:endParaRPr lang="en-US"/>
          </a:p>
        </p:txBody>
      </p:sp>
      <p:sp>
        <p:nvSpPr>
          <p:cNvPr id="18469" name="Text Box 39"/>
          <p:cNvSpPr txBox="1">
            <a:spLocks noChangeArrowheads="1"/>
          </p:cNvSpPr>
          <p:nvPr/>
        </p:nvSpPr>
        <p:spPr bwMode="auto">
          <a:xfrm>
            <a:off x="6477000" y="4684713"/>
            <a:ext cx="280988"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Q</a:t>
            </a:r>
          </a:p>
        </p:txBody>
      </p:sp>
      <p:sp>
        <p:nvSpPr>
          <p:cNvPr id="18470" name="Line 40"/>
          <p:cNvSpPr>
            <a:spLocks noChangeShapeType="1"/>
          </p:cNvSpPr>
          <p:nvPr/>
        </p:nvSpPr>
        <p:spPr bwMode="auto">
          <a:xfrm flipH="1">
            <a:off x="6781800" y="4781550"/>
            <a:ext cx="304800" cy="1588"/>
          </a:xfrm>
          <a:prstGeom prst="line">
            <a:avLst/>
          </a:prstGeom>
          <a:noFill/>
          <a:ln w="12700">
            <a:solidFill>
              <a:schemeClr val="tx1"/>
            </a:solidFill>
            <a:round/>
            <a:headEnd/>
            <a:tailEnd/>
          </a:ln>
        </p:spPr>
        <p:txBody>
          <a:bodyPr>
            <a:spAutoFit/>
          </a:bodyPr>
          <a:lstStyle/>
          <a:p>
            <a:endParaRPr lang="en-US"/>
          </a:p>
        </p:txBody>
      </p:sp>
      <p:sp>
        <p:nvSpPr>
          <p:cNvPr id="18471" name="Line 41"/>
          <p:cNvSpPr>
            <a:spLocks noChangeShapeType="1"/>
          </p:cNvSpPr>
          <p:nvPr/>
        </p:nvSpPr>
        <p:spPr bwMode="auto">
          <a:xfrm flipH="1">
            <a:off x="5840413" y="5008563"/>
            <a:ext cx="331787" cy="0"/>
          </a:xfrm>
          <a:prstGeom prst="line">
            <a:avLst/>
          </a:prstGeom>
          <a:noFill/>
          <a:ln w="12700">
            <a:solidFill>
              <a:schemeClr val="tx1"/>
            </a:solidFill>
            <a:round/>
            <a:headEnd/>
            <a:tailEnd/>
          </a:ln>
        </p:spPr>
        <p:txBody>
          <a:bodyPr>
            <a:spAutoFit/>
          </a:bodyPr>
          <a:lstStyle/>
          <a:p>
            <a:endParaRPr lang="en-US"/>
          </a:p>
        </p:txBody>
      </p:sp>
      <p:sp>
        <p:nvSpPr>
          <p:cNvPr id="18472" name="Text Box 42"/>
          <p:cNvSpPr txBox="1">
            <a:spLocks noChangeArrowheads="1"/>
          </p:cNvSpPr>
          <p:nvPr/>
        </p:nvSpPr>
        <p:spPr bwMode="auto">
          <a:xfrm>
            <a:off x="6137275" y="4868863"/>
            <a:ext cx="365125"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CK</a:t>
            </a:r>
          </a:p>
        </p:txBody>
      </p:sp>
      <p:sp>
        <p:nvSpPr>
          <p:cNvPr id="885803" name="Rectangle 43"/>
          <p:cNvSpPr>
            <a:spLocks noChangeArrowheads="1"/>
          </p:cNvSpPr>
          <p:nvPr/>
        </p:nvSpPr>
        <p:spPr bwMode="auto">
          <a:xfrm>
            <a:off x="6180138" y="5554663"/>
            <a:ext cx="601662" cy="533400"/>
          </a:xfrm>
          <a:prstGeom prst="rect">
            <a:avLst/>
          </a:prstGeom>
          <a:gradFill rotWithShape="1">
            <a:gsLst>
              <a:gs pos="0">
                <a:schemeClr val="accent2"/>
              </a:gs>
              <a:gs pos="100000">
                <a:schemeClr val="accent2">
                  <a:gamma/>
                  <a:tint val="50196"/>
                  <a:invGamma/>
                </a:schemeClr>
              </a:gs>
            </a:gsLst>
            <a:lin ang="18900000" scaled="1"/>
          </a:gradFill>
          <a:ln w="28575" algn="ctr">
            <a:solidFill>
              <a:schemeClr val="tx1"/>
            </a:solidFill>
            <a:miter lim="800000"/>
            <a:headEnd/>
            <a:tailEnd/>
          </a:ln>
          <a:effectLst/>
        </p:spPr>
        <p:txBody>
          <a:bodyPr anchor="ctr">
            <a:spAutoFit/>
          </a:bodyPr>
          <a:lstStyle/>
          <a:p>
            <a:pPr>
              <a:defRPr/>
            </a:pPr>
            <a:endParaRPr lang="en-US" dirty="0"/>
          </a:p>
        </p:txBody>
      </p:sp>
      <p:sp>
        <p:nvSpPr>
          <p:cNvPr id="18474" name="Text Box 44"/>
          <p:cNvSpPr txBox="1">
            <a:spLocks noChangeArrowheads="1"/>
          </p:cNvSpPr>
          <p:nvPr/>
        </p:nvSpPr>
        <p:spPr bwMode="auto">
          <a:xfrm>
            <a:off x="6153150" y="5554663"/>
            <a:ext cx="274638"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D</a:t>
            </a:r>
          </a:p>
        </p:txBody>
      </p:sp>
      <p:sp>
        <p:nvSpPr>
          <p:cNvPr id="18475" name="Line 45"/>
          <p:cNvSpPr>
            <a:spLocks noChangeShapeType="1"/>
          </p:cNvSpPr>
          <p:nvPr/>
        </p:nvSpPr>
        <p:spPr bwMode="auto">
          <a:xfrm flipH="1">
            <a:off x="5883275" y="5695950"/>
            <a:ext cx="304800" cy="1588"/>
          </a:xfrm>
          <a:prstGeom prst="line">
            <a:avLst/>
          </a:prstGeom>
          <a:noFill/>
          <a:ln w="12700">
            <a:solidFill>
              <a:schemeClr val="tx1"/>
            </a:solidFill>
            <a:round/>
            <a:headEnd/>
            <a:tailEnd/>
          </a:ln>
        </p:spPr>
        <p:txBody>
          <a:bodyPr>
            <a:spAutoFit/>
          </a:bodyPr>
          <a:lstStyle/>
          <a:p>
            <a:endParaRPr lang="en-US"/>
          </a:p>
        </p:txBody>
      </p:sp>
      <p:sp>
        <p:nvSpPr>
          <p:cNvPr id="18476" name="Text Box 46"/>
          <p:cNvSpPr txBox="1">
            <a:spLocks noChangeArrowheads="1"/>
          </p:cNvSpPr>
          <p:nvPr/>
        </p:nvSpPr>
        <p:spPr bwMode="auto">
          <a:xfrm>
            <a:off x="6477000" y="5599113"/>
            <a:ext cx="280988"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Q</a:t>
            </a:r>
          </a:p>
        </p:txBody>
      </p:sp>
      <p:sp>
        <p:nvSpPr>
          <p:cNvPr id="18477" name="Line 47"/>
          <p:cNvSpPr>
            <a:spLocks noChangeShapeType="1"/>
          </p:cNvSpPr>
          <p:nvPr/>
        </p:nvSpPr>
        <p:spPr bwMode="auto">
          <a:xfrm flipH="1">
            <a:off x="6781800" y="5695950"/>
            <a:ext cx="304800" cy="1588"/>
          </a:xfrm>
          <a:prstGeom prst="line">
            <a:avLst/>
          </a:prstGeom>
          <a:noFill/>
          <a:ln w="12700">
            <a:solidFill>
              <a:schemeClr val="tx1"/>
            </a:solidFill>
            <a:round/>
            <a:headEnd/>
            <a:tailEnd/>
          </a:ln>
        </p:spPr>
        <p:txBody>
          <a:bodyPr>
            <a:spAutoFit/>
          </a:bodyPr>
          <a:lstStyle/>
          <a:p>
            <a:endParaRPr lang="en-US"/>
          </a:p>
        </p:txBody>
      </p:sp>
      <p:sp>
        <p:nvSpPr>
          <p:cNvPr id="18478" name="Line 48"/>
          <p:cNvSpPr>
            <a:spLocks noChangeShapeType="1"/>
          </p:cNvSpPr>
          <p:nvPr/>
        </p:nvSpPr>
        <p:spPr bwMode="auto">
          <a:xfrm flipH="1">
            <a:off x="5840413" y="5922963"/>
            <a:ext cx="331787" cy="0"/>
          </a:xfrm>
          <a:prstGeom prst="line">
            <a:avLst/>
          </a:prstGeom>
          <a:noFill/>
          <a:ln w="12700">
            <a:solidFill>
              <a:schemeClr val="tx1"/>
            </a:solidFill>
            <a:round/>
            <a:headEnd/>
            <a:tailEnd/>
          </a:ln>
        </p:spPr>
        <p:txBody>
          <a:bodyPr>
            <a:spAutoFit/>
          </a:bodyPr>
          <a:lstStyle/>
          <a:p>
            <a:endParaRPr lang="en-US"/>
          </a:p>
        </p:txBody>
      </p:sp>
      <p:sp>
        <p:nvSpPr>
          <p:cNvPr id="18479" name="Text Box 49"/>
          <p:cNvSpPr txBox="1">
            <a:spLocks noChangeArrowheads="1"/>
          </p:cNvSpPr>
          <p:nvPr/>
        </p:nvSpPr>
        <p:spPr bwMode="auto">
          <a:xfrm>
            <a:off x="6137275" y="5783263"/>
            <a:ext cx="365125" cy="274637"/>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CK</a:t>
            </a:r>
          </a:p>
        </p:txBody>
      </p:sp>
      <p:sp>
        <p:nvSpPr>
          <p:cNvPr id="18480" name="AutoShape 50"/>
          <p:cNvSpPr>
            <a:spLocks noChangeArrowheads="1"/>
          </p:cNvSpPr>
          <p:nvPr/>
        </p:nvSpPr>
        <p:spPr bwMode="auto">
          <a:xfrm>
            <a:off x="5486400" y="5540375"/>
            <a:ext cx="381000" cy="304800"/>
          </a:xfrm>
          <a:prstGeom prst="flowChartDelay">
            <a:avLst/>
          </a:prstGeom>
          <a:noFill/>
          <a:ln w="28575" algn="ctr">
            <a:solidFill>
              <a:schemeClr val="tx1"/>
            </a:solidFill>
            <a:miter lim="800000"/>
            <a:headEnd/>
            <a:tailEnd/>
          </a:ln>
        </p:spPr>
        <p:txBody>
          <a:bodyPr anchor="ctr">
            <a:spAutoFit/>
          </a:bodyPr>
          <a:lstStyle/>
          <a:p>
            <a:endParaRPr lang="en-US"/>
          </a:p>
        </p:txBody>
      </p:sp>
      <p:sp>
        <p:nvSpPr>
          <p:cNvPr id="18481" name="AutoShape 51"/>
          <p:cNvSpPr>
            <a:spLocks noChangeArrowheads="1"/>
          </p:cNvSpPr>
          <p:nvPr/>
        </p:nvSpPr>
        <p:spPr bwMode="auto">
          <a:xfrm flipH="1">
            <a:off x="5562600" y="4632325"/>
            <a:ext cx="304800" cy="304800"/>
          </a:xfrm>
          <a:prstGeom prst="moon">
            <a:avLst>
              <a:gd name="adj" fmla="val 62500"/>
            </a:avLst>
          </a:prstGeom>
          <a:noFill/>
          <a:ln w="28575" algn="ctr">
            <a:solidFill>
              <a:schemeClr val="tx1"/>
            </a:solidFill>
            <a:miter lim="800000"/>
            <a:headEnd/>
            <a:tailEnd/>
          </a:ln>
        </p:spPr>
        <p:txBody>
          <a:bodyPr anchor="ctr">
            <a:spAutoFit/>
          </a:bodyPr>
          <a:lstStyle/>
          <a:p>
            <a:endParaRPr lang="en-US"/>
          </a:p>
        </p:txBody>
      </p:sp>
      <p:sp>
        <p:nvSpPr>
          <p:cNvPr id="18482" name="Line 52"/>
          <p:cNvSpPr>
            <a:spLocks noChangeShapeType="1"/>
          </p:cNvSpPr>
          <p:nvPr/>
        </p:nvSpPr>
        <p:spPr bwMode="auto">
          <a:xfrm flipH="1">
            <a:off x="5257800" y="4716463"/>
            <a:ext cx="404813" cy="0"/>
          </a:xfrm>
          <a:prstGeom prst="line">
            <a:avLst/>
          </a:prstGeom>
          <a:noFill/>
          <a:ln w="9525">
            <a:solidFill>
              <a:schemeClr val="tx1"/>
            </a:solidFill>
            <a:round/>
            <a:headEnd/>
            <a:tailEnd/>
          </a:ln>
        </p:spPr>
        <p:txBody>
          <a:bodyPr anchor="ctr">
            <a:spAutoFit/>
          </a:bodyPr>
          <a:lstStyle/>
          <a:p>
            <a:endParaRPr lang="en-US"/>
          </a:p>
        </p:txBody>
      </p:sp>
      <p:sp>
        <p:nvSpPr>
          <p:cNvPr id="18483" name="Line 53"/>
          <p:cNvSpPr>
            <a:spLocks noChangeShapeType="1"/>
          </p:cNvSpPr>
          <p:nvPr/>
        </p:nvSpPr>
        <p:spPr bwMode="auto">
          <a:xfrm flipH="1" flipV="1">
            <a:off x="5257800" y="4868863"/>
            <a:ext cx="382588" cy="1587"/>
          </a:xfrm>
          <a:prstGeom prst="line">
            <a:avLst/>
          </a:prstGeom>
          <a:noFill/>
          <a:ln w="9525">
            <a:solidFill>
              <a:schemeClr val="tx1"/>
            </a:solidFill>
            <a:round/>
            <a:headEnd/>
            <a:tailEnd/>
          </a:ln>
        </p:spPr>
        <p:txBody>
          <a:bodyPr anchor="ctr">
            <a:spAutoFit/>
          </a:bodyPr>
          <a:lstStyle/>
          <a:p>
            <a:endParaRPr lang="en-US"/>
          </a:p>
        </p:txBody>
      </p:sp>
      <p:sp>
        <p:nvSpPr>
          <p:cNvPr id="18484" name="Line 54"/>
          <p:cNvSpPr>
            <a:spLocks noChangeShapeType="1"/>
          </p:cNvSpPr>
          <p:nvPr/>
        </p:nvSpPr>
        <p:spPr bwMode="auto">
          <a:xfrm flipH="1" flipV="1">
            <a:off x="5257800" y="5630863"/>
            <a:ext cx="204788" cy="0"/>
          </a:xfrm>
          <a:prstGeom prst="line">
            <a:avLst/>
          </a:prstGeom>
          <a:noFill/>
          <a:ln w="9525">
            <a:solidFill>
              <a:schemeClr val="tx1"/>
            </a:solidFill>
            <a:round/>
            <a:headEnd/>
            <a:tailEnd/>
          </a:ln>
        </p:spPr>
        <p:txBody>
          <a:bodyPr anchor="ctr">
            <a:spAutoFit/>
          </a:bodyPr>
          <a:lstStyle/>
          <a:p>
            <a:endParaRPr lang="en-US"/>
          </a:p>
        </p:txBody>
      </p:sp>
      <p:sp>
        <p:nvSpPr>
          <p:cNvPr id="18485" name="Line 55"/>
          <p:cNvSpPr>
            <a:spLocks noChangeShapeType="1"/>
          </p:cNvSpPr>
          <p:nvPr/>
        </p:nvSpPr>
        <p:spPr bwMode="auto">
          <a:xfrm flipH="1">
            <a:off x="5257800" y="5783263"/>
            <a:ext cx="215900" cy="0"/>
          </a:xfrm>
          <a:prstGeom prst="line">
            <a:avLst/>
          </a:prstGeom>
          <a:noFill/>
          <a:ln w="9525">
            <a:solidFill>
              <a:schemeClr val="tx1"/>
            </a:solidFill>
            <a:round/>
            <a:headEnd/>
            <a:tailEnd/>
          </a:ln>
        </p:spPr>
        <p:txBody>
          <a:bodyPr anchor="ctr">
            <a:spAutoFit/>
          </a:bodyPr>
          <a:lstStyle/>
          <a:p>
            <a:endParaRPr lang="en-US"/>
          </a:p>
        </p:txBody>
      </p:sp>
      <p:sp>
        <p:nvSpPr>
          <p:cNvPr id="18486" name="Text Box 56"/>
          <p:cNvSpPr txBox="1">
            <a:spLocks noChangeArrowheads="1"/>
          </p:cNvSpPr>
          <p:nvPr/>
        </p:nvSpPr>
        <p:spPr bwMode="auto">
          <a:xfrm>
            <a:off x="4953000" y="4564063"/>
            <a:ext cx="274638" cy="274637"/>
          </a:xfrm>
          <a:prstGeom prst="rect">
            <a:avLst/>
          </a:prstGeom>
          <a:noFill/>
          <a:ln w="12700">
            <a:noFill/>
            <a:miter lim="800000"/>
            <a:headEnd/>
            <a:tailEnd/>
          </a:ln>
        </p:spPr>
        <p:txBody>
          <a:bodyPr wrap="none" lIns="91436" tIns="45718" rIns="91436" bIns="45718">
            <a:spAutoFit/>
          </a:bodyPr>
          <a:lstStyle/>
          <a:p>
            <a:pPr algn="l" eaLnBrk="0" hangingPunct="0"/>
            <a:r>
              <a:rPr lang="en-US" sz="1200">
                <a:latin typeface="Arial Narrow" pitchFamily="34" charset="0"/>
              </a:rPr>
              <a:t>D</a:t>
            </a:r>
          </a:p>
        </p:txBody>
      </p:sp>
      <p:sp>
        <p:nvSpPr>
          <p:cNvPr id="18487" name="Text Box 57"/>
          <p:cNvSpPr txBox="1">
            <a:spLocks noChangeArrowheads="1"/>
          </p:cNvSpPr>
          <p:nvPr/>
        </p:nvSpPr>
        <p:spPr bwMode="auto">
          <a:xfrm>
            <a:off x="4867275" y="4716463"/>
            <a:ext cx="352425" cy="276225"/>
          </a:xfrm>
          <a:prstGeom prst="rect">
            <a:avLst/>
          </a:prstGeom>
          <a:noFill/>
          <a:ln w="12700">
            <a:noFill/>
            <a:miter lim="800000"/>
            <a:headEnd/>
            <a:tailEnd/>
          </a:ln>
        </p:spPr>
        <p:txBody>
          <a:bodyPr wrap="none" lIns="91436" tIns="45718" rIns="91436" bIns="45718">
            <a:spAutoFit/>
          </a:bodyPr>
          <a:lstStyle/>
          <a:p>
            <a:pPr algn="l" eaLnBrk="0" hangingPunct="0"/>
            <a:r>
              <a:rPr lang="en-US" sz="1200">
                <a:solidFill>
                  <a:schemeClr val="tx2"/>
                </a:solidFill>
                <a:latin typeface="Arial Narrow" pitchFamily="34" charset="0"/>
              </a:rPr>
              <a:t>set</a:t>
            </a:r>
          </a:p>
        </p:txBody>
      </p:sp>
      <p:sp>
        <p:nvSpPr>
          <p:cNvPr id="18488" name="Text Box 58"/>
          <p:cNvSpPr txBox="1">
            <a:spLocks noChangeArrowheads="1"/>
          </p:cNvSpPr>
          <p:nvPr/>
        </p:nvSpPr>
        <p:spPr bwMode="auto">
          <a:xfrm>
            <a:off x="4953000" y="5508625"/>
            <a:ext cx="274638" cy="274638"/>
          </a:xfrm>
          <a:prstGeom prst="rect">
            <a:avLst/>
          </a:prstGeom>
          <a:noFill/>
          <a:ln w="12700">
            <a:noFill/>
            <a:miter lim="800000"/>
            <a:headEnd/>
            <a:tailEnd/>
          </a:ln>
        </p:spPr>
        <p:txBody>
          <a:bodyPr wrap="none" lIns="91436" tIns="45718" rIns="91436" bIns="45718">
            <a:spAutoFit/>
          </a:bodyPr>
          <a:lstStyle/>
          <a:p>
            <a:pPr algn="l" eaLnBrk="0" hangingPunct="0"/>
            <a:r>
              <a:rPr lang="en-US" sz="1200">
                <a:latin typeface="Arial Narrow" pitchFamily="34" charset="0"/>
              </a:rPr>
              <a:t>D</a:t>
            </a:r>
          </a:p>
        </p:txBody>
      </p:sp>
      <p:sp>
        <p:nvSpPr>
          <p:cNvPr id="18489" name="Text Box 59"/>
          <p:cNvSpPr txBox="1">
            <a:spLocks noChangeArrowheads="1"/>
          </p:cNvSpPr>
          <p:nvPr/>
        </p:nvSpPr>
        <p:spPr bwMode="auto">
          <a:xfrm>
            <a:off x="4913313" y="5661025"/>
            <a:ext cx="323850" cy="276225"/>
          </a:xfrm>
          <a:prstGeom prst="rect">
            <a:avLst/>
          </a:prstGeom>
          <a:noFill/>
          <a:ln w="12700">
            <a:noFill/>
            <a:miter lim="800000"/>
            <a:headEnd/>
            <a:tailEnd/>
          </a:ln>
        </p:spPr>
        <p:txBody>
          <a:bodyPr wrap="none" lIns="91436" tIns="45718" rIns="91436" bIns="45718">
            <a:spAutoFit/>
          </a:bodyPr>
          <a:lstStyle/>
          <a:p>
            <a:pPr algn="l" eaLnBrk="0" hangingPunct="0"/>
            <a:r>
              <a:rPr lang="en-US" sz="1200">
                <a:solidFill>
                  <a:schemeClr val="tx2"/>
                </a:solidFill>
                <a:latin typeface="Arial Narrow" pitchFamily="34" charset="0"/>
              </a:rPr>
              <a:t>rst</a:t>
            </a:r>
          </a:p>
        </p:txBody>
      </p:sp>
      <p:sp>
        <p:nvSpPr>
          <p:cNvPr id="18490" name="Line 60"/>
          <p:cNvSpPr>
            <a:spLocks noChangeShapeType="1"/>
          </p:cNvSpPr>
          <p:nvPr/>
        </p:nvSpPr>
        <p:spPr bwMode="auto">
          <a:xfrm>
            <a:off x="4343400" y="3268663"/>
            <a:ext cx="0" cy="2971800"/>
          </a:xfrm>
          <a:prstGeom prst="line">
            <a:avLst/>
          </a:prstGeom>
          <a:noFill/>
          <a:ln w="9525">
            <a:solidFill>
              <a:schemeClr val="tx1"/>
            </a:solidFill>
            <a:prstDash val="dashDot"/>
            <a:round/>
            <a:headEnd/>
            <a:tailEnd/>
          </a:ln>
        </p:spPr>
        <p:txBody>
          <a:bodyPr anchor="ctr">
            <a:spAutoFit/>
          </a:bodyPr>
          <a:lstStyle/>
          <a:p>
            <a:endParaRPr lang="en-US"/>
          </a:p>
        </p:txBody>
      </p:sp>
      <p:sp>
        <p:nvSpPr>
          <p:cNvPr id="18491" name="Text Box 61"/>
          <p:cNvSpPr txBox="1">
            <a:spLocks noChangeArrowheads="1"/>
          </p:cNvSpPr>
          <p:nvPr/>
        </p:nvSpPr>
        <p:spPr bwMode="auto">
          <a:xfrm>
            <a:off x="3225800" y="3151188"/>
            <a:ext cx="895350" cy="366712"/>
          </a:xfrm>
          <a:prstGeom prst="rect">
            <a:avLst/>
          </a:prstGeom>
          <a:gradFill rotWithShape="1">
            <a:gsLst>
              <a:gs pos="0">
                <a:srgbClr val="C2D1D3"/>
              </a:gs>
              <a:gs pos="100000">
                <a:srgbClr val="FFFFFF"/>
              </a:gs>
            </a:gsLst>
            <a:path path="rect">
              <a:fillToRect l="100000" t="100000"/>
            </a:path>
          </a:gradFill>
          <a:ln w="9525" algn="ctr">
            <a:noFill/>
            <a:miter lim="800000"/>
            <a:headEnd/>
            <a:tailEnd/>
          </a:ln>
        </p:spPr>
        <p:txBody>
          <a:bodyPr wrap="none" lIns="91436" tIns="45718" rIns="91436" bIns="45718">
            <a:spAutoFit/>
          </a:bodyPr>
          <a:lstStyle/>
          <a:p>
            <a:r>
              <a:rPr lang="en-US"/>
              <a:t>Design</a:t>
            </a:r>
          </a:p>
        </p:txBody>
      </p:sp>
      <p:sp>
        <p:nvSpPr>
          <p:cNvPr id="18492" name="Text Box 62"/>
          <p:cNvSpPr txBox="1">
            <a:spLocks noChangeArrowheads="1"/>
          </p:cNvSpPr>
          <p:nvPr/>
        </p:nvSpPr>
        <p:spPr bwMode="auto">
          <a:xfrm>
            <a:off x="4573588" y="3151188"/>
            <a:ext cx="806450" cy="366712"/>
          </a:xfrm>
          <a:prstGeom prst="rect">
            <a:avLst/>
          </a:prstGeom>
          <a:gradFill rotWithShape="1">
            <a:gsLst>
              <a:gs pos="0">
                <a:srgbClr val="C2D1D3"/>
              </a:gs>
              <a:gs pos="100000">
                <a:srgbClr val="FFFFFF"/>
              </a:gs>
            </a:gsLst>
            <a:path path="rect">
              <a:fillToRect t="100000" r="100000"/>
            </a:path>
          </a:gradFill>
          <a:ln w="9525" algn="ctr">
            <a:noFill/>
            <a:miter lim="800000"/>
            <a:headEnd/>
            <a:tailEnd/>
          </a:ln>
        </p:spPr>
        <p:txBody>
          <a:bodyPr wrap="none" lIns="91436" tIns="45718" rIns="91436" bIns="45718">
            <a:spAutoFit/>
          </a:bodyPr>
          <a:lstStyle/>
          <a:p>
            <a:r>
              <a:rPr lang="en-US"/>
              <a:t>FPGA</a:t>
            </a:r>
          </a:p>
        </p:txBody>
      </p:sp>
      <p:sp>
        <p:nvSpPr>
          <p:cNvPr id="18493" name="AutoShape 63"/>
          <p:cNvSpPr>
            <a:spLocks noChangeArrowheads="1"/>
          </p:cNvSpPr>
          <p:nvPr/>
        </p:nvSpPr>
        <p:spPr bwMode="auto">
          <a:xfrm>
            <a:off x="4038600" y="4335463"/>
            <a:ext cx="609600" cy="457200"/>
          </a:xfrm>
          <a:prstGeom prst="rightArrow">
            <a:avLst>
              <a:gd name="adj1" fmla="val 50000"/>
              <a:gd name="adj2" fmla="val 33333"/>
            </a:avLst>
          </a:prstGeom>
          <a:solidFill>
            <a:srgbClr val="D9DA56"/>
          </a:solidFill>
          <a:ln w="9525" algn="ctr">
            <a:solidFill>
              <a:schemeClr val="tx1"/>
            </a:solidFill>
            <a:miter lim="800000"/>
            <a:headEnd/>
            <a:tailEnd/>
          </a:ln>
        </p:spPr>
        <p:txBody>
          <a:bodyPr wrap="none" anchor="ctr">
            <a:spAutoFit/>
          </a:bodyPr>
          <a:lstStyle/>
          <a:p>
            <a:endParaRPr lang="en-US"/>
          </a:p>
        </p:txBody>
      </p:sp>
      <p:sp>
        <p:nvSpPr>
          <p:cNvPr id="18494" name="Rectangle 64"/>
          <p:cNvSpPr>
            <a:spLocks noChangeArrowheads="1"/>
          </p:cNvSpPr>
          <p:nvPr/>
        </p:nvSpPr>
        <p:spPr bwMode="auto">
          <a:xfrm>
            <a:off x="1363663" y="3497263"/>
            <a:ext cx="76200" cy="2667000"/>
          </a:xfrm>
          <a:prstGeom prst="rect">
            <a:avLst/>
          </a:prstGeom>
          <a:solidFill>
            <a:schemeClr val="tx2"/>
          </a:solidFill>
          <a:ln w="9525" algn="ctr">
            <a:solidFill>
              <a:schemeClr val="tx1"/>
            </a:solidFill>
            <a:miter lim="800000"/>
            <a:headEnd/>
            <a:tailEnd/>
          </a:ln>
        </p:spPr>
        <p:txBody>
          <a:bodyPr anchor="ctr">
            <a:spAutoFit/>
          </a:bodyPr>
          <a:lstStyle/>
          <a:p>
            <a:endParaRPr lang="en-US"/>
          </a:p>
        </p:txBody>
      </p:sp>
      <p:sp>
        <p:nvSpPr>
          <p:cNvPr id="18495" name="Text Box 65"/>
          <p:cNvSpPr txBox="1">
            <a:spLocks noChangeArrowheads="1"/>
          </p:cNvSpPr>
          <p:nvPr/>
        </p:nvSpPr>
        <p:spPr bwMode="auto">
          <a:xfrm rot="-5400000">
            <a:off x="748507" y="4645818"/>
            <a:ext cx="984250" cy="366713"/>
          </a:xfrm>
          <a:prstGeom prst="rect">
            <a:avLst/>
          </a:prstGeom>
          <a:noFill/>
          <a:ln w="9525" algn="ctr">
            <a:noFill/>
            <a:miter lim="800000"/>
            <a:headEnd/>
            <a:tailEnd/>
          </a:ln>
        </p:spPr>
        <p:txBody>
          <a:bodyPr wrap="none" lIns="91436" tIns="45718" rIns="91436" bIns="45718">
            <a:spAutoFit/>
          </a:bodyPr>
          <a:lstStyle/>
          <a:p>
            <a:r>
              <a:rPr lang="en-US">
                <a:solidFill>
                  <a:schemeClr val="accent2"/>
                </a:solidFill>
              </a:rPr>
              <a:t>3</a:t>
            </a:r>
            <a:r>
              <a:rPr lang="en-US"/>
              <a:t> </a:t>
            </a:r>
            <a:r>
              <a:rPr lang="en-US">
                <a:solidFill>
                  <a:schemeClr val="accent2"/>
                </a:solidFill>
              </a:rPr>
              <a:t>Slices</a:t>
            </a:r>
          </a:p>
        </p:txBody>
      </p:sp>
      <p:sp>
        <p:nvSpPr>
          <p:cNvPr id="18496" name="Rectangle 66"/>
          <p:cNvSpPr>
            <a:spLocks noChangeArrowheads="1"/>
          </p:cNvSpPr>
          <p:nvPr/>
        </p:nvSpPr>
        <p:spPr bwMode="auto">
          <a:xfrm>
            <a:off x="7391400" y="3497263"/>
            <a:ext cx="76200" cy="2667000"/>
          </a:xfrm>
          <a:prstGeom prst="rect">
            <a:avLst/>
          </a:prstGeom>
          <a:solidFill>
            <a:schemeClr val="tx2"/>
          </a:solidFill>
          <a:ln w="9525" algn="ctr">
            <a:solidFill>
              <a:schemeClr val="tx1"/>
            </a:solidFill>
            <a:miter lim="800000"/>
            <a:headEnd/>
            <a:tailEnd/>
          </a:ln>
        </p:spPr>
        <p:txBody>
          <a:bodyPr anchor="ctr">
            <a:spAutoFit/>
          </a:bodyPr>
          <a:lstStyle/>
          <a:p>
            <a:endParaRPr lang="en-US"/>
          </a:p>
        </p:txBody>
      </p:sp>
      <p:sp>
        <p:nvSpPr>
          <p:cNvPr id="18497" name="Text Box 67"/>
          <p:cNvSpPr txBox="1">
            <a:spLocks noChangeArrowheads="1"/>
          </p:cNvSpPr>
          <p:nvPr/>
        </p:nvSpPr>
        <p:spPr bwMode="auto">
          <a:xfrm rot="-5400000">
            <a:off x="7231857" y="4642643"/>
            <a:ext cx="869950" cy="366713"/>
          </a:xfrm>
          <a:prstGeom prst="rect">
            <a:avLst/>
          </a:prstGeom>
          <a:noFill/>
          <a:ln w="9525" algn="ctr">
            <a:noFill/>
            <a:miter lim="800000"/>
            <a:headEnd/>
            <a:tailEnd/>
          </a:ln>
        </p:spPr>
        <p:txBody>
          <a:bodyPr wrap="none" lIns="91436" tIns="45718" rIns="91436" bIns="45718">
            <a:spAutoFit/>
          </a:bodyPr>
          <a:lstStyle/>
          <a:p>
            <a:r>
              <a:rPr lang="en-US">
                <a:solidFill>
                  <a:schemeClr val="accent2"/>
                </a:solidFill>
              </a:rPr>
              <a:t>1 Slice</a:t>
            </a:r>
          </a:p>
        </p:txBody>
      </p:sp>
      <p:sp>
        <p:nvSpPr>
          <p:cNvPr id="18498" name="Text Box 71"/>
          <p:cNvSpPr txBox="1">
            <a:spLocks noChangeArrowheads="1"/>
          </p:cNvSpPr>
          <p:nvPr/>
        </p:nvSpPr>
        <p:spPr bwMode="auto">
          <a:xfrm>
            <a:off x="2406650" y="4762500"/>
            <a:ext cx="360363" cy="276225"/>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SR</a:t>
            </a:r>
          </a:p>
        </p:txBody>
      </p:sp>
      <p:sp>
        <p:nvSpPr>
          <p:cNvPr id="18499" name="Text Box 72"/>
          <p:cNvSpPr txBox="1">
            <a:spLocks noChangeArrowheads="1"/>
          </p:cNvSpPr>
          <p:nvPr/>
        </p:nvSpPr>
        <p:spPr bwMode="auto">
          <a:xfrm>
            <a:off x="2414588" y="5667375"/>
            <a:ext cx="360362" cy="276225"/>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SR</a:t>
            </a:r>
          </a:p>
        </p:txBody>
      </p:sp>
      <p:sp>
        <p:nvSpPr>
          <p:cNvPr id="18500" name="Oval 67"/>
          <p:cNvSpPr>
            <a:spLocks noChangeArrowheads="1"/>
          </p:cNvSpPr>
          <p:nvPr/>
        </p:nvSpPr>
        <p:spPr bwMode="auto">
          <a:xfrm>
            <a:off x="5413375" y="5754688"/>
            <a:ext cx="58738" cy="73025"/>
          </a:xfrm>
          <a:prstGeom prst="ellipse">
            <a:avLst/>
          </a:prstGeom>
          <a:solidFill>
            <a:schemeClr val="tx1"/>
          </a:solidFill>
          <a:ln w="9525" algn="ctr">
            <a:solidFill>
              <a:schemeClr val="tx1"/>
            </a:solidFill>
            <a:round/>
            <a:headEnd/>
            <a:tailEnd/>
          </a:ln>
        </p:spPr>
        <p:txBody>
          <a:bodyPr wrap="none" anchor="ctr">
            <a:spAutoFit/>
          </a:bodyPr>
          <a:lstStyle/>
          <a:p>
            <a:endParaRPr lang="en-CA"/>
          </a:p>
        </p:txBody>
      </p:sp>
      <p:sp>
        <p:nvSpPr>
          <p:cNvPr id="18501" name="TextBox 68"/>
          <p:cNvSpPr txBox="1">
            <a:spLocks noChangeArrowheads="1"/>
          </p:cNvSpPr>
          <p:nvPr/>
        </p:nvSpPr>
        <p:spPr bwMode="auto">
          <a:xfrm>
            <a:off x="3127375" y="5651500"/>
            <a:ext cx="750888" cy="246063"/>
          </a:xfrm>
          <a:prstGeom prst="rect">
            <a:avLst/>
          </a:prstGeom>
          <a:noFill/>
          <a:ln w="9525">
            <a:noFill/>
            <a:miter lim="800000"/>
            <a:headEnd/>
            <a:tailEnd/>
          </a:ln>
        </p:spPr>
        <p:txBody>
          <a:bodyPr>
            <a:spAutoFit/>
          </a:bodyPr>
          <a:lstStyle/>
          <a:p>
            <a:r>
              <a:rPr lang="en-US" sz="1000"/>
              <a:t>SRVAL=0</a:t>
            </a:r>
            <a:endParaRPr lang="en-CA" sz="1000"/>
          </a:p>
        </p:txBody>
      </p:sp>
      <p:sp>
        <p:nvSpPr>
          <p:cNvPr id="18502" name="TextBox 69"/>
          <p:cNvSpPr txBox="1">
            <a:spLocks noChangeArrowheads="1"/>
          </p:cNvSpPr>
          <p:nvPr/>
        </p:nvSpPr>
        <p:spPr bwMode="auto">
          <a:xfrm>
            <a:off x="3116263" y="4772025"/>
            <a:ext cx="752475" cy="246063"/>
          </a:xfrm>
          <a:prstGeom prst="rect">
            <a:avLst/>
          </a:prstGeom>
          <a:noFill/>
          <a:ln w="9525">
            <a:noFill/>
            <a:miter lim="800000"/>
            <a:headEnd/>
            <a:tailEnd/>
          </a:ln>
        </p:spPr>
        <p:txBody>
          <a:bodyPr>
            <a:spAutoFit/>
          </a:bodyPr>
          <a:lstStyle/>
          <a:p>
            <a:r>
              <a:rPr lang="en-US" sz="1000"/>
              <a:t>SRVAL=1</a:t>
            </a:r>
            <a:endParaRPr lang="en-CA" sz="1000"/>
          </a:p>
        </p:txBody>
      </p:sp>
      <p:sp>
        <p:nvSpPr>
          <p:cNvPr id="18503" name="PPTShape_0"/>
          <p:cNvSpPr txBox="1">
            <a:spLocks noChangeArrowheads="1"/>
          </p:cNvSpPr>
          <p:nvPr/>
        </p:nvSpPr>
        <p:spPr bwMode="auto">
          <a:xfrm>
            <a:off x="1819275" y="4795838"/>
            <a:ext cx="352425" cy="276225"/>
          </a:xfrm>
          <a:prstGeom prst="rect">
            <a:avLst/>
          </a:prstGeom>
          <a:noFill/>
          <a:ln w="12700">
            <a:noFill/>
            <a:miter lim="800000"/>
            <a:headEnd/>
            <a:tailEnd/>
          </a:ln>
        </p:spPr>
        <p:txBody>
          <a:bodyPr wrap="none" lIns="91436" tIns="45718" rIns="91436" bIns="45718">
            <a:spAutoFit/>
          </a:bodyPr>
          <a:lstStyle/>
          <a:p>
            <a:pPr algn="l" eaLnBrk="0" hangingPunct="0"/>
            <a:r>
              <a:rPr lang="en-US" sz="1200">
                <a:solidFill>
                  <a:schemeClr val="tx2"/>
                </a:solidFill>
                <a:latin typeface="Arial Narrow" pitchFamily="34" charset="0"/>
              </a:rPr>
              <a:t>set</a:t>
            </a:r>
          </a:p>
        </p:txBody>
      </p:sp>
      <p:sp>
        <p:nvSpPr>
          <p:cNvPr id="18504" name="PPTShape_1"/>
          <p:cNvSpPr txBox="1">
            <a:spLocks noChangeArrowheads="1"/>
          </p:cNvSpPr>
          <p:nvPr/>
        </p:nvSpPr>
        <p:spPr bwMode="auto">
          <a:xfrm>
            <a:off x="1865313" y="5695950"/>
            <a:ext cx="323850" cy="276225"/>
          </a:xfrm>
          <a:prstGeom prst="rect">
            <a:avLst/>
          </a:prstGeom>
          <a:noFill/>
          <a:ln w="12700">
            <a:noFill/>
            <a:miter lim="800000"/>
            <a:headEnd/>
            <a:tailEnd/>
          </a:ln>
        </p:spPr>
        <p:txBody>
          <a:bodyPr wrap="none" lIns="91436" tIns="45718" rIns="91436" bIns="45718">
            <a:spAutoFit/>
          </a:bodyPr>
          <a:lstStyle/>
          <a:p>
            <a:pPr algn="l" eaLnBrk="0" hangingPunct="0"/>
            <a:r>
              <a:rPr lang="en-US" sz="1200">
                <a:solidFill>
                  <a:schemeClr val="tx2"/>
                </a:solidFill>
                <a:latin typeface="Arial Narrow" pitchFamily="34" charset="0"/>
              </a:rPr>
              <a:t>rst</a:t>
            </a: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3"/>
          <p:cNvSpPr>
            <a:spLocks noGrp="1" noChangeArrowheads="1"/>
          </p:cNvSpPr>
          <p:nvPr>
            <p:ph type="title"/>
          </p:nvPr>
        </p:nvSpPr>
        <p:spPr/>
        <p:txBody>
          <a:bodyPr/>
          <a:lstStyle/>
          <a:p>
            <a:r>
              <a:rPr lang="en-US" smtClean="0"/>
              <a:t>Control Set Reduction – CE</a:t>
            </a:r>
          </a:p>
        </p:txBody>
      </p:sp>
      <p:sp>
        <p:nvSpPr>
          <p:cNvPr id="19459" name="Rectangle 74"/>
          <p:cNvSpPr>
            <a:spLocks noGrp="1" noChangeArrowheads="1"/>
          </p:cNvSpPr>
          <p:nvPr>
            <p:ph type="body" idx="1"/>
          </p:nvPr>
        </p:nvSpPr>
        <p:spPr>
          <a:xfrm>
            <a:off x="457200" y="1600200"/>
            <a:ext cx="8226425" cy="1630363"/>
          </a:xfrm>
        </p:spPr>
        <p:txBody>
          <a:bodyPr/>
          <a:lstStyle/>
          <a:p>
            <a:r>
              <a:rPr lang="en-US" smtClean="0"/>
              <a:t>CE port can be converted to a flip-flop without CE using a LUT and routing</a:t>
            </a:r>
          </a:p>
          <a:p>
            <a:pPr lvl="1"/>
            <a:r>
              <a:rPr lang="en-US" smtClean="0"/>
              <a:t>This results in higher LUT utilization, but may result in lower overall slice utilization</a:t>
            </a:r>
          </a:p>
        </p:txBody>
      </p:sp>
      <p:sp>
        <p:nvSpPr>
          <p:cNvPr id="885764" name="Rectangle 4"/>
          <p:cNvSpPr>
            <a:spLocks noChangeArrowheads="1"/>
          </p:cNvSpPr>
          <p:nvPr/>
        </p:nvSpPr>
        <p:spPr bwMode="auto">
          <a:xfrm>
            <a:off x="2438400" y="4495800"/>
            <a:ext cx="601663" cy="762000"/>
          </a:xfrm>
          <a:prstGeom prst="rect">
            <a:avLst/>
          </a:prstGeom>
          <a:gradFill rotWithShape="1">
            <a:gsLst>
              <a:gs pos="0">
                <a:schemeClr val="accent2"/>
              </a:gs>
              <a:gs pos="100000">
                <a:schemeClr val="accent2">
                  <a:gamma/>
                  <a:tint val="50196"/>
                  <a:invGamma/>
                </a:schemeClr>
              </a:gs>
            </a:gsLst>
            <a:lin ang="18900000" scaled="1"/>
          </a:gradFill>
          <a:ln w="28575" algn="ctr">
            <a:solidFill>
              <a:schemeClr val="tx1"/>
            </a:solidFill>
            <a:miter lim="800000"/>
            <a:headEnd/>
            <a:tailEnd/>
          </a:ln>
          <a:effectLst/>
        </p:spPr>
        <p:txBody>
          <a:bodyPr anchor="ctr">
            <a:spAutoFit/>
          </a:bodyPr>
          <a:lstStyle/>
          <a:p>
            <a:pPr>
              <a:defRPr/>
            </a:pPr>
            <a:endParaRPr lang="en-US" dirty="0"/>
          </a:p>
        </p:txBody>
      </p:sp>
      <p:sp>
        <p:nvSpPr>
          <p:cNvPr id="19461" name="Text Box 5"/>
          <p:cNvSpPr txBox="1">
            <a:spLocks noChangeArrowheads="1"/>
          </p:cNvSpPr>
          <p:nvPr/>
        </p:nvSpPr>
        <p:spPr bwMode="auto">
          <a:xfrm>
            <a:off x="2411413" y="4495800"/>
            <a:ext cx="274637"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D</a:t>
            </a:r>
          </a:p>
        </p:txBody>
      </p:sp>
      <p:sp>
        <p:nvSpPr>
          <p:cNvPr id="19462" name="Line 6"/>
          <p:cNvSpPr>
            <a:spLocks noChangeShapeType="1"/>
          </p:cNvSpPr>
          <p:nvPr/>
        </p:nvSpPr>
        <p:spPr bwMode="auto">
          <a:xfrm flipH="1">
            <a:off x="2141538" y="4637088"/>
            <a:ext cx="304800" cy="1587"/>
          </a:xfrm>
          <a:prstGeom prst="line">
            <a:avLst/>
          </a:prstGeom>
          <a:noFill/>
          <a:ln w="12700">
            <a:solidFill>
              <a:schemeClr val="tx1"/>
            </a:solidFill>
            <a:round/>
            <a:headEnd/>
            <a:tailEnd/>
          </a:ln>
        </p:spPr>
        <p:txBody>
          <a:bodyPr>
            <a:spAutoFit/>
          </a:bodyPr>
          <a:lstStyle/>
          <a:p>
            <a:endParaRPr lang="en-US"/>
          </a:p>
        </p:txBody>
      </p:sp>
      <p:sp>
        <p:nvSpPr>
          <p:cNvPr id="19463" name="Text Box 7"/>
          <p:cNvSpPr txBox="1">
            <a:spLocks noChangeArrowheads="1"/>
          </p:cNvSpPr>
          <p:nvPr/>
        </p:nvSpPr>
        <p:spPr bwMode="auto">
          <a:xfrm>
            <a:off x="2735263" y="4540250"/>
            <a:ext cx="280987"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Q</a:t>
            </a:r>
          </a:p>
        </p:txBody>
      </p:sp>
      <p:sp>
        <p:nvSpPr>
          <p:cNvPr id="19464" name="Line 8"/>
          <p:cNvSpPr>
            <a:spLocks noChangeShapeType="1"/>
          </p:cNvSpPr>
          <p:nvPr/>
        </p:nvSpPr>
        <p:spPr bwMode="auto">
          <a:xfrm flipH="1">
            <a:off x="3040063" y="4637088"/>
            <a:ext cx="304800" cy="1587"/>
          </a:xfrm>
          <a:prstGeom prst="line">
            <a:avLst/>
          </a:prstGeom>
          <a:noFill/>
          <a:ln w="12700">
            <a:solidFill>
              <a:schemeClr val="tx1"/>
            </a:solidFill>
            <a:round/>
            <a:headEnd/>
            <a:tailEnd/>
          </a:ln>
        </p:spPr>
        <p:txBody>
          <a:bodyPr>
            <a:spAutoFit/>
          </a:bodyPr>
          <a:lstStyle/>
          <a:p>
            <a:endParaRPr lang="en-US"/>
          </a:p>
        </p:txBody>
      </p:sp>
      <p:sp>
        <p:nvSpPr>
          <p:cNvPr id="19465" name="Line 9"/>
          <p:cNvSpPr>
            <a:spLocks noChangeShapeType="1"/>
          </p:cNvSpPr>
          <p:nvPr/>
        </p:nvSpPr>
        <p:spPr bwMode="auto">
          <a:xfrm flipH="1">
            <a:off x="2125663" y="4864100"/>
            <a:ext cx="304800" cy="1588"/>
          </a:xfrm>
          <a:prstGeom prst="line">
            <a:avLst/>
          </a:prstGeom>
          <a:noFill/>
          <a:ln w="12700">
            <a:solidFill>
              <a:schemeClr val="tx1"/>
            </a:solidFill>
            <a:round/>
            <a:headEnd/>
            <a:tailEnd/>
          </a:ln>
        </p:spPr>
        <p:txBody>
          <a:bodyPr>
            <a:spAutoFit/>
          </a:bodyPr>
          <a:lstStyle/>
          <a:p>
            <a:endParaRPr lang="en-US"/>
          </a:p>
        </p:txBody>
      </p:sp>
      <p:sp>
        <p:nvSpPr>
          <p:cNvPr id="19466" name="Text Box 10"/>
          <p:cNvSpPr txBox="1">
            <a:spLocks noChangeArrowheads="1"/>
          </p:cNvSpPr>
          <p:nvPr/>
        </p:nvSpPr>
        <p:spPr bwMode="auto">
          <a:xfrm>
            <a:off x="2395538" y="4724400"/>
            <a:ext cx="360362" cy="276225"/>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CE</a:t>
            </a:r>
          </a:p>
        </p:txBody>
      </p:sp>
      <p:sp>
        <p:nvSpPr>
          <p:cNvPr id="19467" name="Line 12"/>
          <p:cNvSpPr>
            <a:spLocks noChangeShapeType="1"/>
          </p:cNvSpPr>
          <p:nvPr/>
        </p:nvSpPr>
        <p:spPr bwMode="auto">
          <a:xfrm flipH="1">
            <a:off x="2133600" y="5094288"/>
            <a:ext cx="304800" cy="1587"/>
          </a:xfrm>
          <a:prstGeom prst="line">
            <a:avLst/>
          </a:prstGeom>
          <a:noFill/>
          <a:ln w="12700">
            <a:solidFill>
              <a:schemeClr val="tx1"/>
            </a:solidFill>
            <a:round/>
            <a:headEnd/>
            <a:tailEnd/>
          </a:ln>
        </p:spPr>
        <p:txBody>
          <a:bodyPr>
            <a:spAutoFit/>
          </a:bodyPr>
          <a:lstStyle/>
          <a:p>
            <a:endParaRPr lang="en-US"/>
          </a:p>
        </p:txBody>
      </p:sp>
      <p:sp>
        <p:nvSpPr>
          <p:cNvPr id="885782" name="Rectangle 22"/>
          <p:cNvSpPr>
            <a:spLocks noChangeArrowheads="1"/>
          </p:cNvSpPr>
          <p:nvPr/>
        </p:nvSpPr>
        <p:spPr bwMode="auto">
          <a:xfrm>
            <a:off x="2446338" y="3470275"/>
            <a:ext cx="601662" cy="533400"/>
          </a:xfrm>
          <a:prstGeom prst="rect">
            <a:avLst/>
          </a:prstGeom>
          <a:gradFill rotWithShape="1">
            <a:gsLst>
              <a:gs pos="0">
                <a:schemeClr val="accent2"/>
              </a:gs>
              <a:gs pos="100000">
                <a:schemeClr val="accent2">
                  <a:gamma/>
                  <a:tint val="50196"/>
                  <a:invGamma/>
                </a:schemeClr>
              </a:gs>
            </a:gsLst>
            <a:lin ang="18900000" scaled="1"/>
          </a:gradFill>
          <a:ln w="28575" algn="ctr">
            <a:solidFill>
              <a:schemeClr val="tx1"/>
            </a:solidFill>
            <a:miter lim="800000"/>
            <a:headEnd/>
            <a:tailEnd/>
          </a:ln>
          <a:effectLst/>
        </p:spPr>
        <p:txBody>
          <a:bodyPr anchor="ctr">
            <a:spAutoFit/>
          </a:bodyPr>
          <a:lstStyle/>
          <a:p>
            <a:pPr>
              <a:defRPr/>
            </a:pPr>
            <a:endParaRPr lang="en-US" dirty="0"/>
          </a:p>
        </p:txBody>
      </p:sp>
      <p:sp>
        <p:nvSpPr>
          <p:cNvPr id="19469" name="Text Box 23"/>
          <p:cNvSpPr txBox="1">
            <a:spLocks noChangeArrowheads="1"/>
          </p:cNvSpPr>
          <p:nvPr/>
        </p:nvSpPr>
        <p:spPr bwMode="auto">
          <a:xfrm>
            <a:off x="2419350" y="3470275"/>
            <a:ext cx="274638"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D</a:t>
            </a:r>
          </a:p>
        </p:txBody>
      </p:sp>
      <p:sp>
        <p:nvSpPr>
          <p:cNvPr id="19470" name="Line 24"/>
          <p:cNvSpPr>
            <a:spLocks noChangeShapeType="1"/>
          </p:cNvSpPr>
          <p:nvPr/>
        </p:nvSpPr>
        <p:spPr bwMode="auto">
          <a:xfrm flipH="1">
            <a:off x="2149475" y="3611563"/>
            <a:ext cx="304800" cy="1587"/>
          </a:xfrm>
          <a:prstGeom prst="line">
            <a:avLst/>
          </a:prstGeom>
          <a:noFill/>
          <a:ln w="12700">
            <a:solidFill>
              <a:schemeClr val="tx1"/>
            </a:solidFill>
            <a:round/>
            <a:headEnd/>
            <a:tailEnd/>
          </a:ln>
        </p:spPr>
        <p:txBody>
          <a:bodyPr>
            <a:spAutoFit/>
          </a:bodyPr>
          <a:lstStyle/>
          <a:p>
            <a:endParaRPr lang="en-US"/>
          </a:p>
        </p:txBody>
      </p:sp>
      <p:sp>
        <p:nvSpPr>
          <p:cNvPr id="19471" name="Text Box 25"/>
          <p:cNvSpPr txBox="1">
            <a:spLocks noChangeArrowheads="1"/>
          </p:cNvSpPr>
          <p:nvPr/>
        </p:nvSpPr>
        <p:spPr bwMode="auto">
          <a:xfrm>
            <a:off x="2743200" y="3514725"/>
            <a:ext cx="280988"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Q</a:t>
            </a:r>
          </a:p>
        </p:txBody>
      </p:sp>
      <p:sp>
        <p:nvSpPr>
          <p:cNvPr id="19472" name="Line 26"/>
          <p:cNvSpPr>
            <a:spLocks noChangeShapeType="1"/>
          </p:cNvSpPr>
          <p:nvPr/>
        </p:nvSpPr>
        <p:spPr bwMode="auto">
          <a:xfrm flipH="1">
            <a:off x="3048000" y="3611563"/>
            <a:ext cx="304800" cy="1587"/>
          </a:xfrm>
          <a:prstGeom prst="line">
            <a:avLst/>
          </a:prstGeom>
          <a:noFill/>
          <a:ln w="12700">
            <a:solidFill>
              <a:schemeClr val="tx1"/>
            </a:solidFill>
            <a:round/>
            <a:headEnd/>
            <a:tailEnd/>
          </a:ln>
        </p:spPr>
        <p:txBody>
          <a:bodyPr>
            <a:spAutoFit/>
          </a:bodyPr>
          <a:lstStyle/>
          <a:p>
            <a:endParaRPr lang="en-US"/>
          </a:p>
        </p:txBody>
      </p:sp>
      <p:sp>
        <p:nvSpPr>
          <p:cNvPr id="19473" name="Line 27"/>
          <p:cNvSpPr>
            <a:spLocks noChangeShapeType="1"/>
          </p:cNvSpPr>
          <p:nvPr/>
        </p:nvSpPr>
        <p:spPr bwMode="auto">
          <a:xfrm flipH="1">
            <a:off x="2133600" y="3838575"/>
            <a:ext cx="304800" cy="1588"/>
          </a:xfrm>
          <a:prstGeom prst="line">
            <a:avLst/>
          </a:prstGeom>
          <a:noFill/>
          <a:ln w="12700">
            <a:solidFill>
              <a:schemeClr val="tx1"/>
            </a:solidFill>
            <a:round/>
            <a:headEnd/>
            <a:tailEnd/>
          </a:ln>
        </p:spPr>
        <p:txBody>
          <a:bodyPr>
            <a:spAutoFit/>
          </a:bodyPr>
          <a:lstStyle/>
          <a:p>
            <a:endParaRPr lang="en-US"/>
          </a:p>
        </p:txBody>
      </p:sp>
      <p:sp>
        <p:nvSpPr>
          <p:cNvPr id="19474" name="Text Box 28"/>
          <p:cNvSpPr txBox="1">
            <a:spLocks noChangeArrowheads="1"/>
          </p:cNvSpPr>
          <p:nvPr/>
        </p:nvSpPr>
        <p:spPr bwMode="auto">
          <a:xfrm>
            <a:off x="2403475" y="3698875"/>
            <a:ext cx="365125"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CK</a:t>
            </a:r>
          </a:p>
        </p:txBody>
      </p:sp>
      <p:sp>
        <p:nvSpPr>
          <p:cNvPr id="885789" name="Rectangle 29"/>
          <p:cNvSpPr>
            <a:spLocks noChangeArrowheads="1"/>
          </p:cNvSpPr>
          <p:nvPr/>
        </p:nvSpPr>
        <p:spPr bwMode="auto">
          <a:xfrm>
            <a:off x="6172200" y="3546475"/>
            <a:ext cx="601663" cy="533400"/>
          </a:xfrm>
          <a:prstGeom prst="rect">
            <a:avLst/>
          </a:prstGeom>
          <a:gradFill rotWithShape="1">
            <a:gsLst>
              <a:gs pos="0">
                <a:schemeClr val="accent2"/>
              </a:gs>
              <a:gs pos="100000">
                <a:schemeClr val="accent2">
                  <a:gamma/>
                  <a:tint val="50196"/>
                  <a:invGamma/>
                </a:schemeClr>
              </a:gs>
            </a:gsLst>
            <a:lin ang="18900000" scaled="1"/>
          </a:gradFill>
          <a:ln w="28575" algn="ctr">
            <a:solidFill>
              <a:schemeClr val="tx1"/>
            </a:solidFill>
            <a:miter lim="800000"/>
            <a:headEnd/>
            <a:tailEnd/>
          </a:ln>
          <a:effectLst/>
        </p:spPr>
        <p:txBody>
          <a:bodyPr anchor="ctr">
            <a:spAutoFit/>
          </a:bodyPr>
          <a:lstStyle/>
          <a:p>
            <a:pPr>
              <a:defRPr/>
            </a:pPr>
            <a:endParaRPr lang="en-US" dirty="0"/>
          </a:p>
        </p:txBody>
      </p:sp>
      <p:sp>
        <p:nvSpPr>
          <p:cNvPr id="19476" name="Text Box 30"/>
          <p:cNvSpPr txBox="1">
            <a:spLocks noChangeArrowheads="1"/>
          </p:cNvSpPr>
          <p:nvPr/>
        </p:nvSpPr>
        <p:spPr bwMode="auto">
          <a:xfrm>
            <a:off x="6145213" y="3546475"/>
            <a:ext cx="274637"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D</a:t>
            </a:r>
          </a:p>
        </p:txBody>
      </p:sp>
      <p:sp>
        <p:nvSpPr>
          <p:cNvPr id="19477" name="Line 31"/>
          <p:cNvSpPr>
            <a:spLocks noChangeShapeType="1"/>
          </p:cNvSpPr>
          <p:nvPr/>
        </p:nvSpPr>
        <p:spPr bwMode="auto">
          <a:xfrm flipH="1">
            <a:off x="5875338" y="3687763"/>
            <a:ext cx="304800" cy="1587"/>
          </a:xfrm>
          <a:prstGeom prst="line">
            <a:avLst/>
          </a:prstGeom>
          <a:noFill/>
          <a:ln w="12700">
            <a:solidFill>
              <a:schemeClr val="tx1"/>
            </a:solidFill>
            <a:round/>
            <a:headEnd/>
            <a:tailEnd/>
          </a:ln>
        </p:spPr>
        <p:txBody>
          <a:bodyPr>
            <a:spAutoFit/>
          </a:bodyPr>
          <a:lstStyle/>
          <a:p>
            <a:endParaRPr lang="en-US"/>
          </a:p>
        </p:txBody>
      </p:sp>
      <p:sp>
        <p:nvSpPr>
          <p:cNvPr id="19478" name="Text Box 32"/>
          <p:cNvSpPr txBox="1">
            <a:spLocks noChangeArrowheads="1"/>
          </p:cNvSpPr>
          <p:nvPr/>
        </p:nvSpPr>
        <p:spPr bwMode="auto">
          <a:xfrm>
            <a:off x="6469063" y="3590925"/>
            <a:ext cx="280987"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Q</a:t>
            </a:r>
          </a:p>
        </p:txBody>
      </p:sp>
      <p:sp>
        <p:nvSpPr>
          <p:cNvPr id="19479" name="Line 33"/>
          <p:cNvSpPr>
            <a:spLocks noChangeShapeType="1"/>
          </p:cNvSpPr>
          <p:nvPr/>
        </p:nvSpPr>
        <p:spPr bwMode="auto">
          <a:xfrm flipH="1">
            <a:off x="6773863" y="3687763"/>
            <a:ext cx="304800" cy="1587"/>
          </a:xfrm>
          <a:prstGeom prst="line">
            <a:avLst/>
          </a:prstGeom>
          <a:noFill/>
          <a:ln w="12700">
            <a:solidFill>
              <a:schemeClr val="tx1"/>
            </a:solidFill>
            <a:round/>
            <a:headEnd/>
            <a:tailEnd/>
          </a:ln>
        </p:spPr>
        <p:txBody>
          <a:bodyPr>
            <a:spAutoFit/>
          </a:bodyPr>
          <a:lstStyle/>
          <a:p>
            <a:endParaRPr lang="en-US"/>
          </a:p>
        </p:txBody>
      </p:sp>
      <p:sp>
        <p:nvSpPr>
          <p:cNvPr id="19480" name="Line 34"/>
          <p:cNvSpPr>
            <a:spLocks noChangeShapeType="1"/>
          </p:cNvSpPr>
          <p:nvPr/>
        </p:nvSpPr>
        <p:spPr bwMode="auto">
          <a:xfrm flipH="1">
            <a:off x="5826125" y="3914775"/>
            <a:ext cx="338138" cy="0"/>
          </a:xfrm>
          <a:prstGeom prst="line">
            <a:avLst/>
          </a:prstGeom>
          <a:noFill/>
          <a:ln w="12700">
            <a:solidFill>
              <a:schemeClr val="tx1"/>
            </a:solidFill>
            <a:round/>
            <a:headEnd/>
            <a:tailEnd/>
          </a:ln>
        </p:spPr>
        <p:txBody>
          <a:bodyPr>
            <a:spAutoFit/>
          </a:bodyPr>
          <a:lstStyle/>
          <a:p>
            <a:endParaRPr lang="en-US"/>
          </a:p>
        </p:txBody>
      </p:sp>
      <p:sp>
        <p:nvSpPr>
          <p:cNvPr id="19481" name="Text Box 35"/>
          <p:cNvSpPr txBox="1">
            <a:spLocks noChangeArrowheads="1"/>
          </p:cNvSpPr>
          <p:nvPr/>
        </p:nvSpPr>
        <p:spPr bwMode="auto">
          <a:xfrm>
            <a:off x="6129338" y="3775075"/>
            <a:ext cx="365125"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CK</a:t>
            </a:r>
          </a:p>
        </p:txBody>
      </p:sp>
      <p:sp>
        <p:nvSpPr>
          <p:cNvPr id="885796" name="Rectangle 36"/>
          <p:cNvSpPr>
            <a:spLocks noChangeArrowheads="1"/>
          </p:cNvSpPr>
          <p:nvPr/>
        </p:nvSpPr>
        <p:spPr bwMode="auto">
          <a:xfrm>
            <a:off x="6180138" y="4860925"/>
            <a:ext cx="601662" cy="533400"/>
          </a:xfrm>
          <a:prstGeom prst="rect">
            <a:avLst/>
          </a:prstGeom>
          <a:gradFill rotWithShape="1">
            <a:gsLst>
              <a:gs pos="0">
                <a:schemeClr val="accent2"/>
              </a:gs>
              <a:gs pos="100000">
                <a:schemeClr val="accent2">
                  <a:gamma/>
                  <a:tint val="50196"/>
                  <a:invGamma/>
                </a:schemeClr>
              </a:gs>
            </a:gsLst>
            <a:lin ang="18900000" scaled="1"/>
          </a:gradFill>
          <a:ln w="28575" algn="ctr">
            <a:solidFill>
              <a:schemeClr val="tx1"/>
            </a:solidFill>
            <a:miter lim="800000"/>
            <a:headEnd/>
            <a:tailEnd/>
          </a:ln>
          <a:effectLst/>
        </p:spPr>
        <p:txBody>
          <a:bodyPr anchor="ctr">
            <a:spAutoFit/>
          </a:bodyPr>
          <a:lstStyle/>
          <a:p>
            <a:pPr>
              <a:defRPr/>
            </a:pPr>
            <a:endParaRPr lang="en-US" dirty="0"/>
          </a:p>
        </p:txBody>
      </p:sp>
      <p:sp>
        <p:nvSpPr>
          <p:cNvPr id="19483" name="Text Box 37"/>
          <p:cNvSpPr txBox="1">
            <a:spLocks noChangeArrowheads="1"/>
          </p:cNvSpPr>
          <p:nvPr/>
        </p:nvSpPr>
        <p:spPr bwMode="auto">
          <a:xfrm>
            <a:off x="6153150" y="4860925"/>
            <a:ext cx="274638"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D</a:t>
            </a:r>
          </a:p>
        </p:txBody>
      </p:sp>
      <p:sp>
        <p:nvSpPr>
          <p:cNvPr id="19484" name="Line 38"/>
          <p:cNvSpPr>
            <a:spLocks noChangeShapeType="1"/>
          </p:cNvSpPr>
          <p:nvPr/>
        </p:nvSpPr>
        <p:spPr bwMode="auto">
          <a:xfrm flipH="1">
            <a:off x="5648325" y="5003800"/>
            <a:ext cx="515938" cy="0"/>
          </a:xfrm>
          <a:prstGeom prst="line">
            <a:avLst/>
          </a:prstGeom>
          <a:noFill/>
          <a:ln w="12700">
            <a:solidFill>
              <a:schemeClr val="tx1"/>
            </a:solidFill>
            <a:round/>
            <a:headEnd/>
            <a:tailEnd/>
          </a:ln>
        </p:spPr>
        <p:txBody>
          <a:bodyPr>
            <a:spAutoFit/>
          </a:bodyPr>
          <a:lstStyle/>
          <a:p>
            <a:endParaRPr lang="en-US"/>
          </a:p>
        </p:txBody>
      </p:sp>
      <p:sp>
        <p:nvSpPr>
          <p:cNvPr id="19485" name="Text Box 39"/>
          <p:cNvSpPr txBox="1">
            <a:spLocks noChangeArrowheads="1"/>
          </p:cNvSpPr>
          <p:nvPr/>
        </p:nvSpPr>
        <p:spPr bwMode="auto">
          <a:xfrm>
            <a:off x="6477000" y="4905375"/>
            <a:ext cx="280988"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Q</a:t>
            </a:r>
          </a:p>
        </p:txBody>
      </p:sp>
      <p:sp>
        <p:nvSpPr>
          <p:cNvPr id="19486" name="Line 40"/>
          <p:cNvSpPr>
            <a:spLocks noChangeShapeType="1"/>
          </p:cNvSpPr>
          <p:nvPr/>
        </p:nvSpPr>
        <p:spPr bwMode="auto">
          <a:xfrm flipH="1">
            <a:off x="6781800" y="5002213"/>
            <a:ext cx="304800" cy="1587"/>
          </a:xfrm>
          <a:prstGeom prst="line">
            <a:avLst/>
          </a:prstGeom>
          <a:noFill/>
          <a:ln w="12700">
            <a:solidFill>
              <a:schemeClr val="tx1"/>
            </a:solidFill>
            <a:round/>
            <a:headEnd/>
            <a:tailEnd/>
          </a:ln>
        </p:spPr>
        <p:txBody>
          <a:bodyPr>
            <a:spAutoFit/>
          </a:bodyPr>
          <a:lstStyle/>
          <a:p>
            <a:endParaRPr lang="en-US"/>
          </a:p>
        </p:txBody>
      </p:sp>
      <p:sp>
        <p:nvSpPr>
          <p:cNvPr id="19487" name="Line 41"/>
          <p:cNvSpPr>
            <a:spLocks noChangeShapeType="1"/>
          </p:cNvSpPr>
          <p:nvPr/>
        </p:nvSpPr>
        <p:spPr bwMode="auto">
          <a:xfrm flipH="1">
            <a:off x="5840413" y="5229225"/>
            <a:ext cx="331787" cy="0"/>
          </a:xfrm>
          <a:prstGeom prst="line">
            <a:avLst/>
          </a:prstGeom>
          <a:noFill/>
          <a:ln w="12700">
            <a:solidFill>
              <a:schemeClr val="tx1"/>
            </a:solidFill>
            <a:round/>
            <a:headEnd/>
            <a:tailEnd/>
          </a:ln>
        </p:spPr>
        <p:txBody>
          <a:bodyPr>
            <a:spAutoFit/>
          </a:bodyPr>
          <a:lstStyle/>
          <a:p>
            <a:endParaRPr lang="en-US"/>
          </a:p>
        </p:txBody>
      </p:sp>
      <p:sp>
        <p:nvSpPr>
          <p:cNvPr id="19488" name="Text Box 42"/>
          <p:cNvSpPr txBox="1">
            <a:spLocks noChangeArrowheads="1"/>
          </p:cNvSpPr>
          <p:nvPr/>
        </p:nvSpPr>
        <p:spPr bwMode="auto">
          <a:xfrm>
            <a:off x="6137275" y="5089525"/>
            <a:ext cx="365125" cy="274638"/>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CK</a:t>
            </a:r>
          </a:p>
        </p:txBody>
      </p:sp>
      <p:sp>
        <p:nvSpPr>
          <p:cNvPr id="19489" name="Line 52"/>
          <p:cNvSpPr>
            <a:spLocks noChangeShapeType="1"/>
          </p:cNvSpPr>
          <p:nvPr/>
        </p:nvSpPr>
        <p:spPr bwMode="auto">
          <a:xfrm flipH="1">
            <a:off x="5162550" y="5176838"/>
            <a:ext cx="238125" cy="0"/>
          </a:xfrm>
          <a:prstGeom prst="line">
            <a:avLst/>
          </a:prstGeom>
          <a:noFill/>
          <a:ln w="9525">
            <a:solidFill>
              <a:schemeClr val="tx1"/>
            </a:solidFill>
            <a:round/>
            <a:headEnd/>
            <a:tailEnd/>
          </a:ln>
        </p:spPr>
        <p:txBody>
          <a:bodyPr anchor="ctr">
            <a:spAutoFit/>
          </a:bodyPr>
          <a:lstStyle/>
          <a:p>
            <a:endParaRPr lang="en-US"/>
          </a:p>
        </p:txBody>
      </p:sp>
      <p:sp>
        <p:nvSpPr>
          <p:cNvPr id="19490" name="Text Box 56"/>
          <p:cNvSpPr txBox="1">
            <a:spLocks noChangeArrowheads="1"/>
          </p:cNvSpPr>
          <p:nvPr/>
        </p:nvSpPr>
        <p:spPr bwMode="auto">
          <a:xfrm>
            <a:off x="4953000" y="5045075"/>
            <a:ext cx="274638" cy="274638"/>
          </a:xfrm>
          <a:prstGeom prst="rect">
            <a:avLst/>
          </a:prstGeom>
          <a:noFill/>
          <a:ln w="12700">
            <a:noFill/>
            <a:miter lim="800000"/>
            <a:headEnd/>
            <a:tailEnd/>
          </a:ln>
        </p:spPr>
        <p:txBody>
          <a:bodyPr wrap="none" lIns="91436" tIns="45718" rIns="91436" bIns="45718">
            <a:spAutoFit/>
          </a:bodyPr>
          <a:lstStyle/>
          <a:p>
            <a:pPr algn="l" eaLnBrk="0" hangingPunct="0"/>
            <a:r>
              <a:rPr lang="en-US" sz="1200">
                <a:latin typeface="Arial Narrow" pitchFamily="34" charset="0"/>
              </a:rPr>
              <a:t>D</a:t>
            </a:r>
          </a:p>
        </p:txBody>
      </p:sp>
      <p:sp>
        <p:nvSpPr>
          <p:cNvPr id="19491" name="Text Box 57"/>
          <p:cNvSpPr txBox="1">
            <a:spLocks noChangeArrowheads="1"/>
          </p:cNvSpPr>
          <p:nvPr/>
        </p:nvSpPr>
        <p:spPr bwMode="auto">
          <a:xfrm>
            <a:off x="5356225" y="5400675"/>
            <a:ext cx="317500" cy="276225"/>
          </a:xfrm>
          <a:prstGeom prst="rect">
            <a:avLst/>
          </a:prstGeom>
          <a:noFill/>
          <a:ln w="12700">
            <a:noFill/>
            <a:miter lim="800000"/>
            <a:headEnd/>
            <a:tailEnd/>
          </a:ln>
        </p:spPr>
        <p:txBody>
          <a:bodyPr wrap="none" lIns="91436" tIns="45718" rIns="91436" bIns="45718">
            <a:spAutoFit/>
          </a:bodyPr>
          <a:lstStyle/>
          <a:p>
            <a:pPr algn="l" eaLnBrk="0" hangingPunct="0"/>
            <a:r>
              <a:rPr lang="en-US" sz="1200">
                <a:solidFill>
                  <a:schemeClr val="tx2"/>
                </a:solidFill>
                <a:latin typeface="Arial Narrow" pitchFamily="34" charset="0"/>
              </a:rPr>
              <a:t>ce</a:t>
            </a:r>
          </a:p>
        </p:txBody>
      </p:sp>
      <p:sp>
        <p:nvSpPr>
          <p:cNvPr id="19492" name="Line 60"/>
          <p:cNvSpPr>
            <a:spLocks noChangeShapeType="1"/>
          </p:cNvSpPr>
          <p:nvPr/>
        </p:nvSpPr>
        <p:spPr bwMode="auto">
          <a:xfrm>
            <a:off x="4343400" y="3089275"/>
            <a:ext cx="0" cy="2971800"/>
          </a:xfrm>
          <a:prstGeom prst="line">
            <a:avLst/>
          </a:prstGeom>
          <a:noFill/>
          <a:ln w="9525">
            <a:solidFill>
              <a:schemeClr val="tx1"/>
            </a:solidFill>
            <a:prstDash val="dashDot"/>
            <a:round/>
            <a:headEnd/>
            <a:tailEnd/>
          </a:ln>
        </p:spPr>
        <p:txBody>
          <a:bodyPr anchor="ctr">
            <a:spAutoFit/>
          </a:bodyPr>
          <a:lstStyle/>
          <a:p>
            <a:endParaRPr lang="en-US"/>
          </a:p>
        </p:txBody>
      </p:sp>
      <p:sp>
        <p:nvSpPr>
          <p:cNvPr id="19493" name="Text Box 61"/>
          <p:cNvSpPr txBox="1">
            <a:spLocks noChangeArrowheads="1"/>
          </p:cNvSpPr>
          <p:nvPr/>
        </p:nvSpPr>
        <p:spPr bwMode="auto">
          <a:xfrm>
            <a:off x="3225800" y="2971800"/>
            <a:ext cx="895350" cy="366713"/>
          </a:xfrm>
          <a:prstGeom prst="rect">
            <a:avLst/>
          </a:prstGeom>
          <a:gradFill rotWithShape="1">
            <a:gsLst>
              <a:gs pos="0">
                <a:srgbClr val="C2D1D3"/>
              </a:gs>
              <a:gs pos="100000">
                <a:srgbClr val="FFFFFF"/>
              </a:gs>
            </a:gsLst>
            <a:path path="rect">
              <a:fillToRect l="100000" t="100000"/>
            </a:path>
          </a:gradFill>
          <a:ln w="9525" algn="ctr">
            <a:noFill/>
            <a:miter lim="800000"/>
            <a:headEnd/>
            <a:tailEnd/>
          </a:ln>
        </p:spPr>
        <p:txBody>
          <a:bodyPr wrap="none" lIns="91436" tIns="45718" rIns="91436" bIns="45718">
            <a:spAutoFit/>
          </a:bodyPr>
          <a:lstStyle/>
          <a:p>
            <a:r>
              <a:rPr lang="en-US"/>
              <a:t>Design</a:t>
            </a:r>
          </a:p>
        </p:txBody>
      </p:sp>
      <p:sp>
        <p:nvSpPr>
          <p:cNvPr id="19494" name="Text Box 62"/>
          <p:cNvSpPr txBox="1">
            <a:spLocks noChangeArrowheads="1"/>
          </p:cNvSpPr>
          <p:nvPr/>
        </p:nvSpPr>
        <p:spPr bwMode="auto">
          <a:xfrm>
            <a:off x="4573588" y="2971800"/>
            <a:ext cx="806450" cy="366713"/>
          </a:xfrm>
          <a:prstGeom prst="rect">
            <a:avLst/>
          </a:prstGeom>
          <a:gradFill rotWithShape="1">
            <a:gsLst>
              <a:gs pos="0">
                <a:srgbClr val="C2D1D3"/>
              </a:gs>
              <a:gs pos="100000">
                <a:srgbClr val="FFFFFF"/>
              </a:gs>
            </a:gsLst>
            <a:path path="rect">
              <a:fillToRect t="100000" r="100000"/>
            </a:path>
          </a:gradFill>
          <a:ln w="9525" algn="ctr">
            <a:noFill/>
            <a:miter lim="800000"/>
            <a:headEnd/>
            <a:tailEnd/>
          </a:ln>
        </p:spPr>
        <p:txBody>
          <a:bodyPr wrap="none" lIns="91436" tIns="45718" rIns="91436" bIns="45718">
            <a:spAutoFit/>
          </a:bodyPr>
          <a:lstStyle/>
          <a:p>
            <a:r>
              <a:rPr lang="en-US"/>
              <a:t>FPGA</a:t>
            </a:r>
          </a:p>
        </p:txBody>
      </p:sp>
      <p:sp>
        <p:nvSpPr>
          <p:cNvPr id="19495" name="AutoShape 63"/>
          <p:cNvSpPr>
            <a:spLocks noChangeArrowheads="1"/>
          </p:cNvSpPr>
          <p:nvPr/>
        </p:nvSpPr>
        <p:spPr bwMode="auto">
          <a:xfrm>
            <a:off x="4038600" y="4156075"/>
            <a:ext cx="609600" cy="457200"/>
          </a:xfrm>
          <a:prstGeom prst="rightArrow">
            <a:avLst>
              <a:gd name="adj1" fmla="val 50000"/>
              <a:gd name="adj2" fmla="val 33333"/>
            </a:avLst>
          </a:prstGeom>
          <a:solidFill>
            <a:srgbClr val="D9DA56"/>
          </a:solidFill>
          <a:ln w="9525" algn="ctr">
            <a:solidFill>
              <a:schemeClr val="tx1"/>
            </a:solidFill>
            <a:miter lim="800000"/>
            <a:headEnd/>
            <a:tailEnd/>
          </a:ln>
        </p:spPr>
        <p:txBody>
          <a:bodyPr wrap="none" anchor="ctr">
            <a:spAutoFit/>
          </a:bodyPr>
          <a:lstStyle/>
          <a:p>
            <a:endParaRPr lang="en-US"/>
          </a:p>
        </p:txBody>
      </p:sp>
      <p:sp>
        <p:nvSpPr>
          <p:cNvPr id="19496" name="Rectangle 64"/>
          <p:cNvSpPr>
            <a:spLocks noChangeArrowheads="1"/>
          </p:cNvSpPr>
          <p:nvPr/>
        </p:nvSpPr>
        <p:spPr bwMode="auto">
          <a:xfrm>
            <a:off x="1363663" y="3317875"/>
            <a:ext cx="76200" cy="2667000"/>
          </a:xfrm>
          <a:prstGeom prst="rect">
            <a:avLst/>
          </a:prstGeom>
          <a:solidFill>
            <a:schemeClr val="tx2"/>
          </a:solidFill>
          <a:ln w="9525" algn="ctr">
            <a:solidFill>
              <a:schemeClr val="tx1"/>
            </a:solidFill>
            <a:miter lim="800000"/>
            <a:headEnd/>
            <a:tailEnd/>
          </a:ln>
        </p:spPr>
        <p:txBody>
          <a:bodyPr anchor="ctr">
            <a:spAutoFit/>
          </a:bodyPr>
          <a:lstStyle/>
          <a:p>
            <a:endParaRPr lang="en-US"/>
          </a:p>
        </p:txBody>
      </p:sp>
      <p:sp>
        <p:nvSpPr>
          <p:cNvPr id="19497" name="Text Box 65"/>
          <p:cNvSpPr txBox="1">
            <a:spLocks noChangeArrowheads="1"/>
          </p:cNvSpPr>
          <p:nvPr/>
        </p:nvSpPr>
        <p:spPr bwMode="auto">
          <a:xfrm rot="-5400000">
            <a:off x="744537" y="4465638"/>
            <a:ext cx="993775" cy="368300"/>
          </a:xfrm>
          <a:prstGeom prst="rect">
            <a:avLst/>
          </a:prstGeom>
          <a:noFill/>
          <a:ln w="9525" algn="ctr">
            <a:noFill/>
            <a:miter lim="800000"/>
            <a:headEnd/>
            <a:tailEnd/>
          </a:ln>
        </p:spPr>
        <p:txBody>
          <a:bodyPr wrap="none" lIns="91436" tIns="45718" rIns="91436" bIns="45718">
            <a:spAutoFit/>
          </a:bodyPr>
          <a:lstStyle/>
          <a:p>
            <a:r>
              <a:rPr lang="en-US">
                <a:solidFill>
                  <a:schemeClr val="accent2"/>
                </a:solidFill>
              </a:rPr>
              <a:t>2</a:t>
            </a:r>
            <a:r>
              <a:rPr lang="en-US"/>
              <a:t> </a:t>
            </a:r>
            <a:r>
              <a:rPr lang="en-US">
                <a:solidFill>
                  <a:schemeClr val="accent2"/>
                </a:solidFill>
              </a:rPr>
              <a:t>Slices</a:t>
            </a:r>
          </a:p>
        </p:txBody>
      </p:sp>
      <p:sp>
        <p:nvSpPr>
          <p:cNvPr id="19498" name="Rectangle 66"/>
          <p:cNvSpPr>
            <a:spLocks noChangeArrowheads="1"/>
          </p:cNvSpPr>
          <p:nvPr/>
        </p:nvSpPr>
        <p:spPr bwMode="auto">
          <a:xfrm>
            <a:off x="7391400" y="3317875"/>
            <a:ext cx="76200" cy="2667000"/>
          </a:xfrm>
          <a:prstGeom prst="rect">
            <a:avLst/>
          </a:prstGeom>
          <a:solidFill>
            <a:schemeClr val="tx2"/>
          </a:solidFill>
          <a:ln w="9525" algn="ctr">
            <a:solidFill>
              <a:schemeClr val="tx1"/>
            </a:solidFill>
            <a:miter lim="800000"/>
            <a:headEnd/>
            <a:tailEnd/>
          </a:ln>
        </p:spPr>
        <p:txBody>
          <a:bodyPr anchor="ctr">
            <a:spAutoFit/>
          </a:bodyPr>
          <a:lstStyle/>
          <a:p>
            <a:endParaRPr lang="en-US"/>
          </a:p>
        </p:txBody>
      </p:sp>
      <p:sp>
        <p:nvSpPr>
          <p:cNvPr id="19499" name="Text Box 67"/>
          <p:cNvSpPr txBox="1">
            <a:spLocks noChangeArrowheads="1"/>
          </p:cNvSpPr>
          <p:nvPr/>
        </p:nvSpPr>
        <p:spPr bwMode="auto">
          <a:xfrm rot="-5400000">
            <a:off x="7231857" y="4463256"/>
            <a:ext cx="869950" cy="366713"/>
          </a:xfrm>
          <a:prstGeom prst="rect">
            <a:avLst/>
          </a:prstGeom>
          <a:noFill/>
          <a:ln w="9525" algn="ctr">
            <a:noFill/>
            <a:miter lim="800000"/>
            <a:headEnd/>
            <a:tailEnd/>
          </a:ln>
        </p:spPr>
        <p:txBody>
          <a:bodyPr wrap="none" lIns="91436" tIns="45718" rIns="91436" bIns="45718">
            <a:spAutoFit/>
          </a:bodyPr>
          <a:lstStyle/>
          <a:p>
            <a:r>
              <a:rPr lang="en-US">
                <a:solidFill>
                  <a:schemeClr val="accent2"/>
                </a:solidFill>
              </a:rPr>
              <a:t>1 Slice</a:t>
            </a:r>
          </a:p>
        </p:txBody>
      </p:sp>
      <p:sp>
        <p:nvSpPr>
          <p:cNvPr id="19500" name="Text Box 71"/>
          <p:cNvSpPr txBox="1">
            <a:spLocks noChangeArrowheads="1"/>
          </p:cNvSpPr>
          <p:nvPr/>
        </p:nvSpPr>
        <p:spPr bwMode="auto">
          <a:xfrm>
            <a:off x="2406650" y="4922838"/>
            <a:ext cx="444500" cy="276225"/>
          </a:xfrm>
          <a:prstGeom prst="rect">
            <a:avLst/>
          </a:prstGeom>
          <a:noFill/>
          <a:ln w="12700">
            <a:noFill/>
            <a:miter lim="800000"/>
            <a:headEnd/>
            <a:tailEnd/>
          </a:ln>
        </p:spPr>
        <p:txBody>
          <a:bodyPr wrap="none" lIns="91436" tIns="45718" rIns="91436" bIns="45718">
            <a:spAutoFit/>
          </a:bodyPr>
          <a:lstStyle/>
          <a:p>
            <a:pPr algn="l" eaLnBrk="0" hangingPunct="0"/>
            <a:r>
              <a:rPr lang="en-US" sz="1200" b="1">
                <a:solidFill>
                  <a:schemeClr val="bg1"/>
                </a:solidFill>
                <a:latin typeface="Arial Narrow" pitchFamily="34" charset="0"/>
              </a:rPr>
              <a:t>CLK</a:t>
            </a:r>
          </a:p>
        </p:txBody>
      </p:sp>
      <p:sp>
        <p:nvSpPr>
          <p:cNvPr id="19501" name="PPTShape_0"/>
          <p:cNvSpPr txBox="1">
            <a:spLocks noChangeArrowheads="1"/>
          </p:cNvSpPr>
          <p:nvPr/>
        </p:nvSpPr>
        <p:spPr bwMode="auto">
          <a:xfrm>
            <a:off x="1804988" y="4703763"/>
            <a:ext cx="317500" cy="277812"/>
          </a:xfrm>
          <a:prstGeom prst="rect">
            <a:avLst/>
          </a:prstGeom>
          <a:noFill/>
          <a:ln w="12700">
            <a:noFill/>
            <a:miter lim="800000"/>
            <a:headEnd/>
            <a:tailEnd/>
          </a:ln>
        </p:spPr>
        <p:txBody>
          <a:bodyPr wrap="none" lIns="91436" tIns="45718" rIns="91436" bIns="45718">
            <a:spAutoFit/>
          </a:bodyPr>
          <a:lstStyle/>
          <a:p>
            <a:pPr algn="l" eaLnBrk="0" hangingPunct="0"/>
            <a:r>
              <a:rPr lang="en-US" sz="1200">
                <a:solidFill>
                  <a:schemeClr val="tx2"/>
                </a:solidFill>
                <a:latin typeface="Arial Narrow" pitchFamily="34" charset="0"/>
              </a:rPr>
              <a:t>ce</a:t>
            </a:r>
          </a:p>
        </p:txBody>
      </p:sp>
      <p:sp>
        <p:nvSpPr>
          <p:cNvPr id="75" name="Trapezoid 74"/>
          <p:cNvSpPr/>
          <p:nvPr/>
        </p:nvSpPr>
        <p:spPr bwMode="auto">
          <a:xfrm rot="5400000">
            <a:off x="5268119" y="4874419"/>
            <a:ext cx="515937" cy="250825"/>
          </a:xfrm>
          <a:prstGeom prst="trapezoid">
            <a:avLst>
              <a:gd name="adj" fmla="val 42729"/>
            </a:avLst>
          </a:prstGeom>
          <a:solidFill>
            <a:schemeClr val="tx2"/>
          </a:solidFill>
          <a:ln w="9525" cap="flat" cmpd="sng" algn="ctr">
            <a:solidFill>
              <a:schemeClr val="tx1"/>
            </a:solidFill>
            <a:prstDash val="solid"/>
            <a:round/>
            <a:headEnd type="none" w="med" len="med"/>
            <a:tailEnd type="none" w="med" len="med"/>
          </a:ln>
          <a:effectLst/>
        </p:spPr>
        <p:txBody>
          <a:bodyPr wrap="none" anchor="ctr">
            <a:spAutoFit/>
          </a:bodyPr>
          <a:lstStyle/>
          <a:p>
            <a:pPr>
              <a:defRPr/>
            </a:pPr>
            <a:endParaRPr lang="en-CA" dirty="0"/>
          </a:p>
        </p:txBody>
      </p:sp>
      <p:sp>
        <p:nvSpPr>
          <p:cNvPr id="19503" name="PPTShape_1"/>
          <p:cNvSpPr>
            <a:spLocks noChangeShapeType="1"/>
          </p:cNvSpPr>
          <p:nvPr/>
        </p:nvSpPr>
        <p:spPr bwMode="auto">
          <a:xfrm flipH="1" flipV="1">
            <a:off x="5524500" y="5207000"/>
            <a:ext cx="0" cy="285750"/>
          </a:xfrm>
          <a:prstGeom prst="line">
            <a:avLst/>
          </a:prstGeom>
          <a:noFill/>
          <a:ln w="9525">
            <a:solidFill>
              <a:schemeClr val="tx1"/>
            </a:solidFill>
            <a:round/>
            <a:headEnd/>
            <a:tailEnd/>
          </a:ln>
        </p:spPr>
        <p:txBody>
          <a:bodyPr anchor="ctr">
            <a:spAutoFit/>
          </a:bodyPr>
          <a:lstStyle/>
          <a:p>
            <a:endParaRPr lang="en-US"/>
          </a:p>
        </p:txBody>
      </p:sp>
      <p:sp>
        <p:nvSpPr>
          <p:cNvPr id="19504" name="PPTShape_2"/>
          <p:cNvSpPr>
            <a:spLocks noChangeShapeType="1"/>
          </p:cNvSpPr>
          <p:nvPr/>
        </p:nvSpPr>
        <p:spPr bwMode="auto">
          <a:xfrm flipH="1">
            <a:off x="5251450" y="4859338"/>
            <a:ext cx="161925" cy="0"/>
          </a:xfrm>
          <a:prstGeom prst="line">
            <a:avLst/>
          </a:prstGeom>
          <a:noFill/>
          <a:ln w="9525">
            <a:solidFill>
              <a:schemeClr val="tx1"/>
            </a:solidFill>
            <a:round/>
            <a:headEnd/>
            <a:tailEnd/>
          </a:ln>
        </p:spPr>
        <p:txBody>
          <a:bodyPr anchor="ctr">
            <a:spAutoFit/>
          </a:bodyPr>
          <a:lstStyle/>
          <a:p>
            <a:endParaRPr lang="en-US"/>
          </a:p>
        </p:txBody>
      </p:sp>
      <p:sp>
        <p:nvSpPr>
          <p:cNvPr id="19505" name="PPTShape_3"/>
          <p:cNvSpPr>
            <a:spLocks noChangeShapeType="1"/>
          </p:cNvSpPr>
          <p:nvPr/>
        </p:nvSpPr>
        <p:spPr bwMode="auto">
          <a:xfrm flipH="1">
            <a:off x="5257800" y="4667250"/>
            <a:ext cx="1670050" cy="0"/>
          </a:xfrm>
          <a:prstGeom prst="line">
            <a:avLst/>
          </a:prstGeom>
          <a:noFill/>
          <a:ln w="12700">
            <a:solidFill>
              <a:schemeClr val="tx1"/>
            </a:solidFill>
            <a:round/>
            <a:headEnd/>
            <a:tailEnd/>
          </a:ln>
        </p:spPr>
        <p:txBody>
          <a:bodyPr>
            <a:spAutoFit/>
          </a:bodyPr>
          <a:lstStyle/>
          <a:p>
            <a:endParaRPr lang="en-US"/>
          </a:p>
        </p:txBody>
      </p:sp>
      <p:sp>
        <p:nvSpPr>
          <p:cNvPr id="19506" name="PPTShape_4"/>
          <p:cNvSpPr>
            <a:spLocks noChangeShapeType="1"/>
          </p:cNvSpPr>
          <p:nvPr/>
        </p:nvSpPr>
        <p:spPr bwMode="auto">
          <a:xfrm flipH="1" flipV="1">
            <a:off x="5257800" y="4667250"/>
            <a:ext cx="0" cy="196850"/>
          </a:xfrm>
          <a:prstGeom prst="line">
            <a:avLst/>
          </a:prstGeom>
          <a:noFill/>
          <a:ln w="9525">
            <a:solidFill>
              <a:schemeClr val="tx1"/>
            </a:solidFill>
            <a:round/>
            <a:headEnd/>
            <a:tailEnd/>
          </a:ln>
        </p:spPr>
        <p:txBody>
          <a:bodyPr anchor="ctr">
            <a:spAutoFit/>
          </a:bodyPr>
          <a:lstStyle/>
          <a:p>
            <a:endParaRPr lang="en-US"/>
          </a:p>
        </p:txBody>
      </p:sp>
      <p:sp>
        <p:nvSpPr>
          <p:cNvPr id="19507" name="PPTShape_5"/>
          <p:cNvSpPr>
            <a:spLocks noChangeShapeType="1"/>
          </p:cNvSpPr>
          <p:nvPr/>
        </p:nvSpPr>
        <p:spPr bwMode="auto">
          <a:xfrm flipH="1" flipV="1">
            <a:off x="6921500" y="4673600"/>
            <a:ext cx="0" cy="323850"/>
          </a:xfrm>
          <a:prstGeom prst="line">
            <a:avLst/>
          </a:prstGeom>
          <a:noFill/>
          <a:ln w="9525">
            <a:solidFill>
              <a:schemeClr val="tx1"/>
            </a:solidFill>
            <a:round/>
            <a:headEnd/>
            <a:tailEnd/>
          </a:ln>
        </p:spPr>
        <p:txBody>
          <a:bodyPr anchor="ctr">
            <a:spAutoFit/>
          </a:bodyPr>
          <a:lstStyle/>
          <a:p>
            <a:endParaRPr lang="en-US"/>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Setting Control Set Reduction in Synthesis</a:t>
            </a:r>
            <a:endParaRPr lang="en-CA" smtClean="0"/>
          </a:p>
        </p:txBody>
      </p:sp>
      <p:sp>
        <p:nvSpPr>
          <p:cNvPr id="20483" name="Content Placeholder 2"/>
          <p:cNvSpPr>
            <a:spLocks noGrp="1"/>
          </p:cNvSpPr>
          <p:nvPr>
            <p:ph idx="1"/>
          </p:nvPr>
        </p:nvSpPr>
        <p:spPr>
          <a:xfrm>
            <a:off x="457200" y="1600200"/>
            <a:ext cx="8226425" cy="2719388"/>
          </a:xfrm>
        </p:spPr>
        <p:txBody>
          <a:bodyPr/>
          <a:lstStyle/>
          <a:p>
            <a:r>
              <a:rPr lang="en-US" smtClean="0"/>
              <a:t>The synthesis tool can be instructed to reduce the number of control sets in the design</a:t>
            </a:r>
          </a:p>
          <a:p>
            <a:pPr lvl="1"/>
            <a:r>
              <a:rPr lang="en-US" smtClean="0"/>
              <a:t>Setting the value to “Auto” instructs the synthesis tool to reduce control sets by converting synchronous SR and CE to LUT implementations where appropriate</a:t>
            </a:r>
          </a:p>
          <a:p>
            <a:pPr lvl="1"/>
            <a:endParaRPr lang="en-CA" smtClean="0"/>
          </a:p>
        </p:txBody>
      </p:sp>
      <p:pic>
        <p:nvPicPr>
          <p:cNvPr id="20484" name="Picture 3"/>
          <p:cNvPicPr>
            <a:picLocks noChangeAspect="1" noChangeArrowheads="1"/>
          </p:cNvPicPr>
          <p:nvPr>
            <p:custDataLst>
              <p:tags r:id="rId2"/>
            </p:custDataLst>
          </p:nvPr>
        </p:nvPicPr>
        <p:blipFill>
          <a:blip r:embed="rId6"/>
          <a:srcRect/>
          <a:stretch>
            <a:fillRect/>
          </a:stretch>
        </p:blipFill>
        <p:spPr bwMode="auto">
          <a:xfrm>
            <a:off x="403225" y="3441700"/>
            <a:ext cx="3324225" cy="3095625"/>
          </a:xfrm>
          <a:prstGeom prst="rect">
            <a:avLst/>
          </a:prstGeom>
          <a:noFill/>
          <a:ln w="9525" algn="ctr">
            <a:noFill/>
            <a:miter lim="800000"/>
            <a:headEnd/>
            <a:tailEnd/>
          </a:ln>
        </p:spPr>
      </p:pic>
      <p:pic>
        <p:nvPicPr>
          <p:cNvPr id="20485" name="Picture 5"/>
          <p:cNvPicPr>
            <a:picLocks noChangeAspect="1" noChangeArrowheads="1"/>
          </p:cNvPicPr>
          <p:nvPr>
            <p:custDataLst>
              <p:tags r:id="rId3"/>
            </p:custDataLst>
          </p:nvPr>
        </p:nvPicPr>
        <p:blipFill>
          <a:blip r:embed="rId7"/>
          <a:srcRect/>
          <a:stretch>
            <a:fillRect/>
          </a:stretch>
        </p:blipFill>
        <p:spPr bwMode="auto">
          <a:xfrm>
            <a:off x="3859213" y="3454400"/>
            <a:ext cx="4891087" cy="3003550"/>
          </a:xfrm>
          <a:prstGeom prst="rect">
            <a:avLst/>
          </a:prstGeom>
          <a:noFill/>
          <a:ln w="9525" algn="ctr">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Control Signal Problems</a:t>
            </a:r>
          </a:p>
        </p:txBody>
      </p:sp>
      <p:sp>
        <p:nvSpPr>
          <p:cNvPr id="21507" name="Rectangle 3"/>
          <p:cNvSpPr>
            <a:spLocks noGrp="1" noChangeArrowheads="1"/>
          </p:cNvSpPr>
          <p:nvPr>
            <p:ph type="body" idx="1"/>
          </p:nvPr>
        </p:nvSpPr>
        <p:spPr/>
        <p:txBody>
          <a:bodyPr/>
          <a:lstStyle/>
          <a:p>
            <a:pPr eaLnBrk="1" hangingPunct="1"/>
            <a:r>
              <a:rPr lang="en-US" smtClean="0"/>
              <a:t>Instantiation of primitives and cores</a:t>
            </a:r>
          </a:p>
          <a:p>
            <a:pPr lvl="1" eaLnBrk="1" hangingPunct="1"/>
            <a:r>
              <a:rPr lang="en-US" smtClean="0"/>
              <a:t>Gate-level connection of UNISIM and core primitives dictates control signal usage</a:t>
            </a:r>
          </a:p>
          <a:p>
            <a:pPr lvl="1" eaLnBrk="1" hangingPunct="1"/>
            <a:r>
              <a:rPr lang="en-US" smtClean="0"/>
              <a:t>Be aware that some IP does </a:t>
            </a:r>
            <a:r>
              <a:rPr lang="en-US" b="1" i="1" smtClean="0"/>
              <a:t>not</a:t>
            </a:r>
            <a:r>
              <a:rPr lang="en-US" smtClean="0"/>
              <a:t> necessarily follow the guidelines presented later</a:t>
            </a:r>
          </a:p>
          <a:p>
            <a:pPr eaLnBrk="1" hangingPunct="1"/>
            <a:r>
              <a:rPr lang="en-US" smtClean="0"/>
              <a:t>Synthesis optimization</a:t>
            </a:r>
          </a:p>
          <a:p>
            <a:pPr lvl="1" eaLnBrk="1" hangingPunct="1"/>
            <a:r>
              <a:rPr lang="en-US" smtClean="0"/>
              <a:t>Synthesis may choose to build a control signal for logic optimization</a:t>
            </a:r>
          </a:p>
          <a:p>
            <a:pPr eaLnBrk="1" hangingPunct="1"/>
            <a:r>
              <a:rPr lang="en-US" smtClean="0"/>
              <a:t>Physical synthesis, design hierarchy, and incremental design practices</a:t>
            </a:r>
          </a:p>
          <a:p>
            <a:pPr lvl="1" eaLnBrk="1" hangingPunct="1"/>
            <a:r>
              <a:rPr lang="en-US" smtClean="0"/>
              <a:t>Can change control sets from the original specifications (be careful)</a:t>
            </a:r>
          </a:p>
          <a:p>
            <a:pPr lvl="1" eaLnBrk="1" hangingPunct="1"/>
            <a:r>
              <a:rPr lang="en-US" smtClean="0"/>
              <a:t>Global or logic optimization may choose to build a control signal for logic optimization</a:t>
            </a:r>
          </a:p>
          <a:p>
            <a:pPr eaLnBrk="1" hangingPunct="1">
              <a:buFont typeface="Wingdings" pitchFamily="2" charset="2"/>
              <a:buNone/>
            </a:pPr>
            <a:endParaRPr lang="en-US" smtClean="0"/>
          </a:p>
        </p:txBody>
      </p:sp>
    </p:spTree>
    <p:custDataLst>
      <p:tags r:id="rId1"/>
    </p:custData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Active-Low Control Signals</a:t>
            </a:r>
          </a:p>
        </p:txBody>
      </p:sp>
      <p:sp>
        <p:nvSpPr>
          <p:cNvPr id="22531" name="Rectangle 3"/>
          <p:cNvSpPr>
            <a:spLocks noGrp="1" noChangeArrowheads="1"/>
          </p:cNvSpPr>
          <p:nvPr>
            <p:ph type="body" idx="1"/>
          </p:nvPr>
        </p:nvSpPr>
        <p:spPr/>
        <p:txBody>
          <a:bodyPr/>
          <a:lstStyle/>
          <a:p>
            <a:pPr eaLnBrk="1" hangingPunct="1">
              <a:lnSpc>
                <a:spcPct val="90000"/>
              </a:lnSpc>
            </a:pPr>
            <a:r>
              <a:rPr lang="en-US" dirty="0" smtClean="0"/>
              <a:t>Problem: Active-low control signals can produce sub-optimal results</a:t>
            </a:r>
          </a:p>
          <a:p>
            <a:pPr lvl="1" eaLnBrk="1" hangingPunct="1">
              <a:lnSpc>
                <a:spcPct val="90000"/>
              </a:lnSpc>
            </a:pPr>
            <a:r>
              <a:rPr lang="en-US" dirty="0" smtClean="0"/>
              <a:t>Control ports on registers are active high</a:t>
            </a:r>
          </a:p>
          <a:p>
            <a:pPr lvl="1" eaLnBrk="1" hangingPunct="1">
              <a:lnSpc>
                <a:spcPct val="90000"/>
              </a:lnSpc>
            </a:pPr>
            <a:r>
              <a:rPr lang="en-US" dirty="0" smtClean="0"/>
              <a:t>Hierarchical design and design reuse can exacerbate this problem</a:t>
            </a:r>
          </a:p>
          <a:p>
            <a:pPr eaLnBrk="1" hangingPunct="1">
              <a:lnSpc>
                <a:spcPct val="90000"/>
              </a:lnSpc>
            </a:pPr>
            <a:r>
              <a:rPr lang="en-US" dirty="0" smtClean="0"/>
              <a:t>This results in</a:t>
            </a:r>
          </a:p>
          <a:p>
            <a:pPr lvl="1" eaLnBrk="1" hangingPunct="1">
              <a:lnSpc>
                <a:spcPct val="90000"/>
              </a:lnSpc>
            </a:pPr>
            <a:r>
              <a:rPr lang="en-US" dirty="0" smtClean="0"/>
              <a:t>Poor device utilization</a:t>
            </a:r>
          </a:p>
          <a:p>
            <a:pPr lvl="2" eaLnBrk="1" hangingPunct="1">
              <a:lnSpc>
                <a:spcPct val="90000"/>
              </a:lnSpc>
            </a:pPr>
            <a:r>
              <a:rPr lang="en-US" dirty="0" smtClean="0"/>
              <a:t>More LUTs</a:t>
            </a:r>
          </a:p>
          <a:p>
            <a:pPr lvl="2" eaLnBrk="1" hangingPunct="1">
              <a:lnSpc>
                <a:spcPct val="90000"/>
              </a:lnSpc>
            </a:pPr>
            <a:r>
              <a:rPr lang="en-US" sz="1600" dirty="0" smtClean="0"/>
              <a:t>Less dense slice packing</a:t>
            </a:r>
          </a:p>
          <a:p>
            <a:pPr lvl="2" eaLnBrk="1" hangingPunct="1">
              <a:lnSpc>
                <a:spcPct val="90000"/>
              </a:lnSpc>
            </a:pPr>
            <a:r>
              <a:rPr lang="en-US" sz="1600" dirty="0" smtClean="0"/>
              <a:t>More routing resources necessary</a:t>
            </a:r>
          </a:p>
          <a:p>
            <a:pPr lvl="1" eaLnBrk="1" hangingPunct="1">
              <a:lnSpc>
                <a:spcPct val="90000"/>
              </a:lnSpc>
            </a:pPr>
            <a:r>
              <a:rPr lang="en-US" dirty="0" smtClean="0"/>
              <a:t>Longer run times</a:t>
            </a:r>
          </a:p>
          <a:p>
            <a:pPr lvl="1" eaLnBrk="1" hangingPunct="1">
              <a:lnSpc>
                <a:spcPct val="90000"/>
              </a:lnSpc>
            </a:pPr>
            <a:r>
              <a:rPr lang="en-US" dirty="0" smtClean="0"/>
              <a:t>Worse timing and power</a:t>
            </a:r>
          </a:p>
        </p:txBody>
      </p:sp>
    </p:spTree>
    <p:custDataLst>
      <p:tags r:id="rId1"/>
    </p:custData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Use Active-High Control Signals</a:t>
            </a:r>
          </a:p>
        </p:txBody>
      </p:sp>
      <p:sp>
        <p:nvSpPr>
          <p:cNvPr id="23555" name="Text Box 3"/>
          <p:cNvSpPr txBox="1">
            <a:spLocks noChangeArrowheads="1"/>
          </p:cNvSpPr>
          <p:nvPr/>
        </p:nvSpPr>
        <p:spPr bwMode="auto">
          <a:xfrm>
            <a:off x="161925" y="5576888"/>
            <a:ext cx="8782050" cy="822325"/>
          </a:xfrm>
          <a:prstGeom prst="rect">
            <a:avLst/>
          </a:prstGeom>
          <a:noFill/>
          <a:ln w="9525">
            <a:noFill/>
            <a:miter lim="800000"/>
            <a:headEnd/>
            <a:tailEnd/>
          </a:ln>
        </p:spPr>
        <p:txBody>
          <a:bodyPr>
            <a:spAutoFit/>
          </a:bodyPr>
          <a:lstStyle/>
          <a:p>
            <a:pPr eaLnBrk="0" hangingPunct="0">
              <a:spcBef>
                <a:spcPct val="20000"/>
              </a:spcBef>
              <a:buSzPct val="95000"/>
            </a:pPr>
            <a:r>
              <a:rPr lang="en-US" sz="2400" b="1" i="1">
                <a:solidFill>
                  <a:schemeClr val="accent2"/>
                </a:solidFill>
                <a:latin typeface="Arial Narrow" pitchFamily="34" charset="0"/>
              </a:rPr>
              <a:t>Hierarchical design methods can proliferate LUT usage </a:t>
            </a:r>
            <a:br>
              <a:rPr lang="en-US" sz="2400" b="1" i="1">
                <a:solidFill>
                  <a:schemeClr val="accent2"/>
                </a:solidFill>
                <a:latin typeface="Arial Narrow" pitchFamily="34" charset="0"/>
              </a:rPr>
            </a:br>
            <a:r>
              <a:rPr lang="en-US" sz="2400" b="1" i="1">
                <a:solidFill>
                  <a:schemeClr val="accent2"/>
                </a:solidFill>
                <a:latin typeface="Arial Narrow" pitchFamily="34" charset="0"/>
              </a:rPr>
              <a:t>on active-low control signals</a:t>
            </a:r>
            <a:endParaRPr lang="en-US" sz="2400" b="1">
              <a:solidFill>
                <a:schemeClr val="accent2"/>
              </a:solidFill>
              <a:latin typeface="Arial Narrow" pitchFamily="34" charset="0"/>
            </a:endParaRPr>
          </a:p>
        </p:txBody>
      </p:sp>
      <p:grpSp>
        <p:nvGrpSpPr>
          <p:cNvPr id="2" name="Group 4"/>
          <p:cNvGrpSpPr>
            <a:grpSpLocks/>
          </p:cNvGrpSpPr>
          <p:nvPr>
            <p:custDataLst>
              <p:tags r:id="rId2"/>
            </p:custDataLst>
          </p:nvPr>
        </p:nvGrpSpPr>
        <p:grpSpPr bwMode="auto">
          <a:xfrm>
            <a:off x="654050" y="1344613"/>
            <a:ext cx="6315075" cy="3981450"/>
            <a:chOff x="828" y="847"/>
            <a:chExt cx="3978" cy="2508"/>
          </a:xfrm>
        </p:grpSpPr>
        <p:pic>
          <p:nvPicPr>
            <p:cNvPr id="23563" name="Picture 5" descr="control1"/>
            <p:cNvPicPr>
              <a:picLocks noChangeAspect="1" noChangeArrowheads="1"/>
            </p:cNvPicPr>
            <p:nvPr/>
          </p:nvPicPr>
          <p:blipFill>
            <a:blip r:embed="rId5"/>
            <a:srcRect/>
            <a:stretch>
              <a:fillRect/>
            </a:stretch>
          </p:blipFill>
          <p:spPr bwMode="auto">
            <a:xfrm>
              <a:off x="828" y="847"/>
              <a:ext cx="3978" cy="2508"/>
            </a:xfrm>
            <a:prstGeom prst="rect">
              <a:avLst/>
            </a:prstGeom>
            <a:noFill/>
            <a:ln w="9525">
              <a:noFill/>
              <a:miter lim="800000"/>
              <a:headEnd/>
              <a:tailEnd/>
            </a:ln>
          </p:spPr>
        </p:pic>
        <p:sp>
          <p:nvSpPr>
            <p:cNvPr id="23564" name="Text Box 6"/>
            <p:cNvSpPr txBox="1">
              <a:spLocks noChangeArrowheads="1"/>
            </p:cNvSpPr>
            <p:nvPr/>
          </p:nvSpPr>
          <p:spPr bwMode="auto">
            <a:xfrm>
              <a:off x="1972" y="1854"/>
              <a:ext cx="382" cy="144"/>
            </a:xfrm>
            <a:prstGeom prst="rect">
              <a:avLst/>
            </a:prstGeom>
            <a:noFill/>
            <a:ln w="9525" algn="ctr">
              <a:noFill/>
              <a:miter lim="800000"/>
              <a:headEnd/>
              <a:tailEnd/>
            </a:ln>
          </p:spPr>
          <p:txBody>
            <a:bodyPr>
              <a:spAutoFit/>
            </a:bodyPr>
            <a:lstStyle/>
            <a:p>
              <a:pPr eaLnBrk="0" hangingPunct="0">
                <a:spcBef>
                  <a:spcPct val="50000"/>
                </a:spcBef>
              </a:pPr>
              <a:r>
                <a:rPr lang="en-US" sz="900">
                  <a:latin typeface="Arial Narrow" pitchFamily="34" charset="0"/>
                </a:rPr>
                <a:t>Flip-Flop</a:t>
              </a:r>
            </a:p>
          </p:txBody>
        </p:sp>
      </p:grpSp>
      <p:sp>
        <p:nvSpPr>
          <p:cNvPr id="23557" name="Text Box 7"/>
          <p:cNvSpPr txBox="1">
            <a:spLocks noChangeArrowheads="1"/>
          </p:cNvSpPr>
          <p:nvPr/>
        </p:nvSpPr>
        <p:spPr bwMode="auto">
          <a:xfrm>
            <a:off x="7132638" y="2459038"/>
            <a:ext cx="1947862" cy="2987675"/>
          </a:xfrm>
          <a:prstGeom prst="rect">
            <a:avLst/>
          </a:prstGeom>
          <a:noFill/>
          <a:ln w="9525" algn="ctr">
            <a:noFill/>
            <a:miter lim="800000"/>
            <a:headEnd/>
            <a:tailEnd/>
          </a:ln>
        </p:spPr>
        <p:txBody>
          <a:bodyPr>
            <a:spAutoFit/>
          </a:bodyPr>
          <a:lstStyle/>
          <a:p>
            <a:pPr eaLnBrk="0" hangingPunct="0">
              <a:spcBef>
                <a:spcPct val="50000"/>
              </a:spcBef>
            </a:pPr>
            <a:r>
              <a:rPr lang="en-US" sz="2000" b="1" i="1">
                <a:solidFill>
                  <a:srgbClr val="FF3300"/>
                </a:solidFill>
                <a:latin typeface="Arial Narrow" pitchFamily="34" charset="0"/>
              </a:rPr>
              <a:t>The inverters cannot be combined into the same slice</a:t>
            </a:r>
            <a:r>
              <a:rPr lang="en-US" sz="2000" b="1" i="1">
                <a:latin typeface="Arial Narrow" pitchFamily="34" charset="0"/>
              </a:rPr>
              <a:t/>
            </a:r>
            <a:br>
              <a:rPr lang="en-US" sz="2000" b="1" i="1">
                <a:latin typeface="Arial Narrow" pitchFamily="34" charset="0"/>
              </a:rPr>
            </a:br>
            <a:endParaRPr lang="en-US" sz="2000" b="1" i="1">
              <a:latin typeface="Arial Narrow" pitchFamily="34" charset="0"/>
            </a:endParaRPr>
          </a:p>
          <a:p>
            <a:pPr eaLnBrk="0" hangingPunct="0">
              <a:spcBef>
                <a:spcPct val="50000"/>
              </a:spcBef>
            </a:pPr>
            <a:r>
              <a:rPr lang="en-US" sz="2000" b="1">
                <a:latin typeface="Arial Narrow" pitchFamily="34" charset="0"/>
              </a:rPr>
              <a:t>This consumes more power and makes timing difficult</a:t>
            </a:r>
          </a:p>
        </p:txBody>
      </p:sp>
      <p:sp>
        <p:nvSpPr>
          <p:cNvPr id="23558" name="Oval 8"/>
          <p:cNvSpPr>
            <a:spLocks noChangeArrowheads="1"/>
          </p:cNvSpPr>
          <p:nvPr/>
        </p:nvSpPr>
        <p:spPr bwMode="auto">
          <a:xfrm>
            <a:off x="4533900" y="3797300"/>
            <a:ext cx="520700" cy="825500"/>
          </a:xfrm>
          <a:prstGeom prst="ellipse">
            <a:avLst/>
          </a:prstGeom>
          <a:noFill/>
          <a:ln w="25400" algn="ctr">
            <a:solidFill>
              <a:srgbClr val="FF0000"/>
            </a:solidFill>
            <a:round/>
            <a:headEnd/>
            <a:tailEnd/>
          </a:ln>
          <a:effectLst>
            <a:prstShdw prst="shdw17" dist="17961" dir="2700000">
              <a:srgbClr val="990000"/>
            </a:prstShdw>
          </a:effectLst>
        </p:spPr>
        <p:txBody>
          <a:bodyPr wrap="none" anchor="ctr"/>
          <a:lstStyle/>
          <a:p>
            <a:endParaRPr lang="en-US"/>
          </a:p>
        </p:txBody>
      </p:sp>
      <p:sp>
        <p:nvSpPr>
          <p:cNvPr id="23559" name="Oval 9"/>
          <p:cNvSpPr>
            <a:spLocks noChangeArrowheads="1"/>
          </p:cNvSpPr>
          <p:nvPr/>
        </p:nvSpPr>
        <p:spPr bwMode="auto">
          <a:xfrm>
            <a:off x="4800600" y="2628900"/>
            <a:ext cx="520700" cy="825500"/>
          </a:xfrm>
          <a:prstGeom prst="ellipse">
            <a:avLst/>
          </a:prstGeom>
          <a:noFill/>
          <a:ln w="25400" algn="ctr">
            <a:solidFill>
              <a:srgbClr val="FF0000"/>
            </a:solidFill>
            <a:round/>
            <a:headEnd/>
            <a:tailEnd/>
          </a:ln>
          <a:effectLst>
            <a:prstShdw prst="shdw17" dist="17961" dir="2700000">
              <a:srgbClr val="990000"/>
            </a:prstShdw>
          </a:effectLst>
        </p:spPr>
        <p:txBody>
          <a:bodyPr wrap="none" anchor="ctr"/>
          <a:lstStyle/>
          <a:p>
            <a:endParaRPr lang="en-US"/>
          </a:p>
        </p:txBody>
      </p:sp>
      <p:sp>
        <p:nvSpPr>
          <p:cNvPr id="23560" name="Oval 10"/>
          <p:cNvSpPr>
            <a:spLocks noChangeArrowheads="1"/>
          </p:cNvSpPr>
          <p:nvPr/>
        </p:nvSpPr>
        <p:spPr bwMode="auto">
          <a:xfrm>
            <a:off x="1993900" y="2959100"/>
            <a:ext cx="520700" cy="825500"/>
          </a:xfrm>
          <a:prstGeom prst="ellipse">
            <a:avLst/>
          </a:prstGeom>
          <a:noFill/>
          <a:ln w="25400" algn="ctr">
            <a:solidFill>
              <a:srgbClr val="FF0000"/>
            </a:solidFill>
            <a:round/>
            <a:headEnd/>
            <a:tailEnd/>
          </a:ln>
          <a:effectLst>
            <a:prstShdw prst="shdw17" dist="17961" dir="2700000">
              <a:srgbClr val="990000"/>
            </a:prstShdw>
          </a:effectLst>
        </p:spPr>
        <p:txBody>
          <a:bodyPr wrap="none" anchor="ctr"/>
          <a:lstStyle/>
          <a:p>
            <a:endParaRPr lang="en-US"/>
          </a:p>
        </p:txBody>
      </p:sp>
      <p:sp>
        <p:nvSpPr>
          <p:cNvPr id="23561" name="Oval 11"/>
          <p:cNvSpPr>
            <a:spLocks noChangeArrowheads="1"/>
          </p:cNvSpPr>
          <p:nvPr/>
        </p:nvSpPr>
        <p:spPr bwMode="auto">
          <a:xfrm>
            <a:off x="1866900" y="4114800"/>
            <a:ext cx="520700" cy="825500"/>
          </a:xfrm>
          <a:prstGeom prst="ellipse">
            <a:avLst/>
          </a:prstGeom>
          <a:noFill/>
          <a:ln w="25400" algn="ctr">
            <a:solidFill>
              <a:srgbClr val="FF0000"/>
            </a:solidFill>
            <a:round/>
            <a:headEnd/>
            <a:tailEnd/>
          </a:ln>
          <a:effectLst>
            <a:prstShdw prst="shdw17" dist="17961" dir="2700000">
              <a:srgbClr val="990000"/>
            </a:prstShdw>
          </a:effectLst>
        </p:spPr>
        <p:txBody>
          <a:bodyPr wrap="none" anchor="ctr"/>
          <a:lstStyle/>
          <a:p>
            <a:endParaRPr lang="en-US"/>
          </a:p>
        </p:txBody>
      </p:sp>
      <p:sp>
        <p:nvSpPr>
          <p:cNvPr id="23562" name="Oval 12"/>
          <p:cNvSpPr>
            <a:spLocks noChangeArrowheads="1"/>
          </p:cNvSpPr>
          <p:nvPr/>
        </p:nvSpPr>
        <p:spPr bwMode="auto">
          <a:xfrm>
            <a:off x="3263900" y="1816100"/>
            <a:ext cx="520700" cy="825500"/>
          </a:xfrm>
          <a:prstGeom prst="ellipse">
            <a:avLst/>
          </a:prstGeom>
          <a:noFill/>
          <a:ln w="25400" algn="ctr">
            <a:solidFill>
              <a:srgbClr val="FF0000"/>
            </a:solidFill>
            <a:round/>
            <a:headEnd/>
            <a:tailEnd/>
          </a:ln>
          <a:effectLst>
            <a:prstShdw prst="shdw17" dist="17961" dir="2700000">
              <a:srgbClr val="990000"/>
            </a:prstShdw>
          </a:effectLst>
        </p:spPr>
        <p:txBody>
          <a:bodyPr wrap="none" anchor="ctr"/>
          <a:lstStyle/>
          <a:p>
            <a:endParaRPr lang="en-US"/>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smtClean="0"/>
              <a:t>Objectives</a:t>
            </a:r>
          </a:p>
        </p:txBody>
      </p:sp>
      <p:sp>
        <p:nvSpPr>
          <p:cNvPr id="6147" name="Rectangle 5"/>
          <p:cNvSpPr>
            <a:spLocks noGrp="1" noChangeArrowheads="1"/>
          </p:cNvSpPr>
          <p:nvPr>
            <p:ph type="body" idx="1"/>
          </p:nvPr>
        </p:nvSpPr>
        <p:spPr/>
        <p:txBody>
          <a:bodyPr/>
          <a:lstStyle/>
          <a:p>
            <a:pPr eaLnBrk="1" hangingPunct="1">
              <a:buFont typeface="Wingdings" pitchFamily="2" charset="2"/>
              <a:buNone/>
            </a:pPr>
            <a:r>
              <a:rPr lang="en-US" b="1" smtClean="0"/>
              <a:t>After completing this module, you will be able to:</a:t>
            </a:r>
            <a:endParaRPr lang="en-US" smtClean="0"/>
          </a:p>
          <a:p>
            <a:pPr eaLnBrk="1" hangingPunct="1"/>
            <a:r>
              <a:rPr lang="en-US" smtClean="0"/>
              <a:t>Describe the control sets of the slice flip-flops </a:t>
            </a:r>
          </a:p>
          <a:p>
            <a:pPr eaLnBrk="1" hangingPunct="1"/>
            <a:r>
              <a:rPr lang="en-US" smtClean="0"/>
              <a:t>Identify the implications of the control sets on packing</a:t>
            </a:r>
          </a:p>
        </p:txBody>
      </p:sp>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Apply Your Knowledge</a:t>
            </a:r>
          </a:p>
        </p:txBody>
      </p:sp>
      <p:sp>
        <p:nvSpPr>
          <p:cNvPr id="22531" name="Rectangle 3"/>
          <p:cNvSpPr>
            <a:spLocks noGrp="1" noChangeArrowheads="1"/>
          </p:cNvSpPr>
          <p:nvPr>
            <p:ph type="body" idx="1"/>
          </p:nvPr>
        </p:nvSpPr>
        <p:spPr/>
        <p:txBody>
          <a:bodyPr/>
          <a:lstStyle/>
          <a:p>
            <a:pPr eaLnBrk="1" hangingPunct="1">
              <a:lnSpc>
                <a:spcPct val="90000"/>
              </a:lnSpc>
            </a:pPr>
            <a:r>
              <a:rPr lang="en-US" dirty="0"/>
              <a:t>Can these flip-flops be placed into the same slice? Note: All control signals drive the control port of the flip-flop</a:t>
            </a:r>
          </a:p>
          <a:p>
            <a:pPr lvl="1">
              <a:lnSpc>
                <a:spcPct val="90000"/>
              </a:lnSpc>
            </a:pPr>
            <a:r>
              <a:rPr lang="en-US" dirty="0"/>
              <a:t>Case 1</a:t>
            </a:r>
          </a:p>
          <a:p>
            <a:pPr lvl="2">
              <a:lnSpc>
                <a:spcPct val="90000"/>
              </a:lnSpc>
            </a:pPr>
            <a:r>
              <a:rPr lang="en-US" dirty="0"/>
              <a:t>FF1: Clock, CE, Set</a:t>
            </a:r>
          </a:p>
          <a:p>
            <a:pPr lvl="2">
              <a:lnSpc>
                <a:spcPct val="90000"/>
              </a:lnSpc>
            </a:pPr>
            <a:r>
              <a:rPr lang="en-US" dirty="0"/>
              <a:t>FF2: CLK, CE, Set</a:t>
            </a:r>
          </a:p>
          <a:p>
            <a:pPr lvl="1">
              <a:lnSpc>
                <a:spcPct val="90000"/>
              </a:lnSpc>
            </a:pPr>
            <a:r>
              <a:rPr lang="en-US" dirty="0"/>
              <a:t>Case 2</a:t>
            </a:r>
          </a:p>
          <a:p>
            <a:pPr lvl="2">
              <a:lnSpc>
                <a:spcPct val="90000"/>
              </a:lnSpc>
            </a:pPr>
            <a:r>
              <a:rPr lang="en-US" dirty="0"/>
              <a:t>FF1: CLK, CE, Reset</a:t>
            </a:r>
          </a:p>
          <a:p>
            <a:pPr lvl="2">
              <a:lnSpc>
                <a:spcPct val="90000"/>
              </a:lnSpc>
            </a:pPr>
            <a:r>
              <a:rPr lang="en-US" dirty="0"/>
              <a:t>FF2: CLK, Reset</a:t>
            </a:r>
          </a:p>
          <a:p>
            <a:pPr lvl="1">
              <a:lnSpc>
                <a:spcPct val="90000"/>
              </a:lnSpc>
            </a:pPr>
            <a:r>
              <a:rPr lang="en-US" dirty="0"/>
              <a:t>Case 3</a:t>
            </a:r>
          </a:p>
          <a:p>
            <a:pPr lvl="2">
              <a:lnSpc>
                <a:spcPct val="90000"/>
              </a:lnSpc>
            </a:pPr>
            <a:r>
              <a:rPr lang="en-US" dirty="0"/>
              <a:t>FF1: CLK, CE, Reset</a:t>
            </a:r>
          </a:p>
          <a:p>
            <a:pPr lvl="2">
              <a:lnSpc>
                <a:spcPct val="90000"/>
              </a:lnSpc>
            </a:pPr>
            <a:r>
              <a:rPr lang="en-US" dirty="0"/>
              <a:t>FF2: CLK, CE, not Reset</a:t>
            </a:r>
          </a:p>
          <a:p>
            <a:pPr lvl="1">
              <a:lnSpc>
                <a:spcPct val="90000"/>
              </a:lnSpc>
            </a:pPr>
            <a:r>
              <a:rPr lang="en-US" dirty="0"/>
              <a:t>Case 4</a:t>
            </a:r>
          </a:p>
          <a:p>
            <a:pPr lvl="2">
              <a:lnSpc>
                <a:spcPct val="90000"/>
              </a:lnSpc>
            </a:pPr>
            <a:r>
              <a:rPr lang="en-US" dirty="0"/>
              <a:t>FF1: CLK, CE, Reset</a:t>
            </a:r>
          </a:p>
          <a:p>
            <a:pPr lvl="2">
              <a:lnSpc>
                <a:spcPct val="90000"/>
              </a:lnSpc>
            </a:pPr>
            <a:r>
              <a:rPr lang="en-US" dirty="0"/>
              <a:t>FF2: CLK, CE, Reset</a:t>
            </a:r>
          </a:p>
        </p:txBody>
      </p:sp>
    </p:spTree>
    <p:custDataLst>
      <p:tags r:id="rId1"/>
    </p:custData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3184525" y="1693863"/>
            <a:ext cx="4691114" cy="4495800"/>
          </a:xfrm>
        </p:spPr>
        <p:txBody>
          <a:bodyPr/>
          <a:lstStyle/>
          <a:p>
            <a:pPr eaLnBrk="1" hangingPunct="1"/>
            <a:r>
              <a:rPr lang="en-US" sz="2400" dirty="0" smtClean="0"/>
              <a:t>Control Sets</a:t>
            </a:r>
          </a:p>
          <a:p>
            <a:pPr eaLnBrk="1" hangingPunct="1"/>
            <a:r>
              <a:rPr lang="en-US" sz="2400" dirty="0" smtClean="0"/>
              <a:t>Designing Resets</a:t>
            </a:r>
          </a:p>
          <a:p>
            <a:pPr eaLnBrk="1" hangingPunct="1"/>
            <a:r>
              <a:rPr lang="en-US" sz="2400" dirty="0" smtClean="0"/>
              <a:t>Other Reset Considerations</a:t>
            </a:r>
          </a:p>
          <a:p>
            <a:pPr eaLnBrk="1" hangingPunct="1"/>
            <a:r>
              <a:rPr lang="en-US" sz="2400" b="1" dirty="0" smtClean="0">
                <a:solidFill>
                  <a:schemeClr val="tx2"/>
                </a:solidFill>
              </a:rPr>
              <a:t>Summary</a:t>
            </a:r>
          </a:p>
          <a:p>
            <a:pPr eaLnBrk="1" hangingPunct="1"/>
            <a:endParaRPr lang="en-US" sz="2400" dirty="0" smtClean="0"/>
          </a:p>
        </p:txBody>
      </p:sp>
      <p:sp>
        <p:nvSpPr>
          <p:cNvPr id="25603" name="Rectangle 3"/>
          <p:cNvSpPr>
            <a:spLocks noGrp="1" noChangeArrowheads="1"/>
          </p:cNvSpPr>
          <p:nvPr>
            <p:ph type="title"/>
          </p:nvPr>
        </p:nvSpPr>
        <p:spPr/>
        <p:txBody>
          <a:bodyPr/>
          <a:lstStyle/>
          <a:p>
            <a:pPr eaLnBrk="1" hangingPunct="1"/>
            <a:r>
              <a:rPr lang="en-US" smtClean="0"/>
              <a:t>Lessons</a:t>
            </a:r>
          </a:p>
        </p:txBody>
      </p:sp>
      <p:sp>
        <p:nvSpPr>
          <p:cNvPr id="1518596" name="Line 4"/>
          <p:cNvSpPr>
            <a:spLocks noChangeShapeType="1"/>
          </p:cNvSpPr>
          <p:nvPr/>
        </p:nvSpPr>
        <p:spPr bwMode="auto">
          <a:xfrm>
            <a:off x="1654175" y="3370263"/>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title" idx="4294967295"/>
          </p:nvPr>
        </p:nvSpPr>
        <p:spPr/>
        <p:txBody>
          <a:bodyPr/>
          <a:lstStyle/>
          <a:p>
            <a:r>
              <a:rPr lang="en-US" smtClean="0"/>
              <a:t>Summary</a:t>
            </a:r>
          </a:p>
        </p:txBody>
      </p:sp>
      <p:sp>
        <p:nvSpPr>
          <p:cNvPr id="26627" name="Rectangle 6"/>
          <p:cNvSpPr>
            <a:spLocks noGrp="1" noChangeArrowheads="1"/>
          </p:cNvSpPr>
          <p:nvPr>
            <p:ph type="body" idx="4294967295"/>
          </p:nvPr>
        </p:nvSpPr>
        <p:spPr/>
        <p:txBody>
          <a:bodyPr/>
          <a:lstStyle/>
          <a:p>
            <a:pPr>
              <a:lnSpc>
                <a:spcPct val="100000"/>
              </a:lnSpc>
            </a:pPr>
            <a:r>
              <a:rPr lang="en-US" smtClean="0"/>
              <a:t>Control set restrictions can reduce design utilization</a:t>
            </a:r>
          </a:p>
          <a:p>
            <a:pPr>
              <a:lnSpc>
                <a:spcPct val="100000"/>
              </a:lnSpc>
            </a:pPr>
            <a:r>
              <a:rPr lang="en-US" smtClean="0"/>
              <a:t>Your reset methodology can have a significant impact on your design efficiency</a:t>
            </a:r>
          </a:p>
          <a:p>
            <a:pPr>
              <a:lnSpc>
                <a:spcPct val="100000"/>
              </a:lnSpc>
            </a:pPr>
            <a:r>
              <a:rPr lang="en-US" smtClean="0"/>
              <a:t>For designs that are not pushing the limits of your technology, it is recommended that synchronous resets be used for all storage elements</a:t>
            </a:r>
          </a:p>
          <a:p>
            <a:pPr>
              <a:lnSpc>
                <a:spcPct val="100000"/>
              </a:lnSpc>
            </a:pPr>
            <a:r>
              <a:rPr lang="en-US" smtClean="0"/>
              <a:t>For more sophisticated designs, a mixed approach where only critical logic is explicitly synchronously reset, and all other logic relies on the GSR is recommended</a:t>
            </a:r>
          </a:p>
          <a:p>
            <a:pPr>
              <a:lnSpc>
                <a:spcPct val="100000"/>
              </a:lnSpc>
            </a:pPr>
            <a:r>
              <a:rPr lang="en-US" smtClean="0"/>
              <a:t>Use asynchronous resets </a:t>
            </a:r>
            <a:r>
              <a:rPr lang="en-US" i="1" u="sng" smtClean="0"/>
              <a:t>only</a:t>
            </a:r>
            <a:r>
              <a:rPr lang="en-US" smtClean="0"/>
              <a:t> when required</a:t>
            </a:r>
          </a:p>
          <a:p>
            <a:pPr>
              <a:lnSpc>
                <a:spcPct val="100000"/>
              </a:lnSpc>
              <a:buFont typeface="Wingdings" pitchFamily="2" charset="2"/>
              <a:buNone/>
            </a:pPr>
            <a:endParaRPr lang="en-US" smtClean="0"/>
          </a:p>
        </p:txBody>
      </p:sp>
    </p:spTree>
    <p:custDataLst>
      <p:tags r:id="rId1"/>
    </p:custData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Where Can I Learn More?</a:t>
            </a:r>
          </a:p>
        </p:txBody>
      </p:sp>
      <p:sp>
        <p:nvSpPr>
          <p:cNvPr id="27651" name="Rectangle 3"/>
          <p:cNvSpPr>
            <a:spLocks noGrp="1" noChangeArrowheads="1"/>
          </p:cNvSpPr>
          <p:nvPr>
            <p:ph idx="1"/>
          </p:nvPr>
        </p:nvSpPr>
        <p:spPr>
          <a:xfrm>
            <a:off x="457200" y="1435100"/>
            <a:ext cx="7772400" cy="4821256"/>
          </a:xfrm>
        </p:spPr>
        <p:txBody>
          <a:bodyPr>
            <a:spAutoFit/>
          </a:bodyPr>
          <a:lstStyle/>
          <a:p>
            <a:pPr eaLnBrk="1" hangingPunct="1"/>
            <a:r>
              <a:rPr lang="en-US" i="1" dirty="0" smtClean="0"/>
              <a:t>Software Manuals</a:t>
            </a:r>
          </a:p>
          <a:p>
            <a:pPr lvl="1" eaLnBrk="1" hangingPunct="1"/>
            <a:r>
              <a:rPr lang="en-US" dirty="0" smtClean="0"/>
              <a:t>Start </a:t>
            </a:r>
            <a:r>
              <a:rPr lang="en-US" dirty="0" smtClean="0">
                <a:sym typeface="Symbol" pitchFamily="18" charset="2"/>
              </a:rPr>
              <a:t></a:t>
            </a:r>
            <a:r>
              <a:rPr lang="en-US" dirty="0" smtClean="0"/>
              <a:t> Xilinx ISE Design Suite 13.1 </a:t>
            </a:r>
            <a:r>
              <a:rPr lang="en-US" dirty="0" smtClean="0">
                <a:sym typeface="Symbol" pitchFamily="18" charset="2"/>
              </a:rPr>
              <a:t></a:t>
            </a:r>
            <a:r>
              <a:rPr lang="en-US" dirty="0" smtClean="0"/>
              <a:t> ISE Design Tools </a:t>
            </a:r>
            <a:r>
              <a:rPr lang="en-US" dirty="0" smtClean="0">
                <a:sym typeface="Symbol" pitchFamily="18" charset="2"/>
              </a:rPr>
              <a:t></a:t>
            </a:r>
            <a:r>
              <a:rPr lang="en-US" dirty="0" smtClean="0"/>
              <a:t> Documentation </a:t>
            </a:r>
            <a:r>
              <a:rPr lang="en-US" dirty="0" smtClean="0">
                <a:sym typeface="Symbol" pitchFamily="18" charset="2"/>
              </a:rPr>
              <a:t> Software Manuals</a:t>
            </a:r>
          </a:p>
          <a:p>
            <a:pPr lvl="1" eaLnBrk="1" hangingPunct="1"/>
            <a:r>
              <a:rPr lang="en-US" dirty="0" smtClean="0">
                <a:sym typeface="Symbol" pitchFamily="18" charset="2"/>
              </a:rPr>
              <a:t>This includes the </a:t>
            </a:r>
            <a:r>
              <a:rPr lang="en-US" i="1" u="sng" dirty="0" smtClean="0">
                <a:sym typeface="Symbol" pitchFamily="18" charset="2"/>
              </a:rPr>
              <a:t>Synthesis &amp; Simulation Design Guide</a:t>
            </a:r>
          </a:p>
          <a:p>
            <a:pPr lvl="2" eaLnBrk="1" hangingPunct="1"/>
            <a:r>
              <a:rPr lang="en-US" dirty="0" smtClean="0"/>
              <a:t>This guide has example inferences of many architectural resources</a:t>
            </a:r>
          </a:p>
          <a:p>
            <a:pPr lvl="1" eaLnBrk="1" hangingPunct="1"/>
            <a:r>
              <a:rPr lang="en-US" i="1" u="sng" dirty="0" smtClean="0">
                <a:sym typeface="Symbol" pitchFamily="18" charset="2"/>
              </a:rPr>
              <a:t>Xilinx Libraries Guide</a:t>
            </a:r>
          </a:p>
          <a:p>
            <a:pPr lvl="2" eaLnBrk="1" hangingPunct="1"/>
            <a:r>
              <a:rPr lang="en-US" dirty="0" smtClean="0"/>
              <a:t>FF functionality</a:t>
            </a:r>
          </a:p>
          <a:p>
            <a:pPr eaLnBrk="1" hangingPunct="1"/>
            <a:r>
              <a:rPr lang="en-US" dirty="0" smtClean="0"/>
              <a:t>Xilinx </a:t>
            </a:r>
            <a:r>
              <a:rPr lang="en-US" dirty="0" smtClean="0">
                <a:sym typeface="Symbol" pitchFamily="18" charset="2"/>
              </a:rPr>
              <a:t>Education Services </a:t>
            </a:r>
            <a:r>
              <a:rPr lang="en-US" dirty="0" smtClean="0"/>
              <a:t>courses</a:t>
            </a:r>
          </a:p>
          <a:p>
            <a:pPr lvl="1" eaLnBrk="1" hangingPunct="1"/>
            <a:r>
              <a:rPr lang="en-US" u="sng" dirty="0" smtClean="0"/>
              <a:t>www.xilinx.com/training</a:t>
            </a:r>
            <a:endParaRPr lang="en-US" dirty="0" smtClean="0">
              <a:hlinkClick r:id="rId4"/>
            </a:endParaRPr>
          </a:p>
          <a:p>
            <a:pPr lvl="2" eaLnBrk="1" hangingPunct="1"/>
            <a:r>
              <a:rPr lang="en-US" dirty="0" smtClean="0"/>
              <a:t>Xilinx tools and architecture courses</a:t>
            </a:r>
          </a:p>
          <a:p>
            <a:pPr lvl="2" eaLnBrk="1" hangingPunct="1"/>
            <a:r>
              <a:rPr lang="en-US" dirty="0" smtClean="0"/>
              <a:t>Hardware description language courses</a:t>
            </a:r>
          </a:p>
          <a:p>
            <a:pPr lvl="2" eaLnBrk="1" hangingPunct="1"/>
            <a:r>
              <a:rPr lang="en-US" dirty="0" smtClean="0"/>
              <a:t>Basic FPGA architecture, Basic HDL Coding Techniques, and other Free Videos!</a:t>
            </a:r>
          </a:p>
          <a:p>
            <a:pPr eaLnBrk="1" hangingPunct="1"/>
            <a:endParaRPr lang="en-US" i="1" dirty="0" smtClean="0"/>
          </a:p>
        </p:txBody>
      </p:sp>
    </p:spTree>
    <p:custDataLst>
      <p:tags r:id="rId1"/>
    </p:custData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p:txBody>
          <a:bodyPr/>
          <a:lstStyle/>
          <a:p>
            <a:pPr eaLnBrk="1" hangingPunct="1"/>
            <a:r>
              <a:rPr lang="en-US" altLang="ja-JP" smtClean="0">
                <a:ea typeface="MS PGothic" pitchFamily="34" charset="-128"/>
              </a:rPr>
              <a:t>Trademark Information</a:t>
            </a:r>
          </a:p>
        </p:txBody>
      </p:sp>
      <p:sp>
        <p:nvSpPr>
          <p:cNvPr id="28675"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altLang="ja-JP" sz="900" dirty="0">
                <a:ea typeface="MS PGothic" pitchFamily="34" charset="-128"/>
              </a:rPr>
              <a:t>Xilinx is disclosing this Document and Intellectual </a:t>
            </a:r>
            <a:r>
              <a:rPr lang="en-US" altLang="ja-JP" sz="900" dirty="0" smtClean="0">
                <a:ea typeface="MS PGothic" pitchFamily="34" charset="-128"/>
              </a:rPr>
              <a:t>Property </a:t>
            </a:r>
            <a:r>
              <a:rPr lang="en-US" altLang="ja-JP" sz="900" dirty="0">
                <a:ea typeface="MS PGothic"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altLang="ja-JP" sz="900" dirty="0">
              <a:ea typeface="MS PGothic" pitchFamily="34" charset="-128"/>
            </a:endParaRPr>
          </a:p>
          <a:p>
            <a:pPr algn="l"/>
            <a:r>
              <a:rPr lang="en-US" altLang="ja-JP" sz="900" dirty="0">
                <a:ea typeface="MS PGothic"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altLang="ja-JP" sz="900" dirty="0">
              <a:ea typeface="MS PGothic" pitchFamily="34" charset="-128"/>
            </a:endParaRPr>
          </a:p>
          <a:p>
            <a:pPr algn="l"/>
            <a:r>
              <a:rPr lang="en-US" altLang="ja-JP" sz="900" dirty="0">
                <a:ea typeface="MS PGothic"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altLang="ja-JP" sz="900" dirty="0">
              <a:ea typeface="MS PGothic" pitchFamily="34" charset="-128"/>
            </a:endParaRPr>
          </a:p>
          <a:p>
            <a:pPr algn="l"/>
            <a:r>
              <a:rPr lang="en-US" altLang="ja-JP" sz="900" dirty="0">
                <a:ea typeface="MS PGothic"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altLang="ja-JP" sz="900" dirty="0">
              <a:ea typeface="MS PGothic" pitchFamily="34" charset="-128"/>
            </a:endParaRPr>
          </a:p>
          <a:p>
            <a:pPr algn="l"/>
            <a:r>
              <a:rPr lang="en-US" altLang="ja-JP" sz="900" dirty="0">
                <a:ea typeface="MS PGothic"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altLang="ja-JP" sz="900" dirty="0">
              <a:ea typeface="MS PGothic" pitchFamily="34" charset="-128"/>
            </a:endParaRPr>
          </a:p>
          <a:p>
            <a:pPr algn="l"/>
            <a:r>
              <a:rPr lang="en-US" altLang="ja-JP" sz="900" dirty="0">
                <a:ea typeface="MS PGothic" pitchFamily="34" charset="-128"/>
              </a:rPr>
              <a:t>© </a:t>
            </a:r>
            <a:r>
              <a:rPr lang="en-US" altLang="ja-JP" sz="900" dirty="0" smtClean="0">
                <a:ea typeface="MS PGothic" pitchFamily="34" charset="-128"/>
              </a:rPr>
              <a:t>2012 </a:t>
            </a:r>
            <a:r>
              <a:rPr lang="en-US" altLang="ja-JP" sz="900" dirty="0">
                <a:ea typeface="MS PGothic" pitchFamily="34" charset="-128"/>
              </a:rPr>
              <a:t>Xilinx, Inc. All rights reserved. XILINX, the Xilinx logo, and other designated brands included herein are trademarks of Xilinx, Inc. All other trademarks are the property of their respective owners.</a:t>
            </a:r>
            <a:endParaRPr lang="ja-JP" altLang="en-US" sz="900">
              <a:ea typeface="MS PGothic" pitchFamily="34" charset="-128"/>
            </a:endParaRPr>
          </a:p>
        </p:txBody>
      </p:sp>
    </p:spTree>
    <p:custDataLst>
      <p:tags r:id="rId1"/>
    </p:custData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US" smtClean="0"/>
              <a:t>7 Series Slice Flip-Flops</a:t>
            </a:r>
          </a:p>
        </p:txBody>
      </p:sp>
      <p:sp>
        <p:nvSpPr>
          <p:cNvPr id="5123" name="Rectangle 5"/>
          <p:cNvSpPr>
            <a:spLocks noGrp="1" noChangeArrowheads="1"/>
          </p:cNvSpPr>
          <p:nvPr>
            <p:ph type="subTitle" idx="1"/>
          </p:nvPr>
        </p:nvSpPr>
        <p:spPr/>
        <p:txBody>
          <a:bodyPr/>
          <a:lstStyle/>
          <a:p>
            <a:pPr eaLnBrk="1" hangingPunct="1"/>
            <a:r>
              <a:rPr lang="en-US" smtClean="0"/>
              <a:t>Part 2</a:t>
            </a:r>
          </a:p>
        </p:txBody>
      </p:sp>
    </p:spTree>
    <p:custDataLst>
      <p:tags r:id="rId1"/>
    </p:custData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p:txBody>
          <a:bodyPr/>
          <a:lstStyle/>
          <a:p>
            <a:pPr eaLnBrk="1" hangingPunct="1"/>
            <a:r>
              <a:rPr lang="en-US" smtClean="0"/>
              <a:t>Objectives</a:t>
            </a:r>
          </a:p>
        </p:txBody>
      </p:sp>
      <p:sp>
        <p:nvSpPr>
          <p:cNvPr id="6147" name="Rectangle 5"/>
          <p:cNvSpPr>
            <a:spLocks noGrp="1" noChangeArrowheads="1"/>
          </p:cNvSpPr>
          <p:nvPr>
            <p:ph type="body" idx="1"/>
          </p:nvPr>
        </p:nvSpPr>
        <p:spPr/>
        <p:txBody>
          <a:bodyPr/>
          <a:lstStyle/>
          <a:p>
            <a:pPr eaLnBrk="1" hangingPunct="1">
              <a:buFont typeface="Wingdings" pitchFamily="2" charset="2"/>
              <a:buNone/>
            </a:pPr>
            <a:r>
              <a:rPr lang="en-US" b="1" smtClean="0"/>
              <a:t>After completing this module, you will be able to:</a:t>
            </a:r>
            <a:endParaRPr lang="en-US" smtClean="0"/>
          </a:p>
          <a:p>
            <a:pPr eaLnBrk="1" hangingPunct="1"/>
            <a:r>
              <a:rPr lang="en-US" smtClean="0"/>
              <a:t>Analyze different reset methodologies</a:t>
            </a:r>
          </a:p>
          <a:p>
            <a:pPr eaLnBrk="1" hangingPunct="1"/>
            <a:r>
              <a:rPr lang="en-US" smtClean="0"/>
              <a:t>Control the synthesis tool in these areas</a:t>
            </a:r>
          </a:p>
        </p:txBody>
      </p:sp>
    </p:spTree>
    <p:custDataLst>
      <p:tags r:id="rId1"/>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184525" y="1693863"/>
            <a:ext cx="4993456" cy="4495800"/>
          </a:xfrm>
        </p:spPr>
        <p:txBody>
          <a:bodyPr/>
          <a:lstStyle/>
          <a:p>
            <a:pPr eaLnBrk="1" hangingPunct="1"/>
            <a:r>
              <a:rPr lang="en-US" sz="2400" dirty="0" smtClean="0"/>
              <a:t>Control Sets</a:t>
            </a:r>
          </a:p>
          <a:p>
            <a:pPr eaLnBrk="1" hangingPunct="1"/>
            <a:r>
              <a:rPr lang="en-US" sz="2400" b="1" dirty="0" smtClean="0">
                <a:solidFill>
                  <a:schemeClr val="tx2"/>
                </a:solidFill>
              </a:rPr>
              <a:t>Designing Resets</a:t>
            </a:r>
          </a:p>
          <a:p>
            <a:pPr eaLnBrk="1" hangingPunct="1"/>
            <a:r>
              <a:rPr lang="en-US" sz="2400" dirty="0" smtClean="0"/>
              <a:t>Other Reset Considerations</a:t>
            </a:r>
          </a:p>
          <a:p>
            <a:pPr eaLnBrk="1" hangingPunct="1"/>
            <a:r>
              <a:rPr lang="en-US" sz="2400" dirty="0" smtClean="0"/>
              <a:t>Summary</a:t>
            </a:r>
          </a:p>
          <a:p>
            <a:pPr eaLnBrk="1" hangingPunct="1"/>
            <a:endParaRPr lang="en-US" sz="2400" dirty="0" smtClean="0"/>
          </a:p>
        </p:txBody>
      </p:sp>
      <p:sp>
        <p:nvSpPr>
          <p:cNvPr id="7171" name="Rectangle 3"/>
          <p:cNvSpPr>
            <a:spLocks noGrp="1" noChangeArrowheads="1"/>
          </p:cNvSpPr>
          <p:nvPr>
            <p:ph type="title"/>
          </p:nvPr>
        </p:nvSpPr>
        <p:spPr/>
        <p:txBody>
          <a:bodyPr/>
          <a:lstStyle/>
          <a:p>
            <a:pPr eaLnBrk="1" hangingPunct="1"/>
            <a:r>
              <a:rPr lang="en-US" smtClean="0"/>
              <a:t>Lessons</a:t>
            </a:r>
          </a:p>
        </p:txBody>
      </p:sp>
      <p:sp>
        <p:nvSpPr>
          <p:cNvPr id="1518596" name="Line 4"/>
          <p:cNvSpPr>
            <a:spLocks noChangeShapeType="1"/>
          </p:cNvSpPr>
          <p:nvPr/>
        </p:nvSpPr>
        <p:spPr bwMode="auto">
          <a:xfrm>
            <a:off x="1654175" y="2392363"/>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p>
            <a:r>
              <a:rPr lang="en-US" smtClean="0"/>
              <a:t>Types of Reset</a:t>
            </a:r>
          </a:p>
        </p:txBody>
      </p:sp>
      <p:sp>
        <p:nvSpPr>
          <p:cNvPr id="8195" name="Rectangle 9"/>
          <p:cNvSpPr>
            <a:spLocks noGrp="1" noChangeArrowheads="1"/>
          </p:cNvSpPr>
          <p:nvPr>
            <p:ph type="body" idx="1"/>
          </p:nvPr>
        </p:nvSpPr>
        <p:spPr/>
        <p:txBody>
          <a:bodyPr/>
          <a:lstStyle/>
          <a:p>
            <a:r>
              <a:rPr lang="en-US" smtClean="0"/>
              <a:t>Global resets</a:t>
            </a:r>
          </a:p>
          <a:p>
            <a:pPr lvl="1"/>
            <a:r>
              <a:rPr lang="en-US" smtClean="0"/>
              <a:t>Sets all storage elements to a known state based on global criteria</a:t>
            </a:r>
          </a:p>
          <a:p>
            <a:pPr lvl="2"/>
            <a:r>
              <a:rPr lang="en-US" smtClean="0"/>
              <a:t>Assertion of an external reset pin</a:t>
            </a:r>
          </a:p>
          <a:p>
            <a:pPr lvl="2"/>
            <a:r>
              <a:rPr lang="en-US" smtClean="0"/>
              <a:t>Waiting for a PLL/MMCM to lock</a:t>
            </a:r>
          </a:p>
          <a:p>
            <a:r>
              <a:rPr lang="en-US" smtClean="0"/>
              <a:t>Local resets</a:t>
            </a:r>
          </a:p>
          <a:p>
            <a:pPr lvl="1"/>
            <a:r>
              <a:rPr lang="en-US" smtClean="0"/>
              <a:t>Internally generated signal that causes some storage elements to be forced to a known state</a:t>
            </a:r>
          </a:p>
          <a:p>
            <a:pPr lvl="2"/>
            <a:r>
              <a:rPr lang="en-US" smtClean="0"/>
              <a:t>Example: The terminal count on a counter clearing existing conditions</a:t>
            </a:r>
          </a:p>
        </p:txBody>
      </p:sp>
    </p:spTree>
    <p:custDataLst>
      <p:tags r:id="rId1"/>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Local Resets</a:t>
            </a:r>
            <a:endParaRPr lang="en-CA" smtClean="0"/>
          </a:p>
        </p:txBody>
      </p:sp>
      <p:sp>
        <p:nvSpPr>
          <p:cNvPr id="9219" name="Content Placeholder 2"/>
          <p:cNvSpPr>
            <a:spLocks noGrp="1"/>
          </p:cNvSpPr>
          <p:nvPr>
            <p:ph idx="1"/>
          </p:nvPr>
        </p:nvSpPr>
        <p:spPr/>
        <p:txBody>
          <a:bodyPr/>
          <a:lstStyle/>
          <a:p>
            <a:r>
              <a:rPr lang="en-US" smtClean="0"/>
              <a:t>Synchronous resets</a:t>
            </a:r>
          </a:p>
          <a:p>
            <a:pPr lvl="1"/>
            <a:r>
              <a:rPr lang="en-US" smtClean="0"/>
              <a:t>A synchronous local reset is simply a part of regular logic</a:t>
            </a:r>
          </a:p>
          <a:p>
            <a:pPr lvl="2"/>
            <a:r>
              <a:rPr lang="en-US" smtClean="0"/>
              <a:t>Any generated condition that causes one or more flip-flops to be returned to a fixed state can be viewed as a local synchronous reset</a:t>
            </a:r>
            <a:endParaRPr lang="en-CA" smtClean="0"/>
          </a:p>
          <a:p>
            <a:pPr lvl="1"/>
            <a:r>
              <a:rPr lang="en-US" smtClean="0"/>
              <a:t>Synthesis tools are free to use the synchronous SR port as part of the implementation of normal functionality</a:t>
            </a:r>
          </a:p>
          <a:p>
            <a:r>
              <a:rPr lang="en-US" smtClean="0"/>
              <a:t>Asynchronous resets</a:t>
            </a:r>
          </a:p>
          <a:p>
            <a:pPr lvl="1"/>
            <a:r>
              <a:rPr lang="en-US" smtClean="0"/>
              <a:t>Using locally generated asynchronous resets is </a:t>
            </a:r>
            <a:r>
              <a:rPr lang="en-US" i="1" u="sng" smtClean="0"/>
              <a:t>not recommended</a:t>
            </a:r>
          </a:p>
          <a:p>
            <a:pPr lvl="2"/>
            <a:r>
              <a:rPr lang="en-US" smtClean="0"/>
              <a:t>Any glitch on the generated reset signal can cause unwanted clearing</a:t>
            </a:r>
          </a:p>
          <a:p>
            <a:pPr lvl="2"/>
            <a:r>
              <a:rPr lang="en-US" smtClean="0"/>
              <a:t>A runt pulse on the generated reset  signal can cause metastability</a:t>
            </a:r>
          </a:p>
        </p:txBody>
      </p:sp>
    </p:spTree>
    <p:custDataLst>
      <p:tags r:id="rId1"/>
    </p:custData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3184525" y="1693863"/>
            <a:ext cx="4986081" cy="4495800"/>
          </a:xfrm>
        </p:spPr>
        <p:txBody>
          <a:bodyPr/>
          <a:lstStyle/>
          <a:p>
            <a:pPr eaLnBrk="1" hangingPunct="1"/>
            <a:r>
              <a:rPr lang="en-US" sz="2400" b="1" dirty="0" smtClean="0">
                <a:solidFill>
                  <a:schemeClr val="tx2"/>
                </a:solidFill>
              </a:rPr>
              <a:t>Control Sets</a:t>
            </a:r>
          </a:p>
          <a:p>
            <a:pPr eaLnBrk="1" hangingPunct="1"/>
            <a:r>
              <a:rPr lang="en-US" sz="2400" dirty="0" smtClean="0"/>
              <a:t>Designing</a:t>
            </a:r>
            <a:r>
              <a:rPr lang="en-US" sz="2400" dirty="0" smtClean="0">
                <a:solidFill>
                  <a:schemeClr val="tx2"/>
                </a:solidFill>
              </a:rPr>
              <a:t> </a:t>
            </a:r>
            <a:r>
              <a:rPr lang="en-US" sz="2400" dirty="0" smtClean="0"/>
              <a:t>Resets</a:t>
            </a:r>
          </a:p>
          <a:p>
            <a:pPr eaLnBrk="1" hangingPunct="1"/>
            <a:r>
              <a:rPr lang="en-US" sz="2400" dirty="0" smtClean="0"/>
              <a:t>Other Reset Considerations</a:t>
            </a:r>
          </a:p>
          <a:p>
            <a:pPr eaLnBrk="1" hangingPunct="1"/>
            <a:r>
              <a:rPr lang="en-US" sz="2400" dirty="0" smtClean="0"/>
              <a:t>Summary</a:t>
            </a:r>
          </a:p>
          <a:p>
            <a:pPr eaLnBrk="1" hangingPunct="1"/>
            <a:endParaRPr lang="en-US" sz="2400" dirty="0" smtClean="0"/>
          </a:p>
        </p:txBody>
      </p:sp>
      <p:sp>
        <p:nvSpPr>
          <p:cNvPr id="7171" name="Rectangle 3"/>
          <p:cNvSpPr>
            <a:spLocks noGrp="1" noChangeArrowheads="1"/>
          </p:cNvSpPr>
          <p:nvPr>
            <p:ph type="title"/>
          </p:nvPr>
        </p:nvSpPr>
        <p:spPr/>
        <p:txBody>
          <a:bodyPr/>
          <a:lstStyle/>
          <a:p>
            <a:pPr eaLnBrk="1" hangingPunct="1"/>
            <a:r>
              <a:rPr lang="en-US" smtClean="0"/>
              <a:t>Lessons</a:t>
            </a:r>
          </a:p>
        </p:txBody>
      </p:sp>
      <p:sp>
        <p:nvSpPr>
          <p:cNvPr id="1518596" name="Line 4"/>
          <p:cNvSpPr>
            <a:spLocks noChangeShapeType="1"/>
          </p:cNvSpPr>
          <p:nvPr/>
        </p:nvSpPr>
        <p:spPr bwMode="auto">
          <a:xfrm>
            <a:off x="1654175" y="1919288"/>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4"/>
          <p:cNvSpPr>
            <a:spLocks noGrp="1" noChangeArrowheads="1"/>
          </p:cNvSpPr>
          <p:nvPr>
            <p:ph type="title"/>
          </p:nvPr>
        </p:nvSpPr>
        <p:spPr/>
        <p:txBody>
          <a:bodyPr/>
          <a:lstStyle/>
          <a:p>
            <a:pPr eaLnBrk="1" hangingPunct="1"/>
            <a:r>
              <a:rPr lang="en-US" smtClean="0"/>
              <a:t>Complete Global Synchronous Reset</a:t>
            </a:r>
          </a:p>
        </p:txBody>
      </p:sp>
      <p:sp>
        <p:nvSpPr>
          <p:cNvPr id="10243" name="Rectangle 45"/>
          <p:cNvSpPr>
            <a:spLocks noGrp="1" noChangeArrowheads="1"/>
          </p:cNvSpPr>
          <p:nvPr>
            <p:ph type="body" idx="1"/>
          </p:nvPr>
        </p:nvSpPr>
        <p:spPr/>
        <p:txBody>
          <a:bodyPr/>
          <a:lstStyle/>
          <a:p>
            <a:pPr eaLnBrk="1" hangingPunct="1"/>
            <a:r>
              <a:rPr lang="en-US" smtClean="0"/>
              <a:t>Based on a global criteria, all storage elements are set to a known state, using a synchronous SR port</a:t>
            </a:r>
          </a:p>
          <a:p>
            <a:pPr lvl="1" eaLnBrk="1" hangingPunct="1"/>
            <a:r>
              <a:rPr lang="en-US" smtClean="0"/>
              <a:t>Each clock domain in the device uses a synchronized version of the global reset</a:t>
            </a:r>
          </a:p>
          <a:p>
            <a:pPr eaLnBrk="1" hangingPunct="1"/>
            <a:r>
              <a:rPr lang="en-US" smtClean="0"/>
              <a:t>Advantages</a:t>
            </a:r>
          </a:p>
          <a:p>
            <a:pPr lvl="1" eaLnBrk="1" hangingPunct="1"/>
            <a:r>
              <a:rPr lang="en-US" smtClean="0"/>
              <a:t>Simple to implement</a:t>
            </a:r>
          </a:p>
          <a:p>
            <a:pPr lvl="1" eaLnBrk="1" hangingPunct="1"/>
            <a:r>
              <a:rPr lang="en-US" smtClean="0"/>
              <a:t>“Foolproof”</a:t>
            </a:r>
          </a:p>
          <a:p>
            <a:pPr lvl="1" eaLnBrk="1" hangingPunct="1"/>
            <a:r>
              <a:rPr lang="en-US" smtClean="0"/>
              <a:t>Allows synthesis tools to perform control set reduction if necessary</a:t>
            </a:r>
          </a:p>
          <a:p>
            <a:pPr eaLnBrk="1" hangingPunct="1"/>
            <a:r>
              <a:rPr lang="en-US" smtClean="0"/>
              <a:t>Disadvantages</a:t>
            </a:r>
          </a:p>
          <a:p>
            <a:pPr lvl="1" eaLnBrk="1" hangingPunct="1"/>
            <a:r>
              <a:rPr lang="en-US" smtClean="0"/>
              <a:t>Will not work in situations where the clock is not guaranteed to be running</a:t>
            </a:r>
          </a:p>
          <a:p>
            <a:pPr lvl="1" eaLnBrk="1" hangingPunct="1"/>
            <a:r>
              <a:rPr lang="en-US" smtClean="0"/>
              <a:t>Uses substantial routing resources</a:t>
            </a:r>
          </a:p>
        </p:txBody>
      </p:sp>
    </p:spTree>
    <p:custDataLst>
      <p:tags r:id="rId1"/>
    </p:custData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t>Global Asynchronous Reset</a:t>
            </a:r>
            <a:endParaRPr lang="en-CA" smtClean="0"/>
          </a:p>
        </p:txBody>
      </p:sp>
      <p:sp>
        <p:nvSpPr>
          <p:cNvPr id="11267" name="Content Placeholder 2"/>
          <p:cNvSpPr>
            <a:spLocks noGrp="1"/>
          </p:cNvSpPr>
          <p:nvPr>
            <p:ph idx="1"/>
          </p:nvPr>
        </p:nvSpPr>
        <p:spPr/>
        <p:txBody>
          <a:bodyPr/>
          <a:lstStyle/>
          <a:p>
            <a:pPr eaLnBrk="1" hangingPunct="1"/>
            <a:r>
              <a:rPr lang="en-US" smtClean="0"/>
              <a:t>Based on a global criteria, all storage elements are set to a known state, using an asynchronous SR port</a:t>
            </a:r>
          </a:p>
          <a:p>
            <a:pPr lvl="1" eaLnBrk="1" hangingPunct="1"/>
            <a:r>
              <a:rPr lang="en-US" smtClean="0"/>
              <a:t>Each clock domain in the device uses a synchronized version of the global reset</a:t>
            </a:r>
          </a:p>
          <a:p>
            <a:pPr eaLnBrk="1" hangingPunct="1"/>
            <a:r>
              <a:rPr lang="en-US" smtClean="0"/>
              <a:t>Advantages</a:t>
            </a:r>
          </a:p>
          <a:p>
            <a:pPr lvl="1" eaLnBrk="1" hangingPunct="1"/>
            <a:r>
              <a:rPr lang="en-US" smtClean="0"/>
              <a:t>Will work even if the clock is not present</a:t>
            </a:r>
          </a:p>
          <a:p>
            <a:pPr lvl="1" eaLnBrk="1" hangingPunct="1"/>
            <a:r>
              <a:rPr lang="en-US" smtClean="0"/>
              <a:t>Required for systems that need to generate valid outputs even when clock is not present</a:t>
            </a:r>
          </a:p>
          <a:p>
            <a:pPr lvl="2" eaLnBrk="1" hangingPunct="1"/>
            <a:r>
              <a:rPr lang="en-US" smtClean="0"/>
              <a:t>Input interfaces from “hot pluggable” devices</a:t>
            </a:r>
          </a:p>
          <a:p>
            <a:pPr lvl="2" eaLnBrk="1" hangingPunct="1"/>
            <a:r>
              <a:rPr lang="en-US" smtClean="0"/>
              <a:t>Interfaces using recovered clocks</a:t>
            </a:r>
          </a:p>
          <a:p>
            <a:pPr eaLnBrk="1" hangingPunct="1"/>
            <a:r>
              <a:rPr lang="en-US" smtClean="0"/>
              <a:t>Disadvantages</a:t>
            </a:r>
          </a:p>
          <a:p>
            <a:pPr lvl="1" eaLnBrk="1" hangingPunct="1"/>
            <a:r>
              <a:rPr lang="en-US" smtClean="0"/>
              <a:t>Cannot be control set reduced</a:t>
            </a:r>
          </a:p>
          <a:p>
            <a:pPr lvl="1" eaLnBrk="1" hangingPunct="1"/>
            <a:r>
              <a:rPr lang="en-US" smtClean="0"/>
              <a:t>Uses substantial routing resources</a:t>
            </a:r>
          </a:p>
          <a:p>
            <a:endParaRPr lang="en-CA" smtClean="0"/>
          </a:p>
        </p:txBody>
      </p:sp>
    </p:spTree>
    <p:custDataLst>
      <p:tags r:id="rId1"/>
    </p:custData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1"/>
          <p:cNvSpPr>
            <a:spLocks noGrp="1" noChangeArrowheads="1"/>
          </p:cNvSpPr>
          <p:nvPr>
            <p:ph type="title"/>
          </p:nvPr>
        </p:nvSpPr>
        <p:spPr/>
        <p:txBody>
          <a:bodyPr/>
          <a:lstStyle/>
          <a:p>
            <a:pPr eaLnBrk="1" hangingPunct="1"/>
            <a:r>
              <a:rPr lang="en-US" smtClean="0"/>
              <a:t>Changing to Synchronous Resets</a:t>
            </a:r>
          </a:p>
        </p:txBody>
      </p:sp>
      <p:sp>
        <p:nvSpPr>
          <p:cNvPr id="12291" name="Rectangle 12"/>
          <p:cNvSpPr>
            <a:spLocks noGrp="1" noChangeArrowheads="1"/>
          </p:cNvSpPr>
          <p:nvPr>
            <p:ph type="body" idx="1"/>
          </p:nvPr>
        </p:nvSpPr>
        <p:spPr>
          <a:xfrm>
            <a:off x="184355" y="1187245"/>
            <a:ext cx="6481916" cy="5088194"/>
          </a:xfrm>
        </p:spPr>
        <p:txBody>
          <a:bodyPr/>
          <a:lstStyle/>
          <a:p>
            <a:pPr eaLnBrk="1" hangingPunct="1"/>
            <a:r>
              <a:rPr lang="en-US" dirty="0" smtClean="0"/>
              <a:t>All new code should use synchronous resets when a reset is necessary</a:t>
            </a:r>
          </a:p>
          <a:p>
            <a:pPr eaLnBrk="1" hangingPunct="1"/>
            <a:r>
              <a:rPr lang="en-US" dirty="0" smtClean="0"/>
              <a:t>For existing code, you have three choices</a:t>
            </a:r>
          </a:p>
          <a:p>
            <a:pPr lvl="1" eaLnBrk="1" hangingPunct="1"/>
            <a:r>
              <a:rPr lang="en-US" dirty="0" smtClean="0"/>
              <a:t>Leave alone</a:t>
            </a:r>
          </a:p>
          <a:p>
            <a:pPr lvl="2" eaLnBrk="1" hangingPunct="1"/>
            <a:r>
              <a:rPr lang="en-US" dirty="0" smtClean="0"/>
              <a:t>Acknowledge the possible drawbacks of asynchronous  resets</a:t>
            </a:r>
          </a:p>
          <a:p>
            <a:pPr lvl="1" eaLnBrk="1" hangingPunct="1"/>
            <a:r>
              <a:rPr lang="en-US" dirty="0" smtClean="0"/>
              <a:t>Use synthesis switch </a:t>
            </a:r>
            <a:br>
              <a:rPr lang="en-US" dirty="0" smtClean="0"/>
            </a:br>
            <a:r>
              <a:rPr lang="en-US" dirty="0" smtClean="0"/>
              <a:t>(</a:t>
            </a:r>
            <a:r>
              <a:rPr lang="en-US" b="1" dirty="0" smtClean="0"/>
              <a:t>dangerous</a:t>
            </a:r>
            <a:r>
              <a:rPr lang="en-US" dirty="0" smtClean="0"/>
              <a:t>!)</a:t>
            </a:r>
          </a:p>
          <a:p>
            <a:pPr lvl="2" eaLnBrk="1" hangingPunct="1"/>
            <a:r>
              <a:rPr lang="en-US" dirty="0" smtClean="0"/>
              <a:t>Not the same as </a:t>
            </a:r>
            <a:br>
              <a:rPr lang="en-US" dirty="0" smtClean="0"/>
            </a:br>
            <a:r>
              <a:rPr lang="en-US" dirty="0" smtClean="0"/>
              <a:t>changing to synchronous reset</a:t>
            </a:r>
          </a:p>
          <a:p>
            <a:pPr lvl="2" eaLnBrk="1" hangingPunct="1"/>
            <a:r>
              <a:rPr lang="en-US" dirty="0" smtClean="0"/>
              <a:t>This can make the synthesis result different from the behavioral simulation</a:t>
            </a:r>
          </a:p>
          <a:p>
            <a:pPr lvl="1" eaLnBrk="1" hangingPunct="1"/>
            <a:r>
              <a:rPr lang="en-US" b="1" dirty="0" smtClean="0"/>
              <a:t>Recommended:</a:t>
            </a:r>
            <a:r>
              <a:rPr lang="en-US" dirty="0" smtClean="0"/>
              <a:t> Manually change (or use a script) the asynchronous reset to synchronous</a:t>
            </a:r>
          </a:p>
          <a:p>
            <a:pPr lvl="2" eaLnBrk="1" hangingPunct="1"/>
            <a:r>
              <a:rPr lang="en-US" dirty="0" smtClean="0"/>
              <a:t>Removing the top-level reset port does not get the same result as </a:t>
            </a:r>
            <a:br>
              <a:rPr lang="en-US" dirty="0" smtClean="0"/>
            </a:br>
            <a:r>
              <a:rPr lang="en-US" dirty="0" smtClean="0"/>
              <a:t>removing the reset from your code</a:t>
            </a:r>
          </a:p>
        </p:txBody>
      </p:sp>
      <p:grpSp>
        <p:nvGrpSpPr>
          <p:cNvPr id="2" name="Group 4"/>
          <p:cNvGrpSpPr>
            <a:grpSpLocks/>
          </p:cNvGrpSpPr>
          <p:nvPr>
            <p:custDataLst>
              <p:tags r:id="rId2"/>
            </p:custDataLst>
          </p:nvPr>
        </p:nvGrpSpPr>
        <p:grpSpPr bwMode="auto">
          <a:xfrm>
            <a:off x="3319463" y="2707865"/>
            <a:ext cx="5824537" cy="1809750"/>
            <a:chOff x="1304" y="2780"/>
            <a:chExt cx="2742" cy="818"/>
          </a:xfrm>
        </p:grpSpPr>
        <p:grpSp>
          <p:nvGrpSpPr>
            <p:cNvPr id="3" name="Group 5"/>
            <p:cNvGrpSpPr>
              <a:grpSpLocks/>
            </p:cNvGrpSpPr>
            <p:nvPr/>
          </p:nvGrpSpPr>
          <p:grpSpPr bwMode="auto">
            <a:xfrm>
              <a:off x="1304" y="2780"/>
              <a:ext cx="2698" cy="818"/>
              <a:chOff x="977" y="2100"/>
              <a:chExt cx="2698" cy="818"/>
            </a:xfrm>
          </p:grpSpPr>
          <p:pic>
            <p:nvPicPr>
              <p:cNvPr id="12295" name="Picture 6"/>
              <p:cNvPicPr>
                <a:picLocks noChangeAspect="1" noChangeArrowheads="1"/>
              </p:cNvPicPr>
              <p:nvPr/>
            </p:nvPicPr>
            <p:blipFill>
              <a:blip r:embed="rId5"/>
              <a:srcRect/>
              <a:stretch>
                <a:fillRect/>
              </a:stretch>
            </p:blipFill>
            <p:spPr bwMode="auto">
              <a:xfrm>
                <a:off x="2568" y="2100"/>
                <a:ext cx="1107" cy="818"/>
              </a:xfrm>
              <a:prstGeom prst="rect">
                <a:avLst/>
              </a:prstGeom>
              <a:noFill/>
              <a:ln w="9525">
                <a:noFill/>
                <a:miter lim="800000"/>
                <a:headEnd/>
                <a:tailEnd/>
              </a:ln>
            </p:spPr>
          </p:pic>
          <p:sp>
            <p:nvSpPr>
              <p:cNvPr id="12296" name="Text Box 7"/>
              <p:cNvSpPr txBox="1">
                <a:spLocks noChangeArrowheads="1"/>
              </p:cNvSpPr>
              <p:nvPr/>
            </p:nvSpPr>
            <p:spPr bwMode="auto">
              <a:xfrm>
                <a:off x="977" y="2300"/>
                <a:ext cx="1314" cy="418"/>
              </a:xfrm>
              <a:prstGeom prst="rect">
                <a:avLst/>
              </a:prstGeom>
              <a:solidFill>
                <a:srgbClr val="FFFF00"/>
              </a:solidFill>
              <a:ln w="9525">
                <a:solidFill>
                  <a:schemeClr val="tx1"/>
                </a:solidFill>
                <a:miter lim="800000"/>
                <a:headEnd/>
                <a:tailEnd/>
              </a:ln>
            </p:spPr>
            <p:txBody>
              <a:bodyPr>
                <a:spAutoFit/>
              </a:bodyPr>
              <a:lstStyle/>
              <a:p>
                <a:pPr algn="l" eaLnBrk="0" hangingPunct="0">
                  <a:spcBef>
                    <a:spcPct val="50000"/>
                  </a:spcBef>
                </a:pPr>
                <a:r>
                  <a:rPr lang="en-US" sz="1200" b="1"/>
                  <a:t>Synplify:</a:t>
                </a:r>
                <a:br>
                  <a:rPr lang="en-US" sz="1200" b="1"/>
                </a:br>
                <a:r>
                  <a:rPr lang="en-US" sz="1200">
                    <a:latin typeface="Courier" pitchFamily="49" charset="0"/>
                  </a:rPr>
                  <a:t>syn_clean_reset</a:t>
                </a:r>
              </a:p>
              <a:p>
                <a:pPr algn="l" eaLnBrk="0" hangingPunct="0">
                  <a:spcBef>
                    <a:spcPct val="50000"/>
                  </a:spcBef>
                </a:pPr>
                <a:r>
                  <a:rPr lang="en-US" sz="1200" b="1"/>
                  <a:t>XST:</a:t>
                </a:r>
                <a:br>
                  <a:rPr lang="en-US" sz="1200" b="1"/>
                </a:br>
                <a:r>
                  <a:rPr lang="en-US" sz="1200">
                    <a:latin typeface="Courier" pitchFamily="49" charset="0"/>
                  </a:rPr>
                  <a:t>-async_to_sync YES</a:t>
                </a:r>
              </a:p>
            </p:txBody>
          </p:sp>
        </p:grpSp>
        <p:sp>
          <p:nvSpPr>
            <p:cNvPr id="12294" name="Oval 8"/>
            <p:cNvSpPr>
              <a:spLocks noChangeArrowheads="1"/>
            </p:cNvSpPr>
            <p:nvPr/>
          </p:nvSpPr>
          <p:spPr bwMode="auto">
            <a:xfrm>
              <a:off x="3330" y="3194"/>
              <a:ext cx="716" cy="119"/>
            </a:xfrm>
            <a:prstGeom prst="ellipse">
              <a:avLst/>
            </a:prstGeom>
            <a:noFill/>
            <a:ln w="28575">
              <a:solidFill>
                <a:srgbClr val="0033CC"/>
              </a:solidFill>
              <a:round/>
              <a:headEnd/>
              <a:tailEnd/>
            </a:ln>
          </p:spPr>
          <p:txBody>
            <a:bodyPr wrap="none" anchor="ctr"/>
            <a:lstStyle/>
            <a:p>
              <a:endParaRPr lang="en-US"/>
            </a:p>
          </p:txBody>
        </p:sp>
      </p:grpSp>
    </p:spTree>
    <p:custDataLst>
      <p:tags r:id="rId1"/>
    </p:custData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Reset Routing Costs</a:t>
            </a:r>
            <a:endParaRPr lang="en-US" sz="1400" smtClean="0"/>
          </a:p>
        </p:txBody>
      </p:sp>
      <p:sp>
        <p:nvSpPr>
          <p:cNvPr id="13315" name="Rectangle 3"/>
          <p:cNvSpPr>
            <a:spLocks noGrp="1" noChangeArrowheads="1"/>
          </p:cNvSpPr>
          <p:nvPr>
            <p:ph type="body" idx="1"/>
          </p:nvPr>
        </p:nvSpPr>
        <p:spPr/>
        <p:txBody>
          <a:bodyPr/>
          <a:lstStyle/>
          <a:p>
            <a:pPr eaLnBrk="1" hangingPunct="1"/>
            <a:r>
              <a:rPr lang="en-US" smtClean="0"/>
              <a:t>Routing can be considered one of the most valuable resources</a:t>
            </a:r>
          </a:p>
          <a:p>
            <a:pPr eaLnBrk="1" hangingPunct="1"/>
            <a:r>
              <a:rPr lang="en-US" smtClean="0"/>
              <a:t>Resets compete for the same resources as the rest of the active signals of the design </a:t>
            </a:r>
          </a:p>
          <a:p>
            <a:pPr lvl="1" eaLnBrk="1" hangingPunct="1"/>
            <a:r>
              <a:rPr lang="en-US" smtClean="0"/>
              <a:t>Including timing-critical paths</a:t>
            </a:r>
          </a:p>
          <a:p>
            <a:pPr lvl="1" eaLnBrk="1" hangingPunct="1"/>
            <a:r>
              <a:rPr lang="en-US" smtClean="0"/>
              <a:t>More available routing gives the tools a better chance to meet your timing objectives</a:t>
            </a:r>
          </a:p>
        </p:txBody>
      </p:sp>
      <p:pic>
        <p:nvPicPr>
          <p:cNvPr id="13316" name="Picture 7" descr="new_reset_matrix"/>
          <p:cNvPicPr>
            <a:picLocks noChangeAspect="1" noChangeArrowheads="1"/>
          </p:cNvPicPr>
          <p:nvPr>
            <p:custDataLst>
              <p:tags r:id="rId2"/>
            </p:custDataLst>
          </p:nvPr>
        </p:nvPicPr>
        <p:blipFill>
          <a:blip r:embed="rId5"/>
          <a:srcRect/>
          <a:stretch>
            <a:fillRect/>
          </a:stretch>
        </p:blipFill>
        <p:spPr bwMode="auto">
          <a:xfrm>
            <a:off x="2863850" y="3721100"/>
            <a:ext cx="3543300" cy="2752725"/>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Global Set Reset (GSR)</a:t>
            </a:r>
            <a:endParaRPr lang="en-CA" smtClean="0"/>
          </a:p>
        </p:txBody>
      </p:sp>
      <p:sp>
        <p:nvSpPr>
          <p:cNvPr id="14339" name="Content Placeholder 2"/>
          <p:cNvSpPr>
            <a:spLocks noGrp="1"/>
          </p:cNvSpPr>
          <p:nvPr>
            <p:ph idx="1"/>
          </p:nvPr>
        </p:nvSpPr>
        <p:spPr>
          <a:xfrm>
            <a:off x="457200" y="1600200"/>
            <a:ext cx="6637338" cy="4799013"/>
          </a:xfrm>
        </p:spPr>
        <p:txBody>
          <a:bodyPr/>
          <a:lstStyle/>
          <a:p>
            <a:r>
              <a:rPr lang="en-US" smtClean="0"/>
              <a:t>GSR is a special reset signal that is used to hold the design in a reset state while the FPGA is being configured</a:t>
            </a:r>
          </a:p>
          <a:p>
            <a:r>
              <a:rPr lang="en-US" smtClean="0"/>
              <a:t>After the configuration is complete, the GSR is released and all of the flip-flops and other resources now possess the INIT value</a:t>
            </a:r>
          </a:p>
          <a:p>
            <a:pPr lvl="1"/>
            <a:r>
              <a:rPr lang="en-US" smtClean="0"/>
              <a:t>The deassertion of GSR can take several clocks to affect all flip-flops in your design</a:t>
            </a:r>
          </a:p>
          <a:p>
            <a:pPr lvl="1"/>
            <a:r>
              <a:rPr lang="en-US" smtClean="0"/>
              <a:t>The deassertion of GSR is asynchronous to all system clocks</a:t>
            </a:r>
          </a:p>
          <a:p>
            <a:r>
              <a:rPr lang="en-US" smtClean="0"/>
              <a:t>The GSR can be asserted again from fabric logic by instantiating the STARTUPE2 module</a:t>
            </a:r>
          </a:p>
          <a:p>
            <a:pPr lvl="1"/>
            <a:r>
              <a:rPr lang="en-US" smtClean="0"/>
              <a:t>Allows connection to the GSR net inside the FPGA</a:t>
            </a:r>
            <a:endParaRPr lang="en-CA" smtClean="0"/>
          </a:p>
        </p:txBody>
      </p:sp>
      <p:pic>
        <p:nvPicPr>
          <p:cNvPr id="14340" name="Picture 3"/>
          <p:cNvPicPr>
            <a:picLocks noChangeAspect="1" noChangeArrowheads="1"/>
          </p:cNvPicPr>
          <p:nvPr>
            <p:custDataLst>
              <p:tags r:id="rId2"/>
            </p:custDataLst>
          </p:nvPr>
        </p:nvPicPr>
        <p:blipFill>
          <a:blip r:embed="rId5"/>
          <a:srcRect/>
          <a:stretch>
            <a:fillRect/>
          </a:stretch>
        </p:blipFill>
        <p:spPr bwMode="auto">
          <a:xfrm>
            <a:off x="7080250" y="2282825"/>
            <a:ext cx="1990725" cy="2438400"/>
          </a:xfrm>
          <a:prstGeom prst="rect">
            <a:avLst/>
          </a:prstGeom>
          <a:noFill/>
          <a:ln w="9525" algn="ctr">
            <a:noFill/>
            <a:miter lim="800000"/>
            <a:headEnd/>
            <a:tailEnd/>
          </a:ln>
        </p:spPr>
      </p:pic>
      <p:sp>
        <p:nvSpPr>
          <p:cNvPr id="14341" name="TextBox 5"/>
          <p:cNvSpPr txBox="1">
            <a:spLocks noChangeArrowheads="1"/>
          </p:cNvSpPr>
          <p:nvPr/>
        </p:nvSpPr>
        <p:spPr bwMode="auto">
          <a:xfrm>
            <a:off x="7181850" y="2035175"/>
            <a:ext cx="1725613" cy="277813"/>
          </a:xfrm>
          <a:prstGeom prst="rect">
            <a:avLst/>
          </a:prstGeom>
          <a:noFill/>
          <a:ln w="9525">
            <a:noFill/>
            <a:miter lim="800000"/>
            <a:headEnd/>
            <a:tailEnd/>
          </a:ln>
        </p:spPr>
        <p:txBody>
          <a:bodyPr>
            <a:spAutoFit/>
          </a:bodyPr>
          <a:lstStyle/>
          <a:p>
            <a:r>
              <a:rPr lang="en-US" sz="1200"/>
              <a:t>STARTUPE2</a:t>
            </a:r>
            <a:endParaRPr lang="en-CA" sz="1200"/>
          </a:p>
        </p:txBody>
      </p:sp>
    </p:spTree>
    <p:custDataLst>
      <p:tags r:id="rId1"/>
    </p:custData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smtClean="0"/>
              <a:t>Getting By Without Resets</a:t>
            </a:r>
          </a:p>
        </p:txBody>
      </p:sp>
      <p:sp>
        <p:nvSpPr>
          <p:cNvPr id="15363" name="Rectangle 5"/>
          <p:cNvSpPr>
            <a:spLocks noGrp="1" noChangeArrowheads="1"/>
          </p:cNvSpPr>
          <p:nvPr>
            <p:ph type="body" idx="1"/>
          </p:nvPr>
        </p:nvSpPr>
        <p:spPr/>
        <p:txBody>
          <a:bodyPr/>
          <a:lstStyle/>
          <a:p>
            <a:pPr eaLnBrk="1" hangingPunct="1"/>
            <a:r>
              <a:rPr lang="en-US" smtClean="0"/>
              <a:t>Resets are generally used to</a:t>
            </a:r>
          </a:p>
          <a:p>
            <a:pPr lvl="1" eaLnBrk="1" hangingPunct="1"/>
            <a:r>
              <a:rPr lang="en-US" smtClean="0"/>
              <a:t>Initialize the design to a known state at power up</a:t>
            </a:r>
          </a:p>
          <a:p>
            <a:pPr lvl="1" eaLnBrk="1" hangingPunct="1"/>
            <a:r>
              <a:rPr lang="en-US" smtClean="0"/>
              <a:t>Control the starting up of the design after power up</a:t>
            </a:r>
          </a:p>
          <a:p>
            <a:pPr eaLnBrk="1" hangingPunct="1"/>
            <a:r>
              <a:rPr lang="en-US" smtClean="0"/>
              <a:t>The GSR ensures that all storage elements are at a known value after initialization</a:t>
            </a:r>
          </a:p>
          <a:p>
            <a:pPr eaLnBrk="1" hangingPunct="1"/>
            <a:r>
              <a:rPr lang="en-US" smtClean="0"/>
              <a:t>However, GSR deassertion is asynchronous and slow</a:t>
            </a:r>
          </a:p>
          <a:p>
            <a:pPr lvl="1" eaLnBrk="1" hangingPunct="1"/>
            <a:r>
              <a:rPr lang="en-US" smtClean="0"/>
              <a:t>Can cause metastability or illegal states in logic that starts autonomously</a:t>
            </a:r>
          </a:p>
          <a:p>
            <a:pPr eaLnBrk="1" hangingPunct="1"/>
            <a:r>
              <a:rPr lang="en-US" smtClean="0"/>
              <a:t>A mixed approach whereby the GSR is used to set the initial state and an explicit reset is used to manage the start up can be very efficient</a:t>
            </a:r>
          </a:p>
        </p:txBody>
      </p:sp>
    </p:spTree>
    <p:custDataLst>
      <p:tags r:id="rId1"/>
    </p:custData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3184525" y="1693863"/>
            <a:ext cx="5126191" cy="4495800"/>
          </a:xfrm>
        </p:spPr>
        <p:txBody>
          <a:bodyPr/>
          <a:lstStyle/>
          <a:p>
            <a:pPr eaLnBrk="1" hangingPunct="1"/>
            <a:r>
              <a:rPr lang="en-US" sz="2400" dirty="0" smtClean="0"/>
              <a:t>Control Sets</a:t>
            </a:r>
          </a:p>
          <a:p>
            <a:pPr eaLnBrk="1" hangingPunct="1"/>
            <a:r>
              <a:rPr lang="en-US" sz="2400" dirty="0" smtClean="0"/>
              <a:t>Designing Resets</a:t>
            </a:r>
          </a:p>
          <a:p>
            <a:pPr eaLnBrk="1" hangingPunct="1"/>
            <a:r>
              <a:rPr lang="en-US" sz="2400" b="1" dirty="0" smtClean="0">
                <a:solidFill>
                  <a:schemeClr val="tx2"/>
                </a:solidFill>
              </a:rPr>
              <a:t>Other Reset Considerations</a:t>
            </a:r>
          </a:p>
          <a:p>
            <a:pPr eaLnBrk="1" hangingPunct="1"/>
            <a:r>
              <a:rPr lang="en-US" sz="2400" dirty="0" smtClean="0"/>
              <a:t>Summary</a:t>
            </a:r>
          </a:p>
          <a:p>
            <a:pPr eaLnBrk="1" hangingPunct="1"/>
            <a:endParaRPr lang="en-US" sz="2400" dirty="0" smtClean="0"/>
          </a:p>
        </p:txBody>
      </p:sp>
      <p:sp>
        <p:nvSpPr>
          <p:cNvPr id="16387" name="Rectangle 3"/>
          <p:cNvSpPr>
            <a:spLocks noGrp="1" noChangeArrowheads="1"/>
          </p:cNvSpPr>
          <p:nvPr>
            <p:ph type="title"/>
          </p:nvPr>
        </p:nvSpPr>
        <p:spPr/>
        <p:txBody>
          <a:bodyPr/>
          <a:lstStyle/>
          <a:p>
            <a:pPr eaLnBrk="1" hangingPunct="1"/>
            <a:r>
              <a:rPr lang="en-US" smtClean="0"/>
              <a:t>Lessons</a:t>
            </a:r>
          </a:p>
        </p:txBody>
      </p:sp>
      <p:sp>
        <p:nvSpPr>
          <p:cNvPr id="1520644" name="Line 4"/>
          <p:cNvSpPr>
            <a:spLocks noChangeShapeType="1"/>
          </p:cNvSpPr>
          <p:nvPr/>
        </p:nvSpPr>
        <p:spPr bwMode="auto">
          <a:xfrm>
            <a:off x="1654175" y="2889250"/>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title"/>
          </p:nvPr>
        </p:nvSpPr>
        <p:spPr/>
        <p:txBody>
          <a:bodyPr/>
          <a:lstStyle/>
          <a:p>
            <a:r>
              <a:rPr lang="en-US" smtClean="0"/>
              <a:t>DSP Slice Uses a Synchronous Reset</a:t>
            </a:r>
          </a:p>
        </p:txBody>
      </p:sp>
      <p:sp>
        <p:nvSpPr>
          <p:cNvPr id="17411" name="Rectangle 9"/>
          <p:cNvSpPr>
            <a:spLocks noGrp="1" noChangeArrowheads="1"/>
          </p:cNvSpPr>
          <p:nvPr>
            <p:ph type="body" idx="1"/>
          </p:nvPr>
        </p:nvSpPr>
        <p:spPr/>
        <p:txBody>
          <a:bodyPr/>
          <a:lstStyle/>
          <a:p>
            <a:r>
              <a:rPr lang="en-US" smtClean="0"/>
              <a:t>The DSP slice is more versatile than most realize</a:t>
            </a:r>
          </a:p>
          <a:p>
            <a:pPr lvl="1"/>
            <a:r>
              <a:rPr lang="en-US" smtClean="0"/>
              <a:t>It can be used for multipliers, add/sub, MACC, counters (with programmable terminal count), comparators, shifters, multiplexer, pattern match, and many other logic functions</a:t>
            </a:r>
          </a:p>
          <a:p>
            <a:r>
              <a:rPr lang="en-US" smtClean="0"/>
              <a:t>Each DSP slice effectively has more than 250 registers</a:t>
            </a:r>
          </a:p>
          <a:p>
            <a:pPr lvl="1"/>
            <a:r>
              <a:rPr lang="en-US" smtClean="0"/>
              <a:t>None have an asynchronous reset</a:t>
            </a:r>
          </a:p>
          <a:p>
            <a:r>
              <a:rPr lang="en-US" smtClean="0"/>
              <a:t>Using synchronous global resets allows the synthesis tool to use DSP slices more easily</a:t>
            </a:r>
          </a:p>
          <a:p>
            <a:pPr lvl="1"/>
            <a:r>
              <a:rPr lang="en-US" smtClean="0"/>
              <a:t>Asynchronous reset methodologies will prevent the tools from using the storage resources in the DSP slices</a:t>
            </a:r>
          </a:p>
        </p:txBody>
      </p:sp>
    </p:spTree>
    <p:custDataLst>
      <p:tags r:id="rId1"/>
    </p:custData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Grp="1" noChangeArrowheads="1"/>
          </p:cNvSpPr>
          <p:nvPr>
            <p:ph type="title"/>
          </p:nvPr>
        </p:nvSpPr>
        <p:spPr/>
        <p:txBody>
          <a:bodyPr/>
          <a:lstStyle/>
          <a:p>
            <a:pPr eaLnBrk="1" hangingPunct="1"/>
            <a:r>
              <a:rPr lang="en-US" smtClean="0"/>
              <a:t>Block RAM Uses a Synchronous Reset</a:t>
            </a:r>
          </a:p>
        </p:txBody>
      </p:sp>
      <p:sp>
        <p:nvSpPr>
          <p:cNvPr id="18435" name="Rectangle 9"/>
          <p:cNvSpPr>
            <a:spLocks noGrp="1" noChangeArrowheads="1"/>
          </p:cNvSpPr>
          <p:nvPr>
            <p:ph type="body" idx="1"/>
          </p:nvPr>
        </p:nvSpPr>
        <p:spPr/>
        <p:txBody>
          <a:bodyPr/>
          <a:lstStyle/>
          <a:p>
            <a:pPr eaLnBrk="1" hangingPunct="1">
              <a:lnSpc>
                <a:spcPct val="100000"/>
              </a:lnSpc>
            </a:pPr>
            <a:r>
              <a:rPr lang="en-US" smtClean="0"/>
              <a:t>Block RAMs obtain minimum clock-to-output time by using the output register</a:t>
            </a:r>
          </a:p>
          <a:p>
            <a:pPr lvl="1" eaLnBrk="1" hangingPunct="1">
              <a:lnSpc>
                <a:spcPct val="100000"/>
              </a:lnSpc>
            </a:pPr>
            <a:r>
              <a:rPr lang="en-US" smtClean="0"/>
              <a:t>Output registers only have synchronous resets</a:t>
            </a:r>
          </a:p>
          <a:p>
            <a:pPr eaLnBrk="1" hangingPunct="1">
              <a:lnSpc>
                <a:spcPct val="100000"/>
              </a:lnSpc>
            </a:pPr>
            <a:r>
              <a:rPr lang="en-US" smtClean="0"/>
              <a:t>Unused block RAMs can be used for many alternative purposes</a:t>
            </a:r>
          </a:p>
          <a:p>
            <a:pPr lvl="1" eaLnBrk="1" hangingPunct="1">
              <a:lnSpc>
                <a:spcPct val="100000"/>
              </a:lnSpc>
            </a:pPr>
            <a:r>
              <a:rPr lang="en-US" smtClean="0"/>
              <a:t>ROMs, large LUTs, complex logic, state machines, and deep-shift registers, for example</a:t>
            </a:r>
          </a:p>
          <a:p>
            <a:pPr eaLnBrk="1" hangingPunct="1">
              <a:lnSpc>
                <a:spcPct val="100000"/>
              </a:lnSpc>
            </a:pPr>
            <a:r>
              <a:rPr lang="en-US" smtClean="0"/>
              <a:t>Using block RAMs for other purposes can free up hundreds of flip-flops</a:t>
            </a:r>
          </a:p>
          <a:p>
            <a:pPr lvl="1" eaLnBrk="1" hangingPunct="1">
              <a:lnSpc>
                <a:spcPct val="100000"/>
              </a:lnSpc>
            </a:pPr>
            <a:r>
              <a:rPr lang="en-US" smtClean="0"/>
              <a:t>Using the block RAM in dual-port mode allows for greater utilization of this resource</a:t>
            </a:r>
          </a:p>
          <a:p>
            <a:r>
              <a:rPr lang="en-US" smtClean="0"/>
              <a:t>Using synchronous global resets allows the synthesis tool to use block RAMs more easily</a:t>
            </a:r>
          </a:p>
          <a:p>
            <a:pPr lvl="1"/>
            <a:r>
              <a:rPr lang="en-US" smtClean="0"/>
              <a:t>Asynchronous resets will prevent the tools from using the output registers on block RAMs</a:t>
            </a:r>
          </a:p>
        </p:txBody>
      </p:sp>
    </p:spTree>
    <p:custDataLst>
      <p:tags r:id="rId1"/>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title"/>
          </p:nvPr>
        </p:nvSpPr>
        <p:spPr/>
        <p:txBody>
          <a:bodyPr/>
          <a:lstStyle/>
          <a:p>
            <a:pPr eaLnBrk="1" hangingPunct="1"/>
            <a:r>
              <a:rPr lang="en-US" smtClean="0"/>
              <a:t>SRL Has No Reset Capabilities</a:t>
            </a:r>
          </a:p>
        </p:txBody>
      </p:sp>
      <p:sp>
        <p:nvSpPr>
          <p:cNvPr id="19459" name="Rectangle 8"/>
          <p:cNvSpPr>
            <a:spLocks noGrp="1" noChangeArrowheads="1"/>
          </p:cNvSpPr>
          <p:nvPr>
            <p:ph type="body" idx="1"/>
          </p:nvPr>
        </p:nvSpPr>
        <p:spPr>
          <a:xfrm>
            <a:off x="457200" y="1600200"/>
            <a:ext cx="5549900" cy="4799013"/>
          </a:xfrm>
        </p:spPr>
        <p:txBody>
          <a:bodyPr/>
          <a:lstStyle/>
          <a:p>
            <a:pPr eaLnBrk="1" hangingPunct="1"/>
            <a:r>
              <a:rPr lang="en-US" smtClean="0"/>
              <a:t>Synthesis can infer SRL-based shift registers</a:t>
            </a:r>
          </a:p>
          <a:p>
            <a:pPr lvl="1" eaLnBrk="1" hangingPunct="1"/>
            <a:r>
              <a:rPr lang="en-US" smtClean="0"/>
              <a:t>But only if no resets are used (otherwise flip-flops are wasted)</a:t>
            </a:r>
          </a:p>
          <a:p>
            <a:pPr lvl="1" eaLnBrk="1" hangingPunct="1"/>
            <a:r>
              <a:rPr lang="en-US" smtClean="0"/>
              <a:t>Or, the synthesis tool can emulate the reset</a:t>
            </a:r>
          </a:p>
          <a:p>
            <a:pPr lvl="2" eaLnBrk="1" hangingPunct="1"/>
            <a:r>
              <a:rPr lang="en-US" smtClean="0"/>
              <a:t>This uses extra resources and negatively impacts timing</a:t>
            </a:r>
          </a:p>
        </p:txBody>
      </p:sp>
      <p:pic>
        <p:nvPicPr>
          <p:cNvPr id="19460" name="Picture 6"/>
          <p:cNvPicPr>
            <a:picLocks noChangeAspect="1" noChangeArrowheads="1"/>
          </p:cNvPicPr>
          <p:nvPr>
            <p:custDataLst>
              <p:tags r:id="rId2"/>
            </p:custDataLst>
          </p:nvPr>
        </p:nvPicPr>
        <p:blipFill>
          <a:blip r:embed="rId5"/>
          <a:srcRect/>
          <a:stretch>
            <a:fillRect/>
          </a:stretch>
        </p:blipFill>
        <p:spPr bwMode="auto">
          <a:xfrm>
            <a:off x="5751513" y="1625600"/>
            <a:ext cx="2495550" cy="4648200"/>
          </a:xfrm>
          <a:prstGeom prst="rect">
            <a:avLst/>
          </a:prstGeom>
          <a:noFill/>
          <a:ln w="9525" algn="ctr">
            <a:noFill/>
            <a:miter lim="800000"/>
            <a:headEnd/>
            <a:tailEnd/>
          </a:ln>
        </p:spPr>
      </p:pic>
    </p:spTree>
    <p:custDataLst>
      <p:tags r:id="rId1"/>
    </p:custData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Slice Flip-Flop Capabilities</a:t>
            </a:r>
          </a:p>
        </p:txBody>
      </p:sp>
      <p:sp>
        <p:nvSpPr>
          <p:cNvPr id="38" name="Content Placeholder 37"/>
          <p:cNvSpPr>
            <a:spLocks noGrp="1"/>
          </p:cNvSpPr>
          <p:nvPr>
            <p:ph idx="1"/>
          </p:nvPr>
        </p:nvSpPr>
        <p:spPr/>
        <p:txBody>
          <a:bodyPr/>
          <a:lstStyle/>
          <a:p>
            <a:pPr>
              <a:defRPr/>
            </a:pPr>
            <a:r>
              <a:rPr lang="en-US" dirty="0" smtClean="0"/>
              <a:t>All flip-flops are D type</a:t>
            </a:r>
          </a:p>
          <a:p>
            <a:pPr>
              <a:defRPr/>
            </a:pPr>
            <a:r>
              <a:rPr lang="en-US" dirty="0" smtClean="0"/>
              <a:t>All flip-flops have a single clock input (CLK)</a:t>
            </a:r>
          </a:p>
          <a:p>
            <a:pPr marL="685800" lvl="1">
              <a:buFont typeface="Wingdings" pitchFamily="2" charset="2"/>
              <a:buChar char="§"/>
              <a:defRPr/>
            </a:pPr>
            <a:r>
              <a:rPr lang="en-US" sz="2200" dirty="0" smtClean="0"/>
              <a:t>Clock can be inverted at the slice boundary</a:t>
            </a:r>
          </a:p>
          <a:p>
            <a:pPr>
              <a:defRPr/>
            </a:pPr>
            <a:r>
              <a:rPr lang="en-US" dirty="0" smtClean="0"/>
              <a:t>All flip-flops have an active high chip enable (CE)</a:t>
            </a:r>
          </a:p>
          <a:p>
            <a:pPr>
              <a:defRPr/>
            </a:pPr>
            <a:r>
              <a:rPr lang="en-US" dirty="0" smtClean="0"/>
              <a:t>All flip-flops have an active high SR input</a:t>
            </a:r>
          </a:p>
          <a:p>
            <a:pPr marL="685800" lvl="1">
              <a:buFont typeface="Wingdings" pitchFamily="2" charset="2"/>
              <a:buChar char="§"/>
              <a:defRPr/>
            </a:pPr>
            <a:r>
              <a:rPr lang="en-US" sz="2200" dirty="0" smtClean="0"/>
              <a:t>SR can be synchronous or asynchronous, as determined by the configuration bit stream</a:t>
            </a:r>
          </a:p>
          <a:p>
            <a:pPr marL="685800" lvl="1">
              <a:buFont typeface="Wingdings" pitchFamily="2" charset="2"/>
              <a:buChar char="§"/>
              <a:defRPr/>
            </a:pPr>
            <a:r>
              <a:rPr lang="en-US" sz="2200" dirty="0" smtClean="0"/>
              <a:t>Sets the flip-flop value to a pre-determined state, as determined by the configuration bit stream</a:t>
            </a:r>
          </a:p>
          <a:p>
            <a:pPr>
              <a:defRPr/>
            </a:pPr>
            <a:r>
              <a:rPr lang="en-US" dirty="0" smtClean="0"/>
              <a:t>All flip-flops are initialized during configuration</a:t>
            </a:r>
          </a:p>
          <a:p>
            <a:pPr lvl="1">
              <a:defRPr/>
            </a:pPr>
            <a:endParaRPr lang="en-US" dirty="0" smtClean="0"/>
          </a:p>
          <a:p>
            <a:pPr>
              <a:defRPr/>
            </a:pPr>
            <a:endParaRPr lang="en-US" dirty="0"/>
          </a:p>
        </p:txBody>
      </p:sp>
      <p:sp>
        <p:nvSpPr>
          <p:cNvPr id="8196" name="Text Box 20"/>
          <p:cNvSpPr txBox="1">
            <a:spLocks noChangeArrowheads="1"/>
          </p:cNvSpPr>
          <p:nvPr/>
        </p:nvSpPr>
        <p:spPr bwMode="auto">
          <a:xfrm>
            <a:off x="7013575" y="1897063"/>
            <a:ext cx="304800"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D</a:t>
            </a:r>
          </a:p>
        </p:txBody>
      </p:sp>
      <p:sp>
        <p:nvSpPr>
          <p:cNvPr id="8197" name="Text Box 21"/>
          <p:cNvSpPr txBox="1">
            <a:spLocks noChangeArrowheads="1"/>
          </p:cNvSpPr>
          <p:nvPr/>
        </p:nvSpPr>
        <p:spPr bwMode="auto">
          <a:xfrm>
            <a:off x="7013575" y="2170113"/>
            <a:ext cx="415925"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CE</a:t>
            </a:r>
          </a:p>
        </p:txBody>
      </p:sp>
      <p:sp>
        <p:nvSpPr>
          <p:cNvPr id="8198" name="Text Box 22"/>
          <p:cNvSpPr txBox="1">
            <a:spLocks noChangeArrowheads="1"/>
          </p:cNvSpPr>
          <p:nvPr/>
        </p:nvSpPr>
        <p:spPr bwMode="auto">
          <a:xfrm>
            <a:off x="7345363" y="2887663"/>
            <a:ext cx="415925" cy="336550"/>
          </a:xfrm>
          <a:prstGeom prst="rect">
            <a:avLst/>
          </a:prstGeom>
          <a:noFill/>
          <a:ln w="12700" algn="ctr">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SR</a:t>
            </a:r>
          </a:p>
        </p:txBody>
      </p:sp>
      <p:sp>
        <p:nvSpPr>
          <p:cNvPr id="8199" name="Line 23"/>
          <p:cNvSpPr>
            <a:spLocks noChangeShapeType="1"/>
          </p:cNvSpPr>
          <p:nvPr/>
        </p:nvSpPr>
        <p:spPr bwMode="auto">
          <a:xfrm flipH="1">
            <a:off x="6483350" y="2049463"/>
            <a:ext cx="565150" cy="0"/>
          </a:xfrm>
          <a:prstGeom prst="line">
            <a:avLst/>
          </a:prstGeom>
          <a:noFill/>
          <a:ln w="12700">
            <a:solidFill>
              <a:schemeClr val="tx1"/>
            </a:solidFill>
            <a:round/>
            <a:headEnd/>
            <a:tailEnd/>
          </a:ln>
        </p:spPr>
        <p:txBody>
          <a:bodyPr>
            <a:spAutoFit/>
          </a:bodyPr>
          <a:lstStyle/>
          <a:p>
            <a:endParaRPr lang="en-US"/>
          </a:p>
        </p:txBody>
      </p:sp>
      <p:sp>
        <p:nvSpPr>
          <p:cNvPr id="8200" name="Line 24"/>
          <p:cNvSpPr>
            <a:spLocks noChangeShapeType="1"/>
          </p:cNvSpPr>
          <p:nvPr/>
        </p:nvSpPr>
        <p:spPr bwMode="auto">
          <a:xfrm flipH="1">
            <a:off x="6515100" y="2322513"/>
            <a:ext cx="533400" cy="0"/>
          </a:xfrm>
          <a:prstGeom prst="line">
            <a:avLst/>
          </a:prstGeom>
          <a:noFill/>
          <a:ln w="12700">
            <a:solidFill>
              <a:schemeClr val="tx2"/>
            </a:solidFill>
            <a:round/>
            <a:headEnd/>
            <a:tailEnd/>
          </a:ln>
        </p:spPr>
        <p:txBody>
          <a:bodyPr>
            <a:spAutoFit/>
          </a:bodyPr>
          <a:lstStyle/>
          <a:p>
            <a:endParaRPr lang="en-US"/>
          </a:p>
        </p:txBody>
      </p:sp>
      <p:sp>
        <p:nvSpPr>
          <p:cNvPr id="8201" name="Line 25"/>
          <p:cNvSpPr>
            <a:spLocks noChangeShapeType="1"/>
          </p:cNvSpPr>
          <p:nvPr/>
        </p:nvSpPr>
        <p:spPr bwMode="auto">
          <a:xfrm>
            <a:off x="7397750" y="3192463"/>
            <a:ext cx="0" cy="385762"/>
          </a:xfrm>
          <a:prstGeom prst="line">
            <a:avLst/>
          </a:prstGeom>
          <a:noFill/>
          <a:ln w="12700">
            <a:solidFill>
              <a:srgbClr val="696A6C"/>
            </a:solidFill>
            <a:round/>
            <a:headEnd/>
            <a:tailEnd/>
          </a:ln>
        </p:spPr>
        <p:txBody>
          <a:bodyPr>
            <a:spAutoFit/>
          </a:bodyPr>
          <a:lstStyle/>
          <a:p>
            <a:endParaRPr lang="en-US"/>
          </a:p>
        </p:txBody>
      </p:sp>
      <p:sp>
        <p:nvSpPr>
          <p:cNvPr id="8202" name="Line 26"/>
          <p:cNvSpPr>
            <a:spLocks noChangeShapeType="1"/>
          </p:cNvSpPr>
          <p:nvPr/>
        </p:nvSpPr>
        <p:spPr bwMode="auto">
          <a:xfrm flipH="1">
            <a:off x="7672388" y="2049463"/>
            <a:ext cx="406400" cy="0"/>
          </a:xfrm>
          <a:prstGeom prst="line">
            <a:avLst/>
          </a:prstGeom>
          <a:noFill/>
          <a:ln w="12700">
            <a:solidFill>
              <a:schemeClr val="tx1"/>
            </a:solidFill>
            <a:round/>
            <a:headEnd/>
            <a:tailEnd/>
          </a:ln>
        </p:spPr>
        <p:txBody>
          <a:bodyPr>
            <a:spAutoFit/>
          </a:bodyPr>
          <a:lstStyle/>
          <a:p>
            <a:endParaRPr lang="en-US"/>
          </a:p>
        </p:txBody>
      </p:sp>
      <p:sp>
        <p:nvSpPr>
          <p:cNvPr id="8203" name="Line 28"/>
          <p:cNvSpPr>
            <a:spLocks noChangeShapeType="1"/>
          </p:cNvSpPr>
          <p:nvPr/>
        </p:nvSpPr>
        <p:spPr bwMode="auto">
          <a:xfrm flipH="1">
            <a:off x="6510338" y="2606675"/>
            <a:ext cx="538162" cy="0"/>
          </a:xfrm>
          <a:prstGeom prst="line">
            <a:avLst/>
          </a:prstGeom>
          <a:noFill/>
          <a:ln w="12700">
            <a:solidFill>
              <a:schemeClr val="accent1"/>
            </a:solidFill>
            <a:round/>
            <a:headEnd/>
            <a:tailEnd/>
          </a:ln>
        </p:spPr>
        <p:txBody>
          <a:bodyPr>
            <a:spAutoFit/>
          </a:bodyPr>
          <a:lstStyle/>
          <a:p>
            <a:endParaRPr lang="en-US"/>
          </a:p>
        </p:txBody>
      </p:sp>
      <p:sp>
        <p:nvSpPr>
          <p:cNvPr id="8204" name="Text Box 29"/>
          <p:cNvSpPr txBox="1">
            <a:spLocks noChangeArrowheads="1"/>
          </p:cNvSpPr>
          <p:nvPr/>
        </p:nvSpPr>
        <p:spPr bwMode="auto">
          <a:xfrm>
            <a:off x="7013575" y="2446338"/>
            <a:ext cx="425450"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CK</a:t>
            </a:r>
          </a:p>
        </p:txBody>
      </p:sp>
      <p:grpSp>
        <p:nvGrpSpPr>
          <p:cNvPr id="2" name="Group 31"/>
          <p:cNvGrpSpPr>
            <a:grpSpLocks/>
          </p:cNvGrpSpPr>
          <p:nvPr>
            <p:custDataLst>
              <p:tags r:id="rId2"/>
            </p:custDataLst>
          </p:nvPr>
        </p:nvGrpSpPr>
        <p:grpSpPr bwMode="auto">
          <a:xfrm>
            <a:off x="7018338" y="1841500"/>
            <a:ext cx="661987" cy="1373188"/>
            <a:chOff x="4730" y="2928"/>
            <a:chExt cx="417" cy="865"/>
          </a:xfrm>
        </p:grpSpPr>
        <p:sp>
          <p:nvSpPr>
            <p:cNvPr id="30" name="Rectangle 32"/>
            <p:cNvSpPr>
              <a:spLocks noChangeArrowheads="1"/>
            </p:cNvSpPr>
            <p:nvPr/>
          </p:nvSpPr>
          <p:spPr bwMode="auto">
            <a:xfrm>
              <a:off x="4747" y="2928"/>
              <a:ext cx="400" cy="848"/>
            </a:xfrm>
            <a:prstGeom prst="rect">
              <a:avLst/>
            </a:prstGeom>
            <a:gradFill rotWithShape="1">
              <a:gsLst>
                <a:gs pos="0">
                  <a:schemeClr val="accent2"/>
                </a:gs>
                <a:gs pos="100000">
                  <a:schemeClr val="accent2">
                    <a:gamma/>
                    <a:tint val="34902"/>
                    <a:invGamma/>
                  </a:schemeClr>
                </a:gs>
              </a:gsLst>
              <a:lin ang="18900000" scaled="1"/>
            </a:gradFill>
            <a:ln w="28575">
              <a:solidFill>
                <a:schemeClr val="tx1"/>
              </a:solidFill>
              <a:miter lim="800000"/>
              <a:headEnd/>
              <a:tailEnd/>
            </a:ln>
            <a:effectLst/>
          </p:spPr>
          <p:txBody>
            <a:bodyPr anchor="ctr">
              <a:spAutoFit/>
            </a:bodyPr>
            <a:lstStyle/>
            <a:p>
              <a:pPr>
                <a:defRPr/>
              </a:pPr>
              <a:endParaRPr lang="en-US" dirty="0"/>
            </a:p>
          </p:txBody>
        </p:sp>
        <p:sp>
          <p:nvSpPr>
            <p:cNvPr id="8207" name="Text Box 33"/>
            <p:cNvSpPr txBox="1">
              <a:spLocks noChangeArrowheads="1"/>
            </p:cNvSpPr>
            <p:nvPr/>
          </p:nvSpPr>
          <p:spPr bwMode="auto">
            <a:xfrm>
              <a:off x="4730" y="2977"/>
              <a:ext cx="182"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D</a:t>
              </a:r>
            </a:p>
          </p:txBody>
        </p:sp>
        <p:sp>
          <p:nvSpPr>
            <p:cNvPr id="8208" name="Text Box 34"/>
            <p:cNvSpPr txBox="1">
              <a:spLocks noChangeArrowheads="1"/>
            </p:cNvSpPr>
            <p:nvPr/>
          </p:nvSpPr>
          <p:spPr bwMode="auto">
            <a:xfrm>
              <a:off x="4730" y="3149"/>
              <a:ext cx="243"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CE</a:t>
              </a:r>
            </a:p>
          </p:txBody>
        </p:sp>
        <p:sp>
          <p:nvSpPr>
            <p:cNvPr id="8209" name="Text Box 35"/>
            <p:cNvSpPr txBox="1">
              <a:spLocks noChangeArrowheads="1"/>
            </p:cNvSpPr>
            <p:nvPr/>
          </p:nvSpPr>
          <p:spPr bwMode="auto">
            <a:xfrm>
              <a:off x="4848" y="3601"/>
              <a:ext cx="243" cy="192"/>
            </a:xfrm>
            <a:prstGeom prst="rect">
              <a:avLst/>
            </a:prstGeom>
            <a:noFill/>
            <a:ln w="12700" algn="ctr">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SR</a:t>
              </a:r>
            </a:p>
          </p:txBody>
        </p:sp>
        <p:sp>
          <p:nvSpPr>
            <p:cNvPr id="8210" name="Text Box 36"/>
            <p:cNvSpPr txBox="1">
              <a:spLocks noChangeArrowheads="1"/>
            </p:cNvSpPr>
            <p:nvPr/>
          </p:nvSpPr>
          <p:spPr bwMode="auto">
            <a:xfrm>
              <a:off x="4953" y="2977"/>
              <a:ext cx="187"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Q</a:t>
              </a:r>
            </a:p>
          </p:txBody>
        </p:sp>
        <p:sp>
          <p:nvSpPr>
            <p:cNvPr id="8211" name="Text Box 37"/>
            <p:cNvSpPr txBox="1">
              <a:spLocks noChangeArrowheads="1"/>
            </p:cNvSpPr>
            <p:nvPr/>
          </p:nvSpPr>
          <p:spPr bwMode="auto">
            <a:xfrm>
              <a:off x="4730" y="3323"/>
              <a:ext cx="248" cy="192"/>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CK</a:t>
              </a:r>
            </a:p>
          </p:txBody>
        </p:sp>
      </p:grpSp>
    </p:spTree>
    <p:custDataLst>
      <p:tags r:id="rId1"/>
    </p:custData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3184525" y="1693863"/>
            <a:ext cx="5022952" cy="4495800"/>
          </a:xfrm>
        </p:spPr>
        <p:txBody>
          <a:bodyPr/>
          <a:lstStyle/>
          <a:p>
            <a:pPr eaLnBrk="1" hangingPunct="1"/>
            <a:r>
              <a:rPr lang="en-US" sz="2400" dirty="0" smtClean="0"/>
              <a:t>Control Sets</a:t>
            </a:r>
          </a:p>
          <a:p>
            <a:pPr eaLnBrk="1" hangingPunct="1"/>
            <a:r>
              <a:rPr lang="en-US" sz="2400" dirty="0" smtClean="0"/>
              <a:t>Designing Resets</a:t>
            </a:r>
          </a:p>
          <a:p>
            <a:pPr eaLnBrk="1" hangingPunct="1"/>
            <a:r>
              <a:rPr lang="en-US" sz="2400" dirty="0" smtClean="0"/>
              <a:t>Other Reset Considerations</a:t>
            </a:r>
          </a:p>
          <a:p>
            <a:pPr eaLnBrk="1" hangingPunct="1"/>
            <a:r>
              <a:rPr lang="en-US" sz="2400" b="1" dirty="0" smtClean="0">
                <a:solidFill>
                  <a:schemeClr val="tx2"/>
                </a:solidFill>
              </a:rPr>
              <a:t>Summary</a:t>
            </a:r>
          </a:p>
          <a:p>
            <a:pPr eaLnBrk="1" hangingPunct="1"/>
            <a:endParaRPr lang="en-US" sz="2400" dirty="0" smtClean="0"/>
          </a:p>
        </p:txBody>
      </p:sp>
      <p:sp>
        <p:nvSpPr>
          <p:cNvPr id="20483" name="Rectangle 3"/>
          <p:cNvSpPr>
            <a:spLocks noGrp="1" noChangeArrowheads="1"/>
          </p:cNvSpPr>
          <p:nvPr>
            <p:ph type="title"/>
          </p:nvPr>
        </p:nvSpPr>
        <p:spPr/>
        <p:txBody>
          <a:bodyPr/>
          <a:lstStyle/>
          <a:p>
            <a:pPr eaLnBrk="1" hangingPunct="1"/>
            <a:r>
              <a:rPr lang="en-US" smtClean="0"/>
              <a:t>Lessons</a:t>
            </a:r>
          </a:p>
        </p:txBody>
      </p:sp>
      <p:sp>
        <p:nvSpPr>
          <p:cNvPr id="1518596" name="Line 4"/>
          <p:cNvSpPr>
            <a:spLocks noChangeShapeType="1"/>
          </p:cNvSpPr>
          <p:nvPr/>
        </p:nvSpPr>
        <p:spPr bwMode="auto">
          <a:xfrm>
            <a:off x="1654175" y="3370263"/>
            <a:ext cx="1196975" cy="0"/>
          </a:xfrm>
          <a:prstGeom prst="line">
            <a:avLst/>
          </a:prstGeom>
          <a:noFill/>
          <a:ln w="57150">
            <a:solidFill>
              <a:schemeClr val="tx2"/>
            </a:solidFill>
            <a:round/>
            <a:headEnd type="none" w="sm" len="sm"/>
            <a:tailEnd type="triangle" w="med" len="med"/>
          </a:ln>
          <a:effectLst>
            <a:prstShdw prst="shdw17" dist="17961" dir="2700000">
              <a:schemeClr val="tx2">
                <a:gamma/>
                <a:shade val="60000"/>
                <a:invGamma/>
              </a:schemeClr>
            </a:prstShdw>
          </a:effectLst>
        </p:spPr>
        <p:txBody>
          <a:bodyPr wrap="none" anchor="ctr"/>
          <a:lstStyle/>
          <a:p>
            <a:pPr>
              <a:defRPr/>
            </a:pPr>
            <a:endParaRPr lang="en-US" dirty="0"/>
          </a:p>
        </p:txBody>
      </p:sp>
    </p:spTree>
    <p:custDataLst>
      <p:tags r:id="rId1"/>
    </p:custData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idx="4294967295"/>
          </p:nvPr>
        </p:nvSpPr>
        <p:spPr/>
        <p:txBody>
          <a:bodyPr/>
          <a:lstStyle/>
          <a:p>
            <a:r>
              <a:rPr lang="en-US" smtClean="0"/>
              <a:t>Summary</a:t>
            </a:r>
          </a:p>
        </p:txBody>
      </p:sp>
      <p:sp>
        <p:nvSpPr>
          <p:cNvPr id="21507" name="Rectangle 6"/>
          <p:cNvSpPr>
            <a:spLocks noGrp="1" noChangeArrowheads="1"/>
          </p:cNvSpPr>
          <p:nvPr>
            <p:ph type="body" idx="4294967295"/>
          </p:nvPr>
        </p:nvSpPr>
        <p:spPr/>
        <p:txBody>
          <a:bodyPr/>
          <a:lstStyle/>
          <a:p>
            <a:pPr>
              <a:lnSpc>
                <a:spcPct val="100000"/>
              </a:lnSpc>
            </a:pPr>
            <a:r>
              <a:rPr lang="en-US" smtClean="0"/>
              <a:t>Control set restrictions can reduce design utilization</a:t>
            </a:r>
          </a:p>
          <a:p>
            <a:pPr>
              <a:lnSpc>
                <a:spcPct val="100000"/>
              </a:lnSpc>
            </a:pPr>
            <a:r>
              <a:rPr lang="en-US" smtClean="0"/>
              <a:t>Your reset methodology can have a significant impact on your design efficiency</a:t>
            </a:r>
          </a:p>
          <a:p>
            <a:pPr>
              <a:lnSpc>
                <a:spcPct val="100000"/>
              </a:lnSpc>
            </a:pPr>
            <a:r>
              <a:rPr lang="en-US" smtClean="0"/>
              <a:t>For designs that are not pushing the limits of your technology, it is recommended that synchronous resets be used for all storage elements</a:t>
            </a:r>
          </a:p>
          <a:p>
            <a:pPr>
              <a:lnSpc>
                <a:spcPct val="100000"/>
              </a:lnSpc>
            </a:pPr>
            <a:r>
              <a:rPr lang="en-US" smtClean="0"/>
              <a:t>For more sophisticated designs, a mixed approach where only critical logic is explicitly synchronously reset, and all other logic relies on the GSR is recommended</a:t>
            </a:r>
          </a:p>
          <a:p>
            <a:pPr>
              <a:lnSpc>
                <a:spcPct val="100000"/>
              </a:lnSpc>
            </a:pPr>
            <a:r>
              <a:rPr lang="en-US" smtClean="0"/>
              <a:t>Use asynchronous resets only when required</a:t>
            </a:r>
          </a:p>
          <a:p>
            <a:pPr lvl="1">
              <a:lnSpc>
                <a:spcPct val="100000"/>
              </a:lnSpc>
            </a:pPr>
            <a:r>
              <a:rPr lang="en-US" smtClean="0"/>
              <a:t>That is, when the clock may not be present</a:t>
            </a:r>
          </a:p>
          <a:p>
            <a:pPr>
              <a:lnSpc>
                <a:spcPct val="100000"/>
              </a:lnSpc>
              <a:buFont typeface="Wingdings" pitchFamily="2" charset="2"/>
              <a:buNone/>
            </a:pPr>
            <a:endParaRPr lang="en-US" smtClean="0"/>
          </a:p>
        </p:txBody>
      </p:sp>
    </p:spTree>
    <p:custDataLst>
      <p:tags r:id="rId1"/>
    </p:custData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smtClean="0"/>
              <a:t>Where Can I Learn More?</a:t>
            </a:r>
          </a:p>
        </p:txBody>
      </p:sp>
      <p:sp>
        <p:nvSpPr>
          <p:cNvPr id="22531" name="Rectangle 3"/>
          <p:cNvSpPr>
            <a:spLocks noGrp="1" noChangeArrowheads="1"/>
          </p:cNvSpPr>
          <p:nvPr>
            <p:ph idx="4294967295"/>
          </p:nvPr>
        </p:nvSpPr>
        <p:spPr>
          <a:xfrm>
            <a:off x="457200" y="1435100"/>
            <a:ext cx="7772400" cy="4847481"/>
          </a:xfrm>
        </p:spPr>
        <p:txBody>
          <a:bodyPr>
            <a:spAutoFit/>
          </a:bodyPr>
          <a:lstStyle/>
          <a:p>
            <a:pPr eaLnBrk="1" hangingPunct="1"/>
            <a:r>
              <a:rPr lang="en-US" i="1" dirty="0" smtClean="0"/>
              <a:t>Software Manuals</a:t>
            </a:r>
          </a:p>
          <a:p>
            <a:pPr lvl="1" eaLnBrk="1" hangingPunct="1"/>
            <a:r>
              <a:rPr lang="en-US" dirty="0" smtClean="0"/>
              <a:t>Start </a:t>
            </a:r>
            <a:r>
              <a:rPr lang="en-US" dirty="0" smtClean="0">
                <a:sym typeface="Symbol" pitchFamily="18" charset="2"/>
              </a:rPr>
              <a:t></a:t>
            </a:r>
            <a:r>
              <a:rPr lang="en-US" dirty="0" smtClean="0"/>
              <a:t> Xilinx ISE Design Suite 13.1 </a:t>
            </a:r>
            <a:r>
              <a:rPr lang="en-US" dirty="0" smtClean="0">
                <a:sym typeface="Symbol" pitchFamily="18" charset="2"/>
              </a:rPr>
              <a:t></a:t>
            </a:r>
            <a:r>
              <a:rPr lang="en-US" dirty="0" smtClean="0"/>
              <a:t> ISE Design Tools </a:t>
            </a:r>
            <a:r>
              <a:rPr lang="en-US" dirty="0" smtClean="0">
                <a:sym typeface="Symbol" pitchFamily="18" charset="2"/>
              </a:rPr>
              <a:t></a:t>
            </a:r>
            <a:r>
              <a:rPr lang="en-US" dirty="0" smtClean="0"/>
              <a:t> Documentation </a:t>
            </a:r>
            <a:r>
              <a:rPr lang="en-US" dirty="0" smtClean="0">
                <a:sym typeface="Symbol" pitchFamily="18" charset="2"/>
              </a:rPr>
              <a:t> Software Manuals</a:t>
            </a:r>
          </a:p>
          <a:p>
            <a:pPr lvl="1" eaLnBrk="1" hangingPunct="1"/>
            <a:r>
              <a:rPr lang="en-US" dirty="0" smtClean="0">
                <a:sym typeface="Symbol" pitchFamily="18" charset="2"/>
              </a:rPr>
              <a:t>This includes the </a:t>
            </a:r>
            <a:r>
              <a:rPr lang="en-US" i="1" u="sng" dirty="0" smtClean="0">
                <a:sym typeface="Symbol" pitchFamily="18" charset="2"/>
              </a:rPr>
              <a:t>Synthesis &amp; Simulation Design Guide</a:t>
            </a:r>
          </a:p>
          <a:p>
            <a:pPr lvl="2" eaLnBrk="1" hangingPunct="1"/>
            <a:r>
              <a:rPr lang="en-US" dirty="0" smtClean="0"/>
              <a:t>This guide has example inferences of many architectural resources</a:t>
            </a:r>
          </a:p>
          <a:p>
            <a:pPr lvl="1" eaLnBrk="1" hangingPunct="1"/>
            <a:r>
              <a:rPr lang="en-US" i="1" u="sng" dirty="0" smtClean="0">
                <a:sym typeface="Symbol" pitchFamily="18" charset="2"/>
              </a:rPr>
              <a:t>Xilinx Libraries Guide</a:t>
            </a:r>
          </a:p>
          <a:p>
            <a:pPr lvl="2" eaLnBrk="1" hangingPunct="1"/>
            <a:r>
              <a:rPr lang="en-US" dirty="0" smtClean="0"/>
              <a:t>FF functionality</a:t>
            </a:r>
          </a:p>
          <a:p>
            <a:pPr eaLnBrk="1" hangingPunct="1"/>
            <a:r>
              <a:rPr lang="en-US" dirty="0" smtClean="0"/>
              <a:t>Xilinx </a:t>
            </a:r>
            <a:r>
              <a:rPr lang="en-US" dirty="0" smtClean="0">
                <a:sym typeface="Symbol" pitchFamily="18" charset="2"/>
              </a:rPr>
              <a:t>Education Services </a:t>
            </a:r>
            <a:r>
              <a:rPr lang="en-US" dirty="0" smtClean="0"/>
              <a:t>courses</a:t>
            </a:r>
          </a:p>
          <a:p>
            <a:pPr lvl="1" eaLnBrk="1" hangingPunct="1"/>
            <a:r>
              <a:rPr lang="en-US" u="sng" dirty="0" smtClean="0"/>
              <a:t>www.xilinx.com/training</a:t>
            </a:r>
            <a:endParaRPr lang="en-US" dirty="0" smtClean="0">
              <a:hlinkClick r:id="rId4"/>
            </a:endParaRPr>
          </a:p>
          <a:p>
            <a:pPr lvl="2" eaLnBrk="1" hangingPunct="1"/>
            <a:r>
              <a:rPr lang="en-US" dirty="0" smtClean="0"/>
              <a:t>Xilinx tools and architecture courses</a:t>
            </a:r>
          </a:p>
          <a:p>
            <a:pPr lvl="2" eaLnBrk="1" hangingPunct="1"/>
            <a:r>
              <a:rPr lang="en-US" dirty="0" smtClean="0"/>
              <a:t>Hardware description language courses</a:t>
            </a:r>
          </a:p>
          <a:p>
            <a:pPr lvl="2" eaLnBrk="1" hangingPunct="1"/>
            <a:r>
              <a:rPr lang="en-US" dirty="0" smtClean="0"/>
              <a:t>Basic FPGA architecture, Basic HDL Coding Techniques, and other Free Videos!</a:t>
            </a:r>
          </a:p>
          <a:p>
            <a:pPr eaLnBrk="1" hangingPunct="1"/>
            <a:endParaRPr lang="en-US" dirty="0" smtClean="0"/>
          </a:p>
        </p:txBody>
      </p:sp>
    </p:spTree>
    <p:custDataLst>
      <p:tags r:id="rId1"/>
    </p:custData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eaLnBrk="1" hangingPunct="1"/>
            <a:r>
              <a:rPr lang="en-US" altLang="ja-JP" smtClean="0">
                <a:ea typeface="MS PGothic" pitchFamily="34" charset="-128"/>
              </a:rPr>
              <a:t>Trademark Information</a:t>
            </a:r>
          </a:p>
        </p:txBody>
      </p:sp>
      <p:sp>
        <p:nvSpPr>
          <p:cNvPr id="23555" name="Rectangle 2"/>
          <p:cNvSpPr>
            <a:spLocks noChangeArrowheads="1"/>
          </p:cNvSpPr>
          <p:nvPr/>
        </p:nvSpPr>
        <p:spPr bwMode="auto">
          <a:xfrm>
            <a:off x="838200" y="1600200"/>
            <a:ext cx="7467600" cy="4672013"/>
          </a:xfrm>
          <a:prstGeom prst="rect">
            <a:avLst/>
          </a:prstGeom>
          <a:noFill/>
          <a:ln w="9525">
            <a:noFill/>
            <a:miter lim="800000"/>
            <a:headEnd/>
            <a:tailEnd/>
          </a:ln>
        </p:spPr>
        <p:txBody>
          <a:bodyPr/>
          <a:lstStyle/>
          <a:p>
            <a:pPr algn="l"/>
            <a:r>
              <a:rPr lang="en-US" altLang="ja-JP" sz="900" dirty="0">
                <a:ea typeface="MS PGothic" pitchFamily="34" charset="-128"/>
              </a:rPr>
              <a:t>Xilinx is disclosing this Document and Intellectual </a:t>
            </a:r>
            <a:r>
              <a:rPr lang="en-US" altLang="ja-JP" sz="900" dirty="0" smtClean="0">
                <a:ea typeface="MS PGothic" pitchFamily="34" charset="-128"/>
              </a:rPr>
              <a:t>Property </a:t>
            </a:r>
            <a:r>
              <a:rPr lang="en-US" altLang="ja-JP" sz="900" dirty="0">
                <a:ea typeface="MS PGothic" pitchFamily="34" charset="-128"/>
              </a:rPr>
              <a:t>(hereinafter “the Design”) to you for use in the development of designs to operate on, or interface with Xilinx FPGAs. Except as stated herein, none of the Design may be copied, reproduced, distributed, republished, downloaded, displayed, posted, or transmitted in any form or by any means including, but not limited to, electronic, mechanical, photocopying, recording, or otherwise, without the prior written consent of Xilinx. Any unauthorized use of the Design may violate copyright laws, trademark laws, the laws of privacy and publicity, and communications regulations and statutes.</a:t>
            </a:r>
          </a:p>
          <a:p>
            <a:pPr algn="l"/>
            <a:endParaRPr lang="en-US" altLang="ja-JP" sz="900" dirty="0">
              <a:ea typeface="MS PGothic" pitchFamily="34" charset="-128"/>
            </a:endParaRPr>
          </a:p>
          <a:p>
            <a:pPr algn="l"/>
            <a:r>
              <a:rPr lang="en-US" altLang="ja-JP" sz="900" dirty="0">
                <a:ea typeface="MS PGothic" pitchFamily="34" charset="-128"/>
              </a:rPr>
              <a:t>Xilinx does not assume any liability arising out of the application or use of the Design; nor does Xilinx convey any license under its patents, copyrights, or any rights of others. You are responsible for obtaining any rights you may require for your use or implementation of the Design. Xilinx reserves the right to make changes, at any time, to the Design as deemed desirable in the sole discretion of Xilinx. Xilinx assumes no obligation to correct any errors contained herein or to advise you of any correction if such be made. Xilinx will not assume any liability for the accuracy or correctness of any engineering or technical support or assistance provided to you in connection with the Design.</a:t>
            </a:r>
          </a:p>
          <a:p>
            <a:pPr algn="l"/>
            <a:endParaRPr lang="en-US" altLang="ja-JP" sz="900" dirty="0">
              <a:ea typeface="MS PGothic" pitchFamily="34" charset="-128"/>
            </a:endParaRPr>
          </a:p>
          <a:p>
            <a:pPr algn="l"/>
            <a:r>
              <a:rPr lang="en-US" altLang="ja-JP" sz="900" dirty="0">
                <a:ea typeface="MS PGothic" pitchFamily="34" charset="-128"/>
              </a:rPr>
              <a:t>THE DESIGN IS PROVIDED “AS IS" WITH ALL FAULTS, AND THE ENTIRE RISK AS TO ITS FUNCTION AND IMPLEMENTATION IS WITH YOU. YOU ACKNOWLEDGE AND AGREE THAT YOU HAVE NOT RELIED ON ANY ORAL OR WRITTEN INFORMATION OR ADVICE, WHETHER GIVEN BY XILINX, OR ITS AGENTS OR EMPLOYEES. XILINX MAKES NO OTHER WARRANTIES, WHETHER EXPRESS, IMPLIED, OR STATUTORY, REGARDING THE DESIGN, INCLUDING ANY WARRANTIES OF MERCHANTABILITY, FITNESS FOR A PARTICULAR PURPOSE, TITLE, AND NONINFRINGEMENT OF THIRD-PARTY RIGHTS.</a:t>
            </a:r>
          </a:p>
          <a:p>
            <a:pPr algn="l"/>
            <a:endParaRPr lang="en-US" altLang="ja-JP" sz="900" dirty="0">
              <a:ea typeface="MS PGothic" pitchFamily="34" charset="-128"/>
            </a:endParaRPr>
          </a:p>
          <a:p>
            <a:pPr algn="l"/>
            <a:r>
              <a:rPr lang="en-US" altLang="ja-JP" sz="900" dirty="0">
                <a:ea typeface="MS PGothic" pitchFamily="34" charset="-128"/>
              </a:rPr>
              <a:t>IN NO EVENT WILL XILINX BE LIABLE FOR ANY CONSEQUENTIAL, INDIRECT, EXEMPLARY, SPECIAL, OR INCIDENTAL DAMAGES, INCLUDING ANY LOST DATA AND LOST PROFITS, ARISING FROM OR RELATING TO YOUR USE OF THE DESIGN, EVEN IF YOU HAVE BEEN ADVISED OF THE POSSIBILITY OF SUCH DAMAGES. THE TOTAL CUMULATIVE LIABILITY OF XILINX IN CONNECTION WITH YOUR USE OF THE DESIGN, WHETHER IN CONTRACT OR TORT OR OTHERWISE, WILL IN NO EVENT EXCEED THE AMOUNT OF FEES PAID BY YOU TO XILINX HEREUNDER FOR USE OF THE DESIGN. YOU ACKNOWLEDGE THAT THE FEES, IF ANY, REFLECT THE ALLOCATION OF RISK SET FORTH IN THIS AGREEMENT AND THAT XILINX WOULD NOT MAKE AVAILABLE THE DESIGN TO YOU WITHOUT THESE LIMITATIONS OF LIABILITY.</a:t>
            </a:r>
          </a:p>
          <a:p>
            <a:pPr algn="l"/>
            <a:endParaRPr lang="en-US" altLang="ja-JP" sz="900" dirty="0">
              <a:ea typeface="MS PGothic" pitchFamily="34" charset="-128"/>
            </a:endParaRPr>
          </a:p>
          <a:p>
            <a:pPr algn="l"/>
            <a:r>
              <a:rPr lang="en-US" altLang="ja-JP" sz="900" dirty="0">
                <a:ea typeface="MS PGothic" pitchFamily="34" charset="-128"/>
              </a:rPr>
              <a:t>The Design is not designed or intended for use in the development of on-line control equipment in hazardous environments requiring fail-safe controls, such as in the operation of nuclear facilities, aircraft navigation or communications systems, air traffic control, life support, or weapons systems (“High-Risk Applications”). Xilinx specifically disclaims any express or implied warranties of fitness for such High-Risk Applications. You represent that use of the Design in such High-Risk Applications is fully at your risk.</a:t>
            </a:r>
          </a:p>
          <a:p>
            <a:pPr algn="l"/>
            <a:endParaRPr lang="en-US" altLang="ja-JP" sz="900" dirty="0">
              <a:ea typeface="MS PGothic" pitchFamily="34" charset="-128"/>
            </a:endParaRPr>
          </a:p>
          <a:p>
            <a:pPr algn="l"/>
            <a:r>
              <a:rPr lang="en-US" altLang="ja-JP" sz="900" dirty="0">
                <a:ea typeface="MS PGothic" pitchFamily="34" charset="-128"/>
              </a:rPr>
              <a:t>© </a:t>
            </a:r>
            <a:r>
              <a:rPr lang="en-US" altLang="ja-JP" sz="900" dirty="0" smtClean="0">
                <a:ea typeface="MS PGothic" pitchFamily="34" charset="-128"/>
              </a:rPr>
              <a:t>2012 </a:t>
            </a:r>
            <a:r>
              <a:rPr lang="en-US" altLang="ja-JP" sz="900" dirty="0">
                <a:ea typeface="MS PGothic" pitchFamily="34" charset="-128"/>
              </a:rPr>
              <a:t>Xilinx, Inc. All rights reserved. XILINX, the Xilinx logo, and other designated brands included herein are trademarks of Xilinx, Inc. All other trademarks are the property of their respective owners.</a:t>
            </a:r>
            <a:endParaRPr lang="ja-JP" altLang="en-US" sz="900">
              <a:ea typeface="MS PGothic" pitchFamily="34" charset="-128"/>
            </a:endParaRP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r>
              <a:rPr lang="en-US" smtClean="0"/>
              <a:t>Chip Enable</a:t>
            </a:r>
            <a:endParaRPr lang="en-CA" smtClean="0"/>
          </a:p>
        </p:txBody>
      </p:sp>
      <p:sp>
        <p:nvSpPr>
          <p:cNvPr id="9219" name="Content Placeholder 3"/>
          <p:cNvSpPr>
            <a:spLocks noGrp="1"/>
          </p:cNvSpPr>
          <p:nvPr>
            <p:ph idx="1"/>
          </p:nvPr>
        </p:nvSpPr>
        <p:spPr/>
        <p:txBody>
          <a:bodyPr/>
          <a:lstStyle/>
          <a:p>
            <a:r>
              <a:rPr lang="en-US" smtClean="0"/>
              <a:t>All flip-flops in the 7 series FPGAs have a chip enable (CE) pin</a:t>
            </a:r>
          </a:p>
          <a:p>
            <a:pPr lvl="1"/>
            <a:r>
              <a:rPr lang="en-US" smtClean="0"/>
              <a:t>Active high, synchronous to CLK</a:t>
            </a:r>
          </a:p>
          <a:p>
            <a:pPr lvl="1"/>
            <a:r>
              <a:rPr lang="en-US" smtClean="0"/>
              <a:t>When asserted, the flip-flop clocks in the D input</a:t>
            </a:r>
          </a:p>
          <a:p>
            <a:pPr lvl="1"/>
            <a:r>
              <a:rPr lang="en-US" smtClean="0"/>
              <a:t>When not asserted, the flip-flop holds the current value</a:t>
            </a:r>
          </a:p>
          <a:p>
            <a:r>
              <a:rPr lang="en-US" smtClean="0"/>
              <a:t>Inferred naturally from RTL code</a:t>
            </a:r>
            <a:endParaRPr lang="en-CA" smtClean="0"/>
          </a:p>
        </p:txBody>
      </p:sp>
      <p:sp>
        <p:nvSpPr>
          <p:cNvPr id="5" name="AutoShape 2"/>
          <p:cNvSpPr>
            <a:spLocks noChangeArrowheads="1"/>
          </p:cNvSpPr>
          <p:nvPr/>
        </p:nvSpPr>
        <p:spPr bwMode="auto">
          <a:xfrm>
            <a:off x="966788" y="3924300"/>
            <a:ext cx="2870200" cy="1846263"/>
          </a:xfrm>
          <a:prstGeom prst="parallelogram">
            <a:avLst>
              <a:gd name="adj" fmla="val 0"/>
            </a:avLst>
          </a:prstGeom>
          <a:solidFill>
            <a:srgbClr val="FFF9E1"/>
          </a:solidFill>
          <a:ln w="12700">
            <a:solidFill>
              <a:schemeClr val="tx1"/>
            </a:solidFill>
            <a:miter lim="800000"/>
            <a:headEnd/>
            <a:tailEnd/>
          </a:ln>
          <a:effectLst>
            <a:outerShdw dist="35921" dir="2700000" algn="ctr" rotWithShape="0">
              <a:schemeClr val="bg2"/>
            </a:outerShdw>
          </a:effectLst>
        </p:spPr>
        <p:txBody>
          <a:bodyPr wrap="none" lIns="90447" tIns="44432" rIns="90447" bIns="44432" anchor="ctr"/>
          <a:lstStyle/>
          <a:p>
            <a:pPr algn="l" eaLnBrk="0" hangingPunct="0">
              <a:defRPr/>
            </a:pPr>
            <a:r>
              <a:rPr lang="en-US" sz="1400" b="1" i="1" dirty="0"/>
              <a:t>always @  (posedge CLK )</a:t>
            </a:r>
            <a:endParaRPr lang="en-US" sz="1400" b="1" dirty="0"/>
          </a:p>
          <a:p>
            <a:pPr algn="l" eaLnBrk="0" hangingPunct="0">
              <a:defRPr/>
            </a:pPr>
            <a:r>
              <a:rPr lang="en-US" sz="1400" b="1" i="1" dirty="0"/>
              <a:t>begin</a:t>
            </a:r>
            <a:r>
              <a:rPr lang="en-US" sz="1400" b="1" i="1" dirty="0">
                <a:solidFill>
                  <a:srgbClr val="0033CC"/>
                </a:solidFill>
              </a:rPr>
              <a:t/>
            </a:r>
            <a:br>
              <a:rPr lang="en-US" sz="1400" b="1" i="1" dirty="0">
                <a:solidFill>
                  <a:srgbClr val="0033CC"/>
                </a:solidFill>
              </a:rPr>
            </a:br>
            <a:r>
              <a:rPr lang="en-US" sz="1400" b="1" i="1" dirty="0">
                <a:solidFill>
                  <a:srgbClr val="0033CC"/>
                </a:solidFill>
              </a:rPr>
              <a:t>  </a:t>
            </a:r>
            <a:r>
              <a:rPr lang="en-US" sz="1400" b="1" i="1" dirty="0"/>
              <a:t>if (CE)</a:t>
            </a:r>
          </a:p>
          <a:p>
            <a:pPr algn="l" eaLnBrk="0" hangingPunct="0">
              <a:defRPr/>
            </a:pPr>
            <a:r>
              <a:rPr lang="en-US" sz="1400" b="1" i="1" dirty="0"/>
              <a:t>    Q &lt;= D;</a:t>
            </a:r>
          </a:p>
          <a:p>
            <a:pPr algn="l" eaLnBrk="0" hangingPunct="0">
              <a:defRPr/>
            </a:pPr>
            <a:r>
              <a:rPr lang="en-US" sz="1400" b="1" i="1" dirty="0"/>
              <a:t>end</a:t>
            </a:r>
            <a:endParaRPr lang="en-US" sz="1400" dirty="0"/>
          </a:p>
        </p:txBody>
      </p:sp>
      <p:sp>
        <p:nvSpPr>
          <p:cNvPr id="7" name="PPTShape_0"/>
          <p:cNvSpPr>
            <a:spLocks noChangeArrowheads="1"/>
          </p:cNvSpPr>
          <p:nvPr/>
        </p:nvSpPr>
        <p:spPr bwMode="auto">
          <a:xfrm>
            <a:off x="4865688" y="3927475"/>
            <a:ext cx="2871787" cy="1846263"/>
          </a:xfrm>
          <a:prstGeom prst="parallelogram">
            <a:avLst>
              <a:gd name="adj" fmla="val 0"/>
            </a:avLst>
          </a:prstGeom>
          <a:solidFill>
            <a:srgbClr val="FFF9E1"/>
          </a:solidFill>
          <a:ln w="12700">
            <a:solidFill>
              <a:schemeClr val="tx1"/>
            </a:solidFill>
            <a:miter lim="800000"/>
            <a:headEnd/>
            <a:tailEnd/>
          </a:ln>
          <a:effectLst>
            <a:outerShdw dist="35921" dir="2700000" algn="ctr" rotWithShape="0">
              <a:schemeClr val="bg2"/>
            </a:outerShdw>
          </a:effectLst>
        </p:spPr>
        <p:txBody>
          <a:bodyPr wrap="none" lIns="90447" tIns="44432" rIns="90447" bIns="44432" anchor="ctr"/>
          <a:lstStyle/>
          <a:p>
            <a:pPr algn="l" eaLnBrk="0" hangingPunct="0">
              <a:defRPr/>
            </a:pPr>
            <a:r>
              <a:rPr lang="en-US" sz="1400" b="1" i="1" dirty="0"/>
              <a:t>FF: process (CLK)</a:t>
            </a:r>
            <a:endParaRPr lang="en-US" sz="1400" b="1" dirty="0"/>
          </a:p>
          <a:p>
            <a:pPr algn="l" eaLnBrk="0" hangingPunct="0">
              <a:defRPr/>
            </a:pPr>
            <a:r>
              <a:rPr lang="en-US" sz="1400" b="1" i="1" dirty="0"/>
              <a:t>begin</a:t>
            </a:r>
          </a:p>
          <a:p>
            <a:pPr algn="l" eaLnBrk="0" hangingPunct="0">
              <a:defRPr/>
            </a:pPr>
            <a:r>
              <a:rPr lang="en-US" sz="1400" b="1" i="1" dirty="0"/>
              <a:t>  if (rising_edge CLK) then</a:t>
            </a:r>
            <a:br>
              <a:rPr lang="en-US" sz="1400" b="1" i="1" dirty="0"/>
            </a:br>
            <a:r>
              <a:rPr lang="en-US" sz="1400" b="1" i="1" dirty="0"/>
              <a:t>    if (CE = ‘1’) then</a:t>
            </a:r>
          </a:p>
          <a:p>
            <a:pPr algn="l" eaLnBrk="0" hangingPunct="0">
              <a:defRPr/>
            </a:pPr>
            <a:r>
              <a:rPr lang="en-US" sz="1400" b="1" i="1" dirty="0"/>
              <a:t>      Q &lt;= D;</a:t>
            </a:r>
          </a:p>
          <a:p>
            <a:pPr algn="l" eaLnBrk="0" hangingPunct="0">
              <a:defRPr/>
            </a:pPr>
            <a:r>
              <a:rPr lang="en-US" sz="1400" b="1" i="1" dirty="0"/>
              <a:t>    end if;</a:t>
            </a:r>
          </a:p>
          <a:p>
            <a:pPr algn="l" eaLnBrk="0" hangingPunct="0">
              <a:defRPr/>
            </a:pPr>
            <a:r>
              <a:rPr lang="en-US" sz="1400" b="1" i="1" dirty="0"/>
              <a:t>  end if;</a:t>
            </a:r>
          </a:p>
          <a:p>
            <a:pPr algn="l" eaLnBrk="0" hangingPunct="0">
              <a:defRPr/>
            </a:pPr>
            <a:r>
              <a:rPr lang="en-US" sz="1400" b="1" i="1" dirty="0"/>
              <a:t>end</a:t>
            </a:r>
            <a:endParaRPr lang="en-US" sz="1400" dirty="0"/>
          </a:p>
        </p:txBody>
      </p:sp>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Reset and Initialization</a:t>
            </a:r>
            <a:endParaRPr lang="en-CA" smtClean="0"/>
          </a:p>
        </p:txBody>
      </p:sp>
      <p:sp>
        <p:nvSpPr>
          <p:cNvPr id="10243" name="Content Placeholder 2"/>
          <p:cNvSpPr>
            <a:spLocks noGrp="1"/>
          </p:cNvSpPr>
          <p:nvPr>
            <p:ph idx="1"/>
          </p:nvPr>
        </p:nvSpPr>
        <p:spPr/>
        <p:txBody>
          <a:bodyPr/>
          <a:lstStyle/>
          <a:p>
            <a:r>
              <a:rPr lang="en-US" smtClean="0"/>
              <a:t>The flip-flop has a single active high SR port</a:t>
            </a:r>
          </a:p>
          <a:p>
            <a:pPr lvl="1"/>
            <a:r>
              <a:rPr lang="en-US" smtClean="0"/>
              <a:t>The SR port can be configured as either a synchronous  set/reset or asynchronous preset/clear port</a:t>
            </a:r>
            <a:endParaRPr lang="en-CA" smtClean="0"/>
          </a:p>
          <a:p>
            <a:pPr lvl="1"/>
            <a:r>
              <a:rPr lang="en-US" smtClean="0"/>
              <a:t>When asserted, the flip-flop output will be forced to the SRVAL attribute of the flip-flop</a:t>
            </a:r>
          </a:p>
          <a:p>
            <a:pPr lvl="1"/>
            <a:r>
              <a:rPr lang="en-US" smtClean="0"/>
              <a:t>This attribute is extracted automatically from your RTL code based on your reset structure</a:t>
            </a:r>
          </a:p>
          <a:p>
            <a:r>
              <a:rPr lang="en-US" smtClean="0"/>
              <a:t>The flip-flop also has an initialization value, INIT</a:t>
            </a:r>
          </a:p>
          <a:p>
            <a:pPr lvl="1"/>
            <a:r>
              <a:rPr lang="en-US" smtClean="0"/>
              <a:t>This is the value loaded into the flip-flop during configuration, and when the global set reset (GSR) signal is asserted</a:t>
            </a:r>
          </a:p>
          <a:p>
            <a:pPr lvl="1"/>
            <a:r>
              <a:rPr lang="en-US" smtClean="0"/>
              <a:t>This attribute can also be extracted from your RTL code by some synthesis tools</a:t>
            </a:r>
            <a:endParaRPr lang="en-CA" smtClean="0"/>
          </a:p>
        </p:txBody>
      </p:sp>
    </p:spTree>
    <p:custDataLst>
      <p:tags r:id="rId1"/>
    </p:custData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p:txBody>
          <a:bodyPr/>
          <a:lstStyle/>
          <a:p>
            <a:r>
              <a:rPr lang="en-US" smtClean="0"/>
              <a:t>Asynchronous Reset</a:t>
            </a:r>
            <a:endParaRPr lang="en-CA" smtClean="0"/>
          </a:p>
        </p:txBody>
      </p:sp>
      <p:sp>
        <p:nvSpPr>
          <p:cNvPr id="11267" name="Content Placeholder 3"/>
          <p:cNvSpPr>
            <a:spLocks noGrp="1"/>
          </p:cNvSpPr>
          <p:nvPr>
            <p:ph idx="1"/>
          </p:nvPr>
        </p:nvSpPr>
        <p:spPr/>
        <p:txBody>
          <a:bodyPr/>
          <a:lstStyle/>
          <a:p>
            <a:r>
              <a:rPr lang="en-US" smtClean="0"/>
              <a:t>To infer asynchronous resets, the reset signal must be in the sensitivity list of the process</a:t>
            </a:r>
          </a:p>
          <a:p>
            <a:r>
              <a:rPr lang="en-US" smtClean="0"/>
              <a:t>Output takes reset value immediately</a:t>
            </a:r>
          </a:p>
          <a:p>
            <a:pPr lvl="1"/>
            <a:r>
              <a:rPr lang="en-US" smtClean="0"/>
              <a:t>Even if clock is not present</a:t>
            </a:r>
          </a:p>
          <a:p>
            <a:r>
              <a:rPr lang="en-US" smtClean="0"/>
              <a:t>SRVAL attribute is determined by reset value in RTL code</a:t>
            </a:r>
          </a:p>
        </p:txBody>
      </p:sp>
      <p:sp>
        <p:nvSpPr>
          <p:cNvPr id="5" name="AutoShape 2"/>
          <p:cNvSpPr>
            <a:spLocks noChangeArrowheads="1"/>
          </p:cNvSpPr>
          <p:nvPr/>
        </p:nvSpPr>
        <p:spPr bwMode="auto">
          <a:xfrm>
            <a:off x="681038" y="3924300"/>
            <a:ext cx="4130675" cy="1846263"/>
          </a:xfrm>
          <a:prstGeom prst="parallelogram">
            <a:avLst>
              <a:gd name="adj" fmla="val 0"/>
            </a:avLst>
          </a:prstGeom>
          <a:solidFill>
            <a:srgbClr val="FFF9E1"/>
          </a:solidFill>
          <a:ln w="12700">
            <a:solidFill>
              <a:schemeClr val="tx1"/>
            </a:solidFill>
            <a:miter lim="800000"/>
            <a:headEnd/>
            <a:tailEnd/>
          </a:ln>
          <a:effectLst>
            <a:outerShdw dist="35921" dir="2700000" algn="ctr" rotWithShape="0">
              <a:schemeClr val="bg2"/>
            </a:outerShdw>
          </a:effectLst>
        </p:spPr>
        <p:txBody>
          <a:bodyPr wrap="none" lIns="90447" tIns="44432" rIns="90447" bIns="44432" anchor="ctr"/>
          <a:lstStyle/>
          <a:p>
            <a:pPr algn="l" eaLnBrk="0" hangingPunct="0">
              <a:defRPr/>
            </a:pPr>
            <a:r>
              <a:rPr lang="en-US" sz="1400" b="1" i="1" dirty="0"/>
              <a:t>always @  (posedge CLK or posedge RST )</a:t>
            </a:r>
            <a:endParaRPr lang="en-US" sz="1400" b="1" dirty="0"/>
          </a:p>
          <a:p>
            <a:pPr algn="l" eaLnBrk="0" hangingPunct="0">
              <a:defRPr/>
            </a:pPr>
            <a:r>
              <a:rPr lang="en-US" sz="1400" b="1" i="1" dirty="0"/>
              <a:t>begin</a:t>
            </a:r>
            <a:r>
              <a:rPr lang="en-US" sz="1400" b="1" i="1" dirty="0">
                <a:solidFill>
                  <a:srgbClr val="0033CC"/>
                </a:solidFill>
              </a:rPr>
              <a:t/>
            </a:r>
            <a:br>
              <a:rPr lang="en-US" sz="1400" b="1" i="1" dirty="0">
                <a:solidFill>
                  <a:srgbClr val="0033CC"/>
                </a:solidFill>
              </a:rPr>
            </a:br>
            <a:r>
              <a:rPr lang="en-US" sz="1400" b="1" i="1" dirty="0"/>
              <a:t>  if (RST)</a:t>
            </a:r>
          </a:p>
          <a:p>
            <a:pPr algn="l" eaLnBrk="0" hangingPunct="0">
              <a:defRPr/>
            </a:pPr>
            <a:r>
              <a:rPr lang="en-US" sz="1400" b="1" i="1" dirty="0"/>
              <a:t>    Q &lt;= 1’b0;</a:t>
            </a:r>
          </a:p>
          <a:p>
            <a:pPr algn="l" eaLnBrk="0" hangingPunct="0">
              <a:defRPr/>
            </a:pPr>
            <a:r>
              <a:rPr lang="en-US" sz="1400" b="1" i="1" dirty="0"/>
              <a:t>  else</a:t>
            </a:r>
          </a:p>
          <a:p>
            <a:pPr algn="l" eaLnBrk="0" hangingPunct="0">
              <a:defRPr/>
            </a:pPr>
            <a:r>
              <a:rPr lang="en-US" sz="1400" b="1" i="1" dirty="0"/>
              <a:t>    Q &lt;= D;</a:t>
            </a:r>
          </a:p>
          <a:p>
            <a:pPr algn="l" eaLnBrk="0" hangingPunct="0">
              <a:defRPr/>
            </a:pPr>
            <a:r>
              <a:rPr lang="en-US" sz="1400" b="1" i="1" dirty="0"/>
              <a:t>end</a:t>
            </a:r>
            <a:endParaRPr lang="en-US" sz="1400" dirty="0"/>
          </a:p>
        </p:txBody>
      </p:sp>
      <p:sp>
        <p:nvSpPr>
          <p:cNvPr id="7" name="PPTShape_0"/>
          <p:cNvSpPr>
            <a:spLocks noChangeArrowheads="1"/>
          </p:cNvSpPr>
          <p:nvPr/>
        </p:nvSpPr>
        <p:spPr bwMode="auto">
          <a:xfrm>
            <a:off x="4986338" y="3927475"/>
            <a:ext cx="3543300" cy="1873250"/>
          </a:xfrm>
          <a:prstGeom prst="parallelogram">
            <a:avLst>
              <a:gd name="adj" fmla="val 0"/>
            </a:avLst>
          </a:prstGeom>
          <a:solidFill>
            <a:srgbClr val="FFF9E1"/>
          </a:solidFill>
          <a:ln w="12700">
            <a:solidFill>
              <a:schemeClr val="tx1"/>
            </a:solidFill>
            <a:miter lim="800000"/>
            <a:headEnd/>
            <a:tailEnd/>
          </a:ln>
          <a:effectLst>
            <a:outerShdw dist="35921" dir="2700000" algn="ctr" rotWithShape="0">
              <a:schemeClr val="bg2"/>
            </a:outerShdw>
          </a:effectLst>
        </p:spPr>
        <p:txBody>
          <a:bodyPr wrap="none" lIns="90447" tIns="44432" rIns="90447" bIns="44432" anchor="ctr"/>
          <a:lstStyle/>
          <a:p>
            <a:pPr algn="l" eaLnBrk="0" hangingPunct="0">
              <a:defRPr/>
            </a:pPr>
            <a:r>
              <a:rPr lang="en-US" sz="1400" b="1" i="1" dirty="0"/>
              <a:t>FF: process (CLK, RST)</a:t>
            </a:r>
            <a:endParaRPr lang="en-US" sz="1400" b="1" dirty="0"/>
          </a:p>
          <a:p>
            <a:pPr algn="l" eaLnBrk="0" hangingPunct="0">
              <a:defRPr/>
            </a:pPr>
            <a:r>
              <a:rPr lang="en-US" sz="1400" b="1" i="1" dirty="0"/>
              <a:t>begin</a:t>
            </a:r>
          </a:p>
          <a:p>
            <a:pPr algn="l" eaLnBrk="0" hangingPunct="0">
              <a:defRPr/>
            </a:pPr>
            <a:r>
              <a:rPr lang="en-US" sz="1400" b="1" i="1" dirty="0"/>
              <a:t>  if (RST = ‘1’) then</a:t>
            </a:r>
          </a:p>
          <a:p>
            <a:pPr algn="l" eaLnBrk="0" hangingPunct="0">
              <a:defRPr/>
            </a:pPr>
            <a:r>
              <a:rPr lang="en-US" sz="1400" b="1" i="1" dirty="0"/>
              <a:t>    Q &lt;= ‘0’;</a:t>
            </a:r>
          </a:p>
          <a:p>
            <a:pPr algn="l" eaLnBrk="0" hangingPunct="0">
              <a:defRPr/>
            </a:pPr>
            <a:r>
              <a:rPr lang="en-US" sz="1400" b="1" i="1" dirty="0">
                <a:solidFill>
                  <a:srgbClr val="0033CC"/>
                </a:solidFill>
              </a:rPr>
              <a:t>  </a:t>
            </a:r>
            <a:r>
              <a:rPr lang="en-US" sz="1400" b="1" i="1" dirty="0"/>
              <a:t>elsif (rising_edge CLK) then</a:t>
            </a:r>
          </a:p>
          <a:p>
            <a:pPr algn="l" eaLnBrk="0" hangingPunct="0">
              <a:defRPr/>
            </a:pPr>
            <a:r>
              <a:rPr lang="en-US" sz="1400" b="1" i="1" dirty="0"/>
              <a:t>    Q &lt;= D;</a:t>
            </a:r>
          </a:p>
          <a:p>
            <a:pPr algn="l" eaLnBrk="0" hangingPunct="0">
              <a:defRPr/>
            </a:pPr>
            <a:r>
              <a:rPr lang="en-US" sz="1400" b="1" i="1" dirty="0"/>
              <a:t>  end if;</a:t>
            </a:r>
          </a:p>
          <a:p>
            <a:pPr algn="l" eaLnBrk="0" hangingPunct="0">
              <a:defRPr/>
            </a:pPr>
            <a:r>
              <a:rPr lang="en-US" sz="1400" b="1" i="1" dirty="0"/>
              <a:t>end</a:t>
            </a:r>
            <a:endParaRPr lang="en-US" sz="1400" dirty="0"/>
          </a:p>
        </p:txBody>
      </p:sp>
      <p:sp>
        <p:nvSpPr>
          <p:cNvPr id="11270" name="Rectangular Callout 5"/>
          <p:cNvSpPr>
            <a:spLocks noChangeArrowheads="1"/>
          </p:cNvSpPr>
          <p:nvPr/>
        </p:nvSpPr>
        <p:spPr bwMode="auto">
          <a:xfrm>
            <a:off x="2652713" y="4919663"/>
            <a:ext cx="1244600" cy="369887"/>
          </a:xfrm>
          <a:prstGeom prst="wedgeRectCallout">
            <a:avLst>
              <a:gd name="adj1" fmla="val -91782"/>
              <a:gd name="adj2" fmla="val -69426"/>
            </a:avLst>
          </a:prstGeom>
          <a:solidFill>
            <a:schemeClr val="accent1"/>
          </a:solidFill>
          <a:ln w="9525" algn="ctr">
            <a:solidFill>
              <a:schemeClr val="tx1"/>
            </a:solidFill>
            <a:round/>
            <a:headEnd/>
            <a:tailEnd/>
          </a:ln>
        </p:spPr>
        <p:txBody>
          <a:bodyPr anchor="ctr">
            <a:spAutoFit/>
          </a:bodyPr>
          <a:lstStyle/>
          <a:p>
            <a:r>
              <a:rPr lang="en-US" b="1"/>
              <a:t>SRVAL</a:t>
            </a:r>
            <a:endParaRPr lang="en-CA" b="1"/>
          </a:p>
        </p:txBody>
      </p:sp>
      <p:sp>
        <p:nvSpPr>
          <p:cNvPr id="11271" name="Rectangular Callout 7"/>
          <p:cNvSpPr>
            <a:spLocks noChangeArrowheads="1"/>
          </p:cNvSpPr>
          <p:nvPr/>
        </p:nvSpPr>
        <p:spPr bwMode="auto">
          <a:xfrm>
            <a:off x="7332663" y="4322763"/>
            <a:ext cx="1122362" cy="368300"/>
          </a:xfrm>
          <a:prstGeom prst="wedgeRectCallout">
            <a:avLst>
              <a:gd name="adj1" fmla="val -144398"/>
              <a:gd name="adj2" fmla="val 72625"/>
            </a:avLst>
          </a:prstGeom>
          <a:solidFill>
            <a:schemeClr val="accent1"/>
          </a:solidFill>
          <a:ln w="9525" algn="ctr">
            <a:solidFill>
              <a:schemeClr val="tx1"/>
            </a:solidFill>
            <a:round/>
            <a:headEnd/>
            <a:tailEnd/>
          </a:ln>
        </p:spPr>
        <p:txBody>
          <a:bodyPr anchor="ctr">
            <a:spAutoFit/>
          </a:bodyPr>
          <a:lstStyle/>
          <a:p>
            <a:r>
              <a:rPr lang="en-US" b="1"/>
              <a:t>SRVAL</a:t>
            </a:r>
            <a:endParaRPr lang="en-CA" b="1"/>
          </a:p>
        </p:txBody>
      </p:sp>
    </p:spTree>
    <p:custDataLst>
      <p:tags r:id="rId1"/>
    </p:custData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Using Asynchronous Resets</a:t>
            </a:r>
            <a:endParaRPr lang="en-CA" smtClean="0"/>
          </a:p>
        </p:txBody>
      </p:sp>
      <p:sp>
        <p:nvSpPr>
          <p:cNvPr id="12291" name="Content Placeholder 2"/>
          <p:cNvSpPr>
            <a:spLocks noGrp="1"/>
          </p:cNvSpPr>
          <p:nvPr>
            <p:ph idx="1"/>
          </p:nvPr>
        </p:nvSpPr>
        <p:spPr>
          <a:xfrm>
            <a:off x="457200" y="1600200"/>
            <a:ext cx="8226425" cy="2927350"/>
          </a:xfrm>
        </p:spPr>
        <p:txBody>
          <a:bodyPr/>
          <a:lstStyle/>
          <a:p>
            <a:r>
              <a:rPr lang="en-US" smtClean="0"/>
              <a:t>Deassertion of reset should be synchronous to the clock</a:t>
            </a:r>
          </a:p>
          <a:p>
            <a:r>
              <a:rPr lang="en-US" smtClean="0"/>
              <a:t>Not synchronizing the deassertion of reset can create problems</a:t>
            </a:r>
          </a:p>
          <a:p>
            <a:pPr lvl="1"/>
            <a:r>
              <a:rPr lang="en-US" smtClean="0"/>
              <a:t>Flip-flops can go metastable</a:t>
            </a:r>
          </a:p>
          <a:p>
            <a:pPr lvl="1"/>
            <a:r>
              <a:rPr lang="en-US" smtClean="0"/>
              <a:t>Not all flip-flops are guaranteed to come out of reset on the same clock</a:t>
            </a:r>
          </a:p>
          <a:p>
            <a:r>
              <a:rPr lang="en-US" smtClean="0"/>
              <a:t>Use a reset bridge to synchronize reset to each domain</a:t>
            </a:r>
          </a:p>
        </p:txBody>
      </p:sp>
      <p:sp>
        <p:nvSpPr>
          <p:cNvPr id="12292" name="Line 26"/>
          <p:cNvSpPr>
            <a:spLocks noChangeShapeType="1"/>
          </p:cNvSpPr>
          <p:nvPr/>
        </p:nvSpPr>
        <p:spPr bwMode="auto">
          <a:xfrm flipH="1">
            <a:off x="4148138" y="5008563"/>
            <a:ext cx="406400" cy="0"/>
          </a:xfrm>
          <a:prstGeom prst="line">
            <a:avLst/>
          </a:prstGeom>
          <a:noFill/>
          <a:ln w="12700">
            <a:solidFill>
              <a:schemeClr val="tx1"/>
            </a:solidFill>
            <a:round/>
            <a:headEnd/>
            <a:tailEnd/>
          </a:ln>
        </p:spPr>
        <p:txBody>
          <a:bodyPr>
            <a:spAutoFit/>
          </a:bodyPr>
          <a:lstStyle/>
          <a:p>
            <a:endParaRPr lang="en-US"/>
          </a:p>
        </p:txBody>
      </p:sp>
      <p:grpSp>
        <p:nvGrpSpPr>
          <p:cNvPr id="2" name="Group 21"/>
          <p:cNvGrpSpPr>
            <a:grpSpLocks/>
          </p:cNvGrpSpPr>
          <p:nvPr>
            <p:custDataLst>
              <p:tags r:id="rId2"/>
            </p:custDataLst>
          </p:nvPr>
        </p:nvGrpSpPr>
        <p:grpSpPr bwMode="auto">
          <a:xfrm>
            <a:off x="2959100" y="4262438"/>
            <a:ext cx="1277938" cy="1714500"/>
            <a:chOff x="1970343" y="4262284"/>
            <a:chExt cx="1277938" cy="1714538"/>
          </a:xfrm>
        </p:grpSpPr>
        <p:sp>
          <p:nvSpPr>
            <p:cNvPr id="12317" name="Text Box 20"/>
            <p:cNvSpPr txBox="1">
              <a:spLocks noChangeArrowheads="1"/>
            </p:cNvSpPr>
            <p:nvPr/>
          </p:nvSpPr>
          <p:spPr bwMode="auto">
            <a:xfrm>
              <a:off x="2500568" y="4575932"/>
              <a:ext cx="304800"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D</a:t>
              </a:r>
            </a:p>
          </p:txBody>
        </p:sp>
        <p:sp>
          <p:nvSpPr>
            <p:cNvPr id="12318" name="Text Box 21"/>
            <p:cNvSpPr txBox="1">
              <a:spLocks noChangeArrowheads="1"/>
            </p:cNvSpPr>
            <p:nvPr/>
          </p:nvSpPr>
          <p:spPr bwMode="auto">
            <a:xfrm>
              <a:off x="2500568" y="4922722"/>
              <a:ext cx="415925"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CE</a:t>
              </a:r>
            </a:p>
          </p:txBody>
        </p:sp>
        <p:sp>
          <p:nvSpPr>
            <p:cNvPr id="12319" name="Text Box 22"/>
            <p:cNvSpPr txBox="1">
              <a:spLocks noChangeArrowheads="1"/>
            </p:cNvSpPr>
            <p:nvPr/>
          </p:nvSpPr>
          <p:spPr bwMode="auto">
            <a:xfrm>
              <a:off x="2832356" y="5640272"/>
              <a:ext cx="415925" cy="336550"/>
            </a:xfrm>
            <a:prstGeom prst="rect">
              <a:avLst/>
            </a:prstGeom>
            <a:noFill/>
            <a:ln w="12700" algn="ctr">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SR</a:t>
              </a:r>
            </a:p>
          </p:txBody>
        </p:sp>
        <p:sp>
          <p:nvSpPr>
            <p:cNvPr id="12320" name="Line 23"/>
            <p:cNvSpPr>
              <a:spLocks noChangeShapeType="1"/>
            </p:cNvSpPr>
            <p:nvPr/>
          </p:nvSpPr>
          <p:spPr bwMode="auto">
            <a:xfrm flipH="1">
              <a:off x="1970343" y="5008544"/>
              <a:ext cx="565150" cy="0"/>
            </a:xfrm>
            <a:prstGeom prst="line">
              <a:avLst/>
            </a:prstGeom>
            <a:noFill/>
            <a:ln w="12700">
              <a:solidFill>
                <a:schemeClr val="tx1"/>
              </a:solidFill>
              <a:round/>
              <a:headEnd/>
              <a:tailEnd/>
            </a:ln>
          </p:spPr>
          <p:txBody>
            <a:bodyPr>
              <a:spAutoFit/>
            </a:bodyPr>
            <a:lstStyle/>
            <a:p>
              <a:endParaRPr lang="en-US"/>
            </a:p>
          </p:txBody>
        </p:sp>
        <p:sp>
          <p:nvSpPr>
            <p:cNvPr id="12321" name="Line 25"/>
            <p:cNvSpPr>
              <a:spLocks noChangeShapeType="1"/>
            </p:cNvSpPr>
            <p:nvPr/>
          </p:nvSpPr>
          <p:spPr bwMode="auto">
            <a:xfrm>
              <a:off x="2811003" y="4262284"/>
              <a:ext cx="0" cy="254546"/>
            </a:xfrm>
            <a:prstGeom prst="line">
              <a:avLst/>
            </a:prstGeom>
            <a:noFill/>
            <a:ln w="12700">
              <a:solidFill>
                <a:srgbClr val="696A6C"/>
              </a:solidFill>
              <a:round/>
              <a:headEnd/>
              <a:tailEnd/>
            </a:ln>
          </p:spPr>
          <p:txBody>
            <a:bodyPr>
              <a:spAutoFit/>
            </a:bodyPr>
            <a:lstStyle/>
            <a:p>
              <a:endParaRPr lang="en-US"/>
            </a:p>
          </p:txBody>
        </p:sp>
        <p:sp>
          <p:nvSpPr>
            <p:cNvPr id="12322" name="Line 28"/>
            <p:cNvSpPr>
              <a:spLocks noChangeShapeType="1"/>
            </p:cNvSpPr>
            <p:nvPr/>
          </p:nvSpPr>
          <p:spPr bwMode="auto">
            <a:xfrm flipH="1">
              <a:off x="2182761" y="5565756"/>
              <a:ext cx="352732" cy="0"/>
            </a:xfrm>
            <a:prstGeom prst="line">
              <a:avLst/>
            </a:prstGeom>
            <a:noFill/>
            <a:ln w="12700">
              <a:solidFill>
                <a:schemeClr val="accent1"/>
              </a:solidFill>
              <a:round/>
              <a:headEnd/>
              <a:tailEnd/>
            </a:ln>
          </p:spPr>
          <p:txBody>
            <a:bodyPr>
              <a:spAutoFit/>
            </a:bodyPr>
            <a:lstStyle/>
            <a:p>
              <a:endParaRPr lang="en-US"/>
            </a:p>
          </p:txBody>
        </p:sp>
        <p:sp>
          <p:nvSpPr>
            <p:cNvPr id="12323" name="Text Box 29"/>
            <p:cNvSpPr txBox="1">
              <a:spLocks noChangeArrowheads="1"/>
            </p:cNvSpPr>
            <p:nvPr/>
          </p:nvSpPr>
          <p:spPr bwMode="auto">
            <a:xfrm>
              <a:off x="2500568" y="5405419"/>
              <a:ext cx="425450"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CK</a:t>
              </a:r>
            </a:p>
          </p:txBody>
        </p:sp>
        <p:sp>
          <p:nvSpPr>
            <p:cNvPr id="14" name="Rectangle 32"/>
            <p:cNvSpPr>
              <a:spLocks noChangeArrowheads="1"/>
            </p:cNvSpPr>
            <p:nvPr/>
          </p:nvSpPr>
          <p:spPr bwMode="auto">
            <a:xfrm>
              <a:off x="2532318" y="4521052"/>
              <a:ext cx="635000" cy="1346230"/>
            </a:xfrm>
            <a:prstGeom prst="rect">
              <a:avLst/>
            </a:prstGeom>
            <a:gradFill rotWithShape="1">
              <a:gsLst>
                <a:gs pos="0">
                  <a:schemeClr val="accent2"/>
                </a:gs>
                <a:gs pos="100000">
                  <a:schemeClr val="accent2">
                    <a:gamma/>
                    <a:tint val="34902"/>
                    <a:invGamma/>
                  </a:schemeClr>
                </a:gs>
              </a:gsLst>
              <a:lin ang="18900000" scaled="1"/>
            </a:gradFill>
            <a:ln w="28575">
              <a:solidFill>
                <a:schemeClr val="tx1"/>
              </a:solidFill>
              <a:miter lim="800000"/>
              <a:headEnd/>
              <a:tailEnd/>
            </a:ln>
            <a:effectLst/>
          </p:spPr>
          <p:txBody>
            <a:bodyPr anchor="ctr">
              <a:spAutoFit/>
            </a:bodyPr>
            <a:lstStyle/>
            <a:p>
              <a:pPr>
                <a:defRPr/>
              </a:pPr>
              <a:endParaRPr lang="en-US" dirty="0"/>
            </a:p>
          </p:txBody>
        </p:sp>
        <p:sp>
          <p:nvSpPr>
            <p:cNvPr id="12325" name="Text Box 33"/>
            <p:cNvSpPr txBox="1">
              <a:spLocks noChangeArrowheads="1"/>
            </p:cNvSpPr>
            <p:nvPr/>
          </p:nvSpPr>
          <p:spPr bwMode="auto">
            <a:xfrm>
              <a:off x="2505331" y="4878369"/>
              <a:ext cx="288925" cy="304800"/>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D</a:t>
              </a:r>
            </a:p>
          </p:txBody>
        </p:sp>
        <p:sp>
          <p:nvSpPr>
            <p:cNvPr id="12326" name="Text Box 35"/>
            <p:cNvSpPr txBox="1">
              <a:spLocks noChangeArrowheads="1"/>
            </p:cNvSpPr>
            <p:nvPr/>
          </p:nvSpPr>
          <p:spPr bwMode="auto">
            <a:xfrm>
              <a:off x="2633664" y="4571145"/>
              <a:ext cx="385762" cy="304800"/>
            </a:xfrm>
            <a:prstGeom prst="rect">
              <a:avLst/>
            </a:prstGeom>
            <a:noFill/>
            <a:ln w="12700" algn="ctr">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SR</a:t>
              </a:r>
            </a:p>
          </p:txBody>
        </p:sp>
        <p:sp>
          <p:nvSpPr>
            <p:cNvPr id="12327" name="Text Box 36"/>
            <p:cNvSpPr txBox="1">
              <a:spLocks noChangeArrowheads="1"/>
            </p:cNvSpPr>
            <p:nvPr/>
          </p:nvSpPr>
          <p:spPr bwMode="auto">
            <a:xfrm>
              <a:off x="2859343" y="4878369"/>
              <a:ext cx="296862" cy="304800"/>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Q</a:t>
              </a:r>
            </a:p>
          </p:txBody>
        </p:sp>
        <p:sp>
          <p:nvSpPr>
            <p:cNvPr id="12328" name="Text Box 37"/>
            <p:cNvSpPr txBox="1">
              <a:spLocks noChangeArrowheads="1"/>
            </p:cNvSpPr>
            <p:nvPr/>
          </p:nvSpPr>
          <p:spPr bwMode="auto">
            <a:xfrm>
              <a:off x="2505331" y="5427644"/>
              <a:ext cx="393700" cy="304800"/>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CK</a:t>
              </a:r>
            </a:p>
          </p:txBody>
        </p:sp>
      </p:grpSp>
      <p:sp>
        <p:nvSpPr>
          <p:cNvPr id="12294" name="Line 28"/>
          <p:cNvSpPr>
            <a:spLocks noChangeShapeType="1"/>
          </p:cNvSpPr>
          <p:nvPr/>
        </p:nvSpPr>
        <p:spPr bwMode="auto">
          <a:xfrm flipH="1">
            <a:off x="2806700" y="6145213"/>
            <a:ext cx="1751013" cy="0"/>
          </a:xfrm>
          <a:prstGeom prst="line">
            <a:avLst/>
          </a:prstGeom>
          <a:noFill/>
          <a:ln w="12700">
            <a:solidFill>
              <a:schemeClr val="accent1"/>
            </a:solidFill>
            <a:round/>
            <a:headEnd/>
            <a:tailEnd/>
          </a:ln>
        </p:spPr>
        <p:txBody>
          <a:bodyPr>
            <a:spAutoFit/>
          </a:bodyPr>
          <a:lstStyle/>
          <a:p>
            <a:endParaRPr lang="en-US"/>
          </a:p>
        </p:txBody>
      </p:sp>
      <p:sp>
        <p:nvSpPr>
          <p:cNvPr id="12295" name="PPTShape_0"/>
          <p:cNvSpPr>
            <a:spLocks noChangeShapeType="1"/>
          </p:cNvSpPr>
          <p:nvPr/>
        </p:nvSpPr>
        <p:spPr bwMode="auto">
          <a:xfrm flipH="1">
            <a:off x="5538788" y="5013325"/>
            <a:ext cx="406400" cy="0"/>
          </a:xfrm>
          <a:prstGeom prst="line">
            <a:avLst/>
          </a:prstGeom>
          <a:noFill/>
          <a:ln w="12700">
            <a:solidFill>
              <a:schemeClr val="tx1"/>
            </a:solidFill>
            <a:round/>
            <a:headEnd/>
            <a:tailEnd/>
          </a:ln>
        </p:spPr>
        <p:txBody>
          <a:bodyPr>
            <a:spAutoFit/>
          </a:bodyPr>
          <a:lstStyle/>
          <a:p>
            <a:endParaRPr lang="en-US"/>
          </a:p>
        </p:txBody>
      </p:sp>
      <p:grpSp>
        <p:nvGrpSpPr>
          <p:cNvPr id="3" name="Group 43"/>
          <p:cNvGrpSpPr>
            <a:grpSpLocks/>
          </p:cNvGrpSpPr>
          <p:nvPr>
            <p:custDataLst>
              <p:tags r:id="rId3"/>
            </p:custDataLst>
          </p:nvPr>
        </p:nvGrpSpPr>
        <p:grpSpPr bwMode="auto">
          <a:xfrm>
            <a:off x="4349750" y="4267200"/>
            <a:ext cx="1277938" cy="1714500"/>
            <a:chOff x="3361575" y="4267204"/>
            <a:chExt cx="1277938" cy="1714538"/>
          </a:xfrm>
        </p:grpSpPr>
        <p:sp>
          <p:nvSpPr>
            <p:cNvPr id="12305" name="Text Box 20"/>
            <p:cNvSpPr txBox="1">
              <a:spLocks noChangeArrowheads="1"/>
            </p:cNvSpPr>
            <p:nvPr/>
          </p:nvSpPr>
          <p:spPr bwMode="auto">
            <a:xfrm>
              <a:off x="3891800" y="4580852"/>
              <a:ext cx="304800"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D</a:t>
              </a:r>
            </a:p>
          </p:txBody>
        </p:sp>
        <p:sp>
          <p:nvSpPr>
            <p:cNvPr id="12306" name="Text Box 21"/>
            <p:cNvSpPr txBox="1">
              <a:spLocks noChangeArrowheads="1"/>
            </p:cNvSpPr>
            <p:nvPr/>
          </p:nvSpPr>
          <p:spPr bwMode="auto">
            <a:xfrm>
              <a:off x="3891800" y="4927642"/>
              <a:ext cx="415925"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CE</a:t>
              </a:r>
            </a:p>
          </p:txBody>
        </p:sp>
        <p:sp>
          <p:nvSpPr>
            <p:cNvPr id="12307" name="Text Box 22"/>
            <p:cNvSpPr txBox="1">
              <a:spLocks noChangeArrowheads="1"/>
            </p:cNvSpPr>
            <p:nvPr/>
          </p:nvSpPr>
          <p:spPr bwMode="auto">
            <a:xfrm>
              <a:off x="4223588" y="5645192"/>
              <a:ext cx="415925" cy="336550"/>
            </a:xfrm>
            <a:prstGeom prst="rect">
              <a:avLst/>
            </a:prstGeom>
            <a:noFill/>
            <a:ln w="12700" algn="ctr">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SR</a:t>
              </a:r>
            </a:p>
          </p:txBody>
        </p:sp>
        <p:sp>
          <p:nvSpPr>
            <p:cNvPr id="12308" name="Line 23"/>
            <p:cNvSpPr>
              <a:spLocks noChangeShapeType="1"/>
            </p:cNvSpPr>
            <p:nvPr/>
          </p:nvSpPr>
          <p:spPr bwMode="auto">
            <a:xfrm flipH="1">
              <a:off x="3361575" y="5013464"/>
              <a:ext cx="565150" cy="0"/>
            </a:xfrm>
            <a:prstGeom prst="line">
              <a:avLst/>
            </a:prstGeom>
            <a:noFill/>
            <a:ln w="12700">
              <a:solidFill>
                <a:schemeClr val="tx1"/>
              </a:solidFill>
              <a:round/>
              <a:headEnd/>
              <a:tailEnd/>
            </a:ln>
          </p:spPr>
          <p:txBody>
            <a:bodyPr>
              <a:spAutoFit/>
            </a:bodyPr>
            <a:lstStyle/>
            <a:p>
              <a:endParaRPr lang="en-US"/>
            </a:p>
          </p:txBody>
        </p:sp>
        <p:sp>
          <p:nvSpPr>
            <p:cNvPr id="12309" name="Line 25"/>
            <p:cNvSpPr>
              <a:spLocks noChangeShapeType="1"/>
            </p:cNvSpPr>
            <p:nvPr/>
          </p:nvSpPr>
          <p:spPr bwMode="auto">
            <a:xfrm>
              <a:off x="4202235" y="4267204"/>
              <a:ext cx="0" cy="254546"/>
            </a:xfrm>
            <a:prstGeom prst="line">
              <a:avLst/>
            </a:prstGeom>
            <a:noFill/>
            <a:ln w="12700">
              <a:solidFill>
                <a:srgbClr val="696A6C"/>
              </a:solidFill>
              <a:round/>
              <a:headEnd/>
              <a:tailEnd/>
            </a:ln>
          </p:spPr>
          <p:txBody>
            <a:bodyPr>
              <a:spAutoFit/>
            </a:bodyPr>
            <a:lstStyle/>
            <a:p>
              <a:endParaRPr lang="en-US"/>
            </a:p>
          </p:txBody>
        </p:sp>
        <p:sp>
          <p:nvSpPr>
            <p:cNvPr id="12310" name="Line 28"/>
            <p:cNvSpPr>
              <a:spLocks noChangeShapeType="1"/>
            </p:cNvSpPr>
            <p:nvPr/>
          </p:nvSpPr>
          <p:spPr bwMode="auto">
            <a:xfrm flipH="1">
              <a:off x="3573993" y="5570676"/>
              <a:ext cx="352732" cy="0"/>
            </a:xfrm>
            <a:prstGeom prst="line">
              <a:avLst/>
            </a:prstGeom>
            <a:noFill/>
            <a:ln w="12700">
              <a:solidFill>
                <a:schemeClr val="accent1"/>
              </a:solidFill>
              <a:round/>
              <a:headEnd/>
              <a:tailEnd/>
            </a:ln>
          </p:spPr>
          <p:txBody>
            <a:bodyPr>
              <a:spAutoFit/>
            </a:bodyPr>
            <a:lstStyle/>
            <a:p>
              <a:endParaRPr lang="en-US"/>
            </a:p>
          </p:txBody>
        </p:sp>
        <p:sp>
          <p:nvSpPr>
            <p:cNvPr id="12311" name="Text Box 29"/>
            <p:cNvSpPr txBox="1">
              <a:spLocks noChangeArrowheads="1"/>
            </p:cNvSpPr>
            <p:nvPr/>
          </p:nvSpPr>
          <p:spPr bwMode="auto">
            <a:xfrm>
              <a:off x="3891800" y="5410339"/>
              <a:ext cx="425450" cy="336550"/>
            </a:xfrm>
            <a:prstGeom prst="rect">
              <a:avLst/>
            </a:prstGeom>
            <a:noFill/>
            <a:ln w="12700">
              <a:noFill/>
              <a:miter lim="800000"/>
              <a:headEnd/>
              <a:tailEnd/>
            </a:ln>
          </p:spPr>
          <p:txBody>
            <a:bodyPr wrap="none" lIns="91436" tIns="45718" rIns="91436" bIns="45718">
              <a:spAutoFit/>
            </a:bodyPr>
            <a:lstStyle/>
            <a:p>
              <a:pPr algn="l" eaLnBrk="0" hangingPunct="0"/>
              <a:r>
                <a:rPr lang="en-US" sz="1600" b="1">
                  <a:solidFill>
                    <a:schemeClr val="bg1"/>
                  </a:solidFill>
                  <a:latin typeface="Arial Narrow" pitchFamily="34" charset="0"/>
                </a:rPr>
                <a:t>CK</a:t>
              </a:r>
            </a:p>
          </p:txBody>
        </p:sp>
        <p:sp>
          <p:nvSpPr>
            <p:cNvPr id="32" name="Rectangle 32"/>
            <p:cNvSpPr>
              <a:spLocks noChangeArrowheads="1"/>
            </p:cNvSpPr>
            <p:nvPr/>
          </p:nvSpPr>
          <p:spPr bwMode="auto">
            <a:xfrm>
              <a:off x="3923550" y="4525973"/>
              <a:ext cx="635000" cy="1346230"/>
            </a:xfrm>
            <a:prstGeom prst="rect">
              <a:avLst/>
            </a:prstGeom>
            <a:gradFill rotWithShape="1">
              <a:gsLst>
                <a:gs pos="0">
                  <a:schemeClr val="accent2"/>
                </a:gs>
                <a:gs pos="100000">
                  <a:schemeClr val="accent2">
                    <a:gamma/>
                    <a:tint val="34902"/>
                    <a:invGamma/>
                  </a:schemeClr>
                </a:gs>
              </a:gsLst>
              <a:lin ang="18900000" scaled="1"/>
            </a:gradFill>
            <a:ln w="28575">
              <a:solidFill>
                <a:schemeClr val="tx1"/>
              </a:solidFill>
              <a:miter lim="800000"/>
              <a:headEnd/>
              <a:tailEnd/>
            </a:ln>
            <a:effectLst/>
          </p:spPr>
          <p:txBody>
            <a:bodyPr anchor="ctr">
              <a:spAutoFit/>
            </a:bodyPr>
            <a:lstStyle/>
            <a:p>
              <a:pPr>
                <a:defRPr/>
              </a:pPr>
              <a:endParaRPr lang="en-US" dirty="0"/>
            </a:p>
          </p:txBody>
        </p:sp>
        <p:sp>
          <p:nvSpPr>
            <p:cNvPr id="12313" name="Text Box 33"/>
            <p:cNvSpPr txBox="1">
              <a:spLocks noChangeArrowheads="1"/>
            </p:cNvSpPr>
            <p:nvPr/>
          </p:nvSpPr>
          <p:spPr bwMode="auto">
            <a:xfrm>
              <a:off x="3896563" y="4883289"/>
              <a:ext cx="288925" cy="304800"/>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D</a:t>
              </a:r>
            </a:p>
          </p:txBody>
        </p:sp>
        <p:sp>
          <p:nvSpPr>
            <p:cNvPr id="12314" name="Text Box 35"/>
            <p:cNvSpPr txBox="1">
              <a:spLocks noChangeArrowheads="1"/>
            </p:cNvSpPr>
            <p:nvPr/>
          </p:nvSpPr>
          <p:spPr bwMode="auto">
            <a:xfrm>
              <a:off x="4024896" y="4576065"/>
              <a:ext cx="385762" cy="304800"/>
            </a:xfrm>
            <a:prstGeom prst="rect">
              <a:avLst/>
            </a:prstGeom>
            <a:noFill/>
            <a:ln w="12700" algn="ctr">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SR</a:t>
              </a:r>
            </a:p>
          </p:txBody>
        </p:sp>
        <p:sp>
          <p:nvSpPr>
            <p:cNvPr id="12315" name="Text Box 36"/>
            <p:cNvSpPr txBox="1">
              <a:spLocks noChangeArrowheads="1"/>
            </p:cNvSpPr>
            <p:nvPr/>
          </p:nvSpPr>
          <p:spPr bwMode="auto">
            <a:xfrm>
              <a:off x="4250575" y="4883289"/>
              <a:ext cx="296862" cy="304800"/>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Q</a:t>
              </a:r>
            </a:p>
          </p:txBody>
        </p:sp>
        <p:sp>
          <p:nvSpPr>
            <p:cNvPr id="12316" name="Text Box 37"/>
            <p:cNvSpPr txBox="1">
              <a:spLocks noChangeArrowheads="1"/>
            </p:cNvSpPr>
            <p:nvPr/>
          </p:nvSpPr>
          <p:spPr bwMode="auto">
            <a:xfrm>
              <a:off x="3896563" y="5432564"/>
              <a:ext cx="393700" cy="304800"/>
            </a:xfrm>
            <a:prstGeom prst="rect">
              <a:avLst/>
            </a:prstGeom>
            <a:noFill/>
            <a:ln w="12700">
              <a:noFill/>
              <a:miter lim="800000"/>
              <a:headEnd/>
              <a:tailEnd/>
            </a:ln>
          </p:spPr>
          <p:txBody>
            <a:bodyPr wrap="none" lIns="91436" tIns="45718" rIns="91436" bIns="45718">
              <a:spAutoFit/>
            </a:bodyPr>
            <a:lstStyle/>
            <a:p>
              <a:pPr algn="l" eaLnBrk="0" hangingPunct="0"/>
              <a:r>
                <a:rPr lang="en-US" sz="1400" b="1">
                  <a:solidFill>
                    <a:schemeClr val="bg1"/>
                  </a:solidFill>
                  <a:latin typeface="Arial Narrow" pitchFamily="34" charset="0"/>
                </a:rPr>
                <a:t>CK</a:t>
              </a:r>
            </a:p>
          </p:txBody>
        </p:sp>
      </p:grpSp>
      <p:sp>
        <p:nvSpPr>
          <p:cNvPr id="12297" name="PPTShape_1"/>
          <p:cNvSpPr>
            <a:spLocks noChangeShapeType="1"/>
          </p:cNvSpPr>
          <p:nvPr/>
        </p:nvSpPr>
        <p:spPr bwMode="auto">
          <a:xfrm rot="16200000" flipH="1">
            <a:off x="2864644" y="5850732"/>
            <a:ext cx="611187" cy="0"/>
          </a:xfrm>
          <a:prstGeom prst="line">
            <a:avLst/>
          </a:prstGeom>
          <a:noFill/>
          <a:ln w="12700">
            <a:solidFill>
              <a:schemeClr val="accent1"/>
            </a:solidFill>
            <a:round/>
            <a:headEnd/>
            <a:tailEnd/>
          </a:ln>
        </p:spPr>
        <p:txBody>
          <a:bodyPr>
            <a:spAutoFit/>
          </a:bodyPr>
          <a:lstStyle/>
          <a:p>
            <a:endParaRPr lang="en-US"/>
          </a:p>
        </p:txBody>
      </p:sp>
      <p:sp>
        <p:nvSpPr>
          <p:cNvPr id="12298" name="PPTShape_2"/>
          <p:cNvSpPr>
            <a:spLocks noChangeShapeType="1"/>
          </p:cNvSpPr>
          <p:nvPr/>
        </p:nvSpPr>
        <p:spPr bwMode="auto">
          <a:xfrm rot="16200000" flipH="1">
            <a:off x="4257675" y="5870575"/>
            <a:ext cx="609600" cy="0"/>
          </a:xfrm>
          <a:prstGeom prst="line">
            <a:avLst/>
          </a:prstGeom>
          <a:noFill/>
          <a:ln w="12700">
            <a:solidFill>
              <a:schemeClr val="accent1"/>
            </a:solidFill>
            <a:round/>
            <a:headEnd/>
            <a:tailEnd/>
          </a:ln>
        </p:spPr>
        <p:txBody>
          <a:bodyPr>
            <a:spAutoFit/>
          </a:bodyPr>
          <a:lstStyle/>
          <a:p>
            <a:endParaRPr lang="en-US"/>
          </a:p>
        </p:txBody>
      </p:sp>
      <p:sp>
        <p:nvSpPr>
          <p:cNvPr id="12299" name="Line 25"/>
          <p:cNvSpPr>
            <a:spLocks noChangeShapeType="1"/>
          </p:cNvSpPr>
          <p:nvPr/>
        </p:nvSpPr>
        <p:spPr bwMode="auto">
          <a:xfrm rot="5400000">
            <a:off x="4002882" y="3080543"/>
            <a:ext cx="0" cy="2373313"/>
          </a:xfrm>
          <a:prstGeom prst="line">
            <a:avLst/>
          </a:prstGeom>
          <a:noFill/>
          <a:ln w="12700">
            <a:solidFill>
              <a:srgbClr val="696A6C"/>
            </a:solidFill>
            <a:round/>
            <a:headEnd/>
            <a:tailEnd/>
          </a:ln>
        </p:spPr>
        <p:txBody>
          <a:bodyPr>
            <a:spAutoFit/>
          </a:bodyPr>
          <a:lstStyle/>
          <a:p>
            <a:endParaRPr lang="en-US"/>
          </a:p>
        </p:txBody>
      </p:sp>
      <p:sp>
        <p:nvSpPr>
          <p:cNvPr id="12300" name="TextBox 39"/>
          <p:cNvSpPr txBox="1">
            <a:spLocks noChangeArrowheads="1"/>
          </p:cNvSpPr>
          <p:nvPr/>
        </p:nvSpPr>
        <p:spPr bwMode="auto">
          <a:xfrm>
            <a:off x="1976438" y="4056063"/>
            <a:ext cx="942975" cy="368300"/>
          </a:xfrm>
          <a:prstGeom prst="rect">
            <a:avLst/>
          </a:prstGeom>
          <a:noFill/>
          <a:ln w="9525">
            <a:noFill/>
            <a:miter lim="800000"/>
            <a:headEnd/>
            <a:tailEnd/>
          </a:ln>
        </p:spPr>
        <p:txBody>
          <a:bodyPr>
            <a:spAutoFit/>
          </a:bodyPr>
          <a:lstStyle/>
          <a:p>
            <a:r>
              <a:rPr lang="en-US"/>
              <a:t>rst_pin</a:t>
            </a:r>
            <a:endParaRPr lang="en-CA"/>
          </a:p>
        </p:txBody>
      </p:sp>
      <p:sp>
        <p:nvSpPr>
          <p:cNvPr id="12301" name="TextBox 40"/>
          <p:cNvSpPr txBox="1">
            <a:spLocks noChangeArrowheads="1"/>
          </p:cNvSpPr>
          <p:nvPr/>
        </p:nvSpPr>
        <p:spPr bwMode="auto">
          <a:xfrm>
            <a:off x="2143125" y="5948363"/>
            <a:ext cx="944563" cy="369887"/>
          </a:xfrm>
          <a:prstGeom prst="rect">
            <a:avLst/>
          </a:prstGeom>
          <a:noFill/>
          <a:ln w="9525">
            <a:noFill/>
            <a:miter lim="800000"/>
            <a:headEnd/>
            <a:tailEnd/>
          </a:ln>
        </p:spPr>
        <p:txBody>
          <a:bodyPr>
            <a:spAutoFit/>
          </a:bodyPr>
          <a:lstStyle/>
          <a:p>
            <a:r>
              <a:rPr lang="en-US"/>
              <a:t>clkA</a:t>
            </a:r>
            <a:endParaRPr lang="en-CA"/>
          </a:p>
        </p:txBody>
      </p:sp>
      <p:sp>
        <p:nvSpPr>
          <p:cNvPr id="12302" name="TextBox 41"/>
          <p:cNvSpPr txBox="1">
            <a:spLocks noChangeArrowheads="1"/>
          </p:cNvSpPr>
          <p:nvPr/>
        </p:nvSpPr>
        <p:spPr bwMode="auto">
          <a:xfrm>
            <a:off x="2640013" y="4832350"/>
            <a:ext cx="304800" cy="369888"/>
          </a:xfrm>
          <a:prstGeom prst="rect">
            <a:avLst/>
          </a:prstGeom>
          <a:noFill/>
          <a:ln w="9525">
            <a:noFill/>
            <a:miter lim="800000"/>
            <a:headEnd/>
            <a:tailEnd/>
          </a:ln>
        </p:spPr>
        <p:txBody>
          <a:bodyPr>
            <a:spAutoFit/>
          </a:bodyPr>
          <a:lstStyle/>
          <a:p>
            <a:r>
              <a:rPr lang="en-US"/>
              <a:t>0</a:t>
            </a:r>
            <a:endParaRPr lang="en-CA"/>
          </a:p>
        </p:txBody>
      </p:sp>
      <p:sp>
        <p:nvSpPr>
          <p:cNvPr id="12303" name="TextBox 42"/>
          <p:cNvSpPr txBox="1">
            <a:spLocks noChangeArrowheads="1"/>
          </p:cNvSpPr>
          <p:nvPr/>
        </p:nvSpPr>
        <p:spPr bwMode="auto">
          <a:xfrm>
            <a:off x="5962650" y="4841875"/>
            <a:ext cx="1116013" cy="369888"/>
          </a:xfrm>
          <a:prstGeom prst="rect">
            <a:avLst/>
          </a:prstGeom>
          <a:noFill/>
          <a:ln w="9525">
            <a:noFill/>
            <a:miter lim="800000"/>
            <a:headEnd/>
            <a:tailEnd/>
          </a:ln>
        </p:spPr>
        <p:txBody>
          <a:bodyPr>
            <a:spAutoFit/>
          </a:bodyPr>
          <a:lstStyle/>
          <a:p>
            <a:r>
              <a:rPr lang="en-US"/>
              <a:t>rst_clkA</a:t>
            </a:r>
            <a:endParaRPr lang="en-CA"/>
          </a:p>
        </p:txBody>
      </p:sp>
      <p:sp>
        <p:nvSpPr>
          <p:cNvPr id="12304" name="PPTShape_3"/>
          <p:cNvSpPr txBox="1">
            <a:spLocks noChangeArrowheads="1"/>
          </p:cNvSpPr>
          <p:nvPr/>
        </p:nvSpPr>
        <p:spPr bwMode="auto">
          <a:xfrm>
            <a:off x="5802313" y="5502275"/>
            <a:ext cx="1922462" cy="830263"/>
          </a:xfrm>
          <a:prstGeom prst="rect">
            <a:avLst/>
          </a:prstGeom>
          <a:noFill/>
          <a:ln w="9525">
            <a:noFill/>
            <a:miter lim="800000"/>
            <a:headEnd/>
            <a:tailEnd/>
          </a:ln>
        </p:spPr>
        <p:txBody>
          <a:bodyPr>
            <a:spAutoFit/>
          </a:bodyPr>
          <a:lstStyle/>
          <a:p>
            <a:r>
              <a:rPr lang="en-US" sz="1600"/>
              <a:t>SR configured as asynchronous, SRVAL=1</a:t>
            </a:r>
            <a:endParaRPr lang="en-CA" sz="1600"/>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p:txBody>
          <a:bodyPr/>
          <a:lstStyle/>
          <a:p>
            <a:r>
              <a:rPr lang="en-US" smtClean="0"/>
              <a:t>Synchronous Reset</a:t>
            </a:r>
            <a:endParaRPr lang="en-CA" smtClean="0"/>
          </a:p>
        </p:txBody>
      </p:sp>
      <p:sp>
        <p:nvSpPr>
          <p:cNvPr id="13315" name="Content Placeholder 3"/>
          <p:cNvSpPr>
            <a:spLocks noGrp="1"/>
          </p:cNvSpPr>
          <p:nvPr>
            <p:ph idx="1"/>
          </p:nvPr>
        </p:nvSpPr>
        <p:spPr/>
        <p:txBody>
          <a:bodyPr/>
          <a:lstStyle/>
          <a:p>
            <a:r>
              <a:rPr lang="en-US" smtClean="0"/>
              <a:t>A synchronous reset will not take effect until the first active clock edge after the assertion of the RST signal</a:t>
            </a:r>
          </a:p>
          <a:p>
            <a:r>
              <a:rPr lang="en-US" smtClean="0"/>
              <a:t>The RST pin of the flip-flop is a regular timing path endpoint</a:t>
            </a:r>
          </a:p>
          <a:p>
            <a:pPr lvl="1"/>
            <a:r>
              <a:rPr lang="en-US" smtClean="0"/>
              <a:t>The timing path ending at the RST pin will be covered by a PERIOD constraint on the clock </a:t>
            </a:r>
          </a:p>
        </p:txBody>
      </p:sp>
      <p:sp>
        <p:nvSpPr>
          <p:cNvPr id="5" name="AutoShape 2"/>
          <p:cNvSpPr>
            <a:spLocks noChangeArrowheads="1"/>
          </p:cNvSpPr>
          <p:nvPr/>
        </p:nvSpPr>
        <p:spPr bwMode="auto">
          <a:xfrm>
            <a:off x="681038" y="3924300"/>
            <a:ext cx="4130675" cy="1846263"/>
          </a:xfrm>
          <a:prstGeom prst="parallelogram">
            <a:avLst>
              <a:gd name="adj" fmla="val 0"/>
            </a:avLst>
          </a:prstGeom>
          <a:solidFill>
            <a:srgbClr val="FFF9E1"/>
          </a:solidFill>
          <a:ln w="12700">
            <a:solidFill>
              <a:schemeClr val="tx1"/>
            </a:solidFill>
            <a:miter lim="800000"/>
            <a:headEnd/>
            <a:tailEnd/>
          </a:ln>
          <a:effectLst>
            <a:outerShdw dist="35921" dir="2700000" algn="ctr" rotWithShape="0">
              <a:schemeClr val="bg2"/>
            </a:outerShdw>
          </a:effectLst>
        </p:spPr>
        <p:txBody>
          <a:bodyPr wrap="none" lIns="90447" tIns="44432" rIns="90447" bIns="44432" anchor="ctr"/>
          <a:lstStyle/>
          <a:p>
            <a:pPr algn="l" eaLnBrk="0" hangingPunct="0">
              <a:defRPr/>
            </a:pPr>
            <a:r>
              <a:rPr lang="en-US" sz="1400" b="1" i="1" dirty="0"/>
              <a:t>always @  (posedge CLK)</a:t>
            </a:r>
            <a:endParaRPr lang="en-US" sz="1400" b="1" dirty="0"/>
          </a:p>
          <a:p>
            <a:pPr algn="l" eaLnBrk="0" hangingPunct="0">
              <a:defRPr/>
            </a:pPr>
            <a:r>
              <a:rPr lang="en-US" sz="1400" b="1" i="1" dirty="0"/>
              <a:t>begin</a:t>
            </a:r>
            <a:r>
              <a:rPr lang="en-US" sz="1400" b="1" i="1" dirty="0">
                <a:solidFill>
                  <a:srgbClr val="0033CC"/>
                </a:solidFill>
              </a:rPr>
              <a:t/>
            </a:r>
            <a:br>
              <a:rPr lang="en-US" sz="1400" b="1" i="1" dirty="0">
                <a:solidFill>
                  <a:srgbClr val="0033CC"/>
                </a:solidFill>
              </a:rPr>
            </a:br>
            <a:r>
              <a:rPr lang="en-US" sz="1400" b="1" i="1" dirty="0"/>
              <a:t>  if (RST)</a:t>
            </a:r>
          </a:p>
          <a:p>
            <a:pPr algn="l" eaLnBrk="0" hangingPunct="0">
              <a:defRPr/>
            </a:pPr>
            <a:r>
              <a:rPr lang="en-US" sz="1400" b="1" i="1" dirty="0"/>
              <a:t>    Q &lt;= 1’b0;</a:t>
            </a:r>
          </a:p>
          <a:p>
            <a:pPr algn="l" eaLnBrk="0" hangingPunct="0">
              <a:defRPr/>
            </a:pPr>
            <a:r>
              <a:rPr lang="en-US" sz="1400" b="1" i="1" dirty="0"/>
              <a:t>  else</a:t>
            </a:r>
          </a:p>
          <a:p>
            <a:pPr algn="l" eaLnBrk="0" hangingPunct="0">
              <a:defRPr/>
            </a:pPr>
            <a:r>
              <a:rPr lang="en-US" sz="1400" b="1" i="1" dirty="0"/>
              <a:t>    Q &lt;= D;</a:t>
            </a:r>
          </a:p>
          <a:p>
            <a:pPr algn="l" eaLnBrk="0" hangingPunct="0">
              <a:defRPr/>
            </a:pPr>
            <a:r>
              <a:rPr lang="en-US" sz="1400" b="1" i="1" dirty="0"/>
              <a:t>end</a:t>
            </a:r>
            <a:endParaRPr lang="en-US" sz="1400" dirty="0"/>
          </a:p>
        </p:txBody>
      </p:sp>
      <p:sp>
        <p:nvSpPr>
          <p:cNvPr id="7" name="PPTShape_0"/>
          <p:cNvSpPr>
            <a:spLocks noChangeArrowheads="1"/>
          </p:cNvSpPr>
          <p:nvPr/>
        </p:nvSpPr>
        <p:spPr bwMode="auto">
          <a:xfrm>
            <a:off x="4986338" y="3927475"/>
            <a:ext cx="3543300" cy="1873250"/>
          </a:xfrm>
          <a:prstGeom prst="parallelogram">
            <a:avLst>
              <a:gd name="adj" fmla="val 0"/>
            </a:avLst>
          </a:prstGeom>
          <a:solidFill>
            <a:srgbClr val="FFF9E1"/>
          </a:solidFill>
          <a:ln w="12700">
            <a:solidFill>
              <a:schemeClr val="tx1"/>
            </a:solidFill>
            <a:miter lim="800000"/>
            <a:headEnd/>
            <a:tailEnd/>
          </a:ln>
          <a:effectLst>
            <a:outerShdw dist="35921" dir="2700000" algn="ctr" rotWithShape="0">
              <a:schemeClr val="bg2"/>
            </a:outerShdw>
          </a:effectLst>
        </p:spPr>
        <p:txBody>
          <a:bodyPr wrap="none" lIns="90447" tIns="44432" rIns="90447" bIns="44432" anchor="ctr"/>
          <a:lstStyle/>
          <a:p>
            <a:pPr algn="l" eaLnBrk="0" hangingPunct="0">
              <a:defRPr/>
            </a:pPr>
            <a:r>
              <a:rPr lang="en-US" sz="1400" b="1" i="1" dirty="0"/>
              <a:t>FF: process (CLK)</a:t>
            </a:r>
            <a:endParaRPr lang="en-US" sz="1400" b="1" dirty="0"/>
          </a:p>
          <a:p>
            <a:pPr algn="l" eaLnBrk="0" hangingPunct="0">
              <a:defRPr/>
            </a:pPr>
            <a:r>
              <a:rPr lang="en-US" sz="1400" b="1" i="1" dirty="0"/>
              <a:t>begin</a:t>
            </a:r>
          </a:p>
          <a:p>
            <a:pPr algn="l" eaLnBrk="0" hangingPunct="0">
              <a:defRPr/>
            </a:pPr>
            <a:r>
              <a:rPr lang="en-US" sz="1400" b="1" i="1" dirty="0"/>
              <a:t>  if (rising_edge CLK) then</a:t>
            </a:r>
          </a:p>
          <a:p>
            <a:pPr algn="l" eaLnBrk="0" hangingPunct="0">
              <a:defRPr/>
            </a:pPr>
            <a:r>
              <a:rPr lang="en-US" sz="1400" b="1" i="1" dirty="0"/>
              <a:t>    if (RST = ‘1’) then</a:t>
            </a:r>
          </a:p>
          <a:p>
            <a:pPr algn="l" eaLnBrk="0" hangingPunct="0">
              <a:defRPr/>
            </a:pPr>
            <a:r>
              <a:rPr lang="en-US" sz="1400" b="1" i="1" dirty="0"/>
              <a:t>      Q &lt;= ‘0’;</a:t>
            </a:r>
          </a:p>
          <a:p>
            <a:pPr algn="l" eaLnBrk="0" hangingPunct="0">
              <a:defRPr/>
            </a:pPr>
            <a:r>
              <a:rPr lang="en-US" sz="1400" b="1" i="1" dirty="0">
                <a:solidFill>
                  <a:srgbClr val="0033CC"/>
                </a:solidFill>
              </a:rPr>
              <a:t>    </a:t>
            </a:r>
            <a:r>
              <a:rPr lang="en-US" sz="1400" b="1" i="1" dirty="0"/>
              <a:t>else</a:t>
            </a:r>
          </a:p>
          <a:p>
            <a:pPr algn="l" eaLnBrk="0" hangingPunct="0">
              <a:defRPr/>
            </a:pPr>
            <a:r>
              <a:rPr lang="en-US" sz="1400" b="1" i="1" dirty="0"/>
              <a:t>      Q &lt;= D;</a:t>
            </a:r>
          </a:p>
          <a:p>
            <a:pPr algn="l" eaLnBrk="0" hangingPunct="0">
              <a:defRPr/>
            </a:pPr>
            <a:r>
              <a:rPr lang="en-US" sz="1400" b="1" i="1" dirty="0"/>
              <a:t>  end if;</a:t>
            </a:r>
          </a:p>
          <a:p>
            <a:pPr algn="l" eaLnBrk="0" hangingPunct="0">
              <a:defRPr/>
            </a:pPr>
            <a:r>
              <a:rPr lang="en-US" sz="1400" b="1" i="1" dirty="0"/>
              <a:t>end</a:t>
            </a:r>
            <a:endParaRPr lang="en-US" sz="1400" dirty="0"/>
          </a:p>
        </p:txBody>
      </p:sp>
      <p:sp>
        <p:nvSpPr>
          <p:cNvPr id="13318" name="Rectangular Callout 5"/>
          <p:cNvSpPr>
            <a:spLocks noChangeArrowheads="1"/>
          </p:cNvSpPr>
          <p:nvPr/>
        </p:nvSpPr>
        <p:spPr bwMode="auto">
          <a:xfrm>
            <a:off x="2652713" y="4919663"/>
            <a:ext cx="1244600" cy="369887"/>
          </a:xfrm>
          <a:prstGeom prst="wedgeRectCallout">
            <a:avLst>
              <a:gd name="adj1" fmla="val -91782"/>
              <a:gd name="adj2" fmla="val -69426"/>
            </a:avLst>
          </a:prstGeom>
          <a:solidFill>
            <a:schemeClr val="accent1"/>
          </a:solidFill>
          <a:ln w="9525" algn="ctr">
            <a:solidFill>
              <a:schemeClr val="tx1"/>
            </a:solidFill>
            <a:round/>
            <a:headEnd/>
            <a:tailEnd/>
          </a:ln>
        </p:spPr>
        <p:txBody>
          <a:bodyPr anchor="ctr">
            <a:spAutoFit/>
          </a:bodyPr>
          <a:lstStyle/>
          <a:p>
            <a:r>
              <a:rPr lang="en-US" b="1"/>
              <a:t>SRVAL</a:t>
            </a:r>
            <a:endParaRPr lang="en-CA" b="1"/>
          </a:p>
        </p:txBody>
      </p:sp>
      <p:sp>
        <p:nvSpPr>
          <p:cNvPr id="13319" name="Rectangular Callout 7"/>
          <p:cNvSpPr>
            <a:spLocks noChangeArrowheads="1"/>
          </p:cNvSpPr>
          <p:nvPr/>
        </p:nvSpPr>
        <p:spPr bwMode="auto">
          <a:xfrm>
            <a:off x="6845300" y="5148263"/>
            <a:ext cx="1122363" cy="368300"/>
          </a:xfrm>
          <a:prstGeom prst="wedgeRectCallout">
            <a:avLst>
              <a:gd name="adj1" fmla="val -91838"/>
              <a:gd name="adj2" fmla="val -131602"/>
            </a:avLst>
          </a:prstGeom>
          <a:solidFill>
            <a:schemeClr val="accent1"/>
          </a:solidFill>
          <a:ln w="9525" algn="ctr">
            <a:solidFill>
              <a:schemeClr val="tx1"/>
            </a:solidFill>
            <a:round/>
            <a:headEnd/>
            <a:tailEnd/>
          </a:ln>
        </p:spPr>
        <p:txBody>
          <a:bodyPr anchor="ctr">
            <a:spAutoFit/>
          </a:bodyPr>
          <a:lstStyle/>
          <a:p>
            <a:r>
              <a:rPr lang="en-US" b="1"/>
              <a:t>SRVAL</a:t>
            </a:r>
            <a:endParaRPr lang="en-CA" b="1"/>
          </a:p>
        </p:txBody>
      </p:sp>
    </p:spTree>
    <p:custDataLst>
      <p:tags r:id="rId1"/>
    </p:custData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GUID" val="784e56d4-5d27-4d52-acb3-7ee7de1afec4"/>
  <p:tag name="AUDIO_ID" val="261"/>
  <p:tag name="ELAPSEDTIME" val="11.6"/>
  <p:tag name="ARTICULATE_SLIDE_NAV" val="1"/>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bb39abe2-a5e2-4268-b75d-67135109391f"/>
  <p:tag name="AUDIO_ID" val="636"/>
  <p:tag name="ELAPSEDTIME" val="63.7"/>
  <p:tag name="ARTICULATE_SLIDE_NAV" val="7"/>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99f0c051-4fe8-41da-a6bb-8415cc8fda04"/>
  <p:tag name="AUDIO_ID" val="640"/>
  <p:tag name="ELAPSEDTIME" val="38.9"/>
  <p:tag name="ARTICULATE_SLIDE_NAV" val="8"/>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0"/>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73b148e7-5be7-4ae2-b104-3fededce78fc"/>
  <p:tag name="AUDIO_ID" val="638"/>
  <p:tag name="ELAPSEDTIME" val="48.1"/>
  <p:tag name="ARTICULATE_SLIDE_NAV" val="9"/>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70d9309b-ed2b-4310-af4c-f8b17ab3adcb"/>
  <p:tag name="AUDIO_ID" val="639"/>
  <p:tag name="ELAPSEDTIME" val="60.9"/>
  <p:tag name="ARTICULATE_SLIDE_NAV" val="10"/>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 name="ARTICULATE_SLIDE_GUID" val="d5463e95-9b02-4169-918c-8f4cba620633"/>
  <p:tag name="AUDIO_ID" val="633"/>
  <p:tag name="ELAPSEDTIME" val="146.9"/>
  <p:tag name="ARTICULATE_SLIDE_NAV" val="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8732a02f-aed2-44cb-b9af-89886c5e005a"/>
  <p:tag name="AUDIO_ID" val="262"/>
  <p:tag name="ELAPSEDTIME" val="18.9"/>
  <p:tag name="ARTICULATE_SLIDE_NAV" val="2"/>
</p:tagLst>
</file>

<file path=ppt/tags/tag20.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3.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06d3113b-6aa2-4666-a3bb-df2856442a22"/>
  <p:tag name="AUDIO_ID" val="583"/>
  <p:tag name="ELAPSEDTIME" val="86.4"/>
  <p:tag name="ARTICULATE_SLIDE_NAV" val="12"/>
</p:tagLst>
</file>

<file path=ppt/tags/tag26.xml><?xml version="1.0" encoding="utf-8"?>
<p:tagLst xmlns:a="http://schemas.openxmlformats.org/drawingml/2006/main" xmlns:r="http://schemas.openxmlformats.org/officeDocument/2006/relationships" xmlns:p="http://schemas.openxmlformats.org/presentationml/2006/main">
  <p:tag name="ARTICULATE_PUBLISH_MODE" val="1"/>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0"/>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986b13e8-b260-4d3c-b895-5dfcdf75a67b"/>
  <p:tag name="AUDIO_ID" val="581"/>
  <p:tag name="ELAPSEDTIME" val="94.4"/>
  <p:tag name="ARTICULATE_SLIDE_NAV" val="13"/>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821f1d9e-0cf9-48c5-b6d5-6196fa576557"/>
  <p:tag name="AUDIO_ID" val="648"/>
  <p:tag name="ELAPSEDTIME" val="16.2"/>
  <p:tag name="ARTICULATE_SLIDE_NAV" val="3"/>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3e42bb09-7d0d-491d-92cf-a35d1bdb44cf"/>
  <p:tag name="AUDIO_ID" val="642"/>
  <p:tag name="ELAPSEDTIME" val="49.9"/>
  <p:tag name="ARTICULATE_SLIDE_NAV" val="14"/>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3e42bb09-7d0d-491d-92cf-a35d1bdb0643"/>
  <p:tag name="AUDIO_ID" val="643"/>
  <p:tag name="ELAPSEDTIME" val="46.0"/>
  <p:tag name="ARTICULATE_SLIDE_NAV" val="15"/>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MARGIN_1" val="0"/>
  <p:tag name="MARGIN_2" val="36"/>
  <p:tag name="MARGIN_3" val="72"/>
  <p:tag name="MARGIN_4" val="108"/>
  <p:tag name="MARGIN_5" val="144"/>
  <p:tag name="FONT_SIZE" val="10"/>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7cd23c13-1e8a-4dd5-86ff-30ea84d50d3e"/>
  <p:tag name="AUDIO_ID" val="644"/>
  <p:tag name="ELAPSEDTIME" val="56.3"/>
  <p:tag name="ARTICULATE_SLIDE_NAV" val="16"/>
</p:tagLst>
</file>

<file path=ppt/tags/tag35.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2ZEY7YoU_files\slide0001_image001.png"/>
</p:tagLst>
</file>

<file path=ppt/tags/tag3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AHFhhJcQ_files\slide0001_image001.png"/>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e3d512c7-727e-4952-92ce-4cd4a2ded435"/>
  <p:tag name="AUDIO_ID" val="582"/>
  <p:tag name="ELAPSEDTIME" val="45.6"/>
  <p:tag name="ARTICULATE_SLIDE_NAV" val="17"/>
</p:tagLst>
</file>

<file path=ppt/tags/tag38.xml><?xml version="1.0" encoding="utf-8"?>
<p:tagLst xmlns:a="http://schemas.openxmlformats.org/drawingml/2006/main" xmlns:r="http://schemas.openxmlformats.org/officeDocument/2006/relationships" xmlns:p="http://schemas.openxmlformats.org/presentationml/2006/main">
  <p:tag name="BULLET_3" val="8226"/>
  <p:tag name="BULLET_4" val="8226"/>
  <p:tag name="BULLET_5" val="8226"/>
  <p:tag name="BULLET_6" val="8226"/>
  <p:tag name="BULLET_7" val="8226"/>
  <p:tag name="BULLET_1" val="8226"/>
  <p:tag name="BULLET_2" val="8226"/>
  <p:tag name="MARGIN_1" val="0"/>
  <p:tag name="MARGIN_2" val="36"/>
  <p:tag name="MARGIN_3" val="72"/>
  <p:tag name="MARGIN_4" val="108"/>
  <p:tag name="MARGIN_5" val="144"/>
  <p:tag name="FONT_SIZE" val="10"/>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cb08814c-eb6e-48e0-a670-9f916eb6d9d7"/>
  <p:tag name="AUDIO_ID" val="585"/>
  <p:tag name="ELAPSEDTIME" val="35.4"/>
  <p:tag name="ARTICULATE_SLIDE_NAV" val="18"/>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 name="ARTICULATE_SLIDE_GUID" val="d5463e95-9b02-4169-918c-8f4cba626134"/>
  <p:tag name="AUDIO_ID" val="634"/>
  <p:tag name="ELAPSEDTIME" val="117.8"/>
  <p:tag name="ARTICULATE_SLIDE_NAV" val="4"/>
</p:tagLst>
</file>

<file path=ppt/tags/tag40.xml><?xml version="1.0" encoding="utf-8"?>
<p:tagLst xmlns:a="http://schemas.openxmlformats.org/drawingml/2006/main" xmlns:r="http://schemas.openxmlformats.org/officeDocument/2006/relationships" xmlns:p="http://schemas.openxmlformats.org/presentationml/2006/main">
  <p:tag name="BULLET_3" val="8226"/>
  <p:tag name="BULLET_4" val="8226"/>
  <p:tag name="BULLET_5" val="8226"/>
  <p:tag name="BULLET_1" val="8226"/>
  <p:tag name="BULLET_2" val="8226"/>
  <p:tag name="MARGIN_1" val="0"/>
  <p:tag name="MARGIN_2" val="36"/>
  <p:tag name="MARGIN_3" val="72"/>
  <p:tag name="MARGIN_4" val="108"/>
  <p:tag name="MARGIN_5" val="144"/>
  <p:tag name="FONT_SIZE" val="10"/>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4c499c30-50f4-45ba-9afd-2f08e412179c"/>
  <p:tag name="AUDIO_ID" val="586"/>
  <p:tag name="ELAPSEDTIME" val="53.6"/>
  <p:tag name="ARTICULATE_SLIDE_NAV" val="19"/>
</p:tagLst>
</file>

<file path=ppt/tags/tag4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4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cb08814c-eb6e-48e0-a670-9f916eb6d9d7"/>
  <p:tag name="AUDIO_ID" val="585"/>
  <p:tag name="ELAPSEDTIME" val="35.4"/>
  <p:tag name="ARTICULATE_SLIDE_NAV" val="18"/>
</p:tagLst>
</file>

<file path=ppt/tags/tag45.xml><?xml version="1.0" encoding="utf-8"?>
<p:tagLst xmlns:a="http://schemas.openxmlformats.org/drawingml/2006/main" xmlns:r="http://schemas.openxmlformats.org/officeDocument/2006/relationships" xmlns:p="http://schemas.openxmlformats.org/presentationml/2006/main">
  <p:tag name="BULLET_3" val="8226"/>
  <p:tag name="BULLET_4" val="8226"/>
  <p:tag name="BULLET_5" val="8226"/>
  <p:tag name="BULLET_1" val="8226"/>
  <p:tag name="BULLET_2" val="8226"/>
  <p:tag name="MARGIN_1" val="0"/>
  <p:tag name="MARGIN_2" val="36"/>
  <p:tag name="MARGIN_3" val="72"/>
  <p:tag name="MARGIN_4" val="108"/>
  <p:tag name="MARGIN_5" val="144"/>
  <p:tag name="FONT_SIZE" val="10"/>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821f1d9e-0cf9-48c5-b6d5-6196fa570649"/>
  <p:tag name="AUDIO_ID" val="649"/>
  <p:tag name="ELAPSEDTIME" val="10.3"/>
  <p:tag name="ARTICULATE_SLIDE_NAV" val="21"/>
</p:tagLst>
</file>

<file path=ppt/tags/tag47.xml><?xml version="1.0" encoding="utf-8"?>
<p:tagLst xmlns:a="http://schemas.openxmlformats.org/drawingml/2006/main" xmlns:r="http://schemas.openxmlformats.org/officeDocument/2006/relationships" xmlns:p="http://schemas.openxmlformats.org/presentationml/2006/main">
  <p:tag name="ARTICULATE_TITLE_TAG" val="Summary"/>
  <p:tag name="ARTICULATE_SLIDE_PAUSE" val="0"/>
  <p:tag name="ARTICULATE_NAV_LEVEL" val="1"/>
  <p:tag name="ARTICULATE_PLAYLIST_ID" val="-1"/>
  <p:tag name="ARTICULATE_LOCK_SLIDE" val="0"/>
  <p:tag name="ARTICULATE_SLIDE_GUID" val="c19e28de-2fdf-4686-9fdd-035ccf53cee5"/>
  <p:tag name="AUDIO_ID" val="601"/>
  <p:tag name="ELAPSEDTIME" val="73.4"/>
  <p:tag name="ARTICULATE_SLIDE_NAV" val="22"/>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18b3c8a9-99fd-4b7d-aff3-3e4ccd1c14cc"/>
  <p:tag name="AUDIO_ID" val="652"/>
  <p:tag name="ELAPSEDTIME" val="61.4"/>
  <p:tag name="ARTICULATE_SLIDE_NAV" val="23"/>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7c442b01-53ea-4f04-a47c-4a284e8c9ce2"/>
  <p:tag name="AUDIO_ID" val="651"/>
  <p:tag name="ELAPSEDTIME" val="4.2"/>
  <p:tag name="ARTICULATE_SLIDE_NAV" val="24"/>
</p:tagLst>
</file>

<file path=ppt/tags/tag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8d52885d-a789-4725-b86d-154a7be5d268"/>
  <p:tag name="AUDIO_ID" val="261"/>
  <p:tag name="ELAPSEDTIME" val="11.0"/>
  <p:tag name="ARTICULATE_SLIDE_NAV" val="1"/>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74ca07d3-d6be-46d1-9195-fef6a6bdcf61"/>
  <p:tag name="AUDIO_ID" val="262"/>
  <p:tag name="ELAPSEDTIME" val="11.9"/>
  <p:tag name="ARTICULATE_SLIDE_NAV" val="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821f1d9e-0cf9-48c5-b6d5-6196fa576557"/>
  <p:tag name="AUDIO_ID" val="622"/>
  <p:tag name="ELAPSEDTIME" val="9.8"/>
  <p:tag name="ARTICULATE_SLIDE_NAV" val="3"/>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87020220-14c5-4129-b260-021234ef554d"/>
  <p:tag name="AUDIO_ID" val="645"/>
  <p:tag name="ELAPSEDTIME" val="70.3"/>
  <p:tag name="ARTICULATE_SLIDE_NAV" val="4"/>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38b1b87b-366b-409c-a441-8d5f44263b64"/>
  <p:tag name="AUDIO_ID" val="646"/>
  <p:tag name="ELAPSEDTIME" val="50.5"/>
  <p:tag name="ARTICULATE_SLIDE_NAV" val="5"/>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891f2863-a296-44c6-b913-f89742976ddd"/>
  <p:tag name="AUDIO_ID" val="589"/>
  <p:tag name="ELAPSEDTIME" val="58.8"/>
  <p:tag name="ARTICULATE_SLIDE_NAV" val="6"/>
</p:tagLst>
</file>

<file path=ppt/tags/tag5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c8f3cbc3-845d-4a23-9a9a-52a19dcdd46d"/>
  <p:tag name="AUDIO_ID" val="647"/>
  <p:tag name="ELAPSEDTIME" val="67.2"/>
  <p:tag name="ARTICULATE_SLIDE_NAV" val="7"/>
</p:tagLst>
</file>

<file path=ppt/tags/tag5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70e6fcc6-796a-4c41-8aab-1b94cd12ce0e"/>
  <p:tag name="AUDIO_ID" val="635"/>
  <p:tag name="ELAPSEDTIME" val="37.9"/>
  <p:tag name="ARTICULATE_SLIDE_NAV" val="5"/>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d87beec2-9b18-4f61-b006-ee19ea971309"/>
  <p:tag name="AUDIO_ID" val="592"/>
  <p:tag name="ELAPSEDTIME" val="66.0"/>
  <p:tag name="ARTICULATE_SLIDE_NAV" val="8"/>
</p:tagLst>
</file>

<file path=ppt/tags/tag6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62.xml><?xml version="1.0" encoding="utf-8"?>
<p:tagLst xmlns:a="http://schemas.openxmlformats.org/drawingml/2006/main" xmlns:r="http://schemas.openxmlformats.org/officeDocument/2006/relationships" xmlns:p="http://schemas.openxmlformats.org/presentationml/2006/main">
  <p:tag name="BULLET_5" val="8226"/>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25862727-17b7-4596-8ade-9cff51e2e3eb"/>
  <p:tag name="AUDIO_ID" val="596"/>
  <p:tag name="ELAPSEDTIME" val="54.9"/>
  <p:tag name="ARTICULATE_SLIDE_NAV" val="9"/>
</p:tagLst>
</file>

<file path=ppt/tags/tag64.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FymICX2r_files\slide0001_image001.gif"/>
</p:tagLst>
</file>

<file path=ppt/tags/tag65.xml><?xml version="1.0" encoding="utf-8"?>
<p:tagLst xmlns:a="http://schemas.openxmlformats.org/drawingml/2006/main" xmlns:r="http://schemas.openxmlformats.org/officeDocument/2006/relationships" xmlns:p="http://schemas.openxmlformats.org/presentationml/2006/main">
  <p:tag name="BULLET_2" val="8226"/>
  <p:tag name="BULLET_3" val="8226"/>
  <p:tag name="BULLET_4" val="8226"/>
  <p:tag name="BULLET_5" val="8226"/>
  <p:tag name="BULLET_6" val="8226"/>
  <p:tag name="BULLET_1" val="8226"/>
  <p:tag name="MARGIN_1" val="0"/>
  <p:tag name="MARGIN_2" val="36"/>
  <p:tag name="MARGIN_3" val="72"/>
  <p:tag name="MARGIN_4" val="108"/>
  <p:tag name="MARGIN_5" val="144"/>
  <p:tag name="FONT_SIZE" val="10"/>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3a02cc3-9413-431e-84d7-bf9459f01da7"/>
  <p:tag name="AUDIO_ID" val="641"/>
  <p:tag name="ELAPSEDTIME" val="97.0"/>
  <p:tag name="ARTICULATE_SLIDE_NAV" val="10"/>
</p:tagLst>
</file>

<file path=ppt/tags/tag67.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W3FC11Fm_files\slide0001_image001.png"/>
</p:tagLst>
</file>

<file path=ppt/tags/tag6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0"/>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a61b8f5c-a616-4319-9a67-2da9d631d1dc"/>
  <p:tag name="AUDIO_ID" val="599"/>
  <p:tag name="ELAPSEDTIME" val="93.4"/>
  <p:tag name="ARTICULATE_SLIDE_NAV" val="11"/>
</p:tagLst>
</file>

<file path=ppt/tags/tag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7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0"/>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e9b6f277-d868-46a0-9b2d-485c84dbcde0"/>
  <p:tag name="AUDIO_ID" val="623"/>
  <p:tag name="ELAPSEDTIME" val="6.6"/>
  <p:tag name="ARTICULATE_SLIDE_NAV" val="12"/>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6d7a1c50-d616-4cdf-889b-7514236379bc"/>
  <p:tag name="AUDIO_ID" val="587"/>
  <p:tag name="ELAPSEDTIME" val="78.5"/>
  <p:tag name="ARTICULATE_SLIDE_NAV" val="13"/>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cfa2e272-6123-4e1d-95b7-599000191ba5"/>
  <p:tag name="AUDIO_ID" val="588"/>
  <p:tag name="ELAPSEDTIME" val="94.0"/>
  <p:tag name="ARTICULATE_SLIDE_NAV" val="14"/>
</p:tagLst>
</file>

<file path=ppt/tags/tag7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845c6cf8-c666-4988-a65a-c0657fd2b739"/>
  <p:tag name="AUDIO_ID" val="595"/>
  <p:tag name="ELAPSEDTIME" val="39.6"/>
  <p:tag name="ARTICULATE_SLIDE_NAV" val="15"/>
</p:tagLst>
</file>

<file path=ppt/tags/tag76.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temp\articulate\presenter\imgtemp\asDWuCeI_files\slide0001_image001.png"/>
</p:tagLst>
</file>

<file path=ppt/tags/tag77.xml><?xml version="1.0" encoding="utf-8"?>
<p:tagLst xmlns:a="http://schemas.openxmlformats.org/drawingml/2006/main" xmlns:r="http://schemas.openxmlformats.org/officeDocument/2006/relationships" xmlns:p="http://schemas.openxmlformats.org/presentationml/2006/main">
  <p:tag name="BULLET_3" val="8226"/>
  <p:tag name="BULLET_4" val="8226"/>
  <p:tag name="BULLET_5" val="8226"/>
  <p:tag name="BULLET_6" val="8226"/>
  <p:tag name="BULLET_7" val="8226"/>
  <p:tag name="BULLET_8" val="8226"/>
  <p:tag name="BULLET_9" val="8226"/>
  <p:tag name="BULLET_1" val="8226"/>
  <p:tag name="BULLET_2" val="8226"/>
  <p:tag name="MARGIN_1" val="0"/>
  <p:tag name="MARGIN_2" val="36"/>
  <p:tag name="MARGIN_3" val="72"/>
  <p:tag name="MARGIN_4" val="108"/>
  <p:tag name="MARGIN_5" val="144"/>
  <p:tag name="FONT_SIZE" val="10"/>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821f1d9e-0cf9-48c5-b6d5-6196fa570649"/>
  <p:tag name="AUDIO_ID" val="649"/>
  <p:tag name="ELAPSEDTIME" val="7.5"/>
  <p:tag name="ARTICULATE_SLIDE_NAV" val="16"/>
</p:tagLst>
</file>

<file path=ppt/tags/tag79.xml><?xml version="1.0" encoding="utf-8"?>
<p:tagLst xmlns:a="http://schemas.openxmlformats.org/drawingml/2006/main" xmlns:r="http://schemas.openxmlformats.org/officeDocument/2006/relationships" xmlns:p="http://schemas.openxmlformats.org/presentationml/2006/main">
  <p:tag name="ARTICULATE_TITLE_TAG" val="Summary"/>
  <p:tag name="ARTICULATE_SLIDE_PAUSE" val="0"/>
  <p:tag name="ARTICULATE_NAV_LEVEL" val="1"/>
  <p:tag name="ARTICULATE_PLAYLIST_ID" val="-1"/>
  <p:tag name="ARTICULATE_LOCK_SLIDE" val="0"/>
  <p:tag name="ARTICULATE_SLIDE_GUID" val="c19e28de-2fdf-4686-9fdd-035ccf53cee5"/>
  <p:tag name="AUDIO_ID" val="601"/>
  <p:tag name="ELAPSEDTIME" val="74.7"/>
  <p:tag name="ARTICULATE_SLIDE_NAV" val="17"/>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04ce5ad4-4346-466f-ab37-b86e07dc0cbe"/>
  <p:tag name="AUDIO_ID" val="637"/>
  <p:tag name="ELAPSEDTIME" val="64.3"/>
  <p:tag name="ARTICULATE_SLIDE_NAV" val="6"/>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18b3c8a9-99fd-4b7d-aff3-3e4ccd1c14cc"/>
  <p:tag name="AUDIO_ID" val="650"/>
  <p:tag name="ELAPSEDTIME" val="51.6"/>
  <p:tag name="ARTICULATE_SLIDE_NAV" val="18"/>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7c442b01-53ea-4f04-a47c-4a284e8c9ce2"/>
  <p:tag name="AUDIO_ID" val="651"/>
  <p:tag name="ELAPSEDTIME" val="4.4"/>
  <p:tag name="ARTICULATE_SLIDE_NAV" val="19"/>
</p:tagLst>
</file>

<file path=ppt/tags/tag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0"/>
</p:tagLst>
</file>

<file path=ppt/theme/theme1.xml><?xml version="1.0" encoding="utf-8"?>
<a:theme xmlns:a="http://schemas.openxmlformats.org/drawingml/2006/main" name="Xilinx Template (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Xilinx Template_light">
  <a:themeElements>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1" compatLnSpc="1">
        <a:prstTxWarp prst="textNoShape">
          <a:avLst/>
        </a:prstTxWarp>
        <a:spAutoFit/>
      </a:bodyPr>
      <a:lstStyle>
        <a:defPPr marL="0" marR="0" indent="0" algn="ctr" defTabSz="914400" rtl="0" eaLnBrk="1" fontAlgn="base" latinLnBrk="0" hangingPunct="1">
          <a:lnSpc>
            <a:spcPct val="80000"/>
          </a:lnSpc>
          <a:spcBef>
            <a:spcPct val="0"/>
          </a:spcBef>
          <a:spcAft>
            <a:spcPct val="0"/>
          </a:spcAft>
          <a:buClrTx/>
          <a:buSzTx/>
          <a:buFontTx/>
          <a:buNone/>
          <a:tabLst/>
          <a:defRPr kumimoji="0" lang="en-US" sz="9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Xilinx Template_light">
  <a:themeElements>
    <a:clrScheme name="Custom 1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0000FF"/>
      </a:hlink>
      <a:folHlink>
        <a:srgbClr val="0000FF"/>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Xilinx Template_light">
  <a:themeElements>
    <a:clrScheme name="Custom 25">
      <a:dk1>
        <a:srgbClr val="000000"/>
      </a:dk1>
      <a:lt1>
        <a:srgbClr val="FFFFFF"/>
      </a:lt1>
      <a:dk2>
        <a:srgbClr val="EC891D"/>
      </a:dk2>
      <a:lt2>
        <a:srgbClr val="EE3424"/>
      </a:lt2>
      <a:accent1>
        <a:srgbClr val="008CA8"/>
      </a:accent1>
      <a:accent2>
        <a:srgbClr val="B20838"/>
      </a:accent2>
      <a:accent3>
        <a:srgbClr val="008CA8"/>
      </a:accent3>
      <a:accent4>
        <a:srgbClr val="3F3F3F"/>
      </a:accent4>
      <a:accent5>
        <a:srgbClr val="D9DA56"/>
      </a:accent5>
      <a:accent6>
        <a:srgbClr val="8B8D09"/>
      </a:accent6>
      <a:hlink>
        <a:srgbClr val="D9DA56"/>
      </a:hlink>
      <a:folHlink>
        <a:srgbClr val="8B8D09"/>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Description0 xmlns="D46A7F71-384C-4B0A-B6CB-1869FF28952A">PowerPoint presentation (PPTX) with instructions on how to convert and build decks with the new format. </Description0>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7F6AD44C380A4BB6CB1869FF28952A" ma:contentTypeVersion="0" ma:contentTypeDescription="Create a new document." ma:contentTypeScope="" ma:versionID="cbec7fb8faa159a01dcec9b5572a4f9b">
  <xsd:schema xmlns:xsd="http://www.w3.org/2001/XMLSchema" xmlns:p="http://schemas.microsoft.com/office/2006/metadata/properties" xmlns:ns2="D46A7F71-384C-4B0A-B6CB-1869FF28952A" targetNamespace="http://schemas.microsoft.com/office/2006/metadata/properties" ma:root="true" ma:fieldsID="e6a1f69f03052b316a7875f7c9741570" ns2:_="">
    <xsd:import namespace="D46A7F71-384C-4B0A-B6CB-1869FF28952A"/>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dms="http://schemas.microsoft.com/office/2006/documentManagement/types" targetNamespace="D46A7F71-384C-4B0A-B6CB-1869FF28952A" elementFormDefault="qualified">
    <xsd:import namespace="http://schemas.microsoft.com/office/2006/documentManagement/types"/>
    <xsd:element name="Description0" ma:index="8" nillable="true" ma:displayName="Description" ma:internalName="Description0">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BAE20199-0012-4841-933F-A493D5C9E883}">
  <ds:schemaRefs>
    <ds:schemaRef ds:uri="http://schemas.microsoft.com/sharepoint/v3/contenttype/forms"/>
  </ds:schemaRefs>
</ds:datastoreItem>
</file>

<file path=customXml/itemProps2.xml><?xml version="1.0" encoding="utf-8"?>
<ds:datastoreItem xmlns:ds="http://schemas.openxmlformats.org/officeDocument/2006/customXml" ds:itemID="{07728977-9908-434E-B541-ACE470BE8020}">
  <ds:schemaRefs>
    <ds:schemaRef ds:uri="http://schemas.microsoft.com/office/2006/metadata/properties"/>
    <ds:schemaRef ds:uri="D46A7F71-384C-4B0A-B6CB-1869FF28952A"/>
  </ds:schemaRefs>
</ds:datastoreItem>
</file>

<file path=customXml/itemProps3.xml><?xml version="1.0" encoding="utf-8"?>
<ds:datastoreItem xmlns:ds="http://schemas.openxmlformats.org/officeDocument/2006/customXml" ds:itemID="{012A3C9F-AC00-4F7F-B53D-8FC3D9D470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6A7F71-384C-4B0A-B6CB-1869FF28952A"/>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Xilinx Template (light)</Template>
  <TotalTime>1261</TotalTime>
  <Words>5216</Words>
  <Application>Microsoft Office PowerPoint</Application>
  <PresentationFormat>On-screen Show (4:3)</PresentationFormat>
  <Paragraphs>534</Paragraphs>
  <Slides>43</Slides>
  <Notes>43</Notes>
  <HiddenSlides>0</HiddenSlides>
  <MMClips>0</MMClips>
  <ScaleCrop>false</ScaleCrop>
  <HeadingPairs>
    <vt:vector size="4" baseType="variant">
      <vt:variant>
        <vt:lpstr>Theme</vt:lpstr>
      </vt:variant>
      <vt:variant>
        <vt:i4>13</vt:i4>
      </vt:variant>
      <vt:variant>
        <vt:lpstr>Slide Titles</vt:lpstr>
      </vt:variant>
      <vt:variant>
        <vt:i4>43</vt:i4>
      </vt:variant>
    </vt:vector>
  </HeadingPairs>
  <TitlesOfParts>
    <vt:vector size="56" baseType="lpstr">
      <vt:lpstr>Xilinx Template (light)</vt:lpstr>
      <vt:lpstr>24_Xilinx Template_light</vt:lpstr>
      <vt:lpstr>Xilinx Template_light</vt:lpstr>
      <vt:lpstr>1_Xilinx Template_light</vt:lpstr>
      <vt:lpstr>2_Xilinx Template_light</vt:lpstr>
      <vt:lpstr>3_Xilinx Template_light</vt:lpstr>
      <vt:lpstr>4_Xilinx Template_light</vt:lpstr>
      <vt:lpstr>5_Xilinx Template_light</vt:lpstr>
      <vt:lpstr>6_Xilinx Template_light</vt:lpstr>
      <vt:lpstr>7_Xilinx Template_light</vt:lpstr>
      <vt:lpstr>8_Xilinx Template_light</vt:lpstr>
      <vt:lpstr>9_Xilinx Template_light</vt:lpstr>
      <vt:lpstr>12_Xilinx Template_light</vt:lpstr>
      <vt:lpstr>7 Series Slice Flip-Flops</vt:lpstr>
      <vt:lpstr>Objectives</vt:lpstr>
      <vt:lpstr>Lessons</vt:lpstr>
      <vt:lpstr>Slice Flip-Flop Capabilities</vt:lpstr>
      <vt:lpstr>Chip Enable</vt:lpstr>
      <vt:lpstr>Reset and Initialization</vt:lpstr>
      <vt:lpstr>Asynchronous Reset</vt:lpstr>
      <vt:lpstr>Using Asynchronous Resets</vt:lpstr>
      <vt:lpstr>Synchronous Reset</vt:lpstr>
      <vt:lpstr>Initialization</vt:lpstr>
      <vt:lpstr>Control Sets</vt:lpstr>
      <vt:lpstr>Managing Control Sets</vt:lpstr>
      <vt:lpstr>Control Port Usage Rules</vt:lpstr>
      <vt:lpstr>Control Set Reduction – SR</vt:lpstr>
      <vt:lpstr>Control Set Reduction – CE</vt:lpstr>
      <vt:lpstr>Setting Control Set Reduction in Synthesis</vt:lpstr>
      <vt:lpstr>Control Signal Problems</vt:lpstr>
      <vt:lpstr>Active-Low Control Signals</vt:lpstr>
      <vt:lpstr>Use Active-High Control Signals</vt:lpstr>
      <vt:lpstr>Apply Your Knowledge</vt:lpstr>
      <vt:lpstr>Lessons</vt:lpstr>
      <vt:lpstr>Summary</vt:lpstr>
      <vt:lpstr>Where Can I Learn More?</vt:lpstr>
      <vt:lpstr>Trademark Information</vt:lpstr>
      <vt:lpstr>7 Series Slice Flip-Flops</vt:lpstr>
      <vt:lpstr>Objectives</vt:lpstr>
      <vt:lpstr>Lessons</vt:lpstr>
      <vt:lpstr>Types of Reset</vt:lpstr>
      <vt:lpstr>Local Resets</vt:lpstr>
      <vt:lpstr>Complete Global Synchronous Reset</vt:lpstr>
      <vt:lpstr>Global Asynchronous Reset</vt:lpstr>
      <vt:lpstr>Changing to Synchronous Resets</vt:lpstr>
      <vt:lpstr>Reset Routing Costs</vt:lpstr>
      <vt:lpstr>Global Set Reset (GSR)</vt:lpstr>
      <vt:lpstr>Getting By Without Resets</vt:lpstr>
      <vt:lpstr>Lessons</vt:lpstr>
      <vt:lpstr>DSP Slice Uses a Synchronous Reset</vt:lpstr>
      <vt:lpstr>Block RAM Uses a Synchronous Reset</vt:lpstr>
      <vt:lpstr>SRL Has No Reset Capabilities</vt:lpstr>
      <vt:lpstr>Lessons</vt:lpstr>
      <vt:lpstr>Summary</vt:lpstr>
      <vt:lpstr>Where Can I Learn More?</vt:lpstr>
      <vt:lpstr>Trademark Information</vt:lpstr>
    </vt:vector>
  </TitlesOfParts>
  <Company>Xilinx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Xilinx Template (light) rev</dc:title>
  <dc:creator>Xilinx</dc:creator>
  <cp:keywords>Public</cp:keywords>
  <cp:lastModifiedBy>Windows User</cp:lastModifiedBy>
  <cp:revision>119</cp:revision>
  <dcterms:created xsi:type="dcterms:W3CDTF">2012-04-24T17:20:09Z</dcterms:created>
  <dcterms:modified xsi:type="dcterms:W3CDTF">2012-08-09T22:14:15Z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scription0">
    <vt:lpwstr/>
  </property>
  <property fmtid="{D5CDD505-2E9C-101B-9397-08002B2CF9AE}" pid="3" name="ContentTypeId">
    <vt:lpwstr>0x010100717F6AD44C380A4BB6CB1869FF28952A</vt:lpwstr>
  </property>
  <property fmtid="{D5CDD505-2E9C-101B-9397-08002B2CF9AE}" pid="4" name="TitusGUID">
    <vt:lpwstr>430425c8-2804-4323-8c69-cbcc79be489d</vt:lpwstr>
  </property>
  <property fmtid="{D5CDD505-2E9C-101B-9397-08002B2CF9AE}" pid="5" name="XilinxClassification">
    <vt:lpwstr>Public</vt:lpwstr>
  </property>
  <property fmtid="{D5CDD505-2E9C-101B-9397-08002B2CF9AE}" pid="6" name="XilinxVisual Markings">
    <vt:lpwstr>No</vt:lpwstr>
  </property>
  <property fmtid="{D5CDD505-2E9C-101B-9397-08002B2CF9AE}" pid="7" name="XilinxPublication Year">
    <vt:lpwstr>2012</vt:lpwstr>
  </property>
</Properties>
</file>