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8"/>
  </p:notesMasterIdLst>
  <p:sldIdLst>
    <p:sldId id="267" r:id="rId2"/>
    <p:sldId id="259" r:id="rId3"/>
    <p:sldId id="276" r:id="rId4"/>
    <p:sldId id="277" r:id="rId5"/>
    <p:sldId id="281" r:id="rId6"/>
    <p:sldId id="282" r:id="rId7"/>
    <p:sldId id="299" r:id="rId8"/>
    <p:sldId id="278" r:id="rId9"/>
    <p:sldId id="279" r:id="rId10"/>
    <p:sldId id="280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300" r:id="rId20"/>
    <p:sldId id="298" r:id="rId21"/>
    <p:sldId id="292" r:id="rId22"/>
    <p:sldId id="293" r:id="rId23"/>
    <p:sldId id="297" r:id="rId24"/>
    <p:sldId id="301" r:id="rId25"/>
    <p:sldId id="294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8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2CEE-1C3F-A041-BA64-FAFAC7940704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E19E-75A4-C845-9595-B536D117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E19E-75A4-C845-9595-B536D117C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3"/>
            <a:ext cx="9144000" cy="6857999"/>
          </a:xfrm>
          <a:prstGeom prst="rect">
            <a:avLst/>
          </a:prstGeom>
          <a:gradFill flip="none" rotWithShape="1">
            <a:gsLst>
              <a:gs pos="0">
                <a:srgbClr val="760000"/>
              </a:gs>
              <a:gs pos="100000">
                <a:srgbClr val="4C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6" descr="logos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9" y="5711825"/>
            <a:ext cx="189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7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52659" cy="424710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88582"/>
            <a:ext cx="9161318" cy="783729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0800000">
            <a:off x="1" y="6667500"/>
            <a:ext cx="9155906" cy="206377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5717" y="0"/>
            <a:ext cx="9227343" cy="424710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1" y="6667500"/>
            <a:ext cx="9155906" cy="206377"/>
          </a:xfrm>
          <a:prstGeom prst="rect">
            <a:avLst/>
          </a:prstGeom>
          <a:gradFill>
            <a:gsLst>
              <a:gs pos="0">
                <a:srgbClr val="B20000"/>
              </a:gs>
              <a:gs pos="100000">
                <a:srgbClr val="76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581314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C742-23CA-DE44-B3E7-CBD07509B39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9499-74E8-F041-8923-AB94BFCB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Semantic HTML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6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2092354"/>
            <a:ext cx="7332128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r>
              <a:rPr lang="en-US" sz="3600" b="1" dirty="0" smtClean="0">
                <a:latin typeface="Century Gothic"/>
                <a:cs typeface="Century Gothic"/>
              </a:rPr>
              <a:t>Just do your best</a:t>
            </a:r>
            <a:r>
              <a:rPr lang="en-US" sz="3600" dirty="0" smtClean="0">
                <a:latin typeface="Century Gothic"/>
                <a:cs typeface="Century Gothic"/>
              </a:rPr>
              <a:t>. HTML isn’t as flexible as it could be but just do your best and limit ambiguous tags (span, div etc.) as much as possible.</a:t>
            </a:r>
            <a:endParaRPr lang="en-US" sz="3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Bottom Line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78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4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Newer and More Semantic Elements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570243"/>
            <a:ext cx="7332128" cy="655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Navigation (&lt;</a:t>
            </a:r>
            <a:r>
              <a:rPr lang="en-US" sz="2800" dirty="0" err="1" smtClean="0">
                <a:latin typeface="Century Gothic"/>
                <a:cs typeface="Century Gothic"/>
              </a:rPr>
              <a:t>nav</a:t>
            </a:r>
            <a:r>
              <a:rPr lang="en-US" sz="2800" dirty="0" smtClean="0">
                <a:latin typeface="Century Gothic"/>
                <a:cs typeface="Century Gothic"/>
              </a:rPr>
              <a:t>&gt;  &lt;/</a:t>
            </a:r>
            <a:r>
              <a:rPr lang="en-US" sz="2800" dirty="0" err="1" smtClean="0">
                <a:latin typeface="Century Gothic"/>
                <a:cs typeface="Century Gothic"/>
              </a:rPr>
              <a:t>nav</a:t>
            </a:r>
            <a:r>
              <a:rPr lang="en-US" sz="2800" dirty="0" smtClean="0">
                <a:latin typeface="Century Gothic"/>
                <a:cs typeface="Century Gothic"/>
              </a:rPr>
              <a:t>&gt;)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Footer (&lt;footer&gt;  &lt;/footer&gt;)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Side Bar (&lt;aside&gt; &lt;/aside&gt;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Article (&lt;article&gt; &lt;/article&gt;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Section (&lt;section&gt; &lt;/section&gt;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Figure ( &lt;figure&gt; &lt;/figure&gt;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343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Some Newer and Semantic HTML Elements</a:t>
            </a:r>
            <a:endParaRPr lang="en-US" sz="28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57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838354"/>
            <a:ext cx="7332128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</a:t>
            </a:r>
            <a:r>
              <a:rPr lang="en-US" sz="2800" dirty="0" err="1" smtClean="0">
                <a:latin typeface="Century Gothic"/>
                <a:cs typeface="Century Gothic"/>
              </a:rPr>
              <a:t>nav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nav</a:t>
            </a:r>
            <a:r>
              <a:rPr lang="en-US" sz="2800" dirty="0" smtClean="0">
                <a:latin typeface="Century Gothic"/>
                <a:cs typeface="Century Gothic"/>
              </a:rPr>
              <a:t>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Contains links for a navigation block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NOT used to wrap individual links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Usually only one but possibly more</a:t>
            </a: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Navigation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38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Navigation Examples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1248" y="3244334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Newer and More Semantic Elements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Screen Shot 2015-10-02 at 7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99" y="1860858"/>
            <a:ext cx="5297068" cy="2231366"/>
          </a:xfrm>
          <a:prstGeom prst="rect">
            <a:avLst/>
          </a:prstGeom>
        </p:spPr>
      </p:pic>
      <p:pic>
        <p:nvPicPr>
          <p:cNvPr id="5" name="Picture 4" descr="Screen Shot 2015-10-02 at 7.29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10" y="4445409"/>
            <a:ext cx="6053668" cy="1843249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257778" y="2469444"/>
            <a:ext cx="4797778" cy="3810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549399" y="4542177"/>
            <a:ext cx="6254045" cy="3810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838354"/>
            <a:ext cx="7332128" cy="267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&lt;footer&gt;&lt;/footer&gt;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Defines website footer </a:t>
            </a:r>
          </a:p>
          <a:p>
            <a:pPr lvl="0"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Typically only one per site but possibly more</a:t>
            </a: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Footer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25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Footer Examples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1248" y="3244334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Newer and More Semantic Elements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257778" y="2469444"/>
            <a:ext cx="4797778" cy="3810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15-10-02 at 7.37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2014856"/>
            <a:ext cx="6382752" cy="1895143"/>
          </a:xfrm>
          <a:prstGeom prst="rect">
            <a:avLst/>
          </a:prstGeom>
        </p:spPr>
      </p:pic>
      <p:pic>
        <p:nvPicPr>
          <p:cNvPr id="6" name="Picture 5" descr="Screen Shot 2015-10-02 at 7.33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8" y="4360334"/>
            <a:ext cx="4548554" cy="21436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40555" y="2564191"/>
            <a:ext cx="6497159" cy="1439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2007810" y="5624284"/>
            <a:ext cx="4886476" cy="9676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838354"/>
            <a:ext cx="7332128" cy="353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&lt;aside&gt;&lt;/aside&gt;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Defines a sidebar that has contextual navigation or more content. Note: some ambiguity</a:t>
            </a:r>
          </a:p>
          <a:p>
            <a:pPr lvl="0"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Typically only one per site but possibly more</a:t>
            </a: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Side Bar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Sidebar Examples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1248" y="3244334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Newer and More Semantic Elements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Screen Shot 2015-10-02 at 7.4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57" y="1965514"/>
            <a:ext cx="3758272" cy="2437153"/>
          </a:xfrm>
          <a:prstGeom prst="rect">
            <a:avLst/>
          </a:prstGeom>
        </p:spPr>
      </p:pic>
      <p:pic>
        <p:nvPicPr>
          <p:cNvPr id="5" name="Picture 4" descr="Screen Shot 2015-10-02 at 7.40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4" y="1965514"/>
            <a:ext cx="4432704" cy="30485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17333" y="2914952"/>
            <a:ext cx="1580445" cy="20991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99829" y="1932226"/>
            <a:ext cx="1444172" cy="32808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13045"/>
            <a:ext cx="7332128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&lt;figure&gt;</a:t>
            </a:r>
          </a:p>
          <a:p>
            <a:pPr lvl="1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	&lt;</a:t>
            </a:r>
            <a:r>
              <a:rPr lang="en-US" sz="2800" dirty="0" err="1" smtClean="0">
                <a:latin typeface="Century Gothic"/>
                <a:cs typeface="Century Gothic"/>
              </a:rPr>
              <a:t>img</a:t>
            </a:r>
            <a:r>
              <a:rPr lang="en-US" sz="2800" dirty="0" smtClean="0">
                <a:latin typeface="Century Gothic"/>
                <a:cs typeface="Century Gothic"/>
              </a:rPr>
              <a:t>&gt;</a:t>
            </a:r>
          </a:p>
          <a:p>
            <a:pPr lvl="1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	&lt;</a:t>
            </a:r>
            <a:r>
              <a:rPr lang="en-US" sz="2800" dirty="0" err="1" smtClean="0">
                <a:latin typeface="Century Gothic"/>
                <a:cs typeface="Century Gothic"/>
              </a:rPr>
              <a:t>figcaption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figcaption</a:t>
            </a:r>
            <a:r>
              <a:rPr lang="en-US" sz="2800" dirty="0" smtClean="0">
                <a:latin typeface="Century Gothic"/>
                <a:cs typeface="Century Gothic"/>
              </a:rPr>
              <a:t>&gt;</a:t>
            </a:r>
            <a:endParaRPr lang="en-US" sz="2800" dirty="0">
              <a:latin typeface="Century Gothic"/>
              <a:cs typeface="Century Gothic"/>
            </a:endParaRPr>
          </a:p>
          <a:p>
            <a:pPr lvl="0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	&lt;/figure&gt;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Defines a visual (graphic, image </a:t>
            </a:r>
            <a:r>
              <a:rPr lang="en-US" sz="2800" dirty="0" err="1" smtClean="0">
                <a:latin typeface="Century Gothic"/>
                <a:cs typeface="Century Gothic"/>
              </a:rPr>
              <a:t>etc</a:t>
            </a:r>
            <a:r>
              <a:rPr lang="en-US" sz="2800" dirty="0" smtClean="0">
                <a:latin typeface="Century Gothic"/>
                <a:cs typeface="Century Gothic"/>
              </a:rPr>
              <a:t>)</a:t>
            </a:r>
          </a:p>
          <a:p>
            <a:pPr lvl="0"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 limit to how many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 nesting of figures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Figure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47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83304"/>
            <a:ext cx="7332128" cy="98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Commonly known as “semantic </a:t>
            </a:r>
            <a:r>
              <a:rPr lang="en-US" sz="2800" dirty="0" smtClean="0">
                <a:latin typeface="Century Gothic"/>
                <a:cs typeface="Century Gothic"/>
              </a:rPr>
              <a:t>m</a:t>
            </a:r>
            <a:r>
              <a:rPr lang="en-US" sz="2800" dirty="0" smtClean="0">
                <a:latin typeface="Century Gothic"/>
                <a:cs typeface="Century Gothic"/>
              </a:rPr>
              <a:t>arkup”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285750" lvl="0" indent="-285750">
              <a:buFont typeface="Arial"/>
              <a:buChar char="•"/>
              <a:defRPr sz="1800"/>
            </a:pPr>
            <a:endParaRPr lang="en-US" sz="30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Semantic HTML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 descr="Screen Shot 2015-10-01 at 3.3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0" y="2668185"/>
            <a:ext cx="7912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Figure Example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Screen Shot 2015-10-03 at 10.17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72" y="1714511"/>
            <a:ext cx="4704869" cy="45897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15810" y="2711753"/>
            <a:ext cx="4245428" cy="26343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13045"/>
            <a:ext cx="7332128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&lt;section&gt;&lt;/section&gt;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Distinguishes sections of a website</a:t>
            </a: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>
                <a:latin typeface="Century Gothic"/>
                <a:cs typeface="Century Gothic"/>
              </a:rPr>
              <a:t>If a </a:t>
            </a:r>
            <a:r>
              <a:rPr lang="en-US" sz="2800" dirty="0" smtClean="0">
                <a:latin typeface="Century Gothic"/>
                <a:cs typeface="Century Gothic"/>
              </a:rPr>
              <a:t>section of a page is different from another</a:t>
            </a:r>
            <a:endParaRPr lang="en-US" sz="2800" dirty="0">
              <a:latin typeface="Century Gothic"/>
              <a:cs typeface="Century Gothic"/>
            </a:endParaRPr>
          </a:p>
          <a:p>
            <a:pPr lvl="0"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Typically many on a page.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Note: Somewhat ambiguous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Section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71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Section Example</a:t>
            </a:r>
          </a:p>
          <a:p>
            <a:pPr algn="ctr"/>
            <a:endParaRPr lang="en-US" sz="32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9" name="Picture 8" descr="Screen Shot 2015-10-03 at 9.35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" y="1898084"/>
            <a:ext cx="7232952" cy="388785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475619" y="2927047"/>
            <a:ext cx="5116286" cy="11611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5619" y="4221238"/>
            <a:ext cx="5116286" cy="20199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613045"/>
            <a:ext cx="7332128" cy="526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&lt;article&gt;&lt;/article&gt;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Defines a single piece of content</a:t>
            </a: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>
                <a:latin typeface="Century Gothic"/>
                <a:cs typeface="Century Gothic"/>
              </a:rPr>
              <a:t>If a piece of content is unique from another</a:t>
            </a:r>
          </a:p>
          <a:p>
            <a:pPr lvl="0"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Typically many on a page. Especially on landing page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Try not to nest &lt;article&gt; tags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Article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09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Article Example 1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1248" y="3244334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Newer and More Semantic Elements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2878668" y="2497668"/>
            <a:ext cx="2159000" cy="27940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Screen Shot 2015-10-02 at 7.4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2" y="1947559"/>
            <a:ext cx="6802594" cy="383908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7533" y="2237619"/>
            <a:ext cx="4879625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9933" y="3098801"/>
            <a:ext cx="4879625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09933" y="3577773"/>
            <a:ext cx="4879625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97839" y="2711753"/>
            <a:ext cx="4879625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09933" y="4194633"/>
            <a:ext cx="4879625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97839" y="4678443"/>
            <a:ext cx="6557627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97839" y="5283489"/>
            <a:ext cx="6557627" cy="4838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Article Example 2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1248" y="3244334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Newer and More Semantic Elements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2878668" y="2497668"/>
            <a:ext cx="2159000" cy="27940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271113" y="2236114"/>
            <a:ext cx="2980269" cy="52310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313448" y="2650067"/>
            <a:ext cx="4623802" cy="52310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313448" y="3568013"/>
            <a:ext cx="4623802" cy="52773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313448" y="3136504"/>
            <a:ext cx="4623802" cy="52773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1313448" y="3984281"/>
            <a:ext cx="4623802" cy="52773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057533" y="5180913"/>
            <a:ext cx="6890549" cy="605733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057534" y="4575180"/>
            <a:ext cx="6890549" cy="605733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Screen Shot 2015-10-02 at 8.0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3" y="1810666"/>
            <a:ext cx="8236857" cy="43472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90332" y="2236114"/>
            <a:ext cx="4130525" cy="2057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90332" y="4415676"/>
            <a:ext cx="4130525" cy="18375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389" y="3173174"/>
            <a:ext cx="2632849" cy="22575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8762" y="2880465"/>
            <a:ext cx="1560286" cy="14133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0857" y="4744551"/>
            <a:ext cx="1560286" cy="14133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7613" y="2570937"/>
            <a:ext cx="955835" cy="6733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6416" y="2650067"/>
            <a:ext cx="955835" cy="6733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21918" y="2650067"/>
            <a:ext cx="955835" cy="6733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9" y="81948"/>
            <a:ext cx="284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Newer and More Semantic Elements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 Common Page Layout</a:t>
            </a:r>
            <a:endParaRPr lang="en-US" sz="32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algn="ctr"/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57" y="1932226"/>
            <a:ext cx="5424714" cy="4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2515688"/>
            <a:ext cx="7332128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>
              <a:defRPr sz="1800"/>
            </a:pPr>
            <a:r>
              <a:rPr lang="en-US" sz="3600" dirty="0" smtClean="0">
                <a:latin typeface="Century Gothic"/>
                <a:cs typeface="Century Gothic"/>
              </a:rPr>
              <a:t>Naming things (elements) what they are</a:t>
            </a:r>
            <a:r>
              <a:rPr lang="en-US" sz="3600" dirty="0">
                <a:latin typeface="Century Gothic"/>
                <a:cs typeface="Century Gothic"/>
              </a:rPr>
              <a:t> </a:t>
            </a:r>
            <a:r>
              <a:rPr lang="en-US" sz="3600" dirty="0" smtClean="0">
                <a:latin typeface="Century Gothic"/>
                <a:cs typeface="Century Gothic"/>
              </a:rPr>
              <a:t>(or as close as you can)</a:t>
            </a:r>
            <a:endParaRPr lang="en-US" sz="3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What it means to you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8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2213306"/>
            <a:ext cx="7332128" cy="353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Lists are &lt;</a:t>
            </a:r>
            <a:r>
              <a:rPr lang="en-US" sz="2800" dirty="0" err="1" smtClean="0">
                <a:latin typeface="Century Gothic"/>
                <a:cs typeface="Century Gothic"/>
              </a:rPr>
              <a:t>ul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ul</a:t>
            </a:r>
            <a:r>
              <a:rPr lang="en-US" sz="2800" dirty="0" smtClean="0">
                <a:latin typeface="Century Gothic"/>
                <a:cs typeface="Century Gothic"/>
              </a:rPr>
              <a:t>&gt; and &lt;</a:t>
            </a:r>
            <a:r>
              <a:rPr lang="en-US" sz="2800" dirty="0" err="1" smtClean="0">
                <a:latin typeface="Century Gothic"/>
                <a:cs typeface="Century Gothic"/>
              </a:rPr>
              <a:t>ol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ol</a:t>
            </a:r>
            <a:r>
              <a:rPr lang="en-US" sz="2800" dirty="0" smtClean="0">
                <a:latin typeface="Century Gothic"/>
                <a:cs typeface="Century Gothic"/>
              </a:rPr>
              <a:t>&gt; respectively</a:t>
            </a: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Links are &lt;a&gt;&lt;/a&gt;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Paragraphs are &lt;p&gt;&lt;/p&gt;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Headings are &lt;h1&gt;&lt;/h1&gt;…&lt;h6&gt;&lt;/h6&gt;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Images are &lt;</a:t>
            </a:r>
            <a:r>
              <a:rPr lang="en-US" sz="2800" dirty="0" err="1" smtClean="0">
                <a:latin typeface="Century Gothic"/>
                <a:cs typeface="Century Gothic"/>
              </a:rPr>
              <a:t>img</a:t>
            </a:r>
            <a:r>
              <a:rPr lang="en-US" sz="2800" dirty="0" smtClean="0">
                <a:latin typeface="Century Gothic"/>
                <a:cs typeface="Century Gothic"/>
              </a:rPr>
              <a:t>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Videos are &lt;video&gt;&lt;/video&gt;</a:t>
            </a:r>
          </a:p>
          <a:p>
            <a:pPr lvl="0"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In practice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4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2120576"/>
            <a:ext cx="7332128" cy="353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Accessibility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Search Engine Optimization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Maintainability</a:t>
            </a:r>
            <a:br>
              <a:rPr lang="en-US" sz="2800" dirty="0" smtClean="0">
                <a:latin typeface="Century Gothic"/>
                <a:cs typeface="Century Gothic"/>
              </a:rPr>
            </a:b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CSS targeting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Benefits of Semantic HTML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66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852465"/>
            <a:ext cx="7332128" cy="39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Local Business Schema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Hours, location, phone, category etc.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Ecommerce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Product details</a:t>
            </a:r>
          </a:p>
          <a:p>
            <a:pPr marL="1028700" lvl="1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More relevant in search situations</a:t>
            </a:r>
          </a:p>
          <a:p>
            <a:pPr marL="571500" indent="-571500">
              <a:buFont typeface="Arial"/>
              <a:buChar char="•"/>
              <a:defRPr sz="1800"/>
            </a:pPr>
            <a:r>
              <a:rPr lang="en-US" sz="2800" dirty="0">
                <a:latin typeface="Century Gothic"/>
                <a:cs typeface="Century Gothic"/>
              </a:rPr>
              <a:t>Generally more intelligent results based on newer and more semantic tags</a:t>
            </a:r>
            <a:r>
              <a:rPr lang="en-US" sz="2800" dirty="0" smtClean="0">
                <a:latin typeface="Century Gothic"/>
                <a:cs typeface="Century Gothic"/>
              </a:rPr>
              <a:t>.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Benefits: SEO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46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65205" y="1838354"/>
            <a:ext cx="7332128" cy="39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Lists are &lt;</a:t>
            </a:r>
            <a:r>
              <a:rPr lang="en-US" sz="2800" dirty="0" err="1" smtClean="0">
                <a:latin typeface="Century Gothic"/>
                <a:cs typeface="Century Gothic"/>
              </a:rPr>
              <a:t>ul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ul</a:t>
            </a:r>
            <a:r>
              <a:rPr lang="en-US" sz="2800" dirty="0" smtClean="0">
                <a:latin typeface="Century Gothic"/>
                <a:cs typeface="Century Gothic"/>
              </a:rPr>
              <a:t>&gt; and &lt;</a:t>
            </a:r>
            <a:r>
              <a:rPr lang="en-US" sz="2800" dirty="0" err="1" smtClean="0">
                <a:latin typeface="Century Gothic"/>
                <a:cs typeface="Century Gothic"/>
              </a:rPr>
              <a:t>ol</a:t>
            </a:r>
            <a:r>
              <a:rPr lang="en-US" sz="2800" dirty="0" smtClean="0">
                <a:latin typeface="Century Gothic"/>
                <a:cs typeface="Century Gothic"/>
              </a:rPr>
              <a:t>&gt;&lt;/</a:t>
            </a:r>
            <a:r>
              <a:rPr lang="en-US" sz="2800" dirty="0" err="1" smtClean="0">
                <a:latin typeface="Century Gothic"/>
                <a:cs typeface="Century Gothic"/>
              </a:rPr>
              <a:t>ol</a:t>
            </a:r>
            <a:r>
              <a:rPr lang="en-US" sz="2800" dirty="0" smtClean="0">
                <a:latin typeface="Century Gothic"/>
                <a:cs typeface="Century Gothic"/>
              </a:rPr>
              <a:t>&gt; respectively</a:t>
            </a:r>
            <a:endParaRPr lang="en-US" sz="2800" dirty="0">
              <a:latin typeface="Century Gothic"/>
              <a:cs typeface="Century Gothic"/>
            </a:endParaRP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Links are &lt;a&gt;&lt;/a&gt;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Paragraphs are &lt;p&gt;&lt;/p&gt;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Headings are &lt;h1&gt;&lt;/h1&gt;…&lt;h6&gt;&lt;/h6&gt;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Images are &lt;</a:t>
            </a:r>
            <a:r>
              <a:rPr lang="en-US" sz="2800" dirty="0" err="1" smtClean="0">
                <a:latin typeface="Century Gothic"/>
                <a:cs typeface="Century Gothic"/>
              </a:rPr>
              <a:t>img</a:t>
            </a:r>
            <a:r>
              <a:rPr lang="en-US" sz="2800" dirty="0" smtClean="0">
                <a:latin typeface="Century Gothic"/>
                <a:cs typeface="Century Gothic"/>
              </a:rPr>
              <a:t>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Videos are &lt;video&gt;&lt;/video&gt;</a:t>
            </a:r>
          </a:p>
          <a:p>
            <a:pPr marL="571500" lvl="0" indent="-571500">
              <a:buFont typeface="Arial"/>
              <a:buChar char="•"/>
              <a:defRPr sz="1800"/>
            </a:pPr>
            <a:r>
              <a:rPr lang="en-US" sz="2800" dirty="0" smtClean="0">
                <a:latin typeface="Century Gothic"/>
                <a:cs typeface="Century Gothic"/>
              </a:rPr>
              <a:t>Got it?</a:t>
            </a:r>
          </a:p>
          <a:p>
            <a:pPr marL="571500" lvl="0" indent="-571500">
              <a:buFont typeface="Arial"/>
              <a:buChar char="•"/>
              <a:defRPr sz="1800"/>
            </a:pPr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Sounds Simple Right?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53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533" y="855008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Where it gets tricky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Screen Shot 2015-10-01 at 3.4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44" y="2534564"/>
            <a:ext cx="6533444" cy="3834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9111" y="1591899"/>
            <a:ext cx="565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iPhone 6s? A heading? The single line? The Learn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65205" y="331792"/>
            <a:ext cx="9232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 i="1"/>
            </a:lvl1pPr>
          </a:lstStyle>
          <a:p>
            <a:pPr lvl="0">
              <a:defRPr b="0" i="0"/>
            </a:pPr>
            <a:endParaRPr sz="2800" b="1" i="0" dirty="0">
              <a:solidFill>
                <a:srgbClr val="604A7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20" y="81948"/>
            <a:ext cx="196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Semantic HTML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205" y="905683"/>
            <a:ext cx="7536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Where it gets tricky cont.</a:t>
            </a:r>
            <a:endParaRPr lang="en-US" sz="32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7111" y="1961231"/>
            <a:ext cx="427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element should each of these be?</a:t>
            </a:r>
            <a:endParaRPr lang="en-US" dirty="0"/>
          </a:p>
        </p:txBody>
      </p:sp>
      <p:pic>
        <p:nvPicPr>
          <p:cNvPr id="2" name="Picture 1" descr="Screen Shot 2015-10-01 at 3.4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" y="3104445"/>
            <a:ext cx="7408333" cy="16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MC_CORREC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SMC_CORRECT3.thmx</Template>
  <TotalTime>17225</TotalTime>
  <Words>515</Words>
  <Application>Microsoft Macintosh PowerPoint</Application>
  <PresentationFormat>On-screen Show (4:3)</PresentationFormat>
  <Paragraphs>156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SMC_CORRECT3</vt:lpstr>
      <vt:lpstr>Semantic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Newer and More Semantic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ChatterBlast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Ray</dc:creator>
  <cp:lastModifiedBy>Will Vedder</cp:lastModifiedBy>
  <cp:revision>66</cp:revision>
  <dcterms:created xsi:type="dcterms:W3CDTF">2015-02-15T19:36:35Z</dcterms:created>
  <dcterms:modified xsi:type="dcterms:W3CDTF">2015-10-05T04:16:52Z</dcterms:modified>
</cp:coreProperties>
</file>