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29"/>
  </p:notesMasterIdLst>
  <p:sldIdLst>
    <p:sldId id="267" r:id="rId2"/>
    <p:sldId id="259" r:id="rId3"/>
    <p:sldId id="302" r:id="rId4"/>
    <p:sldId id="303" r:id="rId5"/>
    <p:sldId id="304" r:id="rId6"/>
    <p:sldId id="305" r:id="rId7"/>
    <p:sldId id="283" r:id="rId8"/>
    <p:sldId id="306" r:id="rId9"/>
    <p:sldId id="307" r:id="rId10"/>
    <p:sldId id="308" r:id="rId11"/>
    <p:sldId id="309" r:id="rId12"/>
    <p:sldId id="311" r:id="rId13"/>
    <p:sldId id="312" r:id="rId14"/>
    <p:sldId id="310" r:id="rId15"/>
    <p:sldId id="317" r:id="rId16"/>
    <p:sldId id="313" r:id="rId17"/>
    <p:sldId id="314" r:id="rId18"/>
    <p:sldId id="316" r:id="rId19"/>
    <p:sldId id="315" r:id="rId20"/>
    <p:sldId id="318" r:id="rId21"/>
    <p:sldId id="320" r:id="rId22"/>
    <p:sldId id="319" r:id="rId23"/>
    <p:sldId id="321" r:id="rId24"/>
    <p:sldId id="322" r:id="rId25"/>
    <p:sldId id="323" r:id="rId26"/>
    <p:sldId id="325" r:id="rId27"/>
    <p:sldId id="32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4682"/>
  </p:normalViewPr>
  <p:slideViewPr>
    <p:cSldViewPr snapToGrid="0" snapToObjects="1">
      <p:cViewPr>
        <p:scale>
          <a:sx n="105" d="100"/>
          <a:sy n="105" d="100"/>
        </p:scale>
        <p:origin x="808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52CEE-1C3F-A041-BA64-FAFAC7940704}" type="datetimeFigureOut">
              <a:rPr lang="en-US" smtClean="0"/>
              <a:t>10/25/15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4E19E-75A4-C845-9595-B536D117C7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20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83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32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91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73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99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30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61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86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38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8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24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03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99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43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66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14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32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510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9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9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31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61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83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2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9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C742-23CA-DE44-B3E7-CBD07509B39D}" type="datetimeFigureOut">
              <a:rPr lang="en-US" smtClean="0"/>
              <a:t>10/25/15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9499-74E8-F041-8923-AB94BFCBA4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"/>
            <a:ext cx="9144000" cy="6857999"/>
          </a:xfrm>
          <a:prstGeom prst="rect">
            <a:avLst/>
          </a:prstGeom>
          <a:gradFill flip="none" rotWithShape="1">
            <a:gsLst>
              <a:gs pos="0">
                <a:srgbClr val="760000"/>
              </a:gs>
              <a:gs pos="100000">
                <a:srgbClr val="4C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8" name="Picture 6" descr="logos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39" y="5711825"/>
            <a:ext cx="1890712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73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C742-23CA-DE44-B3E7-CBD07509B39D}" type="datetimeFigureOut">
              <a:rPr lang="en-US" smtClean="0"/>
              <a:t>10/25/15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9499-74E8-F041-8923-AB94BFCBA4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9152659" cy="424710"/>
          </a:xfrm>
          <a:prstGeom prst="rect">
            <a:avLst/>
          </a:prstGeom>
          <a:gradFill>
            <a:gsLst>
              <a:gs pos="0">
                <a:srgbClr val="B20000"/>
              </a:gs>
              <a:gs pos="100000">
                <a:srgbClr val="760000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" y="388582"/>
            <a:ext cx="9161318" cy="783729"/>
          </a:xfrm>
          <a:prstGeom prst="rect">
            <a:avLst/>
          </a:prstGeom>
          <a:gradFill flip="none" rotWithShape="1"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0800000">
            <a:off x="1" y="6667500"/>
            <a:ext cx="9155906" cy="206377"/>
          </a:xfrm>
          <a:prstGeom prst="rect">
            <a:avLst/>
          </a:prstGeom>
          <a:gradFill>
            <a:gsLst>
              <a:gs pos="0">
                <a:srgbClr val="B20000"/>
              </a:gs>
              <a:gs pos="100000">
                <a:srgbClr val="760000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9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C742-23CA-DE44-B3E7-CBD07509B39D}" type="datetimeFigureOut">
              <a:rPr lang="en-US" smtClean="0"/>
              <a:t>10/25/15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9499-74E8-F041-8923-AB94BFCBA4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35717" y="0"/>
            <a:ext cx="9227343" cy="424710"/>
          </a:xfrm>
          <a:prstGeom prst="rect">
            <a:avLst/>
          </a:prstGeom>
          <a:gradFill>
            <a:gsLst>
              <a:gs pos="0">
                <a:srgbClr val="B20000"/>
              </a:gs>
              <a:gs pos="100000">
                <a:srgbClr val="760000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0800000">
            <a:off x="1" y="6667500"/>
            <a:ext cx="9155906" cy="206377"/>
          </a:xfrm>
          <a:prstGeom prst="rect">
            <a:avLst/>
          </a:prstGeom>
          <a:gradFill>
            <a:gsLst>
              <a:gs pos="0">
                <a:srgbClr val="B20000"/>
              </a:gs>
              <a:gs pos="100000">
                <a:srgbClr val="760000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9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C742-23CA-DE44-B3E7-CBD07509B39D}" type="datetimeFigureOut">
              <a:rPr lang="en-US" smtClean="0"/>
              <a:t>10/25/15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9499-74E8-F041-8923-AB94BFCBA4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4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C742-23CA-DE44-B3E7-CBD07509B39D}" type="datetimeFigureOut">
              <a:rPr lang="en-US" smtClean="0"/>
              <a:t>10/25/15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9499-74E8-F041-8923-AB94BFCBA4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8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C742-23CA-DE44-B3E7-CBD07509B39D}" type="datetimeFigureOut">
              <a:rPr lang="en-US" smtClean="0"/>
              <a:t>10/25/15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9499-74E8-F041-8923-AB94BFCBA4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1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C742-23CA-DE44-B3E7-CBD07509B39D}" type="datetimeFigureOut">
              <a:rPr lang="en-US" smtClean="0"/>
              <a:t>10/25/15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9499-74E8-F041-8923-AB94BFCBA4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7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C742-23CA-DE44-B3E7-CBD07509B39D}" type="datetimeFigureOut">
              <a:rPr lang="en-US" smtClean="0"/>
              <a:t>10/25/15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9499-74E8-F041-8923-AB94BFCBA4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1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658131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0C742-23CA-DE44-B3E7-CBD07509B39D}" type="datetimeFigureOut">
              <a:rPr lang="en-US" smtClean="0"/>
              <a:t>10/25/15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09499-74E8-F041-8923-AB94BFCBA4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14643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Development Tools and Platforms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(making development easier)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6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1683304"/>
            <a:ext cx="7332128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285750" lvl="0" indent="-285750">
              <a:buFont typeface="Arial"/>
              <a:buChar char="•"/>
              <a:defRPr sz="1800"/>
            </a:pPr>
            <a:endParaRPr lang="en-US" sz="30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20" y="81948"/>
            <a:ext cx="3155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Content Management Systems (CMS)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5500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When you would want a CMS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0677" y="3244334"/>
            <a:ext cx="3342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Development Tools and Platforms</a:t>
            </a:r>
            <a:endParaRPr lang="en-US" dirty="0"/>
          </a:p>
        </p:txBody>
      </p:sp>
      <p:sp>
        <p:nvSpPr>
          <p:cNvPr id="10" name="Shape 77"/>
          <p:cNvSpPr/>
          <p:nvPr/>
        </p:nvSpPr>
        <p:spPr>
          <a:xfrm>
            <a:off x="965205" y="2213306"/>
            <a:ext cx="7332128" cy="3108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Little development knowledge within a team</a:t>
            </a: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More than one person administering content</a:t>
            </a:r>
          </a:p>
          <a:p>
            <a:pPr lvl="0">
              <a:defRPr sz="1800"/>
            </a:pP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80650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1683304"/>
            <a:ext cx="7332128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285750" lvl="0" indent="-285750">
              <a:buFont typeface="Arial"/>
              <a:buChar char="•"/>
              <a:defRPr sz="1800"/>
            </a:pPr>
            <a:endParaRPr lang="en-US" sz="30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20" y="81948"/>
            <a:ext cx="3155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Content Management Systems (CMS)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5500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Wordpress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0677" y="3244334"/>
            <a:ext cx="3342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Development Tools and Platforms</a:t>
            </a:r>
            <a:endParaRPr lang="en-US" dirty="0"/>
          </a:p>
        </p:txBody>
      </p:sp>
      <p:sp>
        <p:nvSpPr>
          <p:cNvPr id="10" name="Shape 77"/>
          <p:cNvSpPr/>
          <p:nvPr/>
        </p:nvSpPr>
        <p:spPr>
          <a:xfrm>
            <a:off x="965205" y="1662034"/>
            <a:ext cx="7332128" cy="6124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Big community</a:t>
            </a:r>
          </a:p>
          <a:p>
            <a:pPr marL="1028700" lvl="1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Many themes/plugins (most free)</a:t>
            </a:r>
          </a:p>
          <a:p>
            <a:pPr marL="1028700" lvl="1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Learning resources available</a:t>
            </a:r>
          </a:p>
          <a:p>
            <a:pPr marL="1028700" lvl="1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Troubleshooting easy as googling</a:t>
            </a:r>
          </a:p>
          <a:p>
            <a:pPr marL="571500" indent="-571500">
              <a:buFont typeface="Arial"/>
              <a:buChar char="•"/>
              <a:defRPr sz="1800"/>
            </a:pPr>
            <a:endParaRPr lang="en-US" sz="2800" dirty="0" smtClean="0">
              <a:latin typeface="Century Gothic"/>
              <a:cs typeface="Century Gothic"/>
            </a:endParaRPr>
          </a:p>
          <a:p>
            <a:pPr marL="57150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Relatively low learning curve vs other CMSs</a:t>
            </a:r>
            <a:endParaRPr lang="en-US" sz="2800" dirty="0">
              <a:latin typeface="Century Gothic"/>
              <a:cs typeface="Century Gothic"/>
            </a:endParaRPr>
          </a:p>
          <a:p>
            <a:pPr marL="571500" indent="-571500">
              <a:buFont typeface="Arial"/>
              <a:buChar char="•"/>
              <a:defRPr sz="1800"/>
            </a:pPr>
            <a:endParaRPr lang="en-US" sz="2800" dirty="0" smtClean="0">
              <a:latin typeface="Century Gothic"/>
              <a:cs typeface="Century Gothic"/>
            </a:endParaRPr>
          </a:p>
          <a:p>
            <a:pPr marL="57150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Friendly and intuitive interface for admins</a:t>
            </a: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>
              <a:latin typeface="Century Gothic"/>
              <a:cs typeface="Century Gothic"/>
            </a:endParaRPr>
          </a:p>
          <a:p>
            <a:pPr lvl="0">
              <a:defRPr sz="1800"/>
            </a:pP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90368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1683304"/>
            <a:ext cx="7332128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285750" lvl="0" indent="-285750">
              <a:buFont typeface="Arial"/>
              <a:buChar char="•"/>
              <a:defRPr sz="1800"/>
            </a:pPr>
            <a:endParaRPr lang="en-US" sz="30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20" y="81948"/>
            <a:ext cx="3155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Content Management Systems (CMS)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5500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Drupal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0677" y="3244334"/>
            <a:ext cx="3342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Development Tools and Platforms</a:t>
            </a:r>
            <a:endParaRPr lang="en-US" dirty="0"/>
          </a:p>
        </p:txBody>
      </p:sp>
      <p:sp>
        <p:nvSpPr>
          <p:cNvPr id="10" name="Shape 77"/>
          <p:cNvSpPr/>
          <p:nvPr/>
        </p:nvSpPr>
        <p:spPr>
          <a:xfrm>
            <a:off x="965205" y="1662034"/>
            <a:ext cx="7332128" cy="5693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Big community</a:t>
            </a:r>
          </a:p>
          <a:p>
            <a:pPr marL="1028700" lvl="1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Many themes/plugins (most free)</a:t>
            </a:r>
          </a:p>
          <a:p>
            <a:pPr marL="1028700" lvl="1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Learning resources available</a:t>
            </a:r>
          </a:p>
          <a:p>
            <a:pPr marL="1028700" lvl="1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Troubleshooting easy as googling</a:t>
            </a:r>
          </a:p>
          <a:p>
            <a:pPr marL="571500" indent="-571500">
              <a:buFont typeface="Arial"/>
              <a:buChar char="•"/>
              <a:defRPr sz="1800"/>
            </a:pPr>
            <a:endParaRPr lang="en-US" sz="2800" dirty="0" smtClean="0">
              <a:latin typeface="Century Gothic"/>
              <a:cs typeface="Century Gothic"/>
            </a:endParaRPr>
          </a:p>
          <a:p>
            <a:pPr marL="57150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Relatively high learning curve for developers/content admins</a:t>
            </a:r>
          </a:p>
          <a:p>
            <a:pPr marL="571500" indent="-571500">
              <a:buFont typeface="Arial"/>
              <a:buChar char="•"/>
              <a:defRPr sz="1800"/>
            </a:pPr>
            <a:endParaRPr lang="en-US" sz="2800" dirty="0">
              <a:latin typeface="Century Gothic"/>
              <a:cs typeface="Century Gothic"/>
            </a:endParaRPr>
          </a:p>
          <a:p>
            <a:pPr marL="57150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More technically apt and capable than </a:t>
            </a:r>
            <a:r>
              <a:rPr lang="en-US" sz="2800" dirty="0" smtClean="0">
                <a:latin typeface="Century Gothic"/>
                <a:cs typeface="Century Gothic"/>
              </a:rPr>
              <a:t>wordpress</a:t>
            </a: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>
              <a:latin typeface="Century Gothic"/>
              <a:cs typeface="Century Gothic"/>
            </a:endParaRPr>
          </a:p>
          <a:p>
            <a:pPr lvl="0">
              <a:defRPr sz="1800"/>
            </a:pP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2665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1683304"/>
            <a:ext cx="7332128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285750" lvl="0" indent="-285750">
              <a:buFont typeface="Arial"/>
              <a:buChar char="•"/>
              <a:defRPr sz="1800"/>
            </a:pPr>
            <a:endParaRPr lang="en-US" sz="30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20" y="81948"/>
            <a:ext cx="3155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Content Management Systems (CMS)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5500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Squarespace</a:t>
            </a:r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, </a:t>
            </a:r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Wix</a:t>
            </a:r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, </a:t>
            </a:r>
            <a:r>
              <a:rPr lang="en-US" sz="3200" b="1" dirty="0">
                <a:solidFill>
                  <a:srgbClr val="000000"/>
                </a:solidFill>
                <a:latin typeface="Century Gothic"/>
                <a:cs typeface="Century Gothic"/>
              </a:rPr>
              <a:t>W</a:t>
            </a:r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eebly</a:t>
            </a:r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 etc.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0677" y="3244334"/>
            <a:ext cx="3342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Development Tools and Platforms</a:t>
            </a:r>
            <a:endParaRPr lang="en-US" dirty="0"/>
          </a:p>
        </p:txBody>
      </p:sp>
      <p:sp>
        <p:nvSpPr>
          <p:cNvPr id="10" name="Shape 77"/>
          <p:cNvSpPr/>
          <p:nvPr/>
        </p:nvSpPr>
        <p:spPr>
          <a:xfrm>
            <a:off x="965205" y="1333291"/>
            <a:ext cx="7332128" cy="5693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 sz="1800"/>
            </a:pPr>
            <a:endParaRPr lang="en-US" sz="2800" dirty="0" smtClean="0">
              <a:latin typeface="Century Gothic"/>
              <a:cs typeface="Century Gothic"/>
            </a:endParaRPr>
          </a:p>
          <a:p>
            <a:pPr marL="57150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Proprietary systems</a:t>
            </a:r>
          </a:p>
          <a:p>
            <a:pPr marL="1028700" lvl="1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Limited aesthetic control</a:t>
            </a:r>
          </a:p>
          <a:p>
            <a:pPr marL="1028700" lvl="1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No custom functionality opportunities</a:t>
            </a:r>
          </a:p>
          <a:p>
            <a:pPr lvl="1">
              <a:defRPr sz="1800"/>
            </a:pPr>
            <a:endParaRPr lang="en-US" sz="2800" dirty="0" smtClean="0">
              <a:latin typeface="Century Gothic"/>
              <a:cs typeface="Century Gothic"/>
            </a:endParaRPr>
          </a:p>
          <a:p>
            <a:pPr marL="57150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Extremely easy to spin-up a website without any technical abilities</a:t>
            </a:r>
          </a:p>
          <a:p>
            <a:pPr marL="571500" indent="-571500">
              <a:buFont typeface="Arial"/>
              <a:buChar char="•"/>
              <a:defRPr sz="1800"/>
            </a:pPr>
            <a:endParaRPr lang="en-US" sz="2800" dirty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Not-free, but saves lots of money on </a:t>
            </a:r>
            <a:r>
              <a:rPr lang="en-US" sz="2800" dirty="0" smtClean="0">
                <a:latin typeface="Century Gothic"/>
                <a:cs typeface="Century Gothic"/>
              </a:rPr>
              <a:t>dev</a:t>
            </a:r>
            <a:r>
              <a:rPr lang="en-US" sz="2800" dirty="0" smtClean="0">
                <a:latin typeface="Century Gothic"/>
                <a:cs typeface="Century Gothic"/>
              </a:rPr>
              <a:t> costs</a:t>
            </a:r>
            <a:endParaRPr lang="en-US" sz="2800" dirty="0">
              <a:latin typeface="Century Gothic"/>
              <a:cs typeface="Century Gothic"/>
            </a:endParaRPr>
          </a:p>
          <a:p>
            <a:pPr lvl="0">
              <a:defRPr sz="1800"/>
            </a:pP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66083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1683304"/>
            <a:ext cx="7332128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285750" lvl="0" indent="-285750">
              <a:buFont typeface="Arial"/>
              <a:buChar char="•"/>
              <a:defRPr sz="1800"/>
            </a:pPr>
            <a:endParaRPr lang="en-US" sz="30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20" y="81948"/>
            <a:ext cx="3155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Content Management Systems (CMS)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5500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Downsides of a CMS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0677" y="3244334"/>
            <a:ext cx="3342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Development Tools and Platforms</a:t>
            </a:r>
            <a:endParaRPr lang="en-US" dirty="0"/>
          </a:p>
        </p:txBody>
      </p:sp>
      <p:sp>
        <p:nvSpPr>
          <p:cNvPr id="10" name="Shape 77"/>
          <p:cNvSpPr/>
          <p:nvPr/>
        </p:nvSpPr>
        <p:spPr>
          <a:xfrm>
            <a:off x="965205" y="1869298"/>
            <a:ext cx="7332128" cy="440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Nontrivial i</a:t>
            </a:r>
            <a:r>
              <a:rPr lang="en-US" sz="2800" dirty="0" smtClean="0">
                <a:latin typeface="Century Gothic"/>
                <a:cs typeface="Century Gothic"/>
              </a:rPr>
              <a:t>nitial setup and development ($)</a:t>
            </a: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Steep learning curve for anything custom ($$)</a:t>
            </a:r>
          </a:p>
          <a:p>
            <a:pPr marL="1028700" lvl="1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Themes</a:t>
            </a:r>
          </a:p>
          <a:p>
            <a:pPr marL="1028700" lvl="1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Plugins</a:t>
            </a:r>
            <a:endParaRPr lang="en-US" sz="2800" dirty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Sometimes very complicated for simple tasks ($$$)</a:t>
            </a: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98910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1683304"/>
            <a:ext cx="7332128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285750" lvl="0" indent="-285750">
              <a:buFont typeface="Arial"/>
              <a:buChar char="•"/>
              <a:defRPr sz="1800"/>
            </a:pPr>
            <a:endParaRPr lang="en-US" sz="30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20" y="81948"/>
            <a:ext cx="3155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Content Management Systems (CMS)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5500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Verdict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0677" y="3244334"/>
            <a:ext cx="3342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Development Tools and Platforms</a:t>
            </a:r>
            <a:endParaRPr lang="en-US" dirty="0"/>
          </a:p>
        </p:txBody>
      </p:sp>
      <p:sp>
        <p:nvSpPr>
          <p:cNvPr id="10" name="Shape 77"/>
          <p:cNvSpPr/>
          <p:nvPr/>
        </p:nvSpPr>
        <p:spPr>
          <a:xfrm>
            <a:off x="965205" y="1869298"/>
            <a:ext cx="7332128" cy="954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>
              <a:defRPr sz="1800"/>
            </a:pP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>
              <a:latin typeface="Century Gothic"/>
              <a:cs typeface="Century Gothic"/>
            </a:endParaRPr>
          </a:p>
        </p:txBody>
      </p:sp>
      <p:sp>
        <p:nvSpPr>
          <p:cNvPr id="9" name="Shape 77"/>
          <p:cNvSpPr/>
          <p:nvPr/>
        </p:nvSpPr>
        <p:spPr>
          <a:xfrm>
            <a:off x="965205" y="2336395"/>
            <a:ext cx="7332128" cy="255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en-US" sz="3200" dirty="0" smtClean="0">
                <a:latin typeface="Century Gothic"/>
                <a:cs typeface="Century Gothic"/>
              </a:rPr>
              <a:t>Content management systems can be powerful for medium to large websites but are certainly overkill for small websites. Would not recommend for your final projects</a:t>
            </a:r>
            <a:endParaRPr lang="en-US" sz="32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69836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14643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Frontend Frameworks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1683304"/>
            <a:ext cx="7332128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285750" lvl="0" indent="-285750">
              <a:buFont typeface="Arial"/>
              <a:buChar char="•"/>
              <a:defRPr sz="1800"/>
            </a:pPr>
            <a:endParaRPr lang="en-US" sz="30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20" y="81948"/>
            <a:ext cx="3155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Frontend Frameworks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5500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Definition: Frontend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0677" y="3244334"/>
            <a:ext cx="3342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Development Tools and Platforms</a:t>
            </a:r>
            <a:endParaRPr lang="en-US" dirty="0"/>
          </a:p>
        </p:txBody>
      </p:sp>
      <p:sp>
        <p:nvSpPr>
          <p:cNvPr id="10" name="Shape 77"/>
          <p:cNvSpPr/>
          <p:nvPr/>
        </p:nvSpPr>
        <p:spPr>
          <a:xfrm>
            <a:off x="965205" y="2336395"/>
            <a:ext cx="7332128" cy="1815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The aspects of development that relate to what the end-user sees and interacts with. Writing HTML and CSS are frontend concerns for example.</a:t>
            </a:r>
            <a:endParaRPr lang="en-US" sz="28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37460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1683304"/>
            <a:ext cx="7332128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285750" lvl="0" indent="-285750">
              <a:buFont typeface="Arial"/>
              <a:buChar char="•"/>
              <a:defRPr sz="1800"/>
            </a:pPr>
            <a:endParaRPr lang="en-US" sz="30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20" y="81948"/>
            <a:ext cx="3155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Frontend Frameworks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5500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entury Gothic"/>
                <a:cs typeface="Century Gothic"/>
              </a:rPr>
              <a:t>What is a frontend framework?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0677" y="3244334"/>
            <a:ext cx="3342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Development Tools and Platforms</a:t>
            </a:r>
            <a:endParaRPr lang="en-US" dirty="0"/>
          </a:p>
        </p:txBody>
      </p:sp>
      <p:sp>
        <p:nvSpPr>
          <p:cNvPr id="10" name="Shape 77"/>
          <p:cNvSpPr/>
          <p:nvPr/>
        </p:nvSpPr>
        <p:spPr>
          <a:xfrm>
            <a:off x="965205" y="2336395"/>
            <a:ext cx="7332128" cy="1815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A comprehensive set </a:t>
            </a:r>
            <a:r>
              <a:rPr lang="en-US" sz="2800" dirty="0">
                <a:latin typeface="Century Gothic"/>
                <a:cs typeface="Century Gothic"/>
              </a:rPr>
              <a:t>of prewritten code </a:t>
            </a:r>
            <a:r>
              <a:rPr lang="en-US" sz="2800" dirty="0" smtClean="0">
                <a:latin typeface="Century Gothic"/>
                <a:cs typeface="Century Gothic"/>
              </a:rPr>
              <a:t>that speeds development by limiting the amount of custom HTML and CSS that needs to be written. </a:t>
            </a:r>
            <a:endParaRPr lang="en-US" sz="28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2266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1683304"/>
            <a:ext cx="7332128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285750" lvl="0" indent="-285750">
              <a:buFont typeface="Arial"/>
              <a:buChar char="•"/>
              <a:defRPr sz="1800"/>
            </a:pPr>
            <a:endParaRPr lang="en-US" sz="30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20" y="81948"/>
            <a:ext cx="3155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Frontend Frameworks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5500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Bootstrap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0677" y="3244334"/>
            <a:ext cx="3342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Development Tools and Platforms</a:t>
            </a:r>
            <a:endParaRPr lang="en-US" dirty="0"/>
          </a:p>
        </p:txBody>
      </p:sp>
      <p:sp>
        <p:nvSpPr>
          <p:cNvPr id="10" name="Shape 77"/>
          <p:cNvSpPr/>
          <p:nvPr/>
        </p:nvSpPr>
        <p:spPr>
          <a:xfrm>
            <a:off x="965205" y="1869298"/>
            <a:ext cx="7332128" cy="457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From the creators of twitter</a:t>
            </a: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A comprehensive CSS library for creating modular components</a:t>
            </a: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Aesthetically cohesive</a:t>
            </a: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Lets you focus more time on content and less time on design and development</a:t>
            </a: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Look at the demos: </a:t>
            </a:r>
            <a:r>
              <a:rPr lang="en-US" sz="1400" dirty="0" smtClean="0">
                <a:latin typeface="Century Gothic"/>
                <a:cs typeface="Century Gothic"/>
              </a:rPr>
              <a:t>http</a:t>
            </a:r>
            <a:r>
              <a:rPr lang="en-US" sz="1100" dirty="0" smtClean="0">
                <a:latin typeface="Century Gothic"/>
                <a:cs typeface="Century Gothic"/>
              </a:rPr>
              <a:t>://</a:t>
            </a:r>
            <a:r>
              <a:rPr lang="en-US" sz="1100" dirty="0" smtClean="0">
                <a:latin typeface="Century Gothic"/>
                <a:cs typeface="Century Gothic"/>
              </a:rPr>
              <a:t>getbootstrap.com</a:t>
            </a:r>
            <a:r>
              <a:rPr lang="en-US" sz="1100" dirty="0" smtClean="0">
                <a:latin typeface="Century Gothic"/>
                <a:cs typeface="Century Gothic"/>
              </a:rPr>
              <a:t>/examples/theme/</a:t>
            </a:r>
          </a:p>
          <a:p>
            <a:pPr marL="571500" lvl="0" indent="-571500">
              <a:buFont typeface="Arial"/>
              <a:buChar char="•"/>
              <a:defRPr sz="1800"/>
            </a:pPr>
            <a:endParaRPr lang="en-US" sz="11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34184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1683304"/>
            <a:ext cx="7332128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285750" lvl="0" indent="-285750">
              <a:buFont typeface="Arial"/>
              <a:buChar char="•"/>
              <a:defRPr sz="1800"/>
            </a:pPr>
            <a:endParaRPr lang="en-US" sz="30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20" y="81948"/>
            <a:ext cx="3155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Development Tools and Platforms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985" y="855008"/>
            <a:ext cx="7960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Up to this point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0677" y="3244334"/>
            <a:ext cx="3342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Development Tools and Platforms</a:t>
            </a:r>
            <a:endParaRPr lang="en-US" dirty="0"/>
          </a:p>
        </p:txBody>
      </p:sp>
      <p:sp>
        <p:nvSpPr>
          <p:cNvPr id="10" name="Shape 77"/>
          <p:cNvSpPr/>
          <p:nvPr/>
        </p:nvSpPr>
        <p:spPr>
          <a:xfrm>
            <a:off x="965205" y="2213306"/>
            <a:ext cx="7332128" cy="954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/>
            </a:r>
            <a:br>
              <a:rPr lang="en-US" sz="2800" dirty="0" smtClean="0">
                <a:latin typeface="Century Gothic"/>
                <a:cs typeface="Century Gothic"/>
              </a:rPr>
            </a:br>
            <a:endParaRPr lang="en-US" sz="2800" dirty="0">
              <a:latin typeface="Century Gothic"/>
              <a:cs typeface="Century Gothic"/>
            </a:endParaRPr>
          </a:p>
        </p:txBody>
      </p:sp>
      <p:sp>
        <p:nvSpPr>
          <p:cNvPr id="11" name="Shape 77"/>
          <p:cNvSpPr/>
          <p:nvPr/>
        </p:nvSpPr>
        <p:spPr>
          <a:xfrm>
            <a:off x="965205" y="2515688"/>
            <a:ext cx="7332128" cy="230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en-US" sz="3600" dirty="0" smtClean="0">
                <a:latin typeface="Century Gothic"/>
                <a:cs typeface="Century Gothic"/>
              </a:rPr>
              <a:t>You</a:t>
            </a:r>
            <a:r>
              <a:rPr lang="en-US" sz="3600" dirty="0" smtClean="0">
                <a:latin typeface="Century Gothic"/>
                <a:cs typeface="Century Gothic"/>
              </a:rPr>
              <a:t>’</a:t>
            </a:r>
            <a:r>
              <a:rPr lang="en-US" sz="3600" dirty="0" smtClean="0">
                <a:latin typeface="Century Gothic"/>
                <a:cs typeface="Century Gothic"/>
              </a:rPr>
              <a:t>ve done everything manually. Writing your HTML/CSS, creating files and directories from scratch.</a:t>
            </a:r>
            <a:endParaRPr lang="en-US" sz="3600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2939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1683304"/>
            <a:ext cx="7332128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285750" lvl="0" indent="-285750">
              <a:buFont typeface="Arial"/>
              <a:buChar char="•"/>
              <a:defRPr sz="1800"/>
            </a:pPr>
            <a:endParaRPr lang="en-US" sz="30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20" y="81948"/>
            <a:ext cx="3155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Frontend Frameworks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5500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Foundation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0677" y="3244334"/>
            <a:ext cx="3342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Development Tools and Platforms</a:t>
            </a:r>
            <a:endParaRPr lang="en-US" dirty="0"/>
          </a:p>
        </p:txBody>
      </p:sp>
      <p:sp>
        <p:nvSpPr>
          <p:cNvPr id="10" name="Shape 77"/>
          <p:cNvSpPr/>
          <p:nvPr/>
        </p:nvSpPr>
        <p:spPr>
          <a:xfrm>
            <a:off x="965205" y="1869298"/>
            <a:ext cx="7332128" cy="397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A CSS library for creating responsive layouts</a:t>
            </a: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Less time writing media queries and CSS for your layouts</a:t>
            </a: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Small learning curve, but very powerful once you make sense of it</a:t>
            </a: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Check it out: </a:t>
            </a:r>
            <a:r>
              <a:rPr lang="en-US" sz="1400" dirty="0">
                <a:latin typeface="Century Gothic"/>
                <a:cs typeface="Century Gothic"/>
              </a:rPr>
              <a:t>http://</a:t>
            </a:r>
            <a:r>
              <a:rPr lang="en-US" sz="1400" dirty="0">
                <a:latin typeface="Century Gothic"/>
                <a:cs typeface="Century Gothic"/>
              </a:rPr>
              <a:t>foundation.zurb.com</a:t>
            </a:r>
            <a:r>
              <a:rPr lang="en-US" sz="1400" dirty="0">
                <a:latin typeface="Century Gothic"/>
                <a:cs typeface="Century Gothic"/>
              </a:rPr>
              <a:t>/</a:t>
            </a:r>
            <a:endParaRPr lang="en-US" sz="11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62790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1683304"/>
            <a:ext cx="7332128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285750" lvl="0" indent="-285750">
              <a:buFont typeface="Arial"/>
              <a:buChar char="•"/>
              <a:defRPr sz="1800"/>
            </a:pPr>
            <a:endParaRPr lang="en-US" sz="30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20" y="81948"/>
            <a:ext cx="3155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Frontend Frameworks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5500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Verdict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0677" y="3244334"/>
            <a:ext cx="3342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Development Tools and Platforms</a:t>
            </a:r>
            <a:endParaRPr lang="en-US" dirty="0"/>
          </a:p>
        </p:txBody>
      </p:sp>
      <p:sp>
        <p:nvSpPr>
          <p:cNvPr id="10" name="Shape 77"/>
          <p:cNvSpPr/>
          <p:nvPr/>
        </p:nvSpPr>
        <p:spPr>
          <a:xfrm>
            <a:off x="965205" y="1869298"/>
            <a:ext cx="7332128" cy="954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>
              <a:defRPr sz="1800"/>
            </a:pP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>
              <a:latin typeface="Century Gothic"/>
              <a:cs typeface="Century Gothic"/>
            </a:endParaRPr>
          </a:p>
        </p:txBody>
      </p:sp>
      <p:sp>
        <p:nvSpPr>
          <p:cNvPr id="9" name="Shape 77"/>
          <p:cNvSpPr/>
          <p:nvPr/>
        </p:nvSpPr>
        <p:spPr>
          <a:xfrm>
            <a:off x="965205" y="2336395"/>
            <a:ext cx="7332128" cy="255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en-US" sz="3200" dirty="0" smtClean="0">
                <a:latin typeface="Century Gothic"/>
                <a:cs typeface="Century Gothic"/>
              </a:rPr>
              <a:t>Frontend frameworks are excellent resources to get your site looking decent and up running quickly. I recommend learning them for your next project.</a:t>
            </a:r>
            <a:endParaRPr lang="en-US" sz="32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49304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14643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CSS Extensions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1683304"/>
            <a:ext cx="7332128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285750" lvl="0" indent="-285750">
              <a:buFont typeface="Arial"/>
              <a:buChar char="•"/>
              <a:defRPr sz="1800"/>
            </a:pPr>
            <a:endParaRPr lang="en-US" sz="30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20" y="81948"/>
            <a:ext cx="3155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CSS Extensions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5500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entury Gothic"/>
                <a:cs typeface="Century Gothic"/>
              </a:rPr>
              <a:t>What is a </a:t>
            </a:r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CSS extension?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0677" y="3244334"/>
            <a:ext cx="3342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Development Tools and Platforms</a:t>
            </a:r>
            <a:endParaRPr lang="en-US" dirty="0"/>
          </a:p>
        </p:txBody>
      </p:sp>
      <p:sp>
        <p:nvSpPr>
          <p:cNvPr id="10" name="Shape 77"/>
          <p:cNvSpPr/>
          <p:nvPr/>
        </p:nvSpPr>
        <p:spPr>
          <a:xfrm>
            <a:off x="965205" y="2336395"/>
            <a:ext cx="7332128" cy="2246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A modified version of the CSS language that adds layers of functionality. Speeds up CSS writing tremendously with shorthand syntax and formulas that do much of the heavy lifting for you.</a:t>
            </a:r>
            <a:endParaRPr lang="en-US" sz="28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45617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1683304"/>
            <a:ext cx="7332128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285750" lvl="0" indent="-285750">
              <a:buFont typeface="Arial"/>
              <a:buChar char="•"/>
              <a:defRPr sz="1800"/>
            </a:pPr>
            <a:endParaRPr lang="en-US" sz="30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20" y="81948"/>
            <a:ext cx="3155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CSS Extensions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7737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Example Pre-compiled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0677" y="3244334"/>
            <a:ext cx="3342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Development Tools and Platforms</a:t>
            </a:r>
            <a:endParaRPr lang="en-US" dirty="0"/>
          </a:p>
        </p:txBody>
      </p:sp>
      <p:sp>
        <p:nvSpPr>
          <p:cNvPr id="11" name="Shape 77"/>
          <p:cNvSpPr/>
          <p:nvPr/>
        </p:nvSpPr>
        <p:spPr>
          <a:xfrm>
            <a:off x="5066908" y="1683304"/>
            <a:ext cx="4077091" cy="3785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lvl="0" indent="-571500">
              <a:buFont typeface="Arial"/>
              <a:buChar char="•"/>
              <a:defRPr sz="1800"/>
            </a:pPr>
            <a:r>
              <a:rPr lang="en-US" sz="2000" dirty="0" smtClean="0">
                <a:latin typeface="Century Gothic"/>
                <a:cs typeface="Century Gothic"/>
              </a:rPr>
              <a:t>Custom variables for colors($c-blue-light)</a:t>
            </a:r>
          </a:p>
          <a:p>
            <a:pPr lvl="0">
              <a:defRPr sz="1800"/>
            </a:pPr>
            <a:endParaRPr lang="en-US" sz="20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000" dirty="0" smtClean="0">
                <a:latin typeface="Century Gothic"/>
                <a:cs typeface="Century Gothic"/>
              </a:rPr>
              <a:t>Font-sizing function</a:t>
            </a:r>
          </a:p>
          <a:p>
            <a:pPr marL="571500" lvl="0" indent="-571500">
              <a:buFont typeface="Arial"/>
              <a:buChar char="•"/>
              <a:defRPr sz="1800"/>
            </a:pPr>
            <a:endParaRPr lang="en-US" sz="20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000" dirty="0" smtClean="0">
                <a:latin typeface="Century Gothic"/>
                <a:cs typeface="Century Gothic"/>
              </a:rPr>
              <a:t>Breakpoint code: </a:t>
            </a:r>
            <a:r>
              <a:rPr lang="en-US" sz="2000" dirty="0" smtClean="0">
                <a:latin typeface="Century Gothic"/>
                <a:cs typeface="Century Gothic"/>
              </a:rPr>
              <a:t>bp</a:t>
            </a:r>
            <a:r>
              <a:rPr lang="en-US" sz="2000" dirty="0" smtClean="0">
                <a:latin typeface="Century Gothic"/>
                <a:cs typeface="Century Gothic"/>
              </a:rPr>
              <a:t>(</a:t>
            </a:r>
            <a:r>
              <a:rPr lang="en-US" sz="2000" dirty="0" smtClean="0">
                <a:latin typeface="Century Gothic"/>
                <a:cs typeface="Century Gothic"/>
              </a:rPr>
              <a:t>sml</a:t>
            </a:r>
            <a:r>
              <a:rPr lang="en-US" sz="2000" dirty="0" smtClean="0">
                <a:latin typeface="Century Gothic"/>
                <a:cs typeface="Century Gothic"/>
              </a:rPr>
              <a:t>),</a:t>
            </a:r>
            <a:r>
              <a:rPr lang="en-US" sz="2000" dirty="0" smtClean="0">
                <a:latin typeface="Century Gothic"/>
                <a:cs typeface="Century Gothic"/>
              </a:rPr>
              <a:t>bp</a:t>
            </a:r>
            <a:r>
              <a:rPr lang="en-US" sz="2000" dirty="0" smtClean="0">
                <a:latin typeface="Century Gothic"/>
                <a:cs typeface="Century Gothic"/>
              </a:rPr>
              <a:t>(med),</a:t>
            </a:r>
            <a:r>
              <a:rPr lang="en-US" sz="2000" dirty="0" smtClean="0">
                <a:latin typeface="Century Gothic"/>
                <a:cs typeface="Century Gothic"/>
              </a:rPr>
              <a:t>bp</a:t>
            </a:r>
            <a:r>
              <a:rPr lang="en-US" sz="2000" dirty="0" smtClean="0">
                <a:latin typeface="Century Gothic"/>
                <a:cs typeface="Century Gothic"/>
              </a:rPr>
              <a:t>(</a:t>
            </a:r>
            <a:r>
              <a:rPr lang="en-US" sz="2000" dirty="0" smtClean="0">
                <a:latin typeface="Century Gothic"/>
                <a:cs typeface="Century Gothic"/>
              </a:rPr>
              <a:t>lrg</a:t>
            </a:r>
            <a:r>
              <a:rPr lang="en-US" sz="2000" dirty="0" smtClean="0">
                <a:latin typeface="Century Gothic"/>
                <a:cs typeface="Century Gothic"/>
              </a:rPr>
              <a:t>)</a:t>
            </a:r>
          </a:p>
          <a:p>
            <a:pPr marL="571500" lvl="0" indent="-571500">
              <a:buFont typeface="Arial"/>
              <a:buChar char="•"/>
              <a:defRPr sz="1800"/>
            </a:pPr>
            <a:endParaRPr lang="en-US" sz="20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000" dirty="0" smtClean="0">
                <a:latin typeface="Century Gothic"/>
                <a:cs typeface="Century Gothic"/>
              </a:rPr>
              <a:t>Transform and transition shorthand</a:t>
            </a:r>
          </a:p>
          <a:p>
            <a:pPr marL="571500" lvl="0" indent="-571500">
              <a:buFont typeface="Arial"/>
              <a:buChar char="•"/>
              <a:defRPr sz="1800"/>
            </a:pPr>
            <a:endParaRPr lang="en-US" sz="2000" dirty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000" dirty="0" smtClean="0">
                <a:latin typeface="Century Gothic"/>
                <a:cs typeface="Century Gothic"/>
              </a:rPr>
              <a:t>Note: this is </a:t>
            </a:r>
            <a:r>
              <a:rPr lang="en-US" sz="2000" b="1" dirty="0" smtClean="0">
                <a:latin typeface="Century Gothic"/>
                <a:cs typeface="Century Gothic"/>
              </a:rPr>
              <a:t>not </a:t>
            </a:r>
            <a:r>
              <a:rPr lang="en-US" sz="2000" dirty="0" smtClean="0">
                <a:latin typeface="Century Gothic"/>
                <a:cs typeface="Century Gothic"/>
              </a:rPr>
              <a:t>CSS. </a:t>
            </a:r>
            <a:endParaRPr lang="en-US" sz="2800" dirty="0">
              <a:latin typeface="Century Gothic"/>
              <a:cs typeface="Century Gothic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2550"/>
            <a:ext cx="4858623" cy="464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8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1683304"/>
            <a:ext cx="7332128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285750" lvl="0" indent="-285750">
              <a:buFont typeface="Arial"/>
              <a:buChar char="•"/>
              <a:defRPr sz="1800"/>
            </a:pPr>
            <a:endParaRPr lang="en-US" sz="30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20" y="81948"/>
            <a:ext cx="3155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CSS Extensions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01568" y="773750"/>
            <a:ext cx="5742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Example Compiled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0677" y="3244334"/>
            <a:ext cx="3342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Development Tools and Platforms</a:t>
            </a:r>
            <a:endParaRPr lang="en-US" dirty="0"/>
          </a:p>
        </p:txBody>
      </p:sp>
      <p:sp>
        <p:nvSpPr>
          <p:cNvPr id="11" name="Shape 77"/>
          <p:cNvSpPr/>
          <p:nvPr/>
        </p:nvSpPr>
        <p:spPr>
          <a:xfrm>
            <a:off x="5066908" y="1683304"/>
            <a:ext cx="4077091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lvl="0" indent="-571500">
              <a:buFont typeface="Arial"/>
              <a:buChar char="•"/>
              <a:defRPr sz="1800"/>
            </a:pPr>
            <a:endParaRPr lang="en-US" sz="2800" dirty="0"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20" y="773750"/>
            <a:ext cx="3145585" cy="5821680"/>
          </a:xfrm>
          <a:prstGeom prst="rect">
            <a:avLst/>
          </a:prstGeom>
        </p:spPr>
      </p:pic>
      <p:sp>
        <p:nvSpPr>
          <p:cNvPr id="12" name="Shape 77"/>
          <p:cNvSpPr/>
          <p:nvPr/>
        </p:nvSpPr>
        <p:spPr>
          <a:xfrm>
            <a:off x="4384156" y="1944912"/>
            <a:ext cx="4077091" cy="1631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lvl="0" indent="-571500">
              <a:buFont typeface="Arial"/>
              <a:buChar char="•"/>
              <a:defRPr sz="1800"/>
            </a:pPr>
            <a:r>
              <a:rPr lang="en-US" sz="2000" dirty="0" smtClean="0">
                <a:latin typeface="Century Gothic"/>
                <a:cs typeface="Century Gothic"/>
              </a:rPr>
              <a:t>Result of the previous code</a:t>
            </a:r>
          </a:p>
          <a:p>
            <a:pPr lvl="0">
              <a:defRPr sz="1800"/>
            </a:pPr>
            <a:endParaRPr lang="en-US" sz="20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000" dirty="0" smtClean="0">
                <a:latin typeface="Century Gothic"/>
                <a:cs typeface="Century Gothic"/>
              </a:rPr>
              <a:t>This </a:t>
            </a:r>
            <a:r>
              <a:rPr lang="en-US" sz="2000" i="1" dirty="0" smtClean="0">
                <a:latin typeface="Century Gothic"/>
                <a:cs typeface="Century Gothic"/>
              </a:rPr>
              <a:t>is</a:t>
            </a:r>
            <a:r>
              <a:rPr lang="en-US" sz="2000" dirty="0" smtClean="0">
                <a:latin typeface="Century Gothic"/>
                <a:cs typeface="Century Gothic"/>
              </a:rPr>
              <a:t> CSS</a:t>
            </a:r>
            <a:endParaRPr lang="en-US" sz="2000" dirty="0">
              <a:latin typeface="Century Gothic"/>
              <a:cs typeface="Century Gothic"/>
            </a:endParaRPr>
          </a:p>
          <a:p>
            <a:pPr marL="1028700" lvl="1" indent="-571500">
              <a:buFont typeface="Arial"/>
              <a:buChar char="•"/>
              <a:defRPr sz="1800"/>
            </a:pPr>
            <a:r>
              <a:rPr lang="en-US" sz="2000" dirty="0" smtClean="0">
                <a:latin typeface="Century Gothic"/>
                <a:cs typeface="Century Gothic"/>
              </a:rPr>
              <a:t>Note the two files you need to keep track of</a:t>
            </a:r>
          </a:p>
        </p:txBody>
      </p:sp>
    </p:spTree>
    <p:extLst>
      <p:ext uri="{BB962C8B-B14F-4D97-AF65-F5344CB8AC3E}">
        <p14:creationId xmlns:p14="http://schemas.microsoft.com/office/powerpoint/2010/main" val="864404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1683304"/>
            <a:ext cx="7332128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285750" lvl="0" indent="-285750">
              <a:buFont typeface="Arial"/>
              <a:buChar char="•"/>
              <a:defRPr sz="1800"/>
            </a:pPr>
            <a:endParaRPr lang="en-US" sz="30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20" y="81948"/>
            <a:ext cx="3155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CSS Extensions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5500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Downsides of CSS Extensions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0677" y="3244334"/>
            <a:ext cx="3342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Development Tools and Platforms</a:t>
            </a:r>
            <a:endParaRPr lang="en-US" dirty="0"/>
          </a:p>
        </p:txBody>
      </p:sp>
      <p:sp>
        <p:nvSpPr>
          <p:cNvPr id="10" name="Shape 77"/>
          <p:cNvSpPr/>
          <p:nvPr/>
        </p:nvSpPr>
        <p:spPr>
          <a:xfrm>
            <a:off x="965205" y="1869298"/>
            <a:ext cx="7332128" cy="3539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The need to compile your code into browser-readable CSS</a:t>
            </a: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To satisfy the above, you need certain software programs</a:t>
            </a: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Learning even more syntax</a:t>
            </a: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Medium learning curve with the addition of new files and syntax</a:t>
            </a: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00619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1683304"/>
            <a:ext cx="7332128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285750" lvl="0" indent="-285750">
              <a:buFont typeface="Arial"/>
              <a:buChar char="•"/>
              <a:defRPr sz="1800"/>
            </a:pPr>
            <a:endParaRPr lang="en-US" sz="30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20" y="81948"/>
            <a:ext cx="3155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CSS Extensions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5500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Verdict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0677" y="3244334"/>
            <a:ext cx="3342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Development Tools and Platforms</a:t>
            </a:r>
            <a:endParaRPr lang="en-US" dirty="0"/>
          </a:p>
        </p:txBody>
      </p:sp>
      <p:sp>
        <p:nvSpPr>
          <p:cNvPr id="10" name="Shape 77"/>
          <p:cNvSpPr/>
          <p:nvPr/>
        </p:nvSpPr>
        <p:spPr>
          <a:xfrm>
            <a:off x="965205" y="1869298"/>
            <a:ext cx="7332128" cy="954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>
              <a:defRPr sz="1800"/>
            </a:pP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>
              <a:latin typeface="Century Gothic"/>
              <a:cs typeface="Century Gothic"/>
            </a:endParaRPr>
          </a:p>
        </p:txBody>
      </p:sp>
      <p:sp>
        <p:nvSpPr>
          <p:cNvPr id="9" name="Shape 77"/>
          <p:cNvSpPr/>
          <p:nvPr/>
        </p:nvSpPr>
        <p:spPr>
          <a:xfrm>
            <a:off x="965205" y="2336395"/>
            <a:ext cx="7332128" cy="267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en-US" sz="2400" dirty="0" smtClean="0">
                <a:latin typeface="Century Gothic"/>
                <a:cs typeface="Century Gothic"/>
              </a:rPr>
              <a:t>CSS Extensions provide a valuable set of functions to frontend developers that will speed up styling. But the benefits are only obtained after a medium learning curve. I don’t suggest you using them until you have a very good grasp on CSS. Until then, regular CSS will do you fine. But simply knowing about them can be useful.</a:t>
            </a:r>
            <a:endParaRPr lang="en-US" sz="24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70638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1683304"/>
            <a:ext cx="7332128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285750" lvl="0" indent="-285750">
              <a:buFont typeface="Arial"/>
              <a:buChar char="•"/>
              <a:defRPr sz="1800"/>
            </a:pPr>
            <a:endParaRPr lang="en-US" sz="30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20" y="81948"/>
            <a:ext cx="3155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Development Tools and Platforms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985" y="855008"/>
            <a:ext cx="7960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Upsides of doing everything manually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0677" y="3244334"/>
            <a:ext cx="3342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Development Tools and Platforms</a:t>
            </a:r>
            <a:endParaRPr lang="en-US" dirty="0"/>
          </a:p>
        </p:txBody>
      </p:sp>
      <p:sp>
        <p:nvSpPr>
          <p:cNvPr id="10" name="Shape 77"/>
          <p:cNvSpPr/>
          <p:nvPr/>
        </p:nvSpPr>
        <p:spPr>
          <a:xfrm>
            <a:off x="965205" y="2213306"/>
            <a:ext cx="7332128" cy="3108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Relatively quick </a:t>
            </a:r>
            <a:r>
              <a:rPr lang="en-US" sz="2800" dirty="0" smtClean="0">
                <a:latin typeface="Century Gothic"/>
                <a:cs typeface="Century Gothic"/>
              </a:rPr>
              <a:t>spinup</a:t>
            </a:r>
            <a:r>
              <a:rPr lang="en-US" sz="2800" dirty="0" smtClean="0">
                <a:latin typeface="Century Gothic"/>
                <a:cs typeface="Century Gothic"/>
              </a:rPr>
              <a:t> for a small site</a:t>
            </a:r>
            <a:br>
              <a:rPr lang="en-US" sz="2800" dirty="0" smtClean="0">
                <a:latin typeface="Century Gothic"/>
                <a:cs typeface="Century Gothic"/>
              </a:rPr>
            </a:b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Granular control of markup and aesthetics</a:t>
            </a: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b="1" dirty="0" smtClean="0">
                <a:latin typeface="Century Gothic"/>
                <a:cs typeface="Century Gothic"/>
              </a:rPr>
              <a:t>Good practice</a:t>
            </a:r>
            <a:br>
              <a:rPr lang="en-US" sz="2800" b="1" dirty="0" smtClean="0">
                <a:latin typeface="Century Gothic"/>
                <a:cs typeface="Century Gothic"/>
              </a:rPr>
            </a:br>
            <a:endParaRPr lang="en-US" sz="2800" b="1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3341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1683304"/>
            <a:ext cx="7332128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285750" lvl="0" indent="-285750">
              <a:buFont typeface="Arial"/>
              <a:buChar char="•"/>
              <a:defRPr sz="1800"/>
            </a:pPr>
            <a:endParaRPr lang="en-US" sz="30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20" y="81948"/>
            <a:ext cx="3155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Development Tools and Platforms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5500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Downsides of doing everything manually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0677" y="3244334"/>
            <a:ext cx="3342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Development Tools and Platforms</a:t>
            </a:r>
            <a:endParaRPr lang="en-US" dirty="0"/>
          </a:p>
        </p:txBody>
      </p:sp>
      <p:sp>
        <p:nvSpPr>
          <p:cNvPr id="10" name="Shape 77"/>
          <p:cNvSpPr/>
          <p:nvPr/>
        </p:nvSpPr>
        <p:spPr>
          <a:xfrm>
            <a:off x="965205" y="2213306"/>
            <a:ext cx="7332128" cy="3108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Easy to make mistakes</a:t>
            </a: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Very tedious for medium to large sites</a:t>
            </a: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Very time consuming (see previous)</a:t>
            </a: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Generally unmaintainable</a:t>
            </a:r>
            <a:endParaRPr lang="en-US" sz="2800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3167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1683304"/>
            <a:ext cx="7332128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285750" lvl="0" indent="-285750">
              <a:buFont typeface="Arial"/>
              <a:buChar char="•"/>
              <a:defRPr sz="1800"/>
            </a:pPr>
            <a:endParaRPr lang="en-US" sz="30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20" y="81948"/>
            <a:ext cx="3155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Development Tools and Platforms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5500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In the real world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0677" y="3244334"/>
            <a:ext cx="3342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Development Tools and Platforms</a:t>
            </a:r>
            <a:endParaRPr lang="en-US" dirty="0"/>
          </a:p>
        </p:txBody>
      </p:sp>
      <p:sp>
        <p:nvSpPr>
          <p:cNvPr id="10" name="Shape 77"/>
          <p:cNvSpPr/>
          <p:nvPr/>
        </p:nvSpPr>
        <p:spPr>
          <a:xfrm>
            <a:off x="965205" y="2213306"/>
            <a:ext cx="7332128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lvl="0" indent="-571500">
              <a:buFont typeface="Arial"/>
              <a:buChar char="•"/>
              <a:defRPr sz="1800"/>
            </a:pPr>
            <a:endParaRPr lang="en-US" sz="2800" dirty="0" smtClean="0">
              <a:latin typeface="Century Gothic"/>
              <a:cs typeface="Century Gothic"/>
            </a:endParaRPr>
          </a:p>
        </p:txBody>
      </p:sp>
      <p:sp>
        <p:nvSpPr>
          <p:cNvPr id="9" name="Shape 77"/>
          <p:cNvSpPr/>
          <p:nvPr/>
        </p:nvSpPr>
        <p:spPr>
          <a:xfrm>
            <a:off x="965205" y="2515688"/>
            <a:ext cx="7332128" cy="1569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en-US" sz="3200" dirty="0" smtClean="0">
                <a:latin typeface="Century Gothic"/>
                <a:cs typeface="Century Gothic"/>
              </a:rPr>
              <a:t>Web developers use a diverse stack of tools, frameworks, systems and services to assis</a:t>
            </a:r>
            <a:r>
              <a:rPr lang="en-US" sz="3200" dirty="0" smtClean="0">
                <a:latin typeface="Century Gothic"/>
                <a:cs typeface="Century Gothic"/>
              </a:rPr>
              <a:t>t production.</a:t>
            </a:r>
            <a:endParaRPr lang="en-US" sz="3200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75572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1683304"/>
            <a:ext cx="7332128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285750" lvl="0" indent="-285750">
              <a:buFont typeface="Arial"/>
              <a:buChar char="•"/>
              <a:defRPr sz="1800"/>
            </a:pPr>
            <a:endParaRPr lang="en-US" sz="30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20" y="81948"/>
            <a:ext cx="3155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Development Tools and Platforms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5500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Few examples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0677" y="3244334"/>
            <a:ext cx="3342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Development Tools and Platforms</a:t>
            </a:r>
            <a:endParaRPr lang="en-US" dirty="0"/>
          </a:p>
        </p:txBody>
      </p:sp>
      <p:sp>
        <p:nvSpPr>
          <p:cNvPr id="10" name="Shape 77"/>
          <p:cNvSpPr/>
          <p:nvPr/>
        </p:nvSpPr>
        <p:spPr>
          <a:xfrm>
            <a:off x="965205" y="2213306"/>
            <a:ext cx="7332128" cy="3108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Content Management Systems (CMS)</a:t>
            </a: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Frontend Frameworks</a:t>
            </a: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CSS Extensions</a:t>
            </a: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55445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14643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Content Management Systems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34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1683304"/>
            <a:ext cx="7332128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285750" lvl="0" indent="-285750">
              <a:buFont typeface="Arial"/>
              <a:buChar char="•"/>
              <a:defRPr sz="1800"/>
            </a:pPr>
            <a:endParaRPr lang="en-US" sz="30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20" y="81948"/>
            <a:ext cx="3155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Content Management Systems (CMS)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5500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What is a CMS?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0677" y="3244334"/>
            <a:ext cx="3342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Development Tools and Platforms</a:t>
            </a:r>
            <a:endParaRPr lang="en-US" dirty="0"/>
          </a:p>
        </p:txBody>
      </p:sp>
      <p:sp>
        <p:nvSpPr>
          <p:cNvPr id="10" name="Shape 77"/>
          <p:cNvSpPr/>
          <p:nvPr/>
        </p:nvSpPr>
        <p:spPr>
          <a:xfrm>
            <a:off x="965205" y="2213306"/>
            <a:ext cx="7332128" cy="1815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A web publishing platform that allows you to create, delete, manage and generally organize content within a singe interface and promotes multiuser collaboration.</a:t>
            </a:r>
            <a:endParaRPr lang="en-US" sz="28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82789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1683304"/>
            <a:ext cx="7332128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285750" lvl="0" indent="-285750">
              <a:buFont typeface="Arial"/>
              <a:buChar char="•"/>
              <a:defRPr sz="1800"/>
            </a:pPr>
            <a:endParaRPr lang="en-US" sz="30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20" y="81948"/>
            <a:ext cx="3155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Content Management Systems (CMS)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5500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Benefits of a CMS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0677" y="3244334"/>
            <a:ext cx="3342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Development Tools and Platforms</a:t>
            </a:r>
            <a:endParaRPr lang="en-US" dirty="0"/>
          </a:p>
        </p:txBody>
      </p:sp>
      <p:sp>
        <p:nvSpPr>
          <p:cNvPr id="10" name="Shape 77"/>
          <p:cNvSpPr/>
          <p:nvPr/>
        </p:nvSpPr>
        <p:spPr>
          <a:xfrm>
            <a:off x="965205" y="2213306"/>
            <a:ext cx="7332128" cy="440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Quickly create, edit and generally publish content.</a:t>
            </a: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Easy to manage the website. No coding necessary.</a:t>
            </a: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Typically low maintenance after initial setup</a:t>
            </a: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6097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C_CORRECT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SMC_CORRECT3.thmx</Template>
  <TotalTime>18018</TotalTime>
  <Words>890</Words>
  <Application>Microsoft Macintosh PowerPoint</Application>
  <PresentationFormat>On-screen Show (4:3)</PresentationFormat>
  <Paragraphs>193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Century Gothic</vt:lpstr>
      <vt:lpstr>Arial</vt:lpstr>
      <vt:lpstr>SMC_CORRECT3</vt:lpstr>
      <vt:lpstr>Development Tools and Platforms (making development easier)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Content Management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Frontend Frameworks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 Extensions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ChatterBlast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Ray</dc:creator>
  <cp:lastModifiedBy>Williamson W Vedder</cp:lastModifiedBy>
  <cp:revision>82</cp:revision>
  <dcterms:created xsi:type="dcterms:W3CDTF">2015-02-15T19:36:35Z</dcterms:created>
  <dcterms:modified xsi:type="dcterms:W3CDTF">2015-10-26T15:23:20Z</dcterms:modified>
</cp:coreProperties>
</file>