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578" r:id="rId4"/>
    <p:sldId id="579" r:id="rId5"/>
    <p:sldId id="580" r:id="rId6"/>
    <p:sldId id="581" r:id="rId7"/>
    <p:sldId id="585" r:id="rId8"/>
    <p:sldId id="582" r:id="rId9"/>
    <p:sldId id="586" r:id="rId10"/>
    <p:sldId id="587" r:id="rId11"/>
    <p:sldId id="583" r:id="rId12"/>
    <p:sldId id="584" r:id="rId13"/>
    <p:sldId id="259" r:id="rId14"/>
    <p:sldId id="261" r:id="rId15"/>
    <p:sldId id="262" r:id="rId16"/>
    <p:sldId id="2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129" autoAdjust="0"/>
  </p:normalViewPr>
  <p:slideViewPr>
    <p:cSldViewPr snapToGrid="0">
      <p:cViewPr varScale="1">
        <p:scale>
          <a:sx n="103" d="100"/>
          <a:sy n="103" d="100"/>
        </p:scale>
        <p:origin x="8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5.xml.rels><?xml version="1.0" encoding="UTF-8" standalone="yes"?>
<Relationships xmlns="http://schemas.openxmlformats.org/package/2006/relationships"><Relationship Id="rId3" Type="http://schemas.openxmlformats.org/officeDocument/2006/relationships/hyperlink" Target="https://docs.microsoft.com/en-us/azure/cosmos-db/" TargetMode="External"/><Relationship Id="rId2" Type="http://schemas.openxmlformats.org/officeDocument/2006/relationships/hyperlink" Target="https://docs.microsoft.com/en-us/azure/azure-functions/" TargetMode="External"/><Relationship Id="rId1" Type="http://schemas.openxmlformats.org/officeDocument/2006/relationships/hyperlink" Target="https://docs.microsoft.com/en-us/learn/browse/?products=azure-functions%2Cazure-cosmos-db" TargetMode="External"/><Relationship Id="rId6" Type="http://schemas.openxmlformats.org/officeDocument/2006/relationships/hyperlink" Target="https://25daysofserverless.com/" TargetMode="External"/><Relationship Id="rId5" Type="http://schemas.openxmlformats.org/officeDocument/2006/relationships/hyperlink" Target="gotcosmos.com" TargetMode="External"/><Relationship Id="rId4" Type="http://schemas.openxmlformats.org/officeDocument/2006/relationships/hyperlink" Target="https://cosmosdb.github.io/labs/"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docs.microsoft.com/en-us/azure/cosmos-db/" TargetMode="External"/><Relationship Id="rId2" Type="http://schemas.openxmlformats.org/officeDocument/2006/relationships/hyperlink" Target="https://docs.microsoft.com/en-us/azure/azure-functions/" TargetMode="External"/><Relationship Id="rId1" Type="http://schemas.openxmlformats.org/officeDocument/2006/relationships/hyperlink" Target="https://docs.microsoft.com/en-us/learn/browse/?products=azure-functions%2Cazure-cosmos-db" TargetMode="External"/><Relationship Id="rId6" Type="http://schemas.openxmlformats.org/officeDocument/2006/relationships/hyperlink" Target="https://25daysofserverless.com/" TargetMode="External"/><Relationship Id="rId5" Type="http://schemas.openxmlformats.org/officeDocument/2006/relationships/hyperlink" Target="gotcosmos.com" TargetMode="External"/><Relationship Id="rId4" Type="http://schemas.openxmlformats.org/officeDocument/2006/relationships/hyperlink" Target="https://cosmosdb.github.io/labs/" TargetMode="Externa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F4137E-0B68-49D2-9179-90EE4F693703}"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NZ"/>
        </a:p>
      </dgm:t>
    </dgm:pt>
    <dgm:pt modelId="{C6ECD5FE-14A3-4A5B-AD47-EB07E820EDCF}">
      <dgm:prSet/>
      <dgm:spPr/>
      <dgm:t>
        <a:bodyPr/>
        <a:lstStyle/>
        <a:p>
          <a:r>
            <a:rPr lang="en-NZ"/>
            <a:t>What is Azure Cosmos DB?</a:t>
          </a:r>
        </a:p>
      </dgm:t>
    </dgm:pt>
    <dgm:pt modelId="{92DD35CD-9352-4916-ABF5-D2C0C3D5947E}" type="parTrans" cxnId="{D44382CB-6AE5-4D35-BA54-C2EE69C7B0E2}">
      <dgm:prSet/>
      <dgm:spPr/>
      <dgm:t>
        <a:bodyPr/>
        <a:lstStyle/>
        <a:p>
          <a:endParaRPr lang="en-NZ"/>
        </a:p>
      </dgm:t>
    </dgm:pt>
    <dgm:pt modelId="{5D2E812D-AB9A-4C63-BB57-DE186A284927}" type="sibTrans" cxnId="{D44382CB-6AE5-4D35-BA54-C2EE69C7B0E2}">
      <dgm:prSet/>
      <dgm:spPr/>
      <dgm:t>
        <a:bodyPr/>
        <a:lstStyle/>
        <a:p>
          <a:endParaRPr lang="en-NZ"/>
        </a:p>
      </dgm:t>
    </dgm:pt>
    <dgm:pt modelId="{C90206A8-B61C-422C-88C8-76E76CB67E94}">
      <dgm:prSet/>
      <dgm:spPr/>
      <dgm:t>
        <a:bodyPr/>
        <a:lstStyle/>
        <a:p>
          <a:r>
            <a:rPr lang="en-NZ"/>
            <a:t>How Cosmos DB and Azure Functions work together.</a:t>
          </a:r>
        </a:p>
      </dgm:t>
    </dgm:pt>
    <dgm:pt modelId="{270A94E6-9436-4C71-936B-988C53D74B27}" type="parTrans" cxnId="{47F771A3-CD72-4DCD-B863-44B47786BC07}">
      <dgm:prSet/>
      <dgm:spPr/>
      <dgm:t>
        <a:bodyPr/>
        <a:lstStyle/>
        <a:p>
          <a:endParaRPr lang="en-NZ"/>
        </a:p>
      </dgm:t>
    </dgm:pt>
    <dgm:pt modelId="{18124101-5FC3-48E9-9F13-01DE53B2D160}" type="sibTrans" cxnId="{47F771A3-CD72-4DCD-B863-44B47786BC07}">
      <dgm:prSet/>
      <dgm:spPr/>
      <dgm:t>
        <a:bodyPr/>
        <a:lstStyle/>
        <a:p>
          <a:endParaRPr lang="en-NZ"/>
        </a:p>
      </dgm:t>
    </dgm:pt>
    <dgm:pt modelId="{C0B8F649-47CB-457B-9D72-C8F590BD87F5}">
      <dgm:prSet/>
      <dgm:spPr/>
      <dgm:t>
        <a:bodyPr/>
        <a:lstStyle/>
        <a:p>
          <a:r>
            <a:rPr lang="en-NZ" dirty="0"/>
            <a:t>How to use Dependency Injection in our Functions.</a:t>
          </a:r>
        </a:p>
      </dgm:t>
    </dgm:pt>
    <dgm:pt modelId="{62A76853-A29B-461B-AEAF-D208FA3ECF23}" type="parTrans" cxnId="{E2F9CF5E-83E6-4116-A78E-B47AF3FCA711}">
      <dgm:prSet/>
      <dgm:spPr/>
      <dgm:t>
        <a:bodyPr/>
        <a:lstStyle/>
        <a:p>
          <a:endParaRPr lang="en-NZ"/>
        </a:p>
      </dgm:t>
    </dgm:pt>
    <dgm:pt modelId="{F173E751-0176-4116-B881-235291EE115E}" type="sibTrans" cxnId="{E2F9CF5E-83E6-4116-A78E-B47AF3FCA711}">
      <dgm:prSet/>
      <dgm:spPr/>
      <dgm:t>
        <a:bodyPr/>
        <a:lstStyle/>
        <a:p>
          <a:endParaRPr lang="en-NZ"/>
        </a:p>
      </dgm:t>
    </dgm:pt>
    <dgm:pt modelId="{D9782CC2-1D5E-445C-857F-598CC04BC61F}">
      <dgm:prSet/>
      <dgm:spPr/>
      <dgm:t>
        <a:bodyPr/>
        <a:lstStyle/>
        <a:p>
          <a:r>
            <a:rPr lang="en-NZ"/>
            <a:t>Demo.</a:t>
          </a:r>
        </a:p>
      </dgm:t>
    </dgm:pt>
    <dgm:pt modelId="{F4EB2C06-916E-460C-AB40-C59703C34C81}" type="parTrans" cxnId="{0B0A0DDB-D8BA-44EB-A510-6A29580AA494}">
      <dgm:prSet/>
      <dgm:spPr/>
      <dgm:t>
        <a:bodyPr/>
        <a:lstStyle/>
        <a:p>
          <a:endParaRPr lang="en-NZ"/>
        </a:p>
      </dgm:t>
    </dgm:pt>
    <dgm:pt modelId="{A97EE0D9-27F0-44AC-821B-1F4E248E073D}" type="sibTrans" cxnId="{0B0A0DDB-D8BA-44EB-A510-6A29580AA494}">
      <dgm:prSet/>
      <dgm:spPr/>
      <dgm:t>
        <a:bodyPr/>
        <a:lstStyle/>
        <a:p>
          <a:endParaRPr lang="en-NZ"/>
        </a:p>
      </dgm:t>
    </dgm:pt>
    <dgm:pt modelId="{F4E4CCA1-AC4B-407C-A728-063D9A07C57E}">
      <dgm:prSet/>
      <dgm:spPr/>
      <dgm:t>
        <a:bodyPr/>
        <a:lstStyle/>
        <a:p>
          <a:r>
            <a:rPr lang="en-NZ"/>
            <a:t>Q&amp;A.</a:t>
          </a:r>
        </a:p>
      </dgm:t>
    </dgm:pt>
    <dgm:pt modelId="{A780A90F-1AC9-4C34-8C25-B9AF2751C513}" type="parTrans" cxnId="{B9F40CFA-EEB8-45BA-97AE-7F062E2A5F4D}">
      <dgm:prSet/>
      <dgm:spPr/>
      <dgm:t>
        <a:bodyPr/>
        <a:lstStyle/>
        <a:p>
          <a:endParaRPr lang="en-NZ"/>
        </a:p>
      </dgm:t>
    </dgm:pt>
    <dgm:pt modelId="{B2E5AF65-6F26-4219-967B-D37B17578C5A}" type="sibTrans" cxnId="{B9F40CFA-EEB8-45BA-97AE-7F062E2A5F4D}">
      <dgm:prSet/>
      <dgm:spPr/>
      <dgm:t>
        <a:bodyPr/>
        <a:lstStyle/>
        <a:p>
          <a:endParaRPr lang="en-NZ"/>
        </a:p>
      </dgm:t>
    </dgm:pt>
    <dgm:pt modelId="{4C3E28BC-89F8-43CA-972D-9FF3BE4356B3}" type="pres">
      <dgm:prSet presAssocID="{E7F4137E-0B68-49D2-9179-90EE4F693703}" presName="linear" presStyleCnt="0">
        <dgm:presLayoutVars>
          <dgm:animLvl val="lvl"/>
          <dgm:resizeHandles val="exact"/>
        </dgm:presLayoutVars>
      </dgm:prSet>
      <dgm:spPr/>
    </dgm:pt>
    <dgm:pt modelId="{BD79E41F-B337-4B17-8989-86FB247C057A}" type="pres">
      <dgm:prSet presAssocID="{C6ECD5FE-14A3-4A5B-AD47-EB07E820EDCF}" presName="parentText" presStyleLbl="node1" presStyleIdx="0" presStyleCnt="5">
        <dgm:presLayoutVars>
          <dgm:chMax val="0"/>
          <dgm:bulletEnabled val="1"/>
        </dgm:presLayoutVars>
      </dgm:prSet>
      <dgm:spPr/>
    </dgm:pt>
    <dgm:pt modelId="{F6ADB5E8-7828-48F9-A0D9-E2AB01AC3C68}" type="pres">
      <dgm:prSet presAssocID="{5D2E812D-AB9A-4C63-BB57-DE186A284927}" presName="spacer" presStyleCnt="0"/>
      <dgm:spPr/>
    </dgm:pt>
    <dgm:pt modelId="{86030481-7C48-43D7-B021-535B77CAF0DC}" type="pres">
      <dgm:prSet presAssocID="{C90206A8-B61C-422C-88C8-76E76CB67E94}" presName="parentText" presStyleLbl="node1" presStyleIdx="1" presStyleCnt="5">
        <dgm:presLayoutVars>
          <dgm:chMax val="0"/>
          <dgm:bulletEnabled val="1"/>
        </dgm:presLayoutVars>
      </dgm:prSet>
      <dgm:spPr/>
    </dgm:pt>
    <dgm:pt modelId="{B2659FC9-CC8F-40A9-8565-07BFCE2F6BF7}" type="pres">
      <dgm:prSet presAssocID="{18124101-5FC3-48E9-9F13-01DE53B2D160}" presName="spacer" presStyleCnt="0"/>
      <dgm:spPr/>
    </dgm:pt>
    <dgm:pt modelId="{26578660-2EBD-4B8A-9B1E-67BF0A984605}" type="pres">
      <dgm:prSet presAssocID="{C0B8F649-47CB-457B-9D72-C8F590BD87F5}" presName="parentText" presStyleLbl="node1" presStyleIdx="2" presStyleCnt="5">
        <dgm:presLayoutVars>
          <dgm:chMax val="0"/>
          <dgm:bulletEnabled val="1"/>
        </dgm:presLayoutVars>
      </dgm:prSet>
      <dgm:spPr/>
    </dgm:pt>
    <dgm:pt modelId="{CA158D43-1D93-4D51-A2D8-39553D79F152}" type="pres">
      <dgm:prSet presAssocID="{F173E751-0176-4116-B881-235291EE115E}" presName="spacer" presStyleCnt="0"/>
      <dgm:spPr/>
    </dgm:pt>
    <dgm:pt modelId="{9ECC65EC-B198-4DA7-9394-61B3E1CD805D}" type="pres">
      <dgm:prSet presAssocID="{D9782CC2-1D5E-445C-857F-598CC04BC61F}" presName="parentText" presStyleLbl="node1" presStyleIdx="3" presStyleCnt="5">
        <dgm:presLayoutVars>
          <dgm:chMax val="0"/>
          <dgm:bulletEnabled val="1"/>
        </dgm:presLayoutVars>
      </dgm:prSet>
      <dgm:spPr/>
    </dgm:pt>
    <dgm:pt modelId="{559E2433-EC12-4546-931C-C1694887E29C}" type="pres">
      <dgm:prSet presAssocID="{A97EE0D9-27F0-44AC-821B-1F4E248E073D}" presName="spacer" presStyleCnt="0"/>
      <dgm:spPr/>
    </dgm:pt>
    <dgm:pt modelId="{5EFBD17A-4713-4D20-B3A0-1F2CA096BD2F}" type="pres">
      <dgm:prSet presAssocID="{F4E4CCA1-AC4B-407C-A728-063D9A07C57E}" presName="parentText" presStyleLbl="node1" presStyleIdx="4" presStyleCnt="5">
        <dgm:presLayoutVars>
          <dgm:chMax val="0"/>
          <dgm:bulletEnabled val="1"/>
        </dgm:presLayoutVars>
      </dgm:prSet>
      <dgm:spPr/>
    </dgm:pt>
  </dgm:ptLst>
  <dgm:cxnLst>
    <dgm:cxn modelId="{F4A98B1C-E8A3-4B13-8313-D0E07EA648C1}" type="presOf" srcId="{C6ECD5FE-14A3-4A5B-AD47-EB07E820EDCF}" destId="{BD79E41F-B337-4B17-8989-86FB247C057A}" srcOrd="0" destOrd="0" presId="urn:microsoft.com/office/officeart/2005/8/layout/vList2"/>
    <dgm:cxn modelId="{B8A68D3F-0440-4F85-B1F6-3566CE78B9D1}" type="presOf" srcId="{C0B8F649-47CB-457B-9D72-C8F590BD87F5}" destId="{26578660-2EBD-4B8A-9B1E-67BF0A984605}" srcOrd="0" destOrd="0" presId="urn:microsoft.com/office/officeart/2005/8/layout/vList2"/>
    <dgm:cxn modelId="{E2F9CF5E-83E6-4116-A78E-B47AF3FCA711}" srcId="{E7F4137E-0B68-49D2-9179-90EE4F693703}" destId="{C0B8F649-47CB-457B-9D72-C8F590BD87F5}" srcOrd="2" destOrd="0" parTransId="{62A76853-A29B-461B-AEAF-D208FA3ECF23}" sibTransId="{F173E751-0176-4116-B881-235291EE115E}"/>
    <dgm:cxn modelId="{389F7E54-4B69-4C12-8C1E-805C1A39F936}" type="presOf" srcId="{C90206A8-B61C-422C-88C8-76E76CB67E94}" destId="{86030481-7C48-43D7-B021-535B77CAF0DC}" srcOrd="0" destOrd="0" presId="urn:microsoft.com/office/officeart/2005/8/layout/vList2"/>
    <dgm:cxn modelId="{47F771A3-CD72-4DCD-B863-44B47786BC07}" srcId="{E7F4137E-0B68-49D2-9179-90EE4F693703}" destId="{C90206A8-B61C-422C-88C8-76E76CB67E94}" srcOrd="1" destOrd="0" parTransId="{270A94E6-9436-4C71-936B-988C53D74B27}" sibTransId="{18124101-5FC3-48E9-9F13-01DE53B2D160}"/>
    <dgm:cxn modelId="{280CAAAC-6375-4516-8B4A-1807D530033B}" type="presOf" srcId="{F4E4CCA1-AC4B-407C-A728-063D9A07C57E}" destId="{5EFBD17A-4713-4D20-B3A0-1F2CA096BD2F}" srcOrd="0" destOrd="0" presId="urn:microsoft.com/office/officeart/2005/8/layout/vList2"/>
    <dgm:cxn modelId="{D44382CB-6AE5-4D35-BA54-C2EE69C7B0E2}" srcId="{E7F4137E-0B68-49D2-9179-90EE4F693703}" destId="{C6ECD5FE-14A3-4A5B-AD47-EB07E820EDCF}" srcOrd="0" destOrd="0" parTransId="{92DD35CD-9352-4916-ABF5-D2C0C3D5947E}" sibTransId="{5D2E812D-AB9A-4C63-BB57-DE186A284927}"/>
    <dgm:cxn modelId="{FCDDE9D0-D1E3-4152-97B0-AB566402BEBD}" type="presOf" srcId="{E7F4137E-0B68-49D2-9179-90EE4F693703}" destId="{4C3E28BC-89F8-43CA-972D-9FF3BE4356B3}" srcOrd="0" destOrd="0" presId="urn:microsoft.com/office/officeart/2005/8/layout/vList2"/>
    <dgm:cxn modelId="{0B0A0DDB-D8BA-44EB-A510-6A29580AA494}" srcId="{E7F4137E-0B68-49D2-9179-90EE4F693703}" destId="{D9782CC2-1D5E-445C-857F-598CC04BC61F}" srcOrd="3" destOrd="0" parTransId="{F4EB2C06-916E-460C-AB40-C59703C34C81}" sibTransId="{A97EE0D9-27F0-44AC-821B-1F4E248E073D}"/>
    <dgm:cxn modelId="{907DFCDE-2419-4E5B-A8F1-CDCBEF2BA7B0}" type="presOf" srcId="{D9782CC2-1D5E-445C-857F-598CC04BC61F}" destId="{9ECC65EC-B198-4DA7-9394-61B3E1CD805D}" srcOrd="0" destOrd="0" presId="urn:microsoft.com/office/officeart/2005/8/layout/vList2"/>
    <dgm:cxn modelId="{B9F40CFA-EEB8-45BA-97AE-7F062E2A5F4D}" srcId="{E7F4137E-0B68-49D2-9179-90EE4F693703}" destId="{F4E4CCA1-AC4B-407C-A728-063D9A07C57E}" srcOrd="4" destOrd="0" parTransId="{A780A90F-1AC9-4C34-8C25-B9AF2751C513}" sibTransId="{B2E5AF65-6F26-4219-967B-D37B17578C5A}"/>
    <dgm:cxn modelId="{5B86E6E5-2688-4C29-9467-690B13CFFEBB}" type="presParOf" srcId="{4C3E28BC-89F8-43CA-972D-9FF3BE4356B3}" destId="{BD79E41F-B337-4B17-8989-86FB247C057A}" srcOrd="0" destOrd="0" presId="urn:microsoft.com/office/officeart/2005/8/layout/vList2"/>
    <dgm:cxn modelId="{139F1BE9-41D7-4FCA-AC02-E1B90836E031}" type="presParOf" srcId="{4C3E28BC-89F8-43CA-972D-9FF3BE4356B3}" destId="{F6ADB5E8-7828-48F9-A0D9-E2AB01AC3C68}" srcOrd="1" destOrd="0" presId="urn:microsoft.com/office/officeart/2005/8/layout/vList2"/>
    <dgm:cxn modelId="{66FFD51F-2AD1-4207-B961-F81C8C9C8440}" type="presParOf" srcId="{4C3E28BC-89F8-43CA-972D-9FF3BE4356B3}" destId="{86030481-7C48-43D7-B021-535B77CAF0DC}" srcOrd="2" destOrd="0" presId="urn:microsoft.com/office/officeart/2005/8/layout/vList2"/>
    <dgm:cxn modelId="{B8CA1CE4-7A22-4FF6-B571-00043CD12957}" type="presParOf" srcId="{4C3E28BC-89F8-43CA-972D-9FF3BE4356B3}" destId="{B2659FC9-CC8F-40A9-8565-07BFCE2F6BF7}" srcOrd="3" destOrd="0" presId="urn:microsoft.com/office/officeart/2005/8/layout/vList2"/>
    <dgm:cxn modelId="{46072D51-D27E-4596-9C9A-DDF7D08ACC43}" type="presParOf" srcId="{4C3E28BC-89F8-43CA-972D-9FF3BE4356B3}" destId="{26578660-2EBD-4B8A-9B1E-67BF0A984605}" srcOrd="4" destOrd="0" presId="urn:microsoft.com/office/officeart/2005/8/layout/vList2"/>
    <dgm:cxn modelId="{53849B9B-7BA0-4CAA-B9F0-972AF17CF14C}" type="presParOf" srcId="{4C3E28BC-89F8-43CA-972D-9FF3BE4356B3}" destId="{CA158D43-1D93-4D51-A2D8-39553D79F152}" srcOrd="5" destOrd="0" presId="urn:microsoft.com/office/officeart/2005/8/layout/vList2"/>
    <dgm:cxn modelId="{F4B79C41-97D6-4DCD-B2E9-36AE1E8575A1}" type="presParOf" srcId="{4C3E28BC-89F8-43CA-972D-9FF3BE4356B3}" destId="{9ECC65EC-B198-4DA7-9394-61B3E1CD805D}" srcOrd="6" destOrd="0" presId="urn:microsoft.com/office/officeart/2005/8/layout/vList2"/>
    <dgm:cxn modelId="{A8950072-A4AC-45EE-BAC0-3FC8B1265B95}" type="presParOf" srcId="{4C3E28BC-89F8-43CA-972D-9FF3BE4356B3}" destId="{559E2433-EC12-4546-931C-C1694887E29C}" srcOrd="7" destOrd="0" presId="urn:microsoft.com/office/officeart/2005/8/layout/vList2"/>
    <dgm:cxn modelId="{0E98E4EF-4389-47A0-96A2-672634BBF8FB}" type="presParOf" srcId="{4C3E28BC-89F8-43CA-972D-9FF3BE4356B3}" destId="{5EFBD17A-4713-4D20-B3A0-1F2CA096BD2F}"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6D5E54-6DD6-4BA4-B45E-5A081100FA29}"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NZ"/>
        </a:p>
      </dgm:t>
    </dgm:pt>
    <dgm:pt modelId="{F13A2525-C9E4-40F6-9328-B7B6F30664B6}">
      <dgm:prSet custT="1"/>
      <dgm:spPr/>
      <dgm:t>
        <a:bodyPr/>
        <a:lstStyle/>
        <a:p>
          <a:r>
            <a:rPr lang="en-NZ" sz="2800"/>
            <a:t>Functions provide scalable units of work.</a:t>
          </a:r>
        </a:p>
      </dgm:t>
    </dgm:pt>
    <dgm:pt modelId="{C63E78C5-8E20-4C86-B932-487F8F9880DB}" type="parTrans" cxnId="{19FB5006-0D78-45F1-9788-9AC7D6497CC8}">
      <dgm:prSet/>
      <dgm:spPr/>
      <dgm:t>
        <a:bodyPr/>
        <a:lstStyle/>
        <a:p>
          <a:endParaRPr lang="en-NZ"/>
        </a:p>
      </dgm:t>
    </dgm:pt>
    <dgm:pt modelId="{D52898E3-FDEA-4155-BA77-F398BEF0BA2B}" type="sibTrans" cxnId="{19FB5006-0D78-45F1-9788-9AC7D6497CC8}">
      <dgm:prSet/>
      <dgm:spPr/>
      <dgm:t>
        <a:bodyPr/>
        <a:lstStyle/>
        <a:p>
          <a:endParaRPr lang="en-NZ"/>
        </a:p>
      </dgm:t>
    </dgm:pt>
    <dgm:pt modelId="{C17272EF-11E3-4A18-844A-43125374414E}">
      <dgm:prSet custT="1"/>
      <dgm:spPr/>
      <dgm:t>
        <a:bodyPr/>
        <a:lstStyle/>
        <a:p>
          <a:r>
            <a:rPr lang="en-NZ" sz="2800"/>
            <a:t>Don’t have to create a full app to work with Cosmos DB.</a:t>
          </a:r>
        </a:p>
      </dgm:t>
    </dgm:pt>
    <dgm:pt modelId="{2C5635BF-FFF3-48C8-BE81-6FE3BC86F328}" type="parTrans" cxnId="{B591AA68-D9BF-45EA-8362-0A8874F1F598}">
      <dgm:prSet/>
      <dgm:spPr/>
      <dgm:t>
        <a:bodyPr/>
        <a:lstStyle/>
        <a:p>
          <a:endParaRPr lang="en-NZ"/>
        </a:p>
      </dgm:t>
    </dgm:pt>
    <dgm:pt modelId="{8740A2C9-21B4-40D9-8799-A2A9E9AC28CE}" type="sibTrans" cxnId="{B591AA68-D9BF-45EA-8362-0A8874F1F598}">
      <dgm:prSet/>
      <dgm:spPr/>
      <dgm:t>
        <a:bodyPr/>
        <a:lstStyle/>
        <a:p>
          <a:endParaRPr lang="en-NZ"/>
        </a:p>
      </dgm:t>
    </dgm:pt>
    <dgm:pt modelId="{76AE9E76-4344-4292-9ECF-B807F07F4797}">
      <dgm:prSet custT="1"/>
      <dgm:spPr/>
      <dgm:t>
        <a:bodyPr/>
        <a:lstStyle/>
        <a:p>
          <a:r>
            <a:rPr lang="en-NZ" sz="2800" dirty="0"/>
            <a:t>Build Event-driven apps that scale globally.</a:t>
          </a:r>
        </a:p>
      </dgm:t>
    </dgm:pt>
    <dgm:pt modelId="{BBB3BABF-0A08-44B6-9CAA-C7EB571AA5AC}" type="parTrans" cxnId="{963CF8CD-A003-4BF0-9B2B-918DF3F02CCD}">
      <dgm:prSet/>
      <dgm:spPr/>
      <dgm:t>
        <a:bodyPr/>
        <a:lstStyle/>
        <a:p>
          <a:endParaRPr lang="en-NZ"/>
        </a:p>
      </dgm:t>
    </dgm:pt>
    <dgm:pt modelId="{AC831E06-74A2-45BD-9013-53C7FD009790}" type="sibTrans" cxnId="{963CF8CD-A003-4BF0-9B2B-918DF3F02CCD}">
      <dgm:prSet/>
      <dgm:spPr/>
      <dgm:t>
        <a:bodyPr/>
        <a:lstStyle/>
        <a:p>
          <a:endParaRPr lang="en-NZ"/>
        </a:p>
      </dgm:t>
    </dgm:pt>
    <dgm:pt modelId="{86B5DAEB-C6BF-4E0D-8C12-9A189CC3D292}">
      <dgm:prSet custT="1"/>
      <dgm:spPr/>
      <dgm:t>
        <a:bodyPr/>
        <a:lstStyle/>
        <a:p>
          <a:r>
            <a:rPr lang="en-NZ" sz="2800" dirty="0"/>
            <a:t>Work with ‘Schema-less’ data.</a:t>
          </a:r>
        </a:p>
      </dgm:t>
    </dgm:pt>
    <dgm:pt modelId="{FD2D0318-9AB6-4C6D-9972-5BAF703CE9E0}" type="parTrans" cxnId="{CBEE591F-86C3-47D2-AA38-EE359F6EFB1D}">
      <dgm:prSet/>
      <dgm:spPr/>
      <dgm:t>
        <a:bodyPr/>
        <a:lstStyle/>
        <a:p>
          <a:endParaRPr lang="en-NZ"/>
        </a:p>
      </dgm:t>
    </dgm:pt>
    <dgm:pt modelId="{6862B436-7918-4A10-9ECB-93A8FDBCACD1}" type="sibTrans" cxnId="{CBEE591F-86C3-47D2-AA38-EE359F6EFB1D}">
      <dgm:prSet/>
      <dgm:spPr/>
      <dgm:t>
        <a:bodyPr/>
        <a:lstStyle/>
        <a:p>
          <a:endParaRPr lang="en-NZ"/>
        </a:p>
      </dgm:t>
    </dgm:pt>
    <dgm:pt modelId="{344FBA87-F2CE-4DF3-B1C5-4DC1D5CBB929}">
      <dgm:prSet custT="1"/>
      <dgm:spPr/>
      <dgm:t>
        <a:bodyPr/>
        <a:lstStyle/>
        <a:p>
          <a:r>
            <a:rPr lang="en-NZ" sz="2800" dirty="0"/>
            <a:t>Brilliant for executing quick tasks.</a:t>
          </a:r>
        </a:p>
      </dgm:t>
    </dgm:pt>
    <dgm:pt modelId="{63EF2511-D769-4AC7-B92A-52DDDB4F498D}" type="parTrans" cxnId="{E09D9AF4-9E75-4B7D-91A7-C7004ED15A23}">
      <dgm:prSet/>
      <dgm:spPr/>
      <dgm:t>
        <a:bodyPr/>
        <a:lstStyle/>
        <a:p>
          <a:endParaRPr lang="en-NZ"/>
        </a:p>
      </dgm:t>
    </dgm:pt>
    <dgm:pt modelId="{FCDE8CA3-3ED4-4A8C-980E-4940FD6BC865}" type="sibTrans" cxnId="{E09D9AF4-9E75-4B7D-91A7-C7004ED15A23}">
      <dgm:prSet/>
      <dgm:spPr/>
      <dgm:t>
        <a:bodyPr/>
        <a:lstStyle/>
        <a:p>
          <a:endParaRPr lang="en-NZ"/>
        </a:p>
      </dgm:t>
    </dgm:pt>
    <dgm:pt modelId="{0CD81BFF-6889-4831-8057-9D2392097452}" type="pres">
      <dgm:prSet presAssocID="{756D5E54-6DD6-4BA4-B45E-5A081100FA29}" presName="linear" presStyleCnt="0">
        <dgm:presLayoutVars>
          <dgm:animLvl val="lvl"/>
          <dgm:resizeHandles val="exact"/>
        </dgm:presLayoutVars>
      </dgm:prSet>
      <dgm:spPr/>
    </dgm:pt>
    <dgm:pt modelId="{EACAD2FC-8FD7-43AC-A503-397F0E7CAD2D}" type="pres">
      <dgm:prSet presAssocID="{F13A2525-C9E4-40F6-9328-B7B6F30664B6}" presName="parentText" presStyleLbl="node1" presStyleIdx="0" presStyleCnt="5">
        <dgm:presLayoutVars>
          <dgm:chMax val="0"/>
          <dgm:bulletEnabled val="1"/>
        </dgm:presLayoutVars>
      </dgm:prSet>
      <dgm:spPr/>
    </dgm:pt>
    <dgm:pt modelId="{E790414B-F25B-4646-811D-CAA85CB9946B}" type="pres">
      <dgm:prSet presAssocID="{D52898E3-FDEA-4155-BA77-F398BEF0BA2B}" presName="spacer" presStyleCnt="0"/>
      <dgm:spPr/>
    </dgm:pt>
    <dgm:pt modelId="{869A67DC-5E81-461E-842C-92D86EF41F4A}" type="pres">
      <dgm:prSet presAssocID="{C17272EF-11E3-4A18-844A-43125374414E}" presName="parentText" presStyleLbl="node1" presStyleIdx="1" presStyleCnt="5">
        <dgm:presLayoutVars>
          <dgm:chMax val="0"/>
          <dgm:bulletEnabled val="1"/>
        </dgm:presLayoutVars>
      </dgm:prSet>
      <dgm:spPr/>
    </dgm:pt>
    <dgm:pt modelId="{B298892E-EE4E-4597-9F82-C8E5BBE55A53}" type="pres">
      <dgm:prSet presAssocID="{8740A2C9-21B4-40D9-8799-A2A9E9AC28CE}" presName="spacer" presStyleCnt="0"/>
      <dgm:spPr/>
    </dgm:pt>
    <dgm:pt modelId="{3386B4AA-D473-42AB-A6A1-87B681B14923}" type="pres">
      <dgm:prSet presAssocID="{76AE9E76-4344-4292-9ECF-B807F07F4797}" presName="parentText" presStyleLbl="node1" presStyleIdx="2" presStyleCnt="5">
        <dgm:presLayoutVars>
          <dgm:chMax val="0"/>
          <dgm:bulletEnabled val="1"/>
        </dgm:presLayoutVars>
      </dgm:prSet>
      <dgm:spPr/>
    </dgm:pt>
    <dgm:pt modelId="{267EC9A6-E8E9-40DD-901C-30864DFDBBFC}" type="pres">
      <dgm:prSet presAssocID="{AC831E06-74A2-45BD-9013-53C7FD009790}" presName="spacer" presStyleCnt="0"/>
      <dgm:spPr/>
    </dgm:pt>
    <dgm:pt modelId="{699B55FC-533B-4553-A70B-044CCA48BF9E}" type="pres">
      <dgm:prSet presAssocID="{86B5DAEB-C6BF-4E0D-8C12-9A189CC3D292}" presName="parentText" presStyleLbl="node1" presStyleIdx="3" presStyleCnt="5">
        <dgm:presLayoutVars>
          <dgm:chMax val="0"/>
          <dgm:bulletEnabled val="1"/>
        </dgm:presLayoutVars>
      </dgm:prSet>
      <dgm:spPr/>
    </dgm:pt>
    <dgm:pt modelId="{67FBB0FD-D727-400F-B11B-951E74CD3308}" type="pres">
      <dgm:prSet presAssocID="{6862B436-7918-4A10-9ECB-93A8FDBCACD1}" presName="spacer" presStyleCnt="0"/>
      <dgm:spPr/>
    </dgm:pt>
    <dgm:pt modelId="{CFB71FA2-F5DB-433C-8FF5-7AD07562D7DC}" type="pres">
      <dgm:prSet presAssocID="{344FBA87-F2CE-4DF3-B1C5-4DC1D5CBB929}" presName="parentText" presStyleLbl="node1" presStyleIdx="4" presStyleCnt="5">
        <dgm:presLayoutVars>
          <dgm:chMax val="0"/>
          <dgm:bulletEnabled val="1"/>
        </dgm:presLayoutVars>
      </dgm:prSet>
      <dgm:spPr/>
    </dgm:pt>
  </dgm:ptLst>
  <dgm:cxnLst>
    <dgm:cxn modelId="{19FB5006-0D78-45F1-9788-9AC7D6497CC8}" srcId="{756D5E54-6DD6-4BA4-B45E-5A081100FA29}" destId="{F13A2525-C9E4-40F6-9328-B7B6F30664B6}" srcOrd="0" destOrd="0" parTransId="{C63E78C5-8E20-4C86-B932-487F8F9880DB}" sibTransId="{D52898E3-FDEA-4155-BA77-F398BEF0BA2B}"/>
    <dgm:cxn modelId="{633CD017-0462-4B3D-BEB1-1AAA5F905E5C}" type="presOf" srcId="{C17272EF-11E3-4A18-844A-43125374414E}" destId="{869A67DC-5E81-461E-842C-92D86EF41F4A}" srcOrd="0" destOrd="0" presId="urn:microsoft.com/office/officeart/2005/8/layout/vList2"/>
    <dgm:cxn modelId="{CBEE591F-86C3-47D2-AA38-EE359F6EFB1D}" srcId="{756D5E54-6DD6-4BA4-B45E-5A081100FA29}" destId="{86B5DAEB-C6BF-4E0D-8C12-9A189CC3D292}" srcOrd="3" destOrd="0" parTransId="{FD2D0318-9AB6-4C6D-9972-5BAF703CE9E0}" sibTransId="{6862B436-7918-4A10-9ECB-93A8FDBCACD1}"/>
    <dgm:cxn modelId="{6CF27521-F583-49BE-8A3C-315D9DACA4CA}" type="presOf" srcId="{86B5DAEB-C6BF-4E0D-8C12-9A189CC3D292}" destId="{699B55FC-533B-4553-A70B-044CCA48BF9E}" srcOrd="0" destOrd="0" presId="urn:microsoft.com/office/officeart/2005/8/layout/vList2"/>
    <dgm:cxn modelId="{B591AA68-D9BF-45EA-8362-0A8874F1F598}" srcId="{756D5E54-6DD6-4BA4-B45E-5A081100FA29}" destId="{C17272EF-11E3-4A18-844A-43125374414E}" srcOrd="1" destOrd="0" parTransId="{2C5635BF-FFF3-48C8-BE81-6FE3BC86F328}" sibTransId="{8740A2C9-21B4-40D9-8799-A2A9E9AC28CE}"/>
    <dgm:cxn modelId="{3062B750-9A75-4665-AC5C-C0C34323BD09}" type="presOf" srcId="{344FBA87-F2CE-4DF3-B1C5-4DC1D5CBB929}" destId="{CFB71FA2-F5DB-433C-8FF5-7AD07562D7DC}" srcOrd="0" destOrd="0" presId="urn:microsoft.com/office/officeart/2005/8/layout/vList2"/>
    <dgm:cxn modelId="{BCAF2A73-8672-49A5-925A-7E674B949AC2}" type="presOf" srcId="{756D5E54-6DD6-4BA4-B45E-5A081100FA29}" destId="{0CD81BFF-6889-4831-8057-9D2392097452}" srcOrd="0" destOrd="0" presId="urn:microsoft.com/office/officeart/2005/8/layout/vList2"/>
    <dgm:cxn modelId="{41DC6BB6-46B1-451E-A6D4-1E5313621B0A}" type="presOf" srcId="{F13A2525-C9E4-40F6-9328-B7B6F30664B6}" destId="{EACAD2FC-8FD7-43AC-A503-397F0E7CAD2D}" srcOrd="0" destOrd="0" presId="urn:microsoft.com/office/officeart/2005/8/layout/vList2"/>
    <dgm:cxn modelId="{963CF8CD-A003-4BF0-9B2B-918DF3F02CCD}" srcId="{756D5E54-6DD6-4BA4-B45E-5A081100FA29}" destId="{76AE9E76-4344-4292-9ECF-B807F07F4797}" srcOrd="2" destOrd="0" parTransId="{BBB3BABF-0A08-44B6-9CAA-C7EB571AA5AC}" sibTransId="{AC831E06-74A2-45BD-9013-53C7FD009790}"/>
    <dgm:cxn modelId="{DA199CE2-2733-45E4-9B28-1C61E18997EA}" type="presOf" srcId="{76AE9E76-4344-4292-9ECF-B807F07F4797}" destId="{3386B4AA-D473-42AB-A6A1-87B681B14923}" srcOrd="0" destOrd="0" presId="urn:microsoft.com/office/officeart/2005/8/layout/vList2"/>
    <dgm:cxn modelId="{E09D9AF4-9E75-4B7D-91A7-C7004ED15A23}" srcId="{756D5E54-6DD6-4BA4-B45E-5A081100FA29}" destId="{344FBA87-F2CE-4DF3-B1C5-4DC1D5CBB929}" srcOrd="4" destOrd="0" parTransId="{63EF2511-D769-4AC7-B92A-52DDDB4F498D}" sibTransId="{FCDE8CA3-3ED4-4A8C-980E-4940FD6BC865}"/>
    <dgm:cxn modelId="{6EC9767B-2BD5-4B00-BC94-038802E06EA9}" type="presParOf" srcId="{0CD81BFF-6889-4831-8057-9D2392097452}" destId="{EACAD2FC-8FD7-43AC-A503-397F0E7CAD2D}" srcOrd="0" destOrd="0" presId="urn:microsoft.com/office/officeart/2005/8/layout/vList2"/>
    <dgm:cxn modelId="{A49DAE8E-22B6-4D06-810D-0328E9919EA8}" type="presParOf" srcId="{0CD81BFF-6889-4831-8057-9D2392097452}" destId="{E790414B-F25B-4646-811D-CAA85CB9946B}" srcOrd="1" destOrd="0" presId="urn:microsoft.com/office/officeart/2005/8/layout/vList2"/>
    <dgm:cxn modelId="{1DBF2BF1-CB03-429A-85A8-E2AC626738BE}" type="presParOf" srcId="{0CD81BFF-6889-4831-8057-9D2392097452}" destId="{869A67DC-5E81-461E-842C-92D86EF41F4A}" srcOrd="2" destOrd="0" presId="urn:microsoft.com/office/officeart/2005/8/layout/vList2"/>
    <dgm:cxn modelId="{91105F81-89EC-44F0-91FA-B92E8A31910F}" type="presParOf" srcId="{0CD81BFF-6889-4831-8057-9D2392097452}" destId="{B298892E-EE4E-4597-9F82-C8E5BBE55A53}" srcOrd="3" destOrd="0" presId="urn:microsoft.com/office/officeart/2005/8/layout/vList2"/>
    <dgm:cxn modelId="{05E3D22A-B930-4450-AEA6-155378A1E6FA}" type="presParOf" srcId="{0CD81BFF-6889-4831-8057-9D2392097452}" destId="{3386B4AA-D473-42AB-A6A1-87B681B14923}" srcOrd="4" destOrd="0" presId="urn:microsoft.com/office/officeart/2005/8/layout/vList2"/>
    <dgm:cxn modelId="{47FE9C89-1853-42B4-947B-EE6CEEDF8957}" type="presParOf" srcId="{0CD81BFF-6889-4831-8057-9D2392097452}" destId="{267EC9A6-E8E9-40DD-901C-30864DFDBBFC}" srcOrd="5" destOrd="0" presId="urn:microsoft.com/office/officeart/2005/8/layout/vList2"/>
    <dgm:cxn modelId="{0E4D4E0F-202F-421D-BE6B-37AA5106F5B5}" type="presParOf" srcId="{0CD81BFF-6889-4831-8057-9D2392097452}" destId="{699B55FC-533B-4553-A70B-044CCA48BF9E}" srcOrd="6" destOrd="0" presId="urn:microsoft.com/office/officeart/2005/8/layout/vList2"/>
    <dgm:cxn modelId="{415F27D3-E99E-450A-AD8F-EEC8CACDA747}" type="presParOf" srcId="{0CD81BFF-6889-4831-8057-9D2392097452}" destId="{67FBB0FD-D727-400F-B11B-951E74CD3308}" srcOrd="7" destOrd="0" presId="urn:microsoft.com/office/officeart/2005/8/layout/vList2"/>
    <dgm:cxn modelId="{FB925948-3E4B-4FED-B381-7B7F05CA2A5E}" type="presParOf" srcId="{0CD81BFF-6889-4831-8057-9D2392097452}" destId="{CFB71FA2-F5DB-433C-8FF5-7AD07562D7DC}"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D0EEBF-274D-4867-8E4E-1A9509DEB96C}"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NZ"/>
        </a:p>
      </dgm:t>
    </dgm:pt>
    <dgm:pt modelId="{3424ECBB-B91C-4978-8AFB-EF4128B9C098}">
      <dgm:prSet/>
      <dgm:spPr/>
      <dgm:t>
        <a:bodyPr/>
        <a:lstStyle/>
        <a:p>
          <a:r>
            <a:rPr lang="en-NZ"/>
            <a:t>Bindings only support SQL API (Use static client for other APIs).</a:t>
          </a:r>
        </a:p>
      </dgm:t>
    </dgm:pt>
    <dgm:pt modelId="{515D0750-59F1-4FCC-838F-FE356043CE4B}" type="parTrans" cxnId="{15823167-DDD8-46C1-B358-E787A37876D2}">
      <dgm:prSet/>
      <dgm:spPr/>
      <dgm:t>
        <a:bodyPr/>
        <a:lstStyle/>
        <a:p>
          <a:endParaRPr lang="en-NZ"/>
        </a:p>
      </dgm:t>
    </dgm:pt>
    <dgm:pt modelId="{D791849B-84CD-42EC-AC3E-3B7F06390750}" type="sibTrans" cxnId="{15823167-DDD8-46C1-B358-E787A37876D2}">
      <dgm:prSet/>
      <dgm:spPr/>
      <dgm:t>
        <a:bodyPr/>
        <a:lstStyle/>
        <a:p>
          <a:endParaRPr lang="en-NZ"/>
        </a:p>
      </dgm:t>
    </dgm:pt>
    <dgm:pt modelId="{01662459-08B8-4896-8ACA-ED849F30AA23}">
      <dgm:prSet/>
      <dgm:spPr/>
      <dgm:t>
        <a:bodyPr/>
        <a:lstStyle/>
        <a:p>
          <a:r>
            <a:rPr lang="en-NZ" dirty="0"/>
            <a:t>Each Binding instantiates it’s own Client instance.</a:t>
          </a:r>
        </a:p>
      </dgm:t>
    </dgm:pt>
    <dgm:pt modelId="{CF7B30C4-5BFE-4F64-AB31-F06D9A72E15B}" type="parTrans" cxnId="{8667FFAD-5FE5-46B1-AF77-65C3E12767F0}">
      <dgm:prSet/>
      <dgm:spPr/>
      <dgm:t>
        <a:bodyPr/>
        <a:lstStyle/>
        <a:p>
          <a:endParaRPr lang="en-NZ"/>
        </a:p>
      </dgm:t>
    </dgm:pt>
    <dgm:pt modelId="{374DDBA6-BBDD-4615-80CE-CC87E79178C7}" type="sibTrans" cxnId="{8667FFAD-5FE5-46B1-AF77-65C3E12767F0}">
      <dgm:prSet/>
      <dgm:spPr/>
      <dgm:t>
        <a:bodyPr/>
        <a:lstStyle/>
        <a:p>
          <a:endParaRPr lang="en-NZ"/>
        </a:p>
      </dgm:t>
    </dgm:pt>
    <dgm:pt modelId="{6117B46C-DAE4-4979-BD93-A19AEA3FAAB4}">
      <dgm:prSet/>
      <dgm:spPr/>
      <dgm:t>
        <a:bodyPr/>
        <a:lstStyle/>
        <a:p>
          <a:r>
            <a:rPr lang="en-NZ" dirty="0"/>
            <a:t>Bindings still use v2 Cosmos DB .NET SDK!</a:t>
          </a:r>
        </a:p>
      </dgm:t>
    </dgm:pt>
    <dgm:pt modelId="{6E3EA04C-339A-418B-8570-618DC6DB7844}" type="parTrans" cxnId="{7AF359A4-F8BC-489C-9427-4956B1F158D6}">
      <dgm:prSet/>
      <dgm:spPr/>
      <dgm:t>
        <a:bodyPr/>
        <a:lstStyle/>
        <a:p>
          <a:endParaRPr lang="en-NZ"/>
        </a:p>
      </dgm:t>
    </dgm:pt>
    <dgm:pt modelId="{5C03FBD1-05D6-43FD-B0B3-56FBF99A800A}" type="sibTrans" cxnId="{7AF359A4-F8BC-489C-9427-4956B1F158D6}">
      <dgm:prSet/>
      <dgm:spPr/>
      <dgm:t>
        <a:bodyPr/>
        <a:lstStyle/>
        <a:p>
          <a:endParaRPr lang="en-NZ"/>
        </a:p>
      </dgm:t>
    </dgm:pt>
    <dgm:pt modelId="{B901D57E-502B-403C-9848-5DF468D0163C}" type="pres">
      <dgm:prSet presAssocID="{D8D0EEBF-274D-4867-8E4E-1A9509DEB96C}" presName="linear" presStyleCnt="0">
        <dgm:presLayoutVars>
          <dgm:animLvl val="lvl"/>
          <dgm:resizeHandles val="exact"/>
        </dgm:presLayoutVars>
      </dgm:prSet>
      <dgm:spPr/>
    </dgm:pt>
    <dgm:pt modelId="{ECA469BC-C781-4CDF-B1B8-7B786F81E029}" type="pres">
      <dgm:prSet presAssocID="{3424ECBB-B91C-4978-8AFB-EF4128B9C098}" presName="parentText" presStyleLbl="node1" presStyleIdx="0" presStyleCnt="3">
        <dgm:presLayoutVars>
          <dgm:chMax val="0"/>
          <dgm:bulletEnabled val="1"/>
        </dgm:presLayoutVars>
      </dgm:prSet>
      <dgm:spPr/>
    </dgm:pt>
    <dgm:pt modelId="{799FCBE9-6641-4ACC-964B-ADD2CC860AE0}" type="pres">
      <dgm:prSet presAssocID="{D791849B-84CD-42EC-AC3E-3B7F06390750}" presName="spacer" presStyleCnt="0"/>
      <dgm:spPr/>
    </dgm:pt>
    <dgm:pt modelId="{0C8B23E8-0FCE-4AB8-97BE-94CA6BA112CE}" type="pres">
      <dgm:prSet presAssocID="{01662459-08B8-4896-8ACA-ED849F30AA23}" presName="parentText" presStyleLbl="node1" presStyleIdx="1" presStyleCnt="3">
        <dgm:presLayoutVars>
          <dgm:chMax val="0"/>
          <dgm:bulletEnabled val="1"/>
        </dgm:presLayoutVars>
      </dgm:prSet>
      <dgm:spPr/>
    </dgm:pt>
    <dgm:pt modelId="{A886D22E-1370-4ECA-987C-14F39F953595}" type="pres">
      <dgm:prSet presAssocID="{374DDBA6-BBDD-4615-80CE-CC87E79178C7}" presName="spacer" presStyleCnt="0"/>
      <dgm:spPr/>
    </dgm:pt>
    <dgm:pt modelId="{B15D8346-E0CC-4EA0-8B0E-C5055F7849BA}" type="pres">
      <dgm:prSet presAssocID="{6117B46C-DAE4-4979-BD93-A19AEA3FAAB4}" presName="parentText" presStyleLbl="node1" presStyleIdx="2" presStyleCnt="3">
        <dgm:presLayoutVars>
          <dgm:chMax val="0"/>
          <dgm:bulletEnabled val="1"/>
        </dgm:presLayoutVars>
      </dgm:prSet>
      <dgm:spPr/>
    </dgm:pt>
  </dgm:ptLst>
  <dgm:cxnLst>
    <dgm:cxn modelId="{810EE611-371C-4807-A3A5-AE4851150C0B}" type="presOf" srcId="{01662459-08B8-4896-8ACA-ED849F30AA23}" destId="{0C8B23E8-0FCE-4AB8-97BE-94CA6BA112CE}" srcOrd="0" destOrd="0" presId="urn:microsoft.com/office/officeart/2005/8/layout/vList2"/>
    <dgm:cxn modelId="{D227E319-7AAC-4DA5-8A77-87E27043D8DB}" type="presOf" srcId="{D8D0EEBF-274D-4867-8E4E-1A9509DEB96C}" destId="{B901D57E-502B-403C-9848-5DF468D0163C}" srcOrd="0" destOrd="0" presId="urn:microsoft.com/office/officeart/2005/8/layout/vList2"/>
    <dgm:cxn modelId="{A56A6420-F402-4777-A9EB-F26BD57D23E4}" type="presOf" srcId="{3424ECBB-B91C-4978-8AFB-EF4128B9C098}" destId="{ECA469BC-C781-4CDF-B1B8-7B786F81E029}" srcOrd="0" destOrd="0" presId="urn:microsoft.com/office/officeart/2005/8/layout/vList2"/>
    <dgm:cxn modelId="{15823167-DDD8-46C1-B358-E787A37876D2}" srcId="{D8D0EEBF-274D-4867-8E4E-1A9509DEB96C}" destId="{3424ECBB-B91C-4978-8AFB-EF4128B9C098}" srcOrd="0" destOrd="0" parTransId="{515D0750-59F1-4FCC-838F-FE356043CE4B}" sibTransId="{D791849B-84CD-42EC-AC3E-3B7F06390750}"/>
    <dgm:cxn modelId="{7AF359A4-F8BC-489C-9427-4956B1F158D6}" srcId="{D8D0EEBF-274D-4867-8E4E-1A9509DEB96C}" destId="{6117B46C-DAE4-4979-BD93-A19AEA3FAAB4}" srcOrd="2" destOrd="0" parTransId="{6E3EA04C-339A-418B-8570-618DC6DB7844}" sibTransId="{5C03FBD1-05D6-43FD-B0B3-56FBF99A800A}"/>
    <dgm:cxn modelId="{8667FFAD-5FE5-46B1-AF77-65C3E12767F0}" srcId="{D8D0EEBF-274D-4867-8E4E-1A9509DEB96C}" destId="{01662459-08B8-4896-8ACA-ED849F30AA23}" srcOrd="1" destOrd="0" parTransId="{CF7B30C4-5BFE-4F64-AB31-F06D9A72E15B}" sibTransId="{374DDBA6-BBDD-4615-80CE-CC87E79178C7}"/>
    <dgm:cxn modelId="{713A42F5-325A-4EB5-AB72-4FC2D71E0095}" type="presOf" srcId="{6117B46C-DAE4-4979-BD93-A19AEA3FAAB4}" destId="{B15D8346-E0CC-4EA0-8B0E-C5055F7849BA}" srcOrd="0" destOrd="0" presId="urn:microsoft.com/office/officeart/2005/8/layout/vList2"/>
    <dgm:cxn modelId="{3F32C069-C945-495B-A52A-D52C084807C8}" type="presParOf" srcId="{B901D57E-502B-403C-9848-5DF468D0163C}" destId="{ECA469BC-C781-4CDF-B1B8-7B786F81E029}" srcOrd="0" destOrd="0" presId="urn:microsoft.com/office/officeart/2005/8/layout/vList2"/>
    <dgm:cxn modelId="{597C825A-1551-4C00-9ADD-46BBAA2BA12A}" type="presParOf" srcId="{B901D57E-502B-403C-9848-5DF468D0163C}" destId="{799FCBE9-6641-4ACC-964B-ADD2CC860AE0}" srcOrd="1" destOrd="0" presId="urn:microsoft.com/office/officeart/2005/8/layout/vList2"/>
    <dgm:cxn modelId="{F0CA8DC3-BB3B-4E38-B52E-3CC666B4B91D}" type="presParOf" srcId="{B901D57E-502B-403C-9848-5DF468D0163C}" destId="{0C8B23E8-0FCE-4AB8-97BE-94CA6BA112CE}" srcOrd="2" destOrd="0" presId="urn:microsoft.com/office/officeart/2005/8/layout/vList2"/>
    <dgm:cxn modelId="{730BE740-0BF0-4830-97A7-B6188A8378C0}" type="presParOf" srcId="{B901D57E-502B-403C-9848-5DF468D0163C}" destId="{A886D22E-1370-4ECA-987C-14F39F953595}" srcOrd="3" destOrd="0" presId="urn:microsoft.com/office/officeart/2005/8/layout/vList2"/>
    <dgm:cxn modelId="{67D54D25-8E9D-44BE-8F13-7CE904F694D5}" type="presParOf" srcId="{B901D57E-502B-403C-9848-5DF468D0163C}" destId="{B15D8346-E0CC-4EA0-8B0E-C5055F7849BA}"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6478AC-9096-42E1-8500-8FBD0A2D7CA4}" type="doc">
      <dgm:prSet loTypeId="urn:microsoft.com/office/officeart/2005/8/layout/vList2" loCatId="list" qsTypeId="urn:microsoft.com/office/officeart/2005/8/quickstyle/simple2" qsCatId="simple" csTypeId="urn:microsoft.com/office/officeart/2005/8/colors/accent3_1" csCatId="accent3" phldr="1"/>
      <dgm:spPr/>
      <dgm:t>
        <a:bodyPr/>
        <a:lstStyle/>
        <a:p>
          <a:endParaRPr lang="en-NZ"/>
        </a:p>
      </dgm:t>
    </dgm:pt>
    <dgm:pt modelId="{D3661396-3BDD-49E2-9B32-946E2F607877}">
      <dgm:prSet/>
      <dgm:spPr>
        <a:solidFill>
          <a:schemeClr val="tx1"/>
        </a:solidFill>
        <a:ln>
          <a:solidFill>
            <a:schemeClr val="bg1"/>
          </a:solidFill>
        </a:ln>
      </dgm:spPr>
      <dgm:t>
        <a:bodyPr/>
        <a:lstStyle/>
        <a:p>
          <a:r>
            <a:rPr lang="en-NZ" dirty="0">
              <a:solidFill>
                <a:schemeClr val="bg1"/>
              </a:solidFill>
            </a:rPr>
            <a:t>Azure Functions support Dependency Injection (Starting from 2.0).</a:t>
          </a:r>
        </a:p>
      </dgm:t>
    </dgm:pt>
    <dgm:pt modelId="{D087F7D2-C44E-4E8A-AB0F-EDF498C97519}" type="parTrans" cxnId="{A4559813-0956-4D87-8C2B-E7BE002E5032}">
      <dgm:prSet/>
      <dgm:spPr/>
      <dgm:t>
        <a:bodyPr/>
        <a:lstStyle/>
        <a:p>
          <a:endParaRPr lang="en-NZ"/>
        </a:p>
      </dgm:t>
    </dgm:pt>
    <dgm:pt modelId="{B7C071A0-1041-4843-91C7-0EFD8C5AA286}" type="sibTrans" cxnId="{A4559813-0956-4D87-8C2B-E7BE002E5032}">
      <dgm:prSet/>
      <dgm:spPr/>
      <dgm:t>
        <a:bodyPr/>
        <a:lstStyle/>
        <a:p>
          <a:endParaRPr lang="en-NZ"/>
        </a:p>
      </dgm:t>
    </dgm:pt>
    <dgm:pt modelId="{142FCB94-08A2-4D5A-9957-849B9BEC2859}">
      <dgm:prSet/>
      <dgm:spPr>
        <a:solidFill>
          <a:schemeClr val="tx1"/>
        </a:solidFill>
        <a:ln>
          <a:solidFill>
            <a:schemeClr val="bg1"/>
          </a:solidFill>
        </a:ln>
      </dgm:spPr>
      <dgm:t>
        <a:bodyPr/>
        <a:lstStyle/>
        <a:p>
          <a:r>
            <a:rPr lang="en-NZ">
              <a:solidFill>
                <a:schemeClr val="bg1"/>
              </a:solidFill>
            </a:rPr>
            <a:t>Built on .NET Core DI Features.</a:t>
          </a:r>
        </a:p>
      </dgm:t>
    </dgm:pt>
    <dgm:pt modelId="{C12EC9BE-6F1D-4642-B4EF-B5542E89DADF}" type="parTrans" cxnId="{E95488E3-E88A-490D-B762-DF209344EEE7}">
      <dgm:prSet/>
      <dgm:spPr/>
      <dgm:t>
        <a:bodyPr/>
        <a:lstStyle/>
        <a:p>
          <a:endParaRPr lang="en-NZ"/>
        </a:p>
      </dgm:t>
    </dgm:pt>
    <dgm:pt modelId="{9B9227BD-B16C-44B7-BFEC-DA6ADD2BE6E0}" type="sibTrans" cxnId="{E95488E3-E88A-490D-B762-DF209344EEE7}">
      <dgm:prSet/>
      <dgm:spPr/>
      <dgm:t>
        <a:bodyPr/>
        <a:lstStyle/>
        <a:p>
          <a:endParaRPr lang="en-NZ"/>
        </a:p>
      </dgm:t>
    </dgm:pt>
    <dgm:pt modelId="{88D1B53F-D3A1-40D8-BD41-E1861A1F574A}">
      <dgm:prSet/>
      <dgm:spPr>
        <a:solidFill>
          <a:schemeClr val="tx1"/>
        </a:solidFill>
        <a:ln>
          <a:solidFill>
            <a:schemeClr val="bg1"/>
          </a:solidFill>
        </a:ln>
      </dgm:spPr>
      <dgm:t>
        <a:bodyPr/>
        <a:lstStyle/>
        <a:p>
          <a:r>
            <a:rPr lang="en-NZ" dirty="0">
              <a:solidFill>
                <a:schemeClr val="bg1"/>
              </a:solidFill>
            </a:rPr>
            <a:t>Same service lifetimes as ASP.NET Dependency Injection.</a:t>
          </a:r>
        </a:p>
      </dgm:t>
    </dgm:pt>
    <dgm:pt modelId="{1AEDAB2A-8CAF-41BE-B3A2-48C98C3F23A8}" type="parTrans" cxnId="{8AB710AA-25EF-45F2-A9E2-69315960DFB7}">
      <dgm:prSet/>
      <dgm:spPr/>
      <dgm:t>
        <a:bodyPr/>
        <a:lstStyle/>
        <a:p>
          <a:endParaRPr lang="en-NZ"/>
        </a:p>
      </dgm:t>
    </dgm:pt>
    <dgm:pt modelId="{2AA0D4B3-19EE-441E-9E03-ADA57253DAAC}" type="sibTrans" cxnId="{8AB710AA-25EF-45F2-A9E2-69315960DFB7}">
      <dgm:prSet/>
      <dgm:spPr/>
      <dgm:t>
        <a:bodyPr/>
        <a:lstStyle/>
        <a:p>
          <a:endParaRPr lang="en-NZ"/>
        </a:p>
      </dgm:t>
    </dgm:pt>
    <dgm:pt modelId="{9E2BA260-EC1B-4C22-98CC-26C61A9A6EF2}" type="pres">
      <dgm:prSet presAssocID="{9D6478AC-9096-42E1-8500-8FBD0A2D7CA4}" presName="linear" presStyleCnt="0">
        <dgm:presLayoutVars>
          <dgm:animLvl val="lvl"/>
          <dgm:resizeHandles val="exact"/>
        </dgm:presLayoutVars>
      </dgm:prSet>
      <dgm:spPr/>
    </dgm:pt>
    <dgm:pt modelId="{C169F029-7D95-4069-A7F7-ADBCE40E47DC}" type="pres">
      <dgm:prSet presAssocID="{D3661396-3BDD-49E2-9B32-946E2F607877}" presName="parentText" presStyleLbl="node1" presStyleIdx="0" presStyleCnt="3">
        <dgm:presLayoutVars>
          <dgm:chMax val="0"/>
          <dgm:bulletEnabled val="1"/>
        </dgm:presLayoutVars>
      </dgm:prSet>
      <dgm:spPr/>
    </dgm:pt>
    <dgm:pt modelId="{CB02EED4-AA65-4EAE-8AB9-CE8F36965695}" type="pres">
      <dgm:prSet presAssocID="{B7C071A0-1041-4843-91C7-0EFD8C5AA286}" presName="spacer" presStyleCnt="0"/>
      <dgm:spPr/>
    </dgm:pt>
    <dgm:pt modelId="{310A13DF-7126-4D64-885B-5DDE96B69489}" type="pres">
      <dgm:prSet presAssocID="{142FCB94-08A2-4D5A-9957-849B9BEC2859}" presName="parentText" presStyleLbl="node1" presStyleIdx="1" presStyleCnt="3">
        <dgm:presLayoutVars>
          <dgm:chMax val="0"/>
          <dgm:bulletEnabled val="1"/>
        </dgm:presLayoutVars>
      </dgm:prSet>
      <dgm:spPr/>
    </dgm:pt>
    <dgm:pt modelId="{CEFBF55A-74E1-412F-ACE2-E99A7FA56F24}" type="pres">
      <dgm:prSet presAssocID="{9B9227BD-B16C-44B7-BFEC-DA6ADD2BE6E0}" presName="spacer" presStyleCnt="0"/>
      <dgm:spPr/>
    </dgm:pt>
    <dgm:pt modelId="{A634F604-E023-46CA-9E5A-ABBAB6D4FFBE}" type="pres">
      <dgm:prSet presAssocID="{88D1B53F-D3A1-40D8-BD41-E1861A1F574A}" presName="parentText" presStyleLbl="node1" presStyleIdx="2" presStyleCnt="3">
        <dgm:presLayoutVars>
          <dgm:chMax val="0"/>
          <dgm:bulletEnabled val="1"/>
        </dgm:presLayoutVars>
      </dgm:prSet>
      <dgm:spPr/>
    </dgm:pt>
  </dgm:ptLst>
  <dgm:cxnLst>
    <dgm:cxn modelId="{A4559813-0956-4D87-8C2B-E7BE002E5032}" srcId="{9D6478AC-9096-42E1-8500-8FBD0A2D7CA4}" destId="{D3661396-3BDD-49E2-9B32-946E2F607877}" srcOrd="0" destOrd="0" parTransId="{D087F7D2-C44E-4E8A-AB0F-EDF498C97519}" sibTransId="{B7C071A0-1041-4843-91C7-0EFD8C5AA286}"/>
    <dgm:cxn modelId="{965DC64B-7D31-402F-9BC9-2648826AF6CF}" type="presOf" srcId="{D3661396-3BDD-49E2-9B32-946E2F607877}" destId="{C169F029-7D95-4069-A7F7-ADBCE40E47DC}" srcOrd="0" destOrd="0" presId="urn:microsoft.com/office/officeart/2005/8/layout/vList2"/>
    <dgm:cxn modelId="{8AB710AA-25EF-45F2-A9E2-69315960DFB7}" srcId="{9D6478AC-9096-42E1-8500-8FBD0A2D7CA4}" destId="{88D1B53F-D3A1-40D8-BD41-E1861A1F574A}" srcOrd="2" destOrd="0" parTransId="{1AEDAB2A-8CAF-41BE-B3A2-48C98C3F23A8}" sibTransId="{2AA0D4B3-19EE-441E-9E03-ADA57253DAAC}"/>
    <dgm:cxn modelId="{5D8BECCC-1FF6-4A29-AFC5-CE134F425551}" type="presOf" srcId="{9D6478AC-9096-42E1-8500-8FBD0A2D7CA4}" destId="{9E2BA260-EC1B-4C22-98CC-26C61A9A6EF2}" srcOrd="0" destOrd="0" presId="urn:microsoft.com/office/officeart/2005/8/layout/vList2"/>
    <dgm:cxn modelId="{E95488E3-E88A-490D-B762-DF209344EEE7}" srcId="{9D6478AC-9096-42E1-8500-8FBD0A2D7CA4}" destId="{142FCB94-08A2-4D5A-9957-849B9BEC2859}" srcOrd="1" destOrd="0" parTransId="{C12EC9BE-6F1D-4642-B4EF-B5542E89DADF}" sibTransId="{9B9227BD-B16C-44B7-BFEC-DA6ADD2BE6E0}"/>
    <dgm:cxn modelId="{4AAFDCF6-27FF-43AC-BA58-95CB70236003}" type="presOf" srcId="{88D1B53F-D3A1-40D8-BD41-E1861A1F574A}" destId="{A634F604-E023-46CA-9E5A-ABBAB6D4FFBE}" srcOrd="0" destOrd="0" presId="urn:microsoft.com/office/officeart/2005/8/layout/vList2"/>
    <dgm:cxn modelId="{3A2AD1F8-63E0-4C3E-BB9D-7A543A8000C3}" type="presOf" srcId="{142FCB94-08A2-4D5A-9957-849B9BEC2859}" destId="{310A13DF-7126-4D64-885B-5DDE96B69489}" srcOrd="0" destOrd="0" presId="urn:microsoft.com/office/officeart/2005/8/layout/vList2"/>
    <dgm:cxn modelId="{A992045C-8692-4FAE-B5F3-60AC772FD370}" type="presParOf" srcId="{9E2BA260-EC1B-4C22-98CC-26C61A9A6EF2}" destId="{C169F029-7D95-4069-A7F7-ADBCE40E47DC}" srcOrd="0" destOrd="0" presId="urn:microsoft.com/office/officeart/2005/8/layout/vList2"/>
    <dgm:cxn modelId="{89C559AD-5995-4736-B685-0D577DC6315A}" type="presParOf" srcId="{9E2BA260-EC1B-4C22-98CC-26C61A9A6EF2}" destId="{CB02EED4-AA65-4EAE-8AB9-CE8F36965695}" srcOrd="1" destOrd="0" presId="urn:microsoft.com/office/officeart/2005/8/layout/vList2"/>
    <dgm:cxn modelId="{9F2A2E0A-0B8D-46C0-9744-35E3F6454373}" type="presParOf" srcId="{9E2BA260-EC1B-4C22-98CC-26C61A9A6EF2}" destId="{310A13DF-7126-4D64-885B-5DDE96B69489}" srcOrd="2" destOrd="0" presId="urn:microsoft.com/office/officeart/2005/8/layout/vList2"/>
    <dgm:cxn modelId="{9E687D1C-30A4-4BC2-B83F-4251FDDBDF92}" type="presParOf" srcId="{9E2BA260-EC1B-4C22-98CC-26C61A9A6EF2}" destId="{CEFBF55A-74E1-412F-ACE2-E99A7FA56F24}" srcOrd="3" destOrd="0" presId="urn:microsoft.com/office/officeart/2005/8/layout/vList2"/>
    <dgm:cxn modelId="{98BBDEEA-F42B-41BF-BB4B-2C4502C8F439}" type="presParOf" srcId="{9E2BA260-EC1B-4C22-98CC-26C61A9A6EF2}" destId="{A634F604-E023-46CA-9E5A-ABBAB6D4FFBE}" srcOrd="4" destOrd="0" presId="urn:microsoft.com/office/officeart/2005/8/layout/vList2"/>
  </dgm:cxnLst>
  <dgm:bg>
    <a:solidFill>
      <a:schemeClr val="tx1"/>
    </a:solidFill>
  </dgm:bg>
  <dgm:whole>
    <a:ln w="9525" cap="flat" cmpd="sng" algn="ctr">
      <a:solidFill>
        <a:schemeClr val="tx1"/>
      </a:solidFill>
      <a:prstDash val="solid"/>
      <a:round/>
      <a:headEnd type="none" w="med" len="med"/>
      <a:tailEnd type="none" w="med" len="med"/>
    </a:ln>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95C4BA-DB64-465F-8CE6-A01C5BFE7FA5}"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NZ"/>
        </a:p>
      </dgm:t>
    </dgm:pt>
    <dgm:pt modelId="{049CE527-7BDC-4372-B022-B01F6FD9E5FD}">
      <dgm:prSet/>
      <dgm:spPr/>
      <dgm:t>
        <a:bodyPr/>
        <a:lstStyle/>
        <a:p>
          <a:r>
            <a:rPr lang="en-NZ">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Microsoft Learn.</a:t>
          </a:r>
          <a:endParaRPr lang="en-NZ">
            <a:solidFill>
              <a:schemeClr val="tx1"/>
            </a:solidFill>
          </a:endParaRPr>
        </a:p>
      </dgm:t>
    </dgm:pt>
    <dgm:pt modelId="{AC0FCC2B-BE5C-4185-A9AD-ACDE80DA1AB2}" type="parTrans" cxnId="{D2FD8858-7DB2-4E75-9AB7-FAAB94DB1519}">
      <dgm:prSet/>
      <dgm:spPr/>
      <dgm:t>
        <a:bodyPr/>
        <a:lstStyle/>
        <a:p>
          <a:endParaRPr lang="en-NZ"/>
        </a:p>
      </dgm:t>
    </dgm:pt>
    <dgm:pt modelId="{00FF91BC-F25A-400B-84CE-4C4B89CAF8D0}" type="sibTrans" cxnId="{D2FD8858-7DB2-4E75-9AB7-FAAB94DB1519}">
      <dgm:prSet/>
      <dgm:spPr/>
      <dgm:t>
        <a:bodyPr/>
        <a:lstStyle/>
        <a:p>
          <a:endParaRPr lang="en-NZ"/>
        </a:p>
      </dgm:t>
    </dgm:pt>
    <dgm:pt modelId="{6B52BAA1-7E6F-4B5F-8D37-8E06E6A1BD17}">
      <dgm:prSet/>
      <dgm:spPr/>
      <dgm:t>
        <a:bodyPr/>
        <a:lstStyle/>
        <a:p>
          <a:r>
            <a:rPr lang="en-NZ">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Azure Functions Documentation.</a:t>
          </a:r>
          <a:endParaRPr lang="en-NZ">
            <a:solidFill>
              <a:schemeClr val="tx1"/>
            </a:solidFill>
          </a:endParaRPr>
        </a:p>
      </dgm:t>
    </dgm:pt>
    <dgm:pt modelId="{4CBC37C4-3088-4DCB-B6DC-63B4D8CA73EE}" type="parTrans" cxnId="{28E24559-8B39-4221-8274-97A565154CF9}">
      <dgm:prSet/>
      <dgm:spPr/>
      <dgm:t>
        <a:bodyPr/>
        <a:lstStyle/>
        <a:p>
          <a:endParaRPr lang="en-NZ"/>
        </a:p>
      </dgm:t>
    </dgm:pt>
    <dgm:pt modelId="{467FD98D-6404-4733-8C66-AE7163958DF0}" type="sibTrans" cxnId="{28E24559-8B39-4221-8274-97A565154CF9}">
      <dgm:prSet/>
      <dgm:spPr/>
      <dgm:t>
        <a:bodyPr/>
        <a:lstStyle/>
        <a:p>
          <a:endParaRPr lang="en-NZ"/>
        </a:p>
      </dgm:t>
    </dgm:pt>
    <dgm:pt modelId="{9B4BC7D0-38FE-4233-8947-EFD024479D13}">
      <dgm:prSet/>
      <dgm:spPr/>
      <dgm:t>
        <a:bodyPr/>
        <a:lstStyle/>
        <a:p>
          <a:r>
            <a:rPr lang="en-NZ">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Azure Cosmos DB Documentation.</a:t>
          </a:r>
          <a:endParaRPr lang="en-NZ">
            <a:solidFill>
              <a:schemeClr val="tx1"/>
            </a:solidFill>
          </a:endParaRPr>
        </a:p>
      </dgm:t>
    </dgm:pt>
    <dgm:pt modelId="{0651019B-46F9-4BA3-A26F-951C47712EB2}" type="parTrans" cxnId="{82E04065-A175-4FB1-93F5-4E8006ED1718}">
      <dgm:prSet/>
      <dgm:spPr/>
      <dgm:t>
        <a:bodyPr/>
        <a:lstStyle/>
        <a:p>
          <a:endParaRPr lang="en-NZ"/>
        </a:p>
      </dgm:t>
    </dgm:pt>
    <dgm:pt modelId="{7C772E6E-A206-489C-8ADC-9EA462E49D90}" type="sibTrans" cxnId="{82E04065-A175-4FB1-93F5-4E8006ED1718}">
      <dgm:prSet/>
      <dgm:spPr/>
      <dgm:t>
        <a:bodyPr/>
        <a:lstStyle/>
        <a:p>
          <a:endParaRPr lang="en-NZ"/>
        </a:p>
      </dgm:t>
    </dgm:pt>
    <dgm:pt modelId="{6FA5B02A-4BC7-4E66-8CF8-6517B104517F}">
      <dgm:prSet/>
      <dgm:spPr/>
      <dgm:t>
        <a:bodyPr/>
        <a:lstStyle/>
        <a:p>
          <a:r>
            <a:rPr lang="en-NZ">
              <a:solidFill>
                <a:schemeClr val="tx1"/>
              </a:solidFill>
              <a:hlinkClick xmlns:r="http://schemas.openxmlformats.org/officeDocument/2006/relationships" r:id="rId4">
                <a:extLst>
                  <a:ext uri="{A12FA001-AC4F-418D-AE19-62706E023703}">
                    <ahyp:hlinkClr xmlns:ahyp="http://schemas.microsoft.com/office/drawing/2018/hyperlinkcolor" val="tx"/>
                  </a:ext>
                </a:extLst>
              </a:hlinkClick>
            </a:rPr>
            <a:t>Cosmos DB Deep Dive Labs.</a:t>
          </a:r>
          <a:endParaRPr lang="en-NZ">
            <a:solidFill>
              <a:schemeClr val="tx1"/>
            </a:solidFill>
          </a:endParaRPr>
        </a:p>
      </dgm:t>
    </dgm:pt>
    <dgm:pt modelId="{280FF64B-7233-4C46-AF36-7176576DC5EE}" type="parTrans" cxnId="{4446C6E2-07D4-4617-B612-88CAC4078FAA}">
      <dgm:prSet/>
      <dgm:spPr/>
      <dgm:t>
        <a:bodyPr/>
        <a:lstStyle/>
        <a:p>
          <a:endParaRPr lang="en-NZ"/>
        </a:p>
      </dgm:t>
    </dgm:pt>
    <dgm:pt modelId="{D7341E64-FD07-411C-AD22-C6E90A04792D}" type="sibTrans" cxnId="{4446C6E2-07D4-4617-B612-88CAC4078FAA}">
      <dgm:prSet/>
      <dgm:spPr/>
      <dgm:t>
        <a:bodyPr/>
        <a:lstStyle/>
        <a:p>
          <a:endParaRPr lang="en-NZ"/>
        </a:p>
      </dgm:t>
    </dgm:pt>
    <dgm:pt modelId="{B7F7577E-FB1A-4DA3-954C-73B73B6D2DA7}">
      <dgm:prSet/>
      <dgm:spPr/>
      <dgm:t>
        <a:bodyPr/>
        <a:lstStyle/>
        <a:p>
          <a:r>
            <a:rPr lang="en-NZ" dirty="0">
              <a:solidFill>
                <a:schemeClr val="tx1"/>
              </a:solidFill>
              <a:hlinkClick xmlns:r="http://schemas.openxmlformats.org/officeDocument/2006/relationships" r:id="rId5" action="ppaction://hlinkfile">
                <a:extLst>
                  <a:ext uri="{A12FA001-AC4F-418D-AE19-62706E023703}">
                    <ahyp:hlinkClr xmlns:ahyp="http://schemas.microsoft.com/office/drawing/2018/hyperlinkcolor" val="tx"/>
                  </a:ext>
                </a:extLst>
              </a:hlinkClick>
            </a:rPr>
            <a:t>Gotcosmos.com</a:t>
          </a:r>
          <a:endParaRPr lang="en-NZ" dirty="0">
            <a:solidFill>
              <a:schemeClr val="tx1"/>
            </a:solidFill>
          </a:endParaRPr>
        </a:p>
      </dgm:t>
    </dgm:pt>
    <dgm:pt modelId="{2CDB4326-3AF1-4E33-90CA-90EF484126EB}" type="parTrans" cxnId="{9551738D-7B5D-4934-8658-82995C419F32}">
      <dgm:prSet/>
      <dgm:spPr/>
      <dgm:t>
        <a:bodyPr/>
        <a:lstStyle/>
        <a:p>
          <a:endParaRPr lang="en-NZ"/>
        </a:p>
      </dgm:t>
    </dgm:pt>
    <dgm:pt modelId="{D1135DE6-6C94-419E-B6B8-356BAADA436D}" type="sibTrans" cxnId="{9551738D-7B5D-4934-8658-82995C419F32}">
      <dgm:prSet/>
      <dgm:spPr/>
      <dgm:t>
        <a:bodyPr/>
        <a:lstStyle/>
        <a:p>
          <a:endParaRPr lang="en-NZ"/>
        </a:p>
      </dgm:t>
    </dgm:pt>
    <dgm:pt modelId="{A3C0A873-DFB5-42F7-BCEF-A4DE8DC4118A}">
      <dgm:prSet/>
      <dgm:spPr/>
      <dgm:t>
        <a:bodyPr/>
        <a:lstStyle/>
        <a:p>
          <a:r>
            <a:rPr lang="en-NZ" dirty="0">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25 Days of Serverless</a:t>
          </a:r>
          <a:endParaRPr lang="en-NZ" dirty="0">
            <a:solidFill>
              <a:schemeClr val="tx1"/>
            </a:solidFill>
          </a:endParaRPr>
        </a:p>
      </dgm:t>
    </dgm:pt>
    <dgm:pt modelId="{1AD96B09-3AB2-4FCB-9EFD-5398407C55C1}" type="parTrans" cxnId="{BECA9C16-6757-4F88-AE25-AA4DAC9725B1}">
      <dgm:prSet/>
      <dgm:spPr/>
      <dgm:t>
        <a:bodyPr/>
        <a:lstStyle/>
        <a:p>
          <a:endParaRPr lang="en-NZ"/>
        </a:p>
      </dgm:t>
    </dgm:pt>
    <dgm:pt modelId="{D702A140-68B6-4EB6-AE3E-6BE0E5A91523}" type="sibTrans" cxnId="{BECA9C16-6757-4F88-AE25-AA4DAC9725B1}">
      <dgm:prSet/>
      <dgm:spPr/>
      <dgm:t>
        <a:bodyPr/>
        <a:lstStyle/>
        <a:p>
          <a:endParaRPr lang="en-NZ"/>
        </a:p>
      </dgm:t>
    </dgm:pt>
    <dgm:pt modelId="{AAE51363-0678-4C49-A1C7-2D2C3BF50CD0}" type="pres">
      <dgm:prSet presAssocID="{4D95C4BA-DB64-465F-8CE6-A01C5BFE7FA5}" presName="linear" presStyleCnt="0">
        <dgm:presLayoutVars>
          <dgm:animLvl val="lvl"/>
          <dgm:resizeHandles val="exact"/>
        </dgm:presLayoutVars>
      </dgm:prSet>
      <dgm:spPr/>
    </dgm:pt>
    <dgm:pt modelId="{97FA190F-5624-4D43-892E-B061D92BC618}" type="pres">
      <dgm:prSet presAssocID="{049CE527-7BDC-4372-B022-B01F6FD9E5FD}" presName="parentText" presStyleLbl="node1" presStyleIdx="0" presStyleCnt="6">
        <dgm:presLayoutVars>
          <dgm:chMax val="0"/>
          <dgm:bulletEnabled val="1"/>
        </dgm:presLayoutVars>
      </dgm:prSet>
      <dgm:spPr/>
    </dgm:pt>
    <dgm:pt modelId="{FED21465-E997-4073-985D-D59844DA87A3}" type="pres">
      <dgm:prSet presAssocID="{00FF91BC-F25A-400B-84CE-4C4B89CAF8D0}" presName="spacer" presStyleCnt="0"/>
      <dgm:spPr/>
    </dgm:pt>
    <dgm:pt modelId="{DC55E9D6-4EBD-491B-AAD9-7A04E6578216}" type="pres">
      <dgm:prSet presAssocID="{6B52BAA1-7E6F-4B5F-8D37-8E06E6A1BD17}" presName="parentText" presStyleLbl="node1" presStyleIdx="1" presStyleCnt="6">
        <dgm:presLayoutVars>
          <dgm:chMax val="0"/>
          <dgm:bulletEnabled val="1"/>
        </dgm:presLayoutVars>
      </dgm:prSet>
      <dgm:spPr/>
    </dgm:pt>
    <dgm:pt modelId="{504C6B91-B2A4-4B3E-8811-1600863D94CA}" type="pres">
      <dgm:prSet presAssocID="{467FD98D-6404-4733-8C66-AE7163958DF0}" presName="spacer" presStyleCnt="0"/>
      <dgm:spPr/>
    </dgm:pt>
    <dgm:pt modelId="{58F31476-4E64-40DB-AFB7-6349C3EEA7A6}" type="pres">
      <dgm:prSet presAssocID="{9B4BC7D0-38FE-4233-8947-EFD024479D13}" presName="parentText" presStyleLbl="node1" presStyleIdx="2" presStyleCnt="6">
        <dgm:presLayoutVars>
          <dgm:chMax val="0"/>
          <dgm:bulletEnabled val="1"/>
        </dgm:presLayoutVars>
      </dgm:prSet>
      <dgm:spPr/>
    </dgm:pt>
    <dgm:pt modelId="{E6793C4C-FEBB-4375-AF6E-482FBC7CA271}" type="pres">
      <dgm:prSet presAssocID="{7C772E6E-A206-489C-8ADC-9EA462E49D90}" presName="spacer" presStyleCnt="0"/>
      <dgm:spPr/>
    </dgm:pt>
    <dgm:pt modelId="{4DCAF15C-1298-40F2-813A-7148A864E177}" type="pres">
      <dgm:prSet presAssocID="{6FA5B02A-4BC7-4E66-8CF8-6517B104517F}" presName="parentText" presStyleLbl="node1" presStyleIdx="3" presStyleCnt="6">
        <dgm:presLayoutVars>
          <dgm:chMax val="0"/>
          <dgm:bulletEnabled val="1"/>
        </dgm:presLayoutVars>
      </dgm:prSet>
      <dgm:spPr/>
    </dgm:pt>
    <dgm:pt modelId="{C3DE4C06-4F64-40D4-BCD3-8C1641FC6245}" type="pres">
      <dgm:prSet presAssocID="{D7341E64-FD07-411C-AD22-C6E90A04792D}" presName="spacer" presStyleCnt="0"/>
      <dgm:spPr/>
    </dgm:pt>
    <dgm:pt modelId="{C8179575-C9A1-4941-A5CB-66E6E74FEE43}" type="pres">
      <dgm:prSet presAssocID="{B7F7577E-FB1A-4DA3-954C-73B73B6D2DA7}" presName="parentText" presStyleLbl="node1" presStyleIdx="4" presStyleCnt="6">
        <dgm:presLayoutVars>
          <dgm:chMax val="0"/>
          <dgm:bulletEnabled val="1"/>
        </dgm:presLayoutVars>
      </dgm:prSet>
      <dgm:spPr/>
    </dgm:pt>
    <dgm:pt modelId="{8AA81CFF-03F4-438D-BBDC-74200F91100A}" type="pres">
      <dgm:prSet presAssocID="{D1135DE6-6C94-419E-B6B8-356BAADA436D}" presName="spacer" presStyleCnt="0"/>
      <dgm:spPr/>
    </dgm:pt>
    <dgm:pt modelId="{1F5858CA-6139-4BD3-87D8-AD4010031218}" type="pres">
      <dgm:prSet presAssocID="{A3C0A873-DFB5-42F7-BCEF-A4DE8DC4118A}" presName="parentText" presStyleLbl="node1" presStyleIdx="5" presStyleCnt="6">
        <dgm:presLayoutVars>
          <dgm:chMax val="0"/>
          <dgm:bulletEnabled val="1"/>
        </dgm:presLayoutVars>
      </dgm:prSet>
      <dgm:spPr/>
    </dgm:pt>
  </dgm:ptLst>
  <dgm:cxnLst>
    <dgm:cxn modelId="{E880C405-1CE1-429F-AAFC-7096E24256CD}" type="presOf" srcId="{4D95C4BA-DB64-465F-8CE6-A01C5BFE7FA5}" destId="{AAE51363-0678-4C49-A1C7-2D2C3BF50CD0}" srcOrd="0" destOrd="0" presId="urn:microsoft.com/office/officeart/2005/8/layout/vList2"/>
    <dgm:cxn modelId="{BECA9C16-6757-4F88-AE25-AA4DAC9725B1}" srcId="{4D95C4BA-DB64-465F-8CE6-A01C5BFE7FA5}" destId="{A3C0A873-DFB5-42F7-BCEF-A4DE8DC4118A}" srcOrd="5" destOrd="0" parTransId="{1AD96B09-3AB2-4FCB-9EFD-5398407C55C1}" sibTransId="{D702A140-68B6-4EB6-AE3E-6BE0E5A91523}"/>
    <dgm:cxn modelId="{82E04065-A175-4FB1-93F5-4E8006ED1718}" srcId="{4D95C4BA-DB64-465F-8CE6-A01C5BFE7FA5}" destId="{9B4BC7D0-38FE-4233-8947-EFD024479D13}" srcOrd="2" destOrd="0" parTransId="{0651019B-46F9-4BA3-A26F-951C47712EB2}" sibTransId="{7C772E6E-A206-489C-8ADC-9EA462E49D90}"/>
    <dgm:cxn modelId="{628E566C-3355-49E6-A631-29053E82EFBF}" type="presOf" srcId="{6FA5B02A-4BC7-4E66-8CF8-6517B104517F}" destId="{4DCAF15C-1298-40F2-813A-7148A864E177}" srcOrd="0" destOrd="0" presId="urn:microsoft.com/office/officeart/2005/8/layout/vList2"/>
    <dgm:cxn modelId="{D2FD8858-7DB2-4E75-9AB7-FAAB94DB1519}" srcId="{4D95C4BA-DB64-465F-8CE6-A01C5BFE7FA5}" destId="{049CE527-7BDC-4372-B022-B01F6FD9E5FD}" srcOrd="0" destOrd="0" parTransId="{AC0FCC2B-BE5C-4185-A9AD-ACDE80DA1AB2}" sibTransId="{00FF91BC-F25A-400B-84CE-4C4B89CAF8D0}"/>
    <dgm:cxn modelId="{28E24559-8B39-4221-8274-97A565154CF9}" srcId="{4D95C4BA-DB64-465F-8CE6-A01C5BFE7FA5}" destId="{6B52BAA1-7E6F-4B5F-8D37-8E06E6A1BD17}" srcOrd="1" destOrd="0" parTransId="{4CBC37C4-3088-4DCB-B6DC-63B4D8CA73EE}" sibTransId="{467FD98D-6404-4733-8C66-AE7163958DF0}"/>
    <dgm:cxn modelId="{7C8F6B7D-9EB9-439F-B138-F5F9ADF49952}" type="presOf" srcId="{6B52BAA1-7E6F-4B5F-8D37-8E06E6A1BD17}" destId="{DC55E9D6-4EBD-491B-AAD9-7A04E6578216}" srcOrd="0" destOrd="0" presId="urn:microsoft.com/office/officeart/2005/8/layout/vList2"/>
    <dgm:cxn modelId="{530CB781-5D67-4551-8D7E-CA8D5DAF014F}" type="presOf" srcId="{9B4BC7D0-38FE-4233-8947-EFD024479D13}" destId="{58F31476-4E64-40DB-AFB7-6349C3EEA7A6}" srcOrd="0" destOrd="0" presId="urn:microsoft.com/office/officeart/2005/8/layout/vList2"/>
    <dgm:cxn modelId="{9551738D-7B5D-4934-8658-82995C419F32}" srcId="{4D95C4BA-DB64-465F-8CE6-A01C5BFE7FA5}" destId="{B7F7577E-FB1A-4DA3-954C-73B73B6D2DA7}" srcOrd="4" destOrd="0" parTransId="{2CDB4326-3AF1-4E33-90CA-90EF484126EB}" sibTransId="{D1135DE6-6C94-419E-B6B8-356BAADA436D}"/>
    <dgm:cxn modelId="{1245C3B1-95CA-440F-8002-AC2E9FC8A0EA}" type="presOf" srcId="{A3C0A873-DFB5-42F7-BCEF-A4DE8DC4118A}" destId="{1F5858CA-6139-4BD3-87D8-AD4010031218}" srcOrd="0" destOrd="0" presId="urn:microsoft.com/office/officeart/2005/8/layout/vList2"/>
    <dgm:cxn modelId="{CFE1AEDA-B3DF-4980-8128-BA4A152E6818}" type="presOf" srcId="{B7F7577E-FB1A-4DA3-954C-73B73B6D2DA7}" destId="{C8179575-C9A1-4941-A5CB-66E6E74FEE43}" srcOrd="0" destOrd="0" presId="urn:microsoft.com/office/officeart/2005/8/layout/vList2"/>
    <dgm:cxn modelId="{4446C6E2-07D4-4617-B612-88CAC4078FAA}" srcId="{4D95C4BA-DB64-465F-8CE6-A01C5BFE7FA5}" destId="{6FA5B02A-4BC7-4E66-8CF8-6517B104517F}" srcOrd="3" destOrd="0" parTransId="{280FF64B-7233-4C46-AF36-7176576DC5EE}" sibTransId="{D7341E64-FD07-411C-AD22-C6E90A04792D}"/>
    <dgm:cxn modelId="{D44DFDFE-D982-4D47-953B-CA98822AC808}" type="presOf" srcId="{049CE527-7BDC-4372-B022-B01F6FD9E5FD}" destId="{97FA190F-5624-4D43-892E-B061D92BC618}" srcOrd="0" destOrd="0" presId="urn:microsoft.com/office/officeart/2005/8/layout/vList2"/>
    <dgm:cxn modelId="{1A6E0767-F613-42EA-83E7-7A71649B3C1A}" type="presParOf" srcId="{AAE51363-0678-4C49-A1C7-2D2C3BF50CD0}" destId="{97FA190F-5624-4D43-892E-B061D92BC618}" srcOrd="0" destOrd="0" presId="urn:microsoft.com/office/officeart/2005/8/layout/vList2"/>
    <dgm:cxn modelId="{1F407B13-1169-419F-B30F-20A92C22CCB1}" type="presParOf" srcId="{AAE51363-0678-4C49-A1C7-2D2C3BF50CD0}" destId="{FED21465-E997-4073-985D-D59844DA87A3}" srcOrd="1" destOrd="0" presId="urn:microsoft.com/office/officeart/2005/8/layout/vList2"/>
    <dgm:cxn modelId="{51325747-A36A-4297-971E-8E89F0068F0A}" type="presParOf" srcId="{AAE51363-0678-4C49-A1C7-2D2C3BF50CD0}" destId="{DC55E9D6-4EBD-491B-AAD9-7A04E6578216}" srcOrd="2" destOrd="0" presId="urn:microsoft.com/office/officeart/2005/8/layout/vList2"/>
    <dgm:cxn modelId="{524ABAD7-DF57-4D86-8B72-D13396E67A75}" type="presParOf" srcId="{AAE51363-0678-4C49-A1C7-2D2C3BF50CD0}" destId="{504C6B91-B2A4-4B3E-8811-1600863D94CA}" srcOrd="3" destOrd="0" presId="urn:microsoft.com/office/officeart/2005/8/layout/vList2"/>
    <dgm:cxn modelId="{078C19E1-6C29-44B5-A8BA-0F0BE71E7056}" type="presParOf" srcId="{AAE51363-0678-4C49-A1C7-2D2C3BF50CD0}" destId="{58F31476-4E64-40DB-AFB7-6349C3EEA7A6}" srcOrd="4" destOrd="0" presId="urn:microsoft.com/office/officeart/2005/8/layout/vList2"/>
    <dgm:cxn modelId="{33786E99-1C63-43CE-B49B-6078F8623674}" type="presParOf" srcId="{AAE51363-0678-4C49-A1C7-2D2C3BF50CD0}" destId="{E6793C4C-FEBB-4375-AF6E-482FBC7CA271}" srcOrd="5" destOrd="0" presId="urn:microsoft.com/office/officeart/2005/8/layout/vList2"/>
    <dgm:cxn modelId="{C78C5E43-8EE0-4BE3-A3FA-9EEAA678ADD3}" type="presParOf" srcId="{AAE51363-0678-4C49-A1C7-2D2C3BF50CD0}" destId="{4DCAF15C-1298-40F2-813A-7148A864E177}" srcOrd="6" destOrd="0" presId="urn:microsoft.com/office/officeart/2005/8/layout/vList2"/>
    <dgm:cxn modelId="{F28350F5-B0D2-460F-B0B3-6CA7754430DB}" type="presParOf" srcId="{AAE51363-0678-4C49-A1C7-2D2C3BF50CD0}" destId="{C3DE4C06-4F64-40D4-BCD3-8C1641FC6245}" srcOrd="7" destOrd="0" presId="urn:microsoft.com/office/officeart/2005/8/layout/vList2"/>
    <dgm:cxn modelId="{E719C1A6-7AF7-4826-AEE9-D1ED7243705E}" type="presParOf" srcId="{AAE51363-0678-4C49-A1C7-2D2C3BF50CD0}" destId="{C8179575-C9A1-4941-A5CB-66E6E74FEE43}" srcOrd="8" destOrd="0" presId="urn:microsoft.com/office/officeart/2005/8/layout/vList2"/>
    <dgm:cxn modelId="{E727E0F6-F1EA-4AFA-AA0B-E28FEFA6F61A}" type="presParOf" srcId="{AAE51363-0678-4C49-A1C7-2D2C3BF50CD0}" destId="{8AA81CFF-03F4-438D-BBDC-74200F91100A}" srcOrd="9" destOrd="0" presId="urn:microsoft.com/office/officeart/2005/8/layout/vList2"/>
    <dgm:cxn modelId="{C07C006E-4394-495A-8338-C87C6C71F45F}" type="presParOf" srcId="{AAE51363-0678-4C49-A1C7-2D2C3BF50CD0}" destId="{1F5858CA-6139-4BD3-87D8-AD401003121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79E41F-B337-4B17-8989-86FB247C057A}">
      <dsp:nvSpPr>
        <dsp:cNvPr id="0" name=""/>
        <dsp:cNvSpPr/>
      </dsp:nvSpPr>
      <dsp:spPr>
        <a:xfrm>
          <a:off x="0" y="21377"/>
          <a:ext cx="5690043" cy="40774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NZ" sz="1700" kern="1200"/>
            <a:t>What is Azure Cosmos DB?</a:t>
          </a:r>
        </a:p>
      </dsp:txBody>
      <dsp:txXfrm>
        <a:off x="19904" y="41281"/>
        <a:ext cx="5650235" cy="367937"/>
      </dsp:txXfrm>
    </dsp:sp>
    <dsp:sp modelId="{86030481-7C48-43D7-B021-535B77CAF0DC}">
      <dsp:nvSpPr>
        <dsp:cNvPr id="0" name=""/>
        <dsp:cNvSpPr/>
      </dsp:nvSpPr>
      <dsp:spPr>
        <a:xfrm>
          <a:off x="0" y="478082"/>
          <a:ext cx="5690043" cy="40774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NZ" sz="1700" kern="1200"/>
            <a:t>How Cosmos DB and Azure Functions work together.</a:t>
          </a:r>
        </a:p>
      </dsp:txBody>
      <dsp:txXfrm>
        <a:off x="19904" y="497986"/>
        <a:ext cx="5650235" cy="367937"/>
      </dsp:txXfrm>
    </dsp:sp>
    <dsp:sp modelId="{26578660-2EBD-4B8A-9B1E-67BF0A984605}">
      <dsp:nvSpPr>
        <dsp:cNvPr id="0" name=""/>
        <dsp:cNvSpPr/>
      </dsp:nvSpPr>
      <dsp:spPr>
        <a:xfrm>
          <a:off x="0" y="934788"/>
          <a:ext cx="5690043" cy="40774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NZ" sz="1700" kern="1200" dirty="0"/>
            <a:t>How to use Dependency Injection in our Functions.</a:t>
          </a:r>
        </a:p>
      </dsp:txBody>
      <dsp:txXfrm>
        <a:off x="19904" y="954692"/>
        <a:ext cx="5650235" cy="367937"/>
      </dsp:txXfrm>
    </dsp:sp>
    <dsp:sp modelId="{9ECC65EC-B198-4DA7-9394-61B3E1CD805D}">
      <dsp:nvSpPr>
        <dsp:cNvPr id="0" name=""/>
        <dsp:cNvSpPr/>
      </dsp:nvSpPr>
      <dsp:spPr>
        <a:xfrm>
          <a:off x="0" y="1391493"/>
          <a:ext cx="5690043" cy="40774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NZ" sz="1700" kern="1200"/>
            <a:t>Demo.</a:t>
          </a:r>
        </a:p>
      </dsp:txBody>
      <dsp:txXfrm>
        <a:off x="19904" y="1411397"/>
        <a:ext cx="5650235" cy="367937"/>
      </dsp:txXfrm>
    </dsp:sp>
    <dsp:sp modelId="{5EFBD17A-4713-4D20-B3A0-1F2CA096BD2F}">
      <dsp:nvSpPr>
        <dsp:cNvPr id="0" name=""/>
        <dsp:cNvSpPr/>
      </dsp:nvSpPr>
      <dsp:spPr>
        <a:xfrm>
          <a:off x="0" y="1848198"/>
          <a:ext cx="5690043" cy="40774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NZ" sz="1700" kern="1200"/>
            <a:t>Q&amp;A.</a:t>
          </a:r>
        </a:p>
      </dsp:txBody>
      <dsp:txXfrm>
        <a:off x="19904" y="1868102"/>
        <a:ext cx="5650235" cy="367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AD2FC-8FD7-43AC-A503-397F0E7CAD2D}">
      <dsp:nvSpPr>
        <dsp:cNvPr id="0" name=""/>
        <dsp:cNvSpPr/>
      </dsp:nvSpPr>
      <dsp:spPr>
        <a:xfrm>
          <a:off x="0" y="20709"/>
          <a:ext cx="10515600" cy="7675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NZ" sz="2800" kern="1200"/>
            <a:t>Functions provide scalable units of work.</a:t>
          </a:r>
        </a:p>
      </dsp:txBody>
      <dsp:txXfrm>
        <a:off x="37467" y="58176"/>
        <a:ext cx="10440666" cy="692586"/>
      </dsp:txXfrm>
    </dsp:sp>
    <dsp:sp modelId="{869A67DC-5E81-461E-842C-92D86EF41F4A}">
      <dsp:nvSpPr>
        <dsp:cNvPr id="0" name=""/>
        <dsp:cNvSpPr/>
      </dsp:nvSpPr>
      <dsp:spPr>
        <a:xfrm>
          <a:off x="0" y="906309"/>
          <a:ext cx="10515600" cy="7675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NZ" sz="2800" kern="1200"/>
            <a:t>Don’t have to create a full app to work with Cosmos DB.</a:t>
          </a:r>
        </a:p>
      </dsp:txBody>
      <dsp:txXfrm>
        <a:off x="37467" y="943776"/>
        <a:ext cx="10440666" cy="692586"/>
      </dsp:txXfrm>
    </dsp:sp>
    <dsp:sp modelId="{3386B4AA-D473-42AB-A6A1-87B681B14923}">
      <dsp:nvSpPr>
        <dsp:cNvPr id="0" name=""/>
        <dsp:cNvSpPr/>
      </dsp:nvSpPr>
      <dsp:spPr>
        <a:xfrm>
          <a:off x="0" y="1791909"/>
          <a:ext cx="10515600" cy="7675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NZ" sz="2800" kern="1200" dirty="0"/>
            <a:t>Build Event-driven apps that scale globally.</a:t>
          </a:r>
        </a:p>
      </dsp:txBody>
      <dsp:txXfrm>
        <a:off x="37467" y="1829376"/>
        <a:ext cx="10440666" cy="692586"/>
      </dsp:txXfrm>
    </dsp:sp>
    <dsp:sp modelId="{699B55FC-533B-4553-A70B-044CCA48BF9E}">
      <dsp:nvSpPr>
        <dsp:cNvPr id="0" name=""/>
        <dsp:cNvSpPr/>
      </dsp:nvSpPr>
      <dsp:spPr>
        <a:xfrm>
          <a:off x="0" y="2677509"/>
          <a:ext cx="10515600" cy="7675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NZ" sz="2800" kern="1200" dirty="0"/>
            <a:t>Work with ‘Schema-less’ data.</a:t>
          </a:r>
        </a:p>
      </dsp:txBody>
      <dsp:txXfrm>
        <a:off x="37467" y="2714976"/>
        <a:ext cx="10440666" cy="692586"/>
      </dsp:txXfrm>
    </dsp:sp>
    <dsp:sp modelId="{CFB71FA2-F5DB-433C-8FF5-7AD07562D7DC}">
      <dsp:nvSpPr>
        <dsp:cNvPr id="0" name=""/>
        <dsp:cNvSpPr/>
      </dsp:nvSpPr>
      <dsp:spPr>
        <a:xfrm>
          <a:off x="0" y="3563109"/>
          <a:ext cx="10515600" cy="7675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NZ" sz="2800" kern="1200" dirty="0"/>
            <a:t>Brilliant for executing quick tasks.</a:t>
          </a:r>
        </a:p>
      </dsp:txBody>
      <dsp:txXfrm>
        <a:off x="37467" y="3600576"/>
        <a:ext cx="10440666" cy="6925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469BC-C781-4CDF-B1B8-7B786F81E029}">
      <dsp:nvSpPr>
        <dsp:cNvPr id="0" name=""/>
        <dsp:cNvSpPr/>
      </dsp:nvSpPr>
      <dsp:spPr>
        <a:xfrm>
          <a:off x="0" y="12760"/>
          <a:ext cx="5690043" cy="71604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Z" sz="1800" kern="1200"/>
            <a:t>Bindings only support SQL API (Use static client for other APIs).</a:t>
          </a:r>
        </a:p>
      </dsp:txBody>
      <dsp:txXfrm>
        <a:off x="34954" y="47714"/>
        <a:ext cx="5620135" cy="646132"/>
      </dsp:txXfrm>
    </dsp:sp>
    <dsp:sp modelId="{0C8B23E8-0FCE-4AB8-97BE-94CA6BA112CE}">
      <dsp:nvSpPr>
        <dsp:cNvPr id="0" name=""/>
        <dsp:cNvSpPr/>
      </dsp:nvSpPr>
      <dsp:spPr>
        <a:xfrm>
          <a:off x="0" y="780640"/>
          <a:ext cx="5690043" cy="71604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Z" sz="1800" kern="1200" dirty="0"/>
            <a:t>Each Binding instantiates it’s own Client instance.</a:t>
          </a:r>
        </a:p>
      </dsp:txBody>
      <dsp:txXfrm>
        <a:off x="34954" y="815594"/>
        <a:ext cx="5620135" cy="646132"/>
      </dsp:txXfrm>
    </dsp:sp>
    <dsp:sp modelId="{B15D8346-E0CC-4EA0-8B0E-C5055F7849BA}">
      <dsp:nvSpPr>
        <dsp:cNvPr id="0" name=""/>
        <dsp:cNvSpPr/>
      </dsp:nvSpPr>
      <dsp:spPr>
        <a:xfrm>
          <a:off x="0" y="1548520"/>
          <a:ext cx="5690043" cy="71604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Z" sz="1800" kern="1200" dirty="0"/>
            <a:t>Bindings still use v2 Cosmos DB .NET SDK!</a:t>
          </a:r>
        </a:p>
      </dsp:txBody>
      <dsp:txXfrm>
        <a:off x="34954" y="1583474"/>
        <a:ext cx="5620135" cy="6461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69F029-7D95-4069-A7F7-ADBCE40E47DC}">
      <dsp:nvSpPr>
        <dsp:cNvPr id="0" name=""/>
        <dsp:cNvSpPr/>
      </dsp:nvSpPr>
      <dsp:spPr>
        <a:xfrm>
          <a:off x="0" y="33742"/>
          <a:ext cx="3894161" cy="596700"/>
        </a:xfrm>
        <a:prstGeom prst="roundRect">
          <a:avLst/>
        </a:prstGeom>
        <a:solidFill>
          <a:schemeClr val="tx1"/>
        </a:solidFill>
        <a:ln w="19050" cap="flat" cmpd="sng" algn="ctr">
          <a:solidFill>
            <a:schemeClr val="bg1"/>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NZ" sz="1500" kern="1200" dirty="0">
              <a:solidFill>
                <a:schemeClr val="bg1"/>
              </a:solidFill>
            </a:rPr>
            <a:t>Azure Functions support Dependency Injection (Starting from 2.0).</a:t>
          </a:r>
        </a:p>
      </dsp:txBody>
      <dsp:txXfrm>
        <a:off x="29128" y="62870"/>
        <a:ext cx="3835905" cy="538444"/>
      </dsp:txXfrm>
    </dsp:sp>
    <dsp:sp modelId="{310A13DF-7126-4D64-885B-5DDE96B69489}">
      <dsp:nvSpPr>
        <dsp:cNvPr id="0" name=""/>
        <dsp:cNvSpPr/>
      </dsp:nvSpPr>
      <dsp:spPr>
        <a:xfrm>
          <a:off x="0" y="673642"/>
          <a:ext cx="3894161" cy="596700"/>
        </a:xfrm>
        <a:prstGeom prst="roundRect">
          <a:avLst/>
        </a:prstGeom>
        <a:solidFill>
          <a:schemeClr val="tx1"/>
        </a:solidFill>
        <a:ln w="19050" cap="flat" cmpd="sng" algn="ctr">
          <a:solidFill>
            <a:schemeClr val="bg1"/>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NZ" sz="1500" kern="1200">
              <a:solidFill>
                <a:schemeClr val="bg1"/>
              </a:solidFill>
            </a:rPr>
            <a:t>Built on .NET Core DI Features.</a:t>
          </a:r>
        </a:p>
      </dsp:txBody>
      <dsp:txXfrm>
        <a:off x="29128" y="702770"/>
        <a:ext cx="3835905" cy="538444"/>
      </dsp:txXfrm>
    </dsp:sp>
    <dsp:sp modelId="{A634F604-E023-46CA-9E5A-ABBAB6D4FFBE}">
      <dsp:nvSpPr>
        <dsp:cNvPr id="0" name=""/>
        <dsp:cNvSpPr/>
      </dsp:nvSpPr>
      <dsp:spPr>
        <a:xfrm>
          <a:off x="0" y="1313542"/>
          <a:ext cx="3894161" cy="596700"/>
        </a:xfrm>
        <a:prstGeom prst="roundRect">
          <a:avLst/>
        </a:prstGeom>
        <a:solidFill>
          <a:schemeClr val="tx1"/>
        </a:solidFill>
        <a:ln w="19050" cap="flat" cmpd="sng" algn="ctr">
          <a:solidFill>
            <a:schemeClr val="bg1"/>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NZ" sz="1500" kern="1200" dirty="0">
              <a:solidFill>
                <a:schemeClr val="bg1"/>
              </a:solidFill>
            </a:rPr>
            <a:t>Same service lifetimes as ASP.NET Dependency Injection.</a:t>
          </a:r>
        </a:p>
      </dsp:txBody>
      <dsp:txXfrm>
        <a:off x="29128" y="1342670"/>
        <a:ext cx="3835905" cy="5384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A190F-5624-4D43-892E-B061D92BC618}">
      <dsp:nvSpPr>
        <dsp:cNvPr id="0" name=""/>
        <dsp:cNvSpPr/>
      </dsp:nvSpPr>
      <dsp:spPr>
        <a:xfrm>
          <a:off x="0" y="70454"/>
          <a:ext cx="4776711" cy="45571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Microsoft Learn.</a:t>
          </a:r>
          <a:endParaRPr lang="en-NZ" sz="1900" kern="1200">
            <a:solidFill>
              <a:schemeClr val="tx1"/>
            </a:solidFill>
          </a:endParaRPr>
        </a:p>
      </dsp:txBody>
      <dsp:txXfrm>
        <a:off x="22246" y="92700"/>
        <a:ext cx="4732219" cy="411223"/>
      </dsp:txXfrm>
    </dsp:sp>
    <dsp:sp modelId="{DC55E9D6-4EBD-491B-AAD9-7A04E6578216}">
      <dsp:nvSpPr>
        <dsp:cNvPr id="0" name=""/>
        <dsp:cNvSpPr/>
      </dsp:nvSpPr>
      <dsp:spPr>
        <a:xfrm>
          <a:off x="0" y="580889"/>
          <a:ext cx="4776711" cy="45571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Azure Functions Documentation.</a:t>
          </a:r>
          <a:endParaRPr lang="en-NZ" sz="1900" kern="1200">
            <a:solidFill>
              <a:schemeClr val="tx1"/>
            </a:solidFill>
          </a:endParaRPr>
        </a:p>
      </dsp:txBody>
      <dsp:txXfrm>
        <a:off x="22246" y="603135"/>
        <a:ext cx="4732219" cy="411223"/>
      </dsp:txXfrm>
    </dsp:sp>
    <dsp:sp modelId="{58F31476-4E64-40DB-AFB7-6349C3EEA7A6}">
      <dsp:nvSpPr>
        <dsp:cNvPr id="0" name=""/>
        <dsp:cNvSpPr/>
      </dsp:nvSpPr>
      <dsp:spPr>
        <a:xfrm>
          <a:off x="0" y="1091324"/>
          <a:ext cx="4776711" cy="45571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Azure Cosmos DB Documentation.</a:t>
          </a:r>
          <a:endParaRPr lang="en-NZ" sz="1900" kern="1200">
            <a:solidFill>
              <a:schemeClr val="tx1"/>
            </a:solidFill>
          </a:endParaRPr>
        </a:p>
      </dsp:txBody>
      <dsp:txXfrm>
        <a:off x="22246" y="1113570"/>
        <a:ext cx="4732219" cy="411223"/>
      </dsp:txXfrm>
    </dsp:sp>
    <dsp:sp modelId="{4DCAF15C-1298-40F2-813A-7148A864E177}">
      <dsp:nvSpPr>
        <dsp:cNvPr id="0" name=""/>
        <dsp:cNvSpPr/>
      </dsp:nvSpPr>
      <dsp:spPr>
        <a:xfrm>
          <a:off x="0" y="1601759"/>
          <a:ext cx="4776711" cy="45571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a:solidFill>
                <a:schemeClr val="tx1"/>
              </a:solidFill>
              <a:hlinkClick xmlns:r="http://schemas.openxmlformats.org/officeDocument/2006/relationships" r:id="rId4">
                <a:extLst>
                  <a:ext uri="{A12FA001-AC4F-418D-AE19-62706E023703}">
                    <ahyp:hlinkClr xmlns:ahyp="http://schemas.microsoft.com/office/drawing/2018/hyperlinkcolor" val="tx"/>
                  </a:ext>
                </a:extLst>
              </a:hlinkClick>
            </a:rPr>
            <a:t>Cosmos DB Deep Dive Labs.</a:t>
          </a:r>
          <a:endParaRPr lang="en-NZ" sz="1900" kern="1200">
            <a:solidFill>
              <a:schemeClr val="tx1"/>
            </a:solidFill>
          </a:endParaRPr>
        </a:p>
      </dsp:txBody>
      <dsp:txXfrm>
        <a:off x="22246" y="1624005"/>
        <a:ext cx="4732219" cy="411223"/>
      </dsp:txXfrm>
    </dsp:sp>
    <dsp:sp modelId="{C8179575-C9A1-4941-A5CB-66E6E74FEE43}">
      <dsp:nvSpPr>
        <dsp:cNvPr id="0" name=""/>
        <dsp:cNvSpPr/>
      </dsp:nvSpPr>
      <dsp:spPr>
        <a:xfrm>
          <a:off x="0" y="2112194"/>
          <a:ext cx="4776711" cy="45571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dirty="0">
              <a:solidFill>
                <a:schemeClr val="tx1"/>
              </a:solidFill>
              <a:hlinkClick xmlns:r="http://schemas.openxmlformats.org/officeDocument/2006/relationships" r:id="rId5" action="ppaction://hlinkfile">
                <a:extLst>
                  <a:ext uri="{A12FA001-AC4F-418D-AE19-62706E023703}">
                    <ahyp:hlinkClr xmlns:ahyp="http://schemas.microsoft.com/office/drawing/2018/hyperlinkcolor" val="tx"/>
                  </a:ext>
                </a:extLst>
              </a:hlinkClick>
            </a:rPr>
            <a:t>Gotcosmos.com</a:t>
          </a:r>
          <a:endParaRPr lang="en-NZ" sz="1900" kern="1200" dirty="0">
            <a:solidFill>
              <a:schemeClr val="tx1"/>
            </a:solidFill>
          </a:endParaRPr>
        </a:p>
      </dsp:txBody>
      <dsp:txXfrm>
        <a:off x="22246" y="2134440"/>
        <a:ext cx="4732219" cy="411223"/>
      </dsp:txXfrm>
    </dsp:sp>
    <dsp:sp modelId="{1F5858CA-6139-4BD3-87D8-AD4010031218}">
      <dsp:nvSpPr>
        <dsp:cNvPr id="0" name=""/>
        <dsp:cNvSpPr/>
      </dsp:nvSpPr>
      <dsp:spPr>
        <a:xfrm>
          <a:off x="0" y="2622629"/>
          <a:ext cx="4776711" cy="45571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dirty="0">
              <a:solidFill>
                <a:schemeClr val="tx1"/>
              </a:solidFill>
              <a:hlinkClick xmlns:r="http://schemas.openxmlformats.org/officeDocument/2006/relationships" r:id="rId6">
                <a:extLst>
                  <a:ext uri="{A12FA001-AC4F-418D-AE19-62706E023703}">
                    <ahyp:hlinkClr xmlns:ahyp="http://schemas.microsoft.com/office/drawing/2018/hyperlinkcolor" val="tx"/>
                  </a:ext>
                </a:extLst>
              </a:hlinkClick>
            </a:rPr>
            <a:t>25 Days of Serverless</a:t>
          </a:r>
          <a:endParaRPr lang="en-NZ" sz="1900" kern="1200" dirty="0">
            <a:solidFill>
              <a:schemeClr val="tx1"/>
            </a:solidFill>
          </a:endParaRPr>
        </a:p>
      </dsp:txBody>
      <dsp:txXfrm>
        <a:off x="22246" y="2644875"/>
        <a:ext cx="4732219" cy="4112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789C48-3B9F-4A9A-8EA5-2132D20FCA59}" type="datetimeFigureOut">
              <a:rPr lang="en-NZ" smtClean="0"/>
              <a:t>28/07/2020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BE92D7-6AC0-42EC-B1BC-229DBA1E6035}" type="slidenum">
              <a:rPr lang="en-NZ" smtClean="0"/>
              <a:t>‹#›</a:t>
            </a:fld>
            <a:endParaRPr lang="en-NZ"/>
          </a:p>
        </p:txBody>
      </p:sp>
    </p:spTree>
    <p:extLst>
      <p:ext uri="{BB962C8B-B14F-4D97-AF65-F5344CB8AC3E}">
        <p14:creationId xmlns:p14="http://schemas.microsoft.com/office/powerpoint/2010/main" val="3075279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cosmos-db/index-policy"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docs.microsoft.com/en-us/azure/cosmos-db/distribute-data-globally" TargetMode="External"/><Relationship Id="rId5" Type="http://schemas.openxmlformats.org/officeDocument/2006/relationships/hyperlink" Target="https://docs.microsoft.com/en-us/azure/cosmos-db/consistency-levels" TargetMode="External"/><Relationship Id="rId4" Type="http://schemas.openxmlformats.org/officeDocument/2006/relationships/hyperlink" Target="https://docs.microsoft.com/en-us/azure/cosmos-db/request-unit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Hello there! Good morning, good evening, whatever time it is where you are right now, wherever you are right now, thank you for joining me and I hope that you are healthy and safe.</a:t>
            </a:r>
          </a:p>
          <a:p>
            <a:endParaRPr lang="en-NZ" dirty="0"/>
          </a:p>
          <a:p>
            <a:r>
              <a:rPr lang="en-NZ" dirty="0"/>
              <a:t>My name is Will Velida, I’m a Software Engineer and Microsoft Data Platform MVP based in Auckland New Zealand and I’m really excited to be able to talk to you today about Building Event Driven Applications using Azure Cosmos DB and Azure Functions.</a:t>
            </a:r>
          </a:p>
          <a:p>
            <a:endParaRPr lang="en-NZ" dirty="0"/>
          </a:p>
          <a:p>
            <a:r>
              <a:rPr lang="en-NZ" dirty="0"/>
              <a:t>Now usually I take the opportunity to ask the room whether or not they have used Azure Functions or Azure Cosmos DB, what their experiences are with them just so I can set expectations for the session, but since I can’t see you all, this session doesn’t require you to be an expert in anything I present today, you might be considering using Azure Functions or Cosmos DB, you may have deep experience or none at all. Today is just about me showing you how using Cosmos DB in Azure Functions is fairly straightforward.</a:t>
            </a:r>
          </a:p>
          <a:p>
            <a:endParaRPr lang="en-NZ" dirty="0"/>
          </a:p>
          <a:p>
            <a:r>
              <a:rPr lang="en-NZ" dirty="0"/>
              <a:t>The code demos will be in C# sharp so some knowledge with C# will be helpful.</a:t>
            </a:r>
          </a:p>
        </p:txBody>
      </p:sp>
      <p:sp>
        <p:nvSpPr>
          <p:cNvPr id="4" name="Slide Number Placeholder 3"/>
          <p:cNvSpPr>
            <a:spLocks noGrp="1"/>
          </p:cNvSpPr>
          <p:nvPr>
            <p:ph type="sldNum" sz="quarter" idx="5"/>
          </p:nvPr>
        </p:nvSpPr>
        <p:spPr/>
        <p:txBody>
          <a:bodyPr/>
          <a:lstStyle/>
          <a:p>
            <a:fld id="{30BE92D7-6AC0-42EC-B1BC-229DBA1E6035}" type="slidenum">
              <a:rPr lang="en-NZ" smtClean="0"/>
              <a:t>1</a:t>
            </a:fld>
            <a:endParaRPr lang="en-NZ"/>
          </a:p>
        </p:txBody>
      </p:sp>
    </p:spTree>
    <p:extLst>
      <p:ext uri="{BB962C8B-B14F-4D97-AF65-F5344CB8AC3E}">
        <p14:creationId xmlns:p14="http://schemas.microsoft.com/office/powerpoint/2010/main" val="3759230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Finally, we can use an output binding to write data to a container in Cosmos DB,</a:t>
            </a:r>
          </a:p>
          <a:p>
            <a:endParaRPr lang="en-NZ" dirty="0"/>
          </a:p>
          <a:p>
            <a:r>
              <a:rPr lang="en-NZ" dirty="0"/>
              <a:t>We may have an HTTP Trigger making a POST request in a API or we might be reading events off Event Hub that we want to consume and then persist to Cosmos DB, we can easily set up a Azure Function with a Cosmos DB output binding to write data to our containers.</a:t>
            </a:r>
          </a:p>
        </p:txBody>
      </p:sp>
      <p:sp>
        <p:nvSpPr>
          <p:cNvPr id="4" name="Slide Number Placeholder 3"/>
          <p:cNvSpPr>
            <a:spLocks noGrp="1"/>
          </p:cNvSpPr>
          <p:nvPr>
            <p:ph type="sldNum" sz="quarter" idx="5"/>
          </p:nvPr>
        </p:nvSpPr>
        <p:spPr/>
        <p:txBody>
          <a:bodyPr/>
          <a:lstStyle/>
          <a:p>
            <a:fld id="{30BE92D7-6AC0-42EC-B1BC-229DBA1E6035}" type="slidenum">
              <a:rPr lang="en-NZ" smtClean="0"/>
              <a:t>10</a:t>
            </a:fld>
            <a:endParaRPr lang="en-NZ"/>
          </a:p>
        </p:txBody>
      </p:sp>
    </p:spTree>
    <p:extLst>
      <p:ext uri="{BB962C8B-B14F-4D97-AF65-F5344CB8AC3E}">
        <p14:creationId xmlns:p14="http://schemas.microsoft.com/office/powerpoint/2010/main" val="3411511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Of course, while bindings are great to quickly set things up and execute tasks with Cosmos DB there are some limitations,</a:t>
            </a:r>
          </a:p>
          <a:p>
            <a:endParaRPr lang="en-NZ" dirty="0"/>
          </a:p>
          <a:p>
            <a:r>
              <a:rPr lang="en-NZ" dirty="0"/>
              <a:t>Currently, the bindings only support the SQL API, like I said at the start there are 5 APIs for us to choose from for our Cosmos DB accounts, but if our Cosmos DB account wasn’t using the SQL API and we wanted to interact with it using Azure Functions, we would have to use static clients to do that.</a:t>
            </a:r>
          </a:p>
          <a:p>
            <a:endParaRPr lang="en-NZ" dirty="0"/>
          </a:p>
          <a:p>
            <a:r>
              <a:rPr lang="en-NZ" dirty="0"/>
              <a:t>Each binding instantiates it’s own client. So if we have one function that executes every so often, this isn’t a problem, but if we have multiple functions trying to use our Cosmos database, then this will cause a bit of a performance hit.</a:t>
            </a:r>
          </a:p>
          <a:p>
            <a:endParaRPr lang="en-NZ" dirty="0"/>
          </a:p>
          <a:p>
            <a:r>
              <a:rPr lang="en-NZ" dirty="0"/>
              <a:t>And the bindings themselves still use version 2 of the .NET SDK for Cosmos DB. V3 has been out for a while and there have been some massive improvements in performance and ease of use for the SDK, so if you want to use the latest and greatest version of the SDK, then bindings are probably not the way to go, However.</a:t>
            </a:r>
          </a:p>
        </p:txBody>
      </p:sp>
      <p:sp>
        <p:nvSpPr>
          <p:cNvPr id="4" name="Slide Number Placeholder 3"/>
          <p:cNvSpPr>
            <a:spLocks noGrp="1"/>
          </p:cNvSpPr>
          <p:nvPr>
            <p:ph type="sldNum" sz="quarter" idx="5"/>
          </p:nvPr>
        </p:nvSpPr>
        <p:spPr/>
        <p:txBody>
          <a:bodyPr/>
          <a:lstStyle/>
          <a:p>
            <a:fld id="{30BE92D7-6AC0-42EC-B1BC-229DBA1E6035}" type="slidenum">
              <a:rPr lang="en-NZ" smtClean="0"/>
              <a:t>11</a:t>
            </a:fld>
            <a:endParaRPr lang="en-NZ"/>
          </a:p>
        </p:txBody>
      </p:sp>
    </p:spTree>
    <p:extLst>
      <p:ext uri="{BB962C8B-B14F-4D97-AF65-F5344CB8AC3E}">
        <p14:creationId xmlns:p14="http://schemas.microsoft.com/office/powerpoint/2010/main" val="2428535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From version 2, Azure Functions supports dependency injection</a:t>
            </a:r>
          </a:p>
          <a:p>
            <a:r>
              <a:rPr lang="en-NZ" sz="1200" b="1" i="0" kern="1200" dirty="0">
                <a:solidFill>
                  <a:schemeClr val="tx1"/>
                </a:solidFill>
                <a:effectLst/>
                <a:latin typeface="+mn-lt"/>
                <a:ea typeface="+mn-ea"/>
                <a:cs typeface="+mn-cs"/>
              </a:rPr>
              <a:t>Transient</a:t>
            </a:r>
            <a:r>
              <a:rPr lang="en-NZ" sz="1200" b="0" i="0" kern="1200" dirty="0">
                <a:solidFill>
                  <a:schemeClr val="tx1"/>
                </a:solidFill>
                <a:effectLst/>
                <a:latin typeface="+mn-lt"/>
                <a:ea typeface="+mn-ea"/>
                <a:cs typeface="+mn-cs"/>
              </a:rPr>
              <a:t>: Transient services are created upon each request of the service.</a:t>
            </a:r>
          </a:p>
          <a:p>
            <a:r>
              <a:rPr lang="en-NZ" sz="1200" b="1" i="0" kern="1200" dirty="0">
                <a:solidFill>
                  <a:schemeClr val="tx1"/>
                </a:solidFill>
                <a:effectLst/>
                <a:latin typeface="+mn-lt"/>
                <a:ea typeface="+mn-ea"/>
                <a:cs typeface="+mn-cs"/>
              </a:rPr>
              <a:t>Scoped</a:t>
            </a:r>
            <a:r>
              <a:rPr lang="en-NZ" sz="1200" b="0" i="0" kern="1200" dirty="0">
                <a:solidFill>
                  <a:schemeClr val="tx1"/>
                </a:solidFill>
                <a:effectLst/>
                <a:latin typeface="+mn-lt"/>
                <a:ea typeface="+mn-ea"/>
                <a:cs typeface="+mn-cs"/>
              </a:rPr>
              <a:t>: The scoped service lifetime matches a function execution lifetime. Scoped services are created once per execution. Later requests for that service during the execution reuse the existing service instance.</a:t>
            </a:r>
          </a:p>
          <a:p>
            <a:r>
              <a:rPr lang="en-NZ" sz="1200" b="1" i="0" kern="1200" dirty="0">
                <a:solidFill>
                  <a:schemeClr val="tx1"/>
                </a:solidFill>
                <a:effectLst/>
                <a:latin typeface="+mn-lt"/>
                <a:ea typeface="+mn-ea"/>
                <a:cs typeface="+mn-cs"/>
              </a:rPr>
              <a:t>Singleton</a:t>
            </a:r>
            <a:r>
              <a:rPr lang="en-NZ" sz="1200" b="0" i="0" kern="1200" dirty="0">
                <a:solidFill>
                  <a:schemeClr val="tx1"/>
                </a:solidFill>
                <a:effectLst/>
                <a:latin typeface="+mn-lt"/>
                <a:ea typeface="+mn-ea"/>
                <a:cs typeface="+mn-cs"/>
              </a:rPr>
              <a:t>: The singleton service lifetime matches the host lifetime and is reused across function executions on that instance. Singleton lifetime services are recommended for connections and clients, for example </a:t>
            </a:r>
            <a:r>
              <a:rPr lang="en-NZ" sz="1200" b="0" i="0" kern="1200" dirty="0" err="1">
                <a:solidFill>
                  <a:schemeClr val="tx1"/>
                </a:solidFill>
                <a:effectLst/>
                <a:latin typeface="+mn-lt"/>
                <a:ea typeface="+mn-ea"/>
                <a:cs typeface="+mn-cs"/>
              </a:rPr>
              <a:t>SqlConnection</a:t>
            </a:r>
            <a:r>
              <a:rPr lang="en-NZ" sz="1200" b="0" i="0" kern="1200" dirty="0">
                <a:solidFill>
                  <a:schemeClr val="tx1"/>
                </a:solidFill>
                <a:effectLst/>
                <a:latin typeface="+mn-lt"/>
                <a:ea typeface="+mn-ea"/>
                <a:cs typeface="+mn-cs"/>
              </a:rPr>
              <a:t> or </a:t>
            </a:r>
            <a:r>
              <a:rPr lang="en-NZ" sz="1200" b="0" i="0" kern="1200" dirty="0" err="1">
                <a:solidFill>
                  <a:schemeClr val="tx1"/>
                </a:solidFill>
                <a:effectLst/>
                <a:latin typeface="+mn-lt"/>
                <a:ea typeface="+mn-ea"/>
                <a:cs typeface="+mn-cs"/>
              </a:rPr>
              <a:t>HttpClient</a:t>
            </a:r>
            <a:r>
              <a:rPr lang="en-NZ" sz="1200" b="0" i="0" kern="1200" dirty="0">
                <a:solidFill>
                  <a:schemeClr val="tx1"/>
                </a:solidFill>
                <a:effectLst/>
                <a:latin typeface="+mn-lt"/>
                <a:ea typeface="+mn-ea"/>
                <a:cs typeface="+mn-cs"/>
              </a:rPr>
              <a:t> instances.</a:t>
            </a:r>
          </a:p>
          <a:p>
            <a:endParaRPr lang="en-NZ" dirty="0"/>
          </a:p>
        </p:txBody>
      </p:sp>
      <p:sp>
        <p:nvSpPr>
          <p:cNvPr id="4" name="Slide Number Placeholder 3"/>
          <p:cNvSpPr>
            <a:spLocks noGrp="1"/>
          </p:cNvSpPr>
          <p:nvPr>
            <p:ph type="sldNum" sz="quarter" idx="5"/>
          </p:nvPr>
        </p:nvSpPr>
        <p:spPr/>
        <p:txBody>
          <a:bodyPr/>
          <a:lstStyle/>
          <a:p>
            <a:fld id="{30BE92D7-6AC0-42EC-B1BC-229DBA1E6035}" type="slidenum">
              <a:rPr lang="en-NZ" smtClean="0"/>
              <a:t>12</a:t>
            </a:fld>
            <a:endParaRPr lang="en-NZ"/>
          </a:p>
        </p:txBody>
      </p:sp>
    </p:spTree>
    <p:extLst>
      <p:ext uri="{BB962C8B-B14F-4D97-AF65-F5344CB8AC3E}">
        <p14:creationId xmlns:p14="http://schemas.microsoft.com/office/powerpoint/2010/main" val="3874530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today, I’ll start of by just giving you all an overview of Azure Cosmos DB, what it is, what we can use it for and why it rocks.</a:t>
            </a:r>
          </a:p>
          <a:p>
            <a:endParaRPr lang="en-NZ" dirty="0"/>
          </a:p>
          <a:p>
            <a:r>
              <a:rPr lang="en-NZ" dirty="0"/>
              <a:t>Then I’ll dive into the details of how we can use Azure Functions to work with our data in Cosmos DB via the different bindings available to us</a:t>
            </a:r>
          </a:p>
          <a:p>
            <a:endParaRPr lang="en-NZ" dirty="0"/>
          </a:p>
          <a:p>
            <a:r>
              <a:rPr lang="en-NZ" dirty="0"/>
              <a:t>Then I’ll talk a little bit about how we can use Dependency Injection in our Azure Functions to work with our Cosmos DB Clients and why we might opt for that route over using the bindings.</a:t>
            </a:r>
          </a:p>
          <a:p>
            <a:endParaRPr lang="en-NZ" dirty="0"/>
          </a:p>
          <a:p>
            <a:r>
              <a:rPr lang="en-NZ" dirty="0"/>
              <a:t>I’ll then go through a demo, showing you how you can use Dependency Injection in your Functions to instantiate your Cosmos DB client so it can be shared amongst our Functions along with a Function that uses a </a:t>
            </a:r>
            <a:r>
              <a:rPr lang="en-NZ" dirty="0" err="1"/>
              <a:t>CosmosDB</a:t>
            </a:r>
            <a:r>
              <a:rPr lang="en-NZ" dirty="0"/>
              <a:t> trigger to listen to changes in our Cosmos DB database.</a:t>
            </a:r>
          </a:p>
          <a:p>
            <a:endParaRPr lang="en-NZ" dirty="0"/>
          </a:p>
          <a:p>
            <a:r>
              <a:rPr lang="en-NZ" dirty="0"/>
              <a:t>And after all that, I’ll show you some resources that you can explore further and we’ll have some time at the end for any questions you might have.</a:t>
            </a:r>
          </a:p>
          <a:p>
            <a:endParaRPr lang="en-NZ" dirty="0"/>
          </a:p>
          <a:p>
            <a:r>
              <a:rPr lang="en-NZ" dirty="0"/>
              <a:t>So let’s dive into it.</a:t>
            </a:r>
          </a:p>
        </p:txBody>
      </p:sp>
      <p:sp>
        <p:nvSpPr>
          <p:cNvPr id="4" name="Slide Number Placeholder 3"/>
          <p:cNvSpPr>
            <a:spLocks noGrp="1"/>
          </p:cNvSpPr>
          <p:nvPr>
            <p:ph type="sldNum" sz="quarter" idx="5"/>
          </p:nvPr>
        </p:nvSpPr>
        <p:spPr/>
        <p:txBody>
          <a:bodyPr/>
          <a:lstStyle/>
          <a:p>
            <a:fld id="{30BE92D7-6AC0-42EC-B1BC-229DBA1E6035}" type="slidenum">
              <a:rPr lang="en-NZ" smtClean="0"/>
              <a:t>2</a:t>
            </a:fld>
            <a:endParaRPr lang="en-NZ"/>
          </a:p>
        </p:txBody>
      </p:sp>
    </p:spTree>
    <p:extLst>
      <p:ext uri="{BB962C8B-B14F-4D97-AF65-F5344CB8AC3E}">
        <p14:creationId xmlns:p14="http://schemas.microsoft.com/office/powerpoint/2010/main" val="3733724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r>
              <a:rPr lang="en-NZ" sz="1200" b="0" i="0" kern="1200" dirty="0">
                <a:solidFill>
                  <a:schemeClr val="tx1"/>
                </a:solidFill>
                <a:effectLst/>
                <a:latin typeface="+mn-lt"/>
                <a:ea typeface="+mn-ea"/>
                <a:cs typeface="+mn-cs"/>
              </a:rPr>
              <a:t>Azure Cosmos DB is Microsoft's globally distributed, multi-model database service. Using Azure Cosmos DB, we </a:t>
            </a:r>
            <a:r>
              <a:rPr lang="en-NZ" sz="1200" b="0" i="0" kern="1200" baseline="0" dirty="0">
                <a:solidFill>
                  <a:schemeClr val="tx1"/>
                </a:solidFill>
                <a:effectLst/>
                <a:latin typeface="+mn-lt"/>
                <a:ea typeface="+mn-ea"/>
                <a:cs typeface="+mn-cs"/>
              </a:rPr>
              <a:t>can build databases using a variety of different data </a:t>
            </a:r>
            <a:r>
              <a:rPr lang="en-NZ" sz="1200" b="0" i="0" kern="1200" baseline="0" dirty="0" err="1">
                <a:solidFill>
                  <a:schemeClr val="tx1"/>
                </a:solidFill>
                <a:effectLst/>
                <a:latin typeface="+mn-lt"/>
                <a:ea typeface="+mn-ea"/>
                <a:cs typeface="+mn-cs"/>
              </a:rPr>
              <a:t>modles</a:t>
            </a:r>
            <a:endParaRPr lang="en-NZ" sz="1200" b="0" i="0" kern="1200" baseline="0" dirty="0">
              <a:solidFill>
                <a:schemeClr val="tx1"/>
              </a:solidFill>
              <a:effectLst/>
              <a:latin typeface="+mn-lt"/>
              <a:ea typeface="+mn-ea"/>
              <a:cs typeface="+mn-cs"/>
            </a:endParaRPr>
          </a:p>
          <a:p>
            <a:endParaRPr lang="en-NZ" sz="1200" b="0" i="0" kern="1200" baseline="0" dirty="0">
              <a:solidFill>
                <a:schemeClr val="tx1"/>
              </a:solidFill>
              <a:effectLst/>
              <a:latin typeface="+mn-lt"/>
              <a:ea typeface="+mn-ea"/>
              <a:cs typeface="+mn-cs"/>
            </a:endParaRPr>
          </a:p>
          <a:p>
            <a:r>
              <a:rPr lang="en-NZ" sz="1200" b="0" i="0" kern="1200" baseline="0" dirty="0">
                <a:solidFill>
                  <a:schemeClr val="tx1"/>
                </a:solidFill>
                <a:effectLst/>
                <a:latin typeface="+mn-lt"/>
                <a:ea typeface="+mn-ea"/>
                <a:cs typeface="+mn-cs"/>
              </a:rPr>
              <a:t>We can build applications that use Document models using either the SQL and MongoDB API, Columnar data using the Cassandra API, Key Value data using the Table API or Graph data using the Gremlin API.</a:t>
            </a:r>
          </a:p>
          <a:p>
            <a:endParaRPr lang="en-NZ" sz="1200" b="0" i="0" kern="1200" baseline="0" dirty="0">
              <a:solidFill>
                <a:schemeClr val="tx1"/>
              </a:solidFill>
              <a:effectLst/>
              <a:latin typeface="+mn-lt"/>
              <a:ea typeface="+mn-ea"/>
              <a:cs typeface="+mn-cs"/>
            </a:endParaRPr>
          </a:p>
          <a:p>
            <a:r>
              <a:rPr lang="en-NZ" sz="1200" b="0" i="0" kern="1200" baseline="0" dirty="0">
                <a:solidFill>
                  <a:schemeClr val="tx1"/>
                </a:solidFill>
                <a:effectLst/>
                <a:latin typeface="+mn-lt"/>
                <a:ea typeface="+mn-ea"/>
                <a:cs typeface="+mn-cs"/>
              </a:rPr>
              <a:t>Cosmos DB provides you the ability to build highly responsive and available applications worldwide ensuring that your data is close to wherever your users are,</a:t>
            </a:r>
          </a:p>
          <a:p>
            <a:endParaRPr lang="en-NZ" sz="1200" b="0" i="0" kern="1200" baseline="0" dirty="0">
              <a:solidFill>
                <a:schemeClr val="tx1"/>
              </a:solidFill>
              <a:effectLst/>
              <a:latin typeface="+mn-lt"/>
              <a:ea typeface="+mn-ea"/>
              <a:cs typeface="+mn-cs"/>
            </a:endParaRPr>
          </a:p>
          <a:p>
            <a:r>
              <a:rPr lang="en-NZ" sz="1200" b="0" i="0" kern="1200" baseline="0" dirty="0">
                <a:solidFill>
                  <a:schemeClr val="tx1"/>
                </a:solidFill>
                <a:effectLst/>
                <a:latin typeface="+mn-lt"/>
                <a:ea typeface="+mn-ea"/>
                <a:cs typeface="+mn-cs"/>
              </a:rPr>
              <a:t>The Key Benefits of Benefits of Cosmos DB are:</a:t>
            </a:r>
          </a:p>
          <a:p>
            <a:pPr marL="171450" indent="-171450">
              <a:buFont typeface="Arial" panose="020B0604020202020204" pitchFamily="34" charset="0"/>
              <a:buChar char="•"/>
            </a:pPr>
            <a:r>
              <a:rPr lang="en-NZ" sz="1200" b="0" i="0" kern="1200" baseline="0" dirty="0">
                <a:solidFill>
                  <a:schemeClr val="tx1"/>
                </a:solidFill>
                <a:effectLst/>
                <a:latin typeface="+mn-lt"/>
                <a:ea typeface="+mn-ea"/>
                <a:cs typeface="+mn-cs"/>
              </a:rPr>
              <a:t>Turnkey Global Distribution</a:t>
            </a:r>
          </a:p>
          <a:p>
            <a:pPr marL="628650" lvl="1" indent="-171450">
              <a:buFont typeface="Arial" panose="020B0604020202020204" pitchFamily="34" charset="0"/>
              <a:buChar char="•"/>
            </a:pPr>
            <a:r>
              <a:rPr lang="en-NZ" sz="1200" b="0" i="0" kern="1200" baseline="0" dirty="0">
                <a:solidFill>
                  <a:schemeClr val="tx1"/>
                </a:solidFill>
                <a:effectLst/>
                <a:latin typeface="+mn-lt"/>
                <a:ea typeface="+mn-ea"/>
                <a:cs typeface="+mn-cs"/>
              </a:rPr>
              <a:t>Cosmos DB replicates your data to wherever your users are. We can add or remove any Azure regions to your Cosmos DB account at any time. Cosmos Db will replicate your data to all regions associated with your account while your application continues to be highly available.</a:t>
            </a:r>
          </a:p>
          <a:p>
            <a:pPr marL="171450" indent="-171450">
              <a:buFont typeface="Arial" panose="020B0604020202020204" pitchFamily="34" charset="0"/>
              <a:buChar char="•"/>
            </a:pPr>
            <a:r>
              <a:rPr lang="en-NZ" sz="1200" b="0" i="0" kern="1200" baseline="0" dirty="0">
                <a:solidFill>
                  <a:schemeClr val="tx1"/>
                </a:solidFill>
                <a:effectLst/>
                <a:latin typeface="+mn-lt"/>
                <a:ea typeface="+mn-ea"/>
                <a:cs typeface="+mn-cs"/>
              </a:rPr>
              <a:t>Elastic Scalability of throughput and storage world wide</a:t>
            </a:r>
          </a:p>
          <a:p>
            <a:pPr marL="628650" lvl="1" indent="-171450">
              <a:buFont typeface="Arial" panose="020B0604020202020204" pitchFamily="34" charset="0"/>
              <a:buChar char="•"/>
            </a:pPr>
            <a:r>
              <a:rPr lang="en-NZ" sz="1200" b="0" i="0" kern="1200" baseline="0" dirty="0">
                <a:solidFill>
                  <a:schemeClr val="tx1"/>
                </a:solidFill>
                <a:effectLst/>
                <a:latin typeface="+mn-lt"/>
                <a:ea typeface="+mn-ea"/>
                <a:cs typeface="+mn-cs"/>
              </a:rPr>
              <a:t>Cosmos DB offers elastic scalability for your reads and writes around the globe. You can scale up from thousands to millions of requests per second and only pay for the throughput you need to help you deal with any spikes in workload.</a:t>
            </a:r>
          </a:p>
          <a:p>
            <a:pPr marL="171450" indent="-171450">
              <a:buFont typeface="Arial" panose="020B0604020202020204" pitchFamily="34" charset="0"/>
              <a:buChar char="•"/>
            </a:pPr>
            <a:r>
              <a:rPr lang="en-NZ" sz="1200" b="0" i="0" kern="1200" baseline="0" dirty="0">
                <a:solidFill>
                  <a:schemeClr val="tx1"/>
                </a:solidFill>
                <a:effectLst/>
                <a:latin typeface="+mn-lt"/>
                <a:ea typeface="+mn-ea"/>
                <a:cs typeface="+mn-cs"/>
              </a:rPr>
              <a:t>Guaranteed low latency at the 99</a:t>
            </a:r>
            <a:r>
              <a:rPr lang="en-NZ" sz="1200" b="0" i="0" kern="1200" baseline="30000" dirty="0">
                <a:solidFill>
                  <a:schemeClr val="tx1"/>
                </a:solidFill>
                <a:effectLst/>
                <a:latin typeface="+mn-lt"/>
                <a:ea typeface="+mn-ea"/>
                <a:cs typeface="+mn-cs"/>
              </a:rPr>
              <a:t>th</a:t>
            </a:r>
            <a:r>
              <a:rPr lang="en-NZ" sz="1200" b="0" i="0" kern="1200" baseline="0" dirty="0">
                <a:solidFill>
                  <a:schemeClr val="tx1"/>
                </a:solidFill>
                <a:effectLst/>
                <a:latin typeface="+mn-lt"/>
                <a:ea typeface="+mn-ea"/>
                <a:cs typeface="+mn-cs"/>
              </a:rPr>
              <a:t> Percentile, worldwide</a:t>
            </a:r>
          </a:p>
          <a:p>
            <a:pPr marL="628650" lvl="1" indent="-171450">
              <a:buFont typeface="Arial" panose="020B0604020202020204" pitchFamily="34" charset="0"/>
              <a:buChar char="•"/>
            </a:pPr>
            <a:r>
              <a:rPr lang="en-NZ" sz="1200" b="0" i="0" kern="1200" baseline="0" dirty="0">
                <a:solidFill>
                  <a:schemeClr val="tx1"/>
                </a:solidFill>
                <a:effectLst/>
                <a:latin typeface="+mn-lt"/>
                <a:ea typeface="+mn-ea"/>
                <a:cs typeface="+mn-cs"/>
              </a:rPr>
              <a:t>With Cosmos DB, you can build highly response, planet scale applications. Cosmos DB guarantees less than 10ms latencies for both indexed read and writes at the 99</a:t>
            </a:r>
            <a:r>
              <a:rPr lang="en-NZ" sz="1200" b="0" i="0" kern="1200" baseline="30000" dirty="0">
                <a:solidFill>
                  <a:schemeClr val="tx1"/>
                </a:solidFill>
                <a:effectLst/>
                <a:latin typeface="+mn-lt"/>
                <a:ea typeface="+mn-ea"/>
                <a:cs typeface="+mn-cs"/>
              </a:rPr>
              <a:t>th</a:t>
            </a:r>
            <a:r>
              <a:rPr lang="en-NZ" sz="1200" b="0" i="0" kern="1200" baseline="0" dirty="0">
                <a:solidFill>
                  <a:schemeClr val="tx1"/>
                </a:solidFill>
                <a:effectLst/>
                <a:latin typeface="+mn-lt"/>
                <a:ea typeface="+mn-ea"/>
                <a:cs typeface="+mn-cs"/>
              </a:rPr>
              <a:t> percentile, which provides rapid queries and responsive applications.</a:t>
            </a:r>
          </a:p>
          <a:p>
            <a:pPr marL="171450" indent="-171450">
              <a:buFont typeface="Arial" panose="020B0604020202020204" pitchFamily="34" charset="0"/>
              <a:buChar char="•"/>
            </a:pPr>
            <a:r>
              <a:rPr lang="en-NZ" sz="1200" b="0" i="0" kern="1200" baseline="0" dirty="0">
                <a:solidFill>
                  <a:schemeClr val="tx1"/>
                </a:solidFill>
                <a:effectLst/>
                <a:latin typeface="+mn-lt"/>
                <a:ea typeface="+mn-ea"/>
                <a:cs typeface="+mn-cs"/>
              </a:rPr>
              <a:t>Precisely defined, multiple consistency choices.</a:t>
            </a:r>
          </a:p>
          <a:p>
            <a:pPr marL="628650" lvl="1" indent="-171450">
              <a:buFont typeface="Arial" panose="020B0604020202020204" pitchFamily="34" charset="0"/>
              <a:buChar char="•"/>
            </a:pPr>
            <a:r>
              <a:rPr lang="en-NZ" sz="1200" b="0" i="0" kern="1200" baseline="0" dirty="0">
                <a:solidFill>
                  <a:schemeClr val="tx1"/>
                </a:solidFill>
                <a:effectLst/>
                <a:latin typeface="+mn-lt"/>
                <a:ea typeface="+mn-ea"/>
                <a:cs typeface="+mn-cs"/>
              </a:rPr>
              <a:t>With Cosmos DB, we no longer have to choose between two consistency extremes, Cosmos DB provides 5 well-defined levels of consistency for us to choose from depending on our application requirements.</a:t>
            </a:r>
          </a:p>
          <a:p>
            <a:pPr marL="171450" indent="-171450">
              <a:buFont typeface="Arial" panose="020B0604020202020204" pitchFamily="34" charset="0"/>
              <a:buChar char="•"/>
            </a:pPr>
            <a:r>
              <a:rPr lang="en-NZ" sz="1200" b="0" i="0" kern="1200" baseline="0" dirty="0">
                <a:solidFill>
                  <a:schemeClr val="tx1"/>
                </a:solidFill>
                <a:effectLst/>
                <a:latin typeface="+mn-lt"/>
                <a:ea typeface="+mn-ea"/>
                <a:cs typeface="+mn-cs"/>
              </a:rPr>
              <a:t>No schema or index management (with caveats)</a:t>
            </a:r>
          </a:p>
          <a:p>
            <a:pPr marL="628650" lvl="1" indent="-171450">
              <a:buFont typeface="Arial" panose="020B0604020202020204" pitchFamily="34" charset="0"/>
              <a:buChar char="•"/>
            </a:pPr>
            <a:r>
              <a:rPr lang="en-NZ" b="0" i="0" kern="1200" baseline="0" dirty="0">
                <a:solidFill>
                  <a:schemeClr val="tx1"/>
                </a:solidFill>
                <a:effectLst/>
                <a:latin typeface="+mn-lt"/>
                <a:ea typeface="+mn-ea"/>
                <a:cs typeface="+mn-cs"/>
              </a:rPr>
              <a:t>Cosmos DB automatically indexes all data and is schema-agnostic, meaning we don’t have to worry about application downtime or managing schemas or indexes.</a:t>
            </a:r>
            <a:endParaRPr lang="en-NZ" dirty="0"/>
          </a:p>
        </p:txBody>
      </p:sp>
    </p:spTree>
    <p:extLst>
      <p:ext uri="{BB962C8B-B14F-4D97-AF65-F5344CB8AC3E}">
        <p14:creationId xmlns:p14="http://schemas.microsoft.com/office/powerpoint/2010/main" val="4233220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We can use Cosmos DB in a variety of different use cases.</a:t>
            </a:r>
          </a:p>
          <a:p>
            <a:endParaRPr lang="en-NZ" dirty="0"/>
          </a:p>
          <a:p>
            <a:r>
              <a:rPr lang="en-NZ" dirty="0"/>
              <a:t>We may have IoT applications that require us to read </a:t>
            </a:r>
            <a:r>
              <a:rPr lang="en-NZ" dirty="0" err="1"/>
              <a:t>telementary</a:t>
            </a:r>
            <a:r>
              <a:rPr lang="en-NZ" dirty="0"/>
              <a:t> recordings from devices across the globe, we may have a mobile game that’s used by gamers all across the globe and we need to bring their data as close to them as possible for rapid performance.</a:t>
            </a:r>
          </a:p>
          <a:p>
            <a:endParaRPr lang="en-NZ" dirty="0"/>
          </a:p>
          <a:p>
            <a:r>
              <a:rPr lang="en-NZ" dirty="0"/>
              <a:t>We may have web or retail applications with customers all across the globe and we need to be able to provide them with ultra fast retail shopping experiences.</a:t>
            </a:r>
          </a:p>
          <a:p>
            <a:endParaRPr lang="en-NZ" dirty="0"/>
          </a:p>
          <a:p>
            <a:r>
              <a:rPr lang="en-NZ" dirty="0"/>
              <a:t>Essentially, if we need a NoSQL database service that’s ultra fast and requires minimal management., then Azure Cosmos DB is a great choice for our data requirements.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AFB204-F5E9-4FCC-89B5-7DF4B2FB5437}"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9201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Azure Functions provides the ability to create scalable units of work, or concise pieces of logic that can be run on demand, without provisioning or managing infrastructure.</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By using Azure Functions, you don't have to create a full-blown app to respond to changes in your Azure Cosmos database, you can create small reusable functions for specific tasks.</a:t>
            </a:r>
          </a:p>
          <a:p>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1" i="0" dirty="0">
                <a:solidFill>
                  <a:srgbClr val="171717"/>
                </a:solidFill>
                <a:effectLst/>
                <a:latin typeface="Segoe UI" panose="020B0502040204020203" pitchFamily="34" charset="0"/>
              </a:rPr>
              <a:t>Instant access to all your data</a:t>
            </a:r>
            <a:r>
              <a:rPr lang="en-GB" b="0" i="0" dirty="0">
                <a:solidFill>
                  <a:srgbClr val="171717"/>
                </a:solidFill>
                <a:effectLst/>
                <a:latin typeface="Segoe UI" panose="020B0502040204020203" pitchFamily="34" charset="0"/>
              </a:rPr>
              <a:t>: You have granular access to every value stored because Azure Cosmos DB </a:t>
            </a:r>
            <a:r>
              <a:rPr lang="en-GB" b="0" i="0" u="none" strike="noStrike" dirty="0">
                <a:solidFill>
                  <a:srgbClr val="171717"/>
                </a:solidFill>
                <a:effectLst/>
                <a:latin typeface="Segoe UI" panose="020B0502040204020203" pitchFamily="34" charset="0"/>
                <a:hlinkClick r:id="rId3"/>
              </a:rPr>
              <a:t>automatically indexes</a:t>
            </a:r>
            <a:r>
              <a:rPr lang="en-GB" b="0" i="0" dirty="0">
                <a:solidFill>
                  <a:srgbClr val="171717"/>
                </a:solidFill>
                <a:effectLst/>
                <a:latin typeface="Segoe UI" panose="020B0502040204020203" pitchFamily="34" charset="0"/>
              </a:rPr>
              <a:t> all data by default, and makes those indexes immediately available. This means you are able to constantly query, update, and add new items to your database and have instant access via Azure Functions.</a:t>
            </a:r>
          </a:p>
          <a:p>
            <a:pPr algn="l">
              <a:buFont typeface="Arial" panose="020B0604020202020204" pitchFamily="34" charset="0"/>
              <a:buChar char="•"/>
            </a:pPr>
            <a:r>
              <a:rPr lang="en-GB" b="1" i="0" dirty="0" err="1">
                <a:solidFill>
                  <a:srgbClr val="171717"/>
                </a:solidFill>
                <a:effectLst/>
                <a:latin typeface="Segoe UI" panose="020B0502040204020203" pitchFamily="34" charset="0"/>
              </a:rPr>
              <a:t>Schemaless</a:t>
            </a:r>
            <a:r>
              <a:rPr lang="en-GB" b="0" i="0" dirty="0">
                <a:solidFill>
                  <a:srgbClr val="171717"/>
                </a:solidFill>
                <a:effectLst/>
                <a:latin typeface="Segoe UI" panose="020B0502040204020203" pitchFamily="34" charset="0"/>
              </a:rPr>
              <a:t>. Azure Cosmos DB is </a:t>
            </a:r>
            <a:r>
              <a:rPr lang="en-GB" b="0" i="0" dirty="0" err="1">
                <a:solidFill>
                  <a:srgbClr val="171717"/>
                </a:solidFill>
                <a:effectLst/>
                <a:latin typeface="Segoe UI" panose="020B0502040204020203" pitchFamily="34" charset="0"/>
              </a:rPr>
              <a:t>schemaless</a:t>
            </a:r>
            <a:r>
              <a:rPr lang="en-GB" b="0" i="0" dirty="0">
                <a:solidFill>
                  <a:srgbClr val="171717"/>
                </a:solidFill>
                <a:effectLst/>
                <a:latin typeface="Segoe UI" panose="020B0502040204020203" pitchFamily="34" charset="0"/>
              </a:rPr>
              <a:t> - so it's uniquely able to handle any data output from an Azure Function. This "handle anything" approach makes it straightforward to create a variety of Functions that all output to Azure Cosmos DB.</a:t>
            </a:r>
          </a:p>
          <a:p>
            <a:pPr algn="l">
              <a:buFont typeface="Arial" panose="020B0604020202020204" pitchFamily="34" charset="0"/>
              <a:buChar char="•"/>
            </a:pPr>
            <a:r>
              <a:rPr lang="en-GB" b="1" i="0" dirty="0">
                <a:solidFill>
                  <a:srgbClr val="171717"/>
                </a:solidFill>
                <a:effectLst/>
                <a:latin typeface="Segoe UI" panose="020B0502040204020203" pitchFamily="34" charset="0"/>
              </a:rPr>
              <a:t>Scalable throughput</a:t>
            </a:r>
            <a:r>
              <a:rPr lang="en-GB" b="0" i="0" dirty="0">
                <a:solidFill>
                  <a:srgbClr val="171717"/>
                </a:solidFill>
                <a:effectLst/>
                <a:latin typeface="Segoe UI" panose="020B0502040204020203" pitchFamily="34" charset="0"/>
              </a:rPr>
              <a:t>. Throughput can be scaled up and down instantly in Azure Cosmos DB. If you have hundreds or thousands of Functions querying and writing to the same container, you can scale up your </a:t>
            </a:r>
            <a:r>
              <a:rPr lang="en-GB" b="0" i="0" u="none" strike="noStrike" dirty="0">
                <a:solidFill>
                  <a:srgbClr val="171717"/>
                </a:solidFill>
                <a:effectLst/>
                <a:latin typeface="Segoe UI" panose="020B0502040204020203" pitchFamily="34" charset="0"/>
                <a:hlinkClick r:id="rId4"/>
              </a:rPr>
              <a:t>RU/s</a:t>
            </a:r>
            <a:r>
              <a:rPr lang="en-GB" b="0" i="0" dirty="0">
                <a:solidFill>
                  <a:srgbClr val="171717"/>
                </a:solidFill>
                <a:effectLst/>
                <a:latin typeface="Segoe UI" panose="020B0502040204020203" pitchFamily="34" charset="0"/>
              </a:rPr>
              <a:t> to handle the load. All functions can work in parallel using your allocated RU/s and your data is guaranteed to be </a:t>
            </a:r>
            <a:r>
              <a:rPr lang="en-GB" b="0" i="0" u="none" strike="noStrike" dirty="0">
                <a:solidFill>
                  <a:srgbClr val="171717"/>
                </a:solidFill>
                <a:effectLst/>
                <a:latin typeface="Segoe UI" panose="020B0502040204020203" pitchFamily="34" charset="0"/>
                <a:hlinkClick r:id="rId5"/>
              </a:rPr>
              <a:t>consistent</a:t>
            </a:r>
            <a:r>
              <a:rPr lang="en-GB" b="0" i="0" dirty="0">
                <a:solidFill>
                  <a:srgbClr val="171717"/>
                </a:solidFill>
                <a:effectLst/>
                <a:latin typeface="Segoe UI" panose="020B0502040204020203" pitchFamily="34" charset="0"/>
              </a:rPr>
              <a:t>.</a:t>
            </a:r>
          </a:p>
          <a:p>
            <a:pPr algn="l">
              <a:buFont typeface="Arial" panose="020B0604020202020204" pitchFamily="34" charset="0"/>
              <a:buChar char="•"/>
            </a:pPr>
            <a:r>
              <a:rPr lang="en-GB" b="1" i="0" dirty="0">
                <a:solidFill>
                  <a:srgbClr val="171717"/>
                </a:solidFill>
                <a:effectLst/>
                <a:latin typeface="Segoe UI" panose="020B0502040204020203" pitchFamily="34" charset="0"/>
              </a:rPr>
              <a:t>Global replication</a:t>
            </a:r>
            <a:r>
              <a:rPr lang="en-GB" b="0" i="0" dirty="0">
                <a:solidFill>
                  <a:srgbClr val="171717"/>
                </a:solidFill>
                <a:effectLst/>
                <a:latin typeface="Segoe UI" panose="020B0502040204020203" pitchFamily="34" charset="0"/>
              </a:rPr>
              <a:t>. You can replicate Azure Cosmos DB data </a:t>
            </a:r>
            <a:r>
              <a:rPr lang="en-GB" b="0" i="0" u="none" strike="noStrike" dirty="0">
                <a:solidFill>
                  <a:srgbClr val="171717"/>
                </a:solidFill>
                <a:effectLst/>
                <a:latin typeface="Segoe UI" panose="020B0502040204020203" pitchFamily="34" charset="0"/>
                <a:hlinkClick r:id="rId6"/>
              </a:rPr>
              <a:t>around the globe</a:t>
            </a:r>
            <a:r>
              <a:rPr lang="en-GB" b="0" i="0" dirty="0">
                <a:solidFill>
                  <a:srgbClr val="171717"/>
                </a:solidFill>
                <a:effectLst/>
                <a:latin typeface="Segoe UI" panose="020B0502040204020203" pitchFamily="34" charset="0"/>
              </a:rPr>
              <a:t> to reduce latency, geo-locating your data closest to where your users are. As with all Azure Cosmos DB queries, data from event-driven triggers is read data from the Azure Cosmos DB closest to the user.</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1" i="0" dirty="0">
                <a:solidFill>
                  <a:srgbClr val="171717"/>
                </a:solidFill>
                <a:effectLst/>
                <a:latin typeface="Segoe UI" panose="020B0502040204020203" pitchFamily="34" charset="0"/>
              </a:rPr>
              <a:t>Event-driven</a:t>
            </a:r>
            <a:r>
              <a:rPr lang="en-GB" b="0" i="0" dirty="0">
                <a:solidFill>
                  <a:srgbClr val="171717"/>
                </a:solidFill>
                <a:effectLst/>
                <a:latin typeface="Segoe UI" panose="020B0502040204020203" pitchFamily="34" charset="0"/>
              </a:rPr>
              <a:t>. Azure Functions are event-driven and can listen to a change feed from Azure Cosmos DB. This means you don't need to create listening logic, you just keep an eye out for the changes you're listening for.</a:t>
            </a:r>
          </a:p>
          <a:p>
            <a:pPr algn="l">
              <a:buFont typeface="Arial" panose="020B0604020202020204" pitchFamily="34" charset="0"/>
              <a:buChar char="•"/>
            </a:pPr>
            <a:r>
              <a:rPr lang="en-GB" b="1" i="0" dirty="0">
                <a:solidFill>
                  <a:srgbClr val="171717"/>
                </a:solidFill>
                <a:effectLst/>
                <a:latin typeface="Segoe UI" panose="020B0502040204020203" pitchFamily="34" charset="0"/>
              </a:rPr>
              <a:t>No limits</a:t>
            </a:r>
            <a:r>
              <a:rPr lang="en-GB" b="0" i="0" dirty="0">
                <a:solidFill>
                  <a:srgbClr val="171717"/>
                </a:solidFill>
                <a:effectLst/>
                <a:latin typeface="Segoe UI" panose="020B0502040204020203" pitchFamily="34" charset="0"/>
              </a:rPr>
              <a:t>. Functions execute in parallel and the service spins up as many as you need. You set the parameters.</a:t>
            </a:r>
          </a:p>
          <a:p>
            <a:pPr algn="l">
              <a:buFont typeface="Arial" panose="020B0604020202020204" pitchFamily="34" charset="0"/>
              <a:buChar char="•"/>
            </a:pPr>
            <a:r>
              <a:rPr lang="en-GB" b="1" i="0" dirty="0">
                <a:solidFill>
                  <a:srgbClr val="171717"/>
                </a:solidFill>
                <a:effectLst/>
                <a:latin typeface="Segoe UI" panose="020B0502040204020203" pitchFamily="34" charset="0"/>
              </a:rPr>
              <a:t>Good for quick tasks</a:t>
            </a:r>
            <a:r>
              <a:rPr lang="en-GB" b="0" i="0" dirty="0">
                <a:solidFill>
                  <a:srgbClr val="171717"/>
                </a:solidFill>
                <a:effectLst/>
                <a:latin typeface="Segoe UI" panose="020B0502040204020203" pitchFamily="34" charset="0"/>
              </a:rPr>
              <a:t>. The service spins up new instances of functions whenever an event fires and closes them as soon as the function completes. You only pay for the time your functions are running.</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endParaRPr lang="en-GB" b="0" i="0" dirty="0">
              <a:solidFill>
                <a:srgbClr val="171717"/>
              </a:solidFill>
              <a:effectLst/>
              <a:latin typeface="Segoe UI" panose="020B0502040204020203" pitchFamily="34" charset="0"/>
            </a:endParaRPr>
          </a:p>
          <a:p>
            <a:endParaRPr lang="en-NZ" dirty="0"/>
          </a:p>
        </p:txBody>
      </p:sp>
      <p:sp>
        <p:nvSpPr>
          <p:cNvPr id="4" name="Slide Number Placeholder 3"/>
          <p:cNvSpPr>
            <a:spLocks noGrp="1"/>
          </p:cNvSpPr>
          <p:nvPr>
            <p:ph type="sldNum" sz="quarter" idx="5"/>
          </p:nvPr>
        </p:nvSpPr>
        <p:spPr/>
        <p:txBody>
          <a:bodyPr/>
          <a:lstStyle/>
          <a:p>
            <a:fld id="{30BE92D7-6AC0-42EC-B1BC-229DBA1E6035}" type="slidenum">
              <a:rPr lang="en-NZ" smtClean="0"/>
              <a:t>5</a:t>
            </a:fld>
            <a:endParaRPr lang="en-NZ"/>
          </a:p>
        </p:txBody>
      </p:sp>
    </p:spTree>
    <p:extLst>
      <p:ext uri="{BB962C8B-B14F-4D97-AF65-F5344CB8AC3E}">
        <p14:creationId xmlns:p14="http://schemas.microsoft.com/office/powerpoint/2010/main" val="939041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There are different ways we can use Azure Functions to interact with our Cosmos databases,</a:t>
            </a:r>
          </a:p>
          <a:p>
            <a:endParaRPr lang="en-NZ" dirty="0"/>
          </a:p>
          <a:p>
            <a:r>
              <a:rPr lang="en-NZ" dirty="0"/>
              <a:t>We may want to execute a function whenever a document is created or modified in a collection, so we can use a Cosmos DB Trigger to run our functions,</a:t>
            </a:r>
          </a:p>
          <a:p>
            <a:endParaRPr lang="en-NZ" dirty="0"/>
          </a:p>
          <a:p>
            <a:r>
              <a:rPr lang="en-NZ" dirty="0"/>
              <a:t>We may want to do a quick read on our collections based off a SQL query, so for this we would use a input binding for this</a:t>
            </a:r>
          </a:p>
          <a:p>
            <a:endParaRPr lang="en-NZ" dirty="0"/>
          </a:p>
          <a:p>
            <a:r>
              <a:rPr lang="en-NZ" dirty="0"/>
              <a:t>Or we may want to write to our Cosmos DB collections, for that we can use an Output binding </a:t>
            </a:r>
            <a:r>
              <a:rPr lang="en-NZ" dirty="0">
                <a:sym typeface="Wingdings" panose="05000000000000000000" pitchFamily="2" charset="2"/>
              </a:rPr>
              <a:t></a:t>
            </a:r>
          </a:p>
          <a:p>
            <a:endParaRPr lang="en-NZ" dirty="0">
              <a:sym typeface="Wingdings" panose="05000000000000000000" pitchFamily="2" charset="2"/>
            </a:endParaRPr>
          </a:p>
          <a:p>
            <a:r>
              <a:rPr lang="en-NZ" dirty="0">
                <a:sym typeface="Wingdings" panose="05000000000000000000" pitchFamily="2" charset="2"/>
              </a:rPr>
              <a:t>Let’s go through some visual example of this</a:t>
            </a:r>
            <a:endParaRPr lang="en-NZ" dirty="0"/>
          </a:p>
        </p:txBody>
      </p:sp>
      <p:sp>
        <p:nvSpPr>
          <p:cNvPr id="4" name="Slide Number Placeholder 3"/>
          <p:cNvSpPr>
            <a:spLocks noGrp="1"/>
          </p:cNvSpPr>
          <p:nvPr>
            <p:ph type="sldNum" sz="quarter" idx="5"/>
          </p:nvPr>
        </p:nvSpPr>
        <p:spPr/>
        <p:txBody>
          <a:bodyPr/>
          <a:lstStyle/>
          <a:p>
            <a:fld id="{30BE92D7-6AC0-42EC-B1BC-229DBA1E6035}" type="slidenum">
              <a:rPr lang="en-NZ" smtClean="0"/>
              <a:t>6</a:t>
            </a:fld>
            <a:endParaRPr lang="en-NZ"/>
          </a:p>
        </p:txBody>
      </p:sp>
    </p:spTree>
    <p:extLst>
      <p:ext uri="{BB962C8B-B14F-4D97-AF65-F5344CB8AC3E}">
        <p14:creationId xmlns:p14="http://schemas.microsoft.com/office/powerpoint/2010/main" val="1551677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Let’s start with the Cosmos DB trigger. This is a really simple way of using a feature in Azure Cosmos DB called the change feed.</a:t>
            </a:r>
          </a:p>
          <a:p>
            <a:endParaRPr lang="en-NZ" dirty="0"/>
          </a:p>
          <a:p>
            <a:r>
              <a:rPr lang="en-NZ" dirty="0"/>
              <a:t>So essentially we will set up our function with a Cosmos DB Trigger to listen to a container in our Cosmos DB account, and every time a document is created or updated, our Azure Function will be invoked and we can produce an output from those changes.</a:t>
            </a:r>
          </a:p>
          <a:p>
            <a:endParaRPr lang="en-NZ" dirty="0"/>
          </a:p>
          <a:p>
            <a:endParaRPr lang="en-NZ" dirty="0"/>
          </a:p>
        </p:txBody>
      </p:sp>
      <p:sp>
        <p:nvSpPr>
          <p:cNvPr id="4" name="Slide Number Placeholder 3"/>
          <p:cNvSpPr>
            <a:spLocks noGrp="1"/>
          </p:cNvSpPr>
          <p:nvPr>
            <p:ph type="sldNum" sz="quarter" idx="5"/>
          </p:nvPr>
        </p:nvSpPr>
        <p:spPr/>
        <p:txBody>
          <a:bodyPr/>
          <a:lstStyle/>
          <a:p>
            <a:fld id="{30BE92D7-6AC0-42EC-B1BC-229DBA1E6035}" type="slidenum">
              <a:rPr lang="en-NZ" smtClean="0"/>
              <a:t>7</a:t>
            </a:fld>
            <a:endParaRPr lang="en-NZ"/>
          </a:p>
        </p:txBody>
      </p:sp>
    </p:spTree>
    <p:extLst>
      <p:ext uri="{BB962C8B-B14F-4D97-AF65-F5344CB8AC3E}">
        <p14:creationId xmlns:p14="http://schemas.microsoft.com/office/powerpoint/2010/main" val="1417669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let’s go through an example here,</a:t>
            </a:r>
          </a:p>
          <a:p>
            <a:endParaRPr lang="en-NZ" dirty="0"/>
          </a:p>
          <a:p>
            <a:r>
              <a:rPr lang="en-NZ" dirty="0"/>
              <a:t>Let’s say we have a function called purchase product, say we have an e-commerce site and every time a customer creates an order, we can use the change feed to produce an output depending on what we  might want to do.</a:t>
            </a:r>
          </a:p>
          <a:p>
            <a:endParaRPr lang="en-NZ" dirty="0"/>
          </a:p>
          <a:p>
            <a:r>
              <a:rPr lang="en-NZ" dirty="0"/>
              <a:t>So for example, we could use the change feed to persist our document to another collection in Cosmos DB that may have a different partition key, we may want to take our JSON document and store it in a colder storage that may be more suitable for analytical workloads, or for those of you who may be more familiar with Databricks, we can use the Change Feed connector for Spark and perform some Machine Learning jobs based off changes in our collections.</a:t>
            </a:r>
          </a:p>
          <a:p>
            <a:endParaRPr lang="en-NZ" dirty="0"/>
          </a:p>
          <a:p>
            <a:r>
              <a:rPr lang="en-NZ" dirty="0"/>
              <a:t>Essentially any changes that occur within our container are produced as a sorted list of documents that were changes in the order that they were modified, and they can be process incrementally. Now with the Change Feed, we aren’t limited to just a single consumer, it’s not like we have to set up multiple Change Feeds in order to do different things, all of these consumers can consumer the same Change Feed to do parallel processing.</a:t>
            </a:r>
          </a:p>
          <a:p>
            <a:endParaRPr lang="en-NZ" dirty="0"/>
          </a:p>
          <a:p>
            <a:r>
              <a:rPr lang="en-NZ" dirty="0"/>
              <a:t>The Change Feed is enabled by default on all Cosmos DB accounts, so all we have to do is set up our Function and we can process changes on our Cosmos DB containers</a:t>
            </a:r>
          </a:p>
          <a:p>
            <a:endParaRPr lang="en-NZ" dirty="0"/>
          </a:p>
          <a:p>
            <a:r>
              <a:rPr lang="en-NZ" dirty="0"/>
              <a:t>Now Azure Functions aren’t the only way that we can work with the Change Feed, we can also use the processor library but that’s out of scope for this talk, so with that quick introduction to the Change Feed in Cosmos DB, let’s go back to our bindings.</a:t>
            </a:r>
          </a:p>
        </p:txBody>
      </p:sp>
      <p:sp>
        <p:nvSpPr>
          <p:cNvPr id="4" name="Slide Number Placeholder 3"/>
          <p:cNvSpPr>
            <a:spLocks noGrp="1"/>
          </p:cNvSpPr>
          <p:nvPr>
            <p:ph type="sldNum" sz="quarter" idx="5"/>
          </p:nvPr>
        </p:nvSpPr>
        <p:spPr/>
        <p:txBody>
          <a:bodyPr/>
          <a:lstStyle/>
          <a:p>
            <a:fld id="{30BE92D7-6AC0-42EC-B1BC-229DBA1E6035}" type="slidenum">
              <a:rPr lang="en-NZ" smtClean="0"/>
              <a:t>8</a:t>
            </a:fld>
            <a:endParaRPr lang="en-NZ"/>
          </a:p>
        </p:txBody>
      </p:sp>
    </p:spTree>
    <p:extLst>
      <p:ext uri="{BB962C8B-B14F-4D97-AF65-F5344CB8AC3E}">
        <p14:creationId xmlns:p14="http://schemas.microsoft.com/office/powerpoint/2010/main" val="4016960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We can use an input binding to read data from our Cosmos DB collections, so for example we might use an HTTP trigger as part of a serverless API to perform a particular query that retrieves data from Cosmos DB, we can then use that output to return documents to the user as part of a web page.</a:t>
            </a:r>
          </a:p>
          <a:p>
            <a:endParaRPr lang="en-NZ" dirty="0"/>
          </a:p>
          <a:p>
            <a:r>
              <a:rPr lang="en-NZ" dirty="0"/>
              <a:t>Essentially if we need a subset of our data in a Cosmos DB Collection, we can use a input binding to execute really simple queries to get that data back to us.</a:t>
            </a:r>
          </a:p>
        </p:txBody>
      </p:sp>
      <p:sp>
        <p:nvSpPr>
          <p:cNvPr id="4" name="Slide Number Placeholder 3"/>
          <p:cNvSpPr>
            <a:spLocks noGrp="1"/>
          </p:cNvSpPr>
          <p:nvPr>
            <p:ph type="sldNum" sz="quarter" idx="5"/>
          </p:nvPr>
        </p:nvSpPr>
        <p:spPr/>
        <p:txBody>
          <a:bodyPr/>
          <a:lstStyle/>
          <a:p>
            <a:fld id="{30BE92D7-6AC0-42EC-B1BC-229DBA1E6035}" type="slidenum">
              <a:rPr lang="en-NZ" smtClean="0"/>
              <a:t>9</a:t>
            </a:fld>
            <a:endParaRPr lang="en-NZ"/>
          </a:p>
        </p:txBody>
      </p:sp>
    </p:spTree>
    <p:extLst>
      <p:ext uri="{BB962C8B-B14F-4D97-AF65-F5344CB8AC3E}">
        <p14:creationId xmlns:p14="http://schemas.microsoft.com/office/powerpoint/2010/main" val="177503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E9BD9-1731-452A-8A81-07EF1F191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D5AA3749-6072-4C27-95AD-5A63970B04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DBD79B82-424A-4E05-94EB-9BC8CF05EA1C}"/>
              </a:ext>
            </a:extLst>
          </p:cNvPr>
          <p:cNvSpPr>
            <a:spLocks noGrp="1"/>
          </p:cNvSpPr>
          <p:nvPr>
            <p:ph type="dt" sz="half" idx="10"/>
          </p:nvPr>
        </p:nvSpPr>
        <p:spPr/>
        <p:txBody>
          <a:bodyPr/>
          <a:lstStyle/>
          <a:p>
            <a:fld id="{640DBBE0-BC46-4D29-BBC7-105F756D3AC6}" type="datetimeFigureOut">
              <a:rPr lang="en-NZ" smtClean="0"/>
              <a:t>28/07/2020</a:t>
            </a:fld>
            <a:endParaRPr lang="en-NZ"/>
          </a:p>
        </p:txBody>
      </p:sp>
      <p:sp>
        <p:nvSpPr>
          <p:cNvPr id="5" name="Footer Placeholder 4">
            <a:extLst>
              <a:ext uri="{FF2B5EF4-FFF2-40B4-BE49-F238E27FC236}">
                <a16:creationId xmlns:a16="http://schemas.microsoft.com/office/drawing/2014/main" id="{1AE89A65-A814-4F1F-B0F0-28002C70674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66111810-9822-455F-ADEE-983638D9EA96}"/>
              </a:ext>
            </a:extLst>
          </p:cNvPr>
          <p:cNvSpPr>
            <a:spLocks noGrp="1"/>
          </p:cNvSpPr>
          <p:nvPr>
            <p:ph type="sldNum" sz="quarter" idx="12"/>
          </p:nvPr>
        </p:nvSpPr>
        <p:spPr/>
        <p:txBody>
          <a:bodyPr/>
          <a:lstStyle/>
          <a:p>
            <a:fld id="{173D5937-0222-4D78-9C8F-C194B5FA2105}" type="slidenum">
              <a:rPr lang="en-NZ" smtClean="0"/>
              <a:t>‹#›</a:t>
            </a:fld>
            <a:endParaRPr lang="en-NZ"/>
          </a:p>
        </p:txBody>
      </p:sp>
    </p:spTree>
    <p:extLst>
      <p:ext uri="{BB962C8B-B14F-4D97-AF65-F5344CB8AC3E}">
        <p14:creationId xmlns:p14="http://schemas.microsoft.com/office/powerpoint/2010/main" val="1072186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2EE22-3374-4BAC-A8DC-BBF337928021}"/>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9A17B0B9-8B60-440F-BEB7-9BE1B9FC23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AF584DFC-D289-4ACB-88EA-E4EB8703AF7D}"/>
              </a:ext>
            </a:extLst>
          </p:cNvPr>
          <p:cNvSpPr>
            <a:spLocks noGrp="1"/>
          </p:cNvSpPr>
          <p:nvPr>
            <p:ph type="dt" sz="half" idx="10"/>
          </p:nvPr>
        </p:nvSpPr>
        <p:spPr/>
        <p:txBody>
          <a:bodyPr/>
          <a:lstStyle/>
          <a:p>
            <a:fld id="{640DBBE0-BC46-4D29-BBC7-105F756D3AC6}" type="datetimeFigureOut">
              <a:rPr lang="en-NZ" smtClean="0"/>
              <a:t>28/07/2020</a:t>
            </a:fld>
            <a:endParaRPr lang="en-NZ"/>
          </a:p>
        </p:txBody>
      </p:sp>
      <p:sp>
        <p:nvSpPr>
          <p:cNvPr id="5" name="Footer Placeholder 4">
            <a:extLst>
              <a:ext uri="{FF2B5EF4-FFF2-40B4-BE49-F238E27FC236}">
                <a16:creationId xmlns:a16="http://schemas.microsoft.com/office/drawing/2014/main" id="{4D11B0F6-D605-4F65-84A3-59F40D7F650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7C922AF1-F490-406F-80B6-381F0A86C014}"/>
              </a:ext>
            </a:extLst>
          </p:cNvPr>
          <p:cNvSpPr>
            <a:spLocks noGrp="1"/>
          </p:cNvSpPr>
          <p:nvPr>
            <p:ph type="sldNum" sz="quarter" idx="12"/>
          </p:nvPr>
        </p:nvSpPr>
        <p:spPr/>
        <p:txBody>
          <a:bodyPr/>
          <a:lstStyle/>
          <a:p>
            <a:fld id="{173D5937-0222-4D78-9C8F-C194B5FA2105}" type="slidenum">
              <a:rPr lang="en-NZ" smtClean="0"/>
              <a:t>‹#›</a:t>
            </a:fld>
            <a:endParaRPr lang="en-NZ"/>
          </a:p>
        </p:txBody>
      </p:sp>
    </p:spTree>
    <p:extLst>
      <p:ext uri="{BB962C8B-B14F-4D97-AF65-F5344CB8AC3E}">
        <p14:creationId xmlns:p14="http://schemas.microsoft.com/office/powerpoint/2010/main" val="140081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AF4709-D361-42E5-8047-E18114F387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EA9B3534-F13A-43E7-8D76-79B32FCC06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06CE7C1-B0E0-4F16-AC8C-D8F91FA9D017}"/>
              </a:ext>
            </a:extLst>
          </p:cNvPr>
          <p:cNvSpPr>
            <a:spLocks noGrp="1"/>
          </p:cNvSpPr>
          <p:nvPr>
            <p:ph type="dt" sz="half" idx="10"/>
          </p:nvPr>
        </p:nvSpPr>
        <p:spPr/>
        <p:txBody>
          <a:bodyPr/>
          <a:lstStyle/>
          <a:p>
            <a:fld id="{640DBBE0-BC46-4D29-BBC7-105F756D3AC6}" type="datetimeFigureOut">
              <a:rPr lang="en-NZ" smtClean="0"/>
              <a:t>28/07/2020</a:t>
            </a:fld>
            <a:endParaRPr lang="en-NZ"/>
          </a:p>
        </p:txBody>
      </p:sp>
      <p:sp>
        <p:nvSpPr>
          <p:cNvPr id="5" name="Footer Placeholder 4">
            <a:extLst>
              <a:ext uri="{FF2B5EF4-FFF2-40B4-BE49-F238E27FC236}">
                <a16:creationId xmlns:a16="http://schemas.microsoft.com/office/drawing/2014/main" id="{50D7FD44-BB8B-49D4-904B-85FB9A837DA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A79A107-8656-45BC-97E9-C473A374F124}"/>
              </a:ext>
            </a:extLst>
          </p:cNvPr>
          <p:cNvSpPr>
            <a:spLocks noGrp="1"/>
          </p:cNvSpPr>
          <p:nvPr>
            <p:ph type="sldNum" sz="quarter" idx="12"/>
          </p:nvPr>
        </p:nvSpPr>
        <p:spPr/>
        <p:txBody>
          <a:bodyPr/>
          <a:lstStyle/>
          <a:p>
            <a:fld id="{173D5937-0222-4D78-9C8F-C194B5FA2105}" type="slidenum">
              <a:rPr lang="en-NZ" smtClean="0"/>
              <a:t>‹#›</a:t>
            </a:fld>
            <a:endParaRPr lang="en-NZ"/>
          </a:p>
        </p:txBody>
      </p:sp>
    </p:spTree>
    <p:extLst>
      <p:ext uri="{BB962C8B-B14F-4D97-AF65-F5344CB8AC3E}">
        <p14:creationId xmlns:p14="http://schemas.microsoft.com/office/powerpoint/2010/main" val="244954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4F482-4B27-47C7-BC9C-12A16E44F139}"/>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A92BF022-86B3-4F5A-A82B-D4F54B4C27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7C6E6C-7FBC-4FA0-BCA3-1952F683569F}"/>
              </a:ext>
            </a:extLst>
          </p:cNvPr>
          <p:cNvSpPr>
            <a:spLocks noGrp="1"/>
          </p:cNvSpPr>
          <p:nvPr>
            <p:ph type="dt" sz="half" idx="10"/>
          </p:nvPr>
        </p:nvSpPr>
        <p:spPr/>
        <p:txBody>
          <a:bodyPr/>
          <a:lstStyle/>
          <a:p>
            <a:fld id="{640DBBE0-BC46-4D29-BBC7-105F756D3AC6}" type="datetimeFigureOut">
              <a:rPr lang="en-NZ" smtClean="0"/>
              <a:t>28/07/2020</a:t>
            </a:fld>
            <a:endParaRPr lang="en-NZ"/>
          </a:p>
        </p:txBody>
      </p:sp>
      <p:sp>
        <p:nvSpPr>
          <p:cNvPr id="5" name="Footer Placeholder 4">
            <a:extLst>
              <a:ext uri="{FF2B5EF4-FFF2-40B4-BE49-F238E27FC236}">
                <a16:creationId xmlns:a16="http://schemas.microsoft.com/office/drawing/2014/main" id="{A621529E-358D-44C0-A795-B93F33DD243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678D909-CED7-410C-9CF2-F3DA36893D3B}"/>
              </a:ext>
            </a:extLst>
          </p:cNvPr>
          <p:cNvSpPr>
            <a:spLocks noGrp="1"/>
          </p:cNvSpPr>
          <p:nvPr>
            <p:ph type="sldNum" sz="quarter" idx="12"/>
          </p:nvPr>
        </p:nvSpPr>
        <p:spPr/>
        <p:txBody>
          <a:bodyPr/>
          <a:lstStyle/>
          <a:p>
            <a:fld id="{173D5937-0222-4D78-9C8F-C194B5FA2105}" type="slidenum">
              <a:rPr lang="en-NZ" smtClean="0"/>
              <a:t>‹#›</a:t>
            </a:fld>
            <a:endParaRPr lang="en-NZ"/>
          </a:p>
        </p:txBody>
      </p:sp>
    </p:spTree>
    <p:extLst>
      <p:ext uri="{BB962C8B-B14F-4D97-AF65-F5344CB8AC3E}">
        <p14:creationId xmlns:p14="http://schemas.microsoft.com/office/powerpoint/2010/main" val="423567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41C1-57FC-44EF-9725-7B41AA7FFE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2DE41D2B-B2A9-4FDC-98CB-E471794DB9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035D0D-9323-44C3-8B96-E7F7C603344F}"/>
              </a:ext>
            </a:extLst>
          </p:cNvPr>
          <p:cNvSpPr>
            <a:spLocks noGrp="1"/>
          </p:cNvSpPr>
          <p:nvPr>
            <p:ph type="dt" sz="half" idx="10"/>
          </p:nvPr>
        </p:nvSpPr>
        <p:spPr/>
        <p:txBody>
          <a:bodyPr/>
          <a:lstStyle/>
          <a:p>
            <a:fld id="{640DBBE0-BC46-4D29-BBC7-105F756D3AC6}" type="datetimeFigureOut">
              <a:rPr lang="en-NZ" smtClean="0"/>
              <a:t>28/07/2020</a:t>
            </a:fld>
            <a:endParaRPr lang="en-NZ"/>
          </a:p>
        </p:txBody>
      </p:sp>
      <p:sp>
        <p:nvSpPr>
          <p:cNvPr id="5" name="Footer Placeholder 4">
            <a:extLst>
              <a:ext uri="{FF2B5EF4-FFF2-40B4-BE49-F238E27FC236}">
                <a16:creationId xmlns:a16="http://schemas.microsoft.com/office/drawing/2014/main" id="{035D4F76-CD04-4E09-962D-E6593D844235}"/>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CA05FF8-F7F1-4E5B-9A16-36DC3D782C91}"/>
              </a:ext>
            </a:extLst>
          </p:cNvPr>
          <p:cNvSpPr>
            <a:spLocks noGrp="1"/>
          </p:cNvSpPr>
          <p:nvPr>
            <p:ph type="sldNum" sz="quarter" idx="12"/>
          </p:nvPr>
        </p:nvSpPr>
        <p:spPr/>
        <p:txBody>
          <a:bodyPr/>
          <a:lstStyle/>
          <a:p>
            <a:fld id="{173D5937-0222-4D78-9C8F-C194B5FA2105}" type="slidenum">
              <a:rPr lang="en-NZ" smtClean="0"/>
              <a:t>‹#›</a:t>
            </a:fld>
            <a:endParaRPr lang="en-NZ"/>
          </a:p>
        </p:txBody>
      </p:sp>
    </p:spTree>
    <p:extLst>
      <p:ext uri="{BB962C8B-B14F-4D97-AF65-F5344CB8AC3E}">
        <p14:creationId xmlns:p14="http://schemas.microsoft.com/office/powerpoint/2010/main" val="101848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5C8D-CEA3-4EFA-B56B-BD3C8F78CD75}"/>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97BC3BBA-59C4-44FF-A62F-97B1BA813C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D3587831-6FA4-4357-B503-C8FFEB6458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80784DED-0DD9-4E16-B2D1-718E74BE356B}"/>
              </a:ext>
            </a:extLst>
          </p:cNvPr>
          <p:cNvSpPr>
            <a:spLocks noGrp="1"/>
          </p:cNvSpPr>
          <p:nvPr>
            <p:ph type="dt" sz="half" idx="10"/>
          </p:nvPr>
        </p:nvSpPr>
        <p:spPr/>
        <p:txBody>
          <a:bodyPr/>
          <a:lstStyle/>
          <a:p>
            <a:fld id="{640DBBE0-BC46-4D29-BBC7-105F756D3AC6}" type="datetimeFigureOut">
              <a:rPr lang="en-NZ" smtClean="0"/>
              <a:t>28/07/2020</a:t>
            </a:fld>
            <a:endParaRPr lang="en-NZ"/>
          </a:p>
        </p:txBody>
      </p:sp>
      <p:sp>
        <p:nvSpPr>
          <p:cNvPr id="6" name="Footer Placeholder 5">
            <a:extLst>
              <a:ext uri="{FF2B5EF4-FFF2-40B4-BE49-F238E27FC236}">
                <a16:creationId xmlns:a16="http://schemas.microsoft.com/office/drawing/2014/main" id="{A798B276-4078-4F89-8291-0F2FA528C08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4C62CF2-EECD-47F3-9C49-51E81B8644F4}"/>
              </a:ext>
            </a:extLst>
          </p:cNvPr>
          <p:cNvSpPr>
            <a:spLocks noGrp="1"/>
          </p:cNvSpPr>
          <p:nvPr>
            <p:ph type="sldNum" sz="quarter" idx="12"/>
          </p:nvPr>
        </p:nvSpPr>
        <p:spPr/>
        <p:txBody>
          <a:bodyPr/>
          <a:lstStyle/>
          <a:p>
            <a:fld id="{173D5937-0222-4D78-9C8F-C194B5FA2105}" type="slidenum">
              <a:rPr lang="en-NZ" smtClean="0"/>
              <a:t>‹#›</a:t>
            </a:fld>
            <a:endParaRPr lang="en-NZ"/>
          </a:p>
        </p:txBody>
      </p:sp>
    </p:spTree>
    <p:extLst>
      <p:ext uri="{BB962C8B-B14F-4D97-AF65-F5344CB8AC3E}">
        <p14:creationId xmlns:p14="http://schemas.microsoft.com/office/powerpoint/2010/main" val="168628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B2F7-F6EA-49AF-BEB8-9D15B950E051}"/>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8D92A97-761A-4850-A4E2-9D31354770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0923F-06AD-440B-9D50-3A03E52C64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FC5F4F7F-9398-4BEE-8F2C-79ACA3723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FE106-39E3-4E1A-AA2C-7D4A75F437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5F0000E7-1CCA-4BD2-A569-3A0E0191A267}"/>
              </a:ext>
            </a:extLst>
          </p:cNvPr>
          <p:cNvSpPr>
            <a:spLocks noGrp="1"/>
          </p:cNvSpPr>
          <p:nvPr>
            <p:ph type="dt" sz="half" idx="10"/>
          </p:nvPr>
        </p:nvSpPr>
        <p:spPr/>
        <p:txBody>
          <a:bodyPr/>
          <a:lstStyle/>
          <a:p>
            <a:fld id="{640DBBE0-BC46-4D29-BBC7-105F756D3AC6}" type="datetimeFigureOut">
              <a:rPr lang="en-NZ" smtClean="0"/>
              <a:t>28/07/2020</a:t>
            </a:fld>
            <a:endParaRPr lang="en-NZ"/>
          </a:p>
        </p:txBody>
      </p:sp>
      <p:sp>
        <p:nvSpPr>
          <p:cNvPr id="8" name="Footer Placeholder 7">
            <a:extLst>
              <a:ext uri="{FF2B5EF4-FFF2-40B4-BE49-F238E27FC236}">
                <a16:creationId xmlns:a16="http://schemas.microsoft.com/office/drawing/2014/main" id="{AD31B5B3-F26E-4585-946B-43E2482C1C43}"/>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F8E6E95C-9026-4FAA-B206-E6F2E6239E6F}"/>
              </a:ext>
            </a:extLst>
          </p:cNvPr>
          <p:cNvSpPr>
            <a:spLocks noGrp="1"/>
          </p:cNvSpPr>
          <p:nvPr>
            <p:ph type="sldNum" sz="quarter" idx="12"/>
          </p:nvPr>
        </p:nvSpPr>
        <p:spPr/>
        <p:txBody>
          <a:bodyPr/>
          <a:lstStyle/>
          <a:p>
            <a:fld id="{173D5937-0222-4D78-9C8F-C194B5FA2105}" type="slidenum">
              <a:rPr lang="en-NZ" smtClean="0"/>
              <a:t>‹#›</a:t>
            </a:fld>
            <a:endParaRPr lang="en-NZ"/>
          </a:p>
        </p:txBody>
      </p:sp>
    </p:spTree>
    <p:extLst>
      <p:ext uri="{BB962C8B-B14F-4D97-AF65-F5344CB8AC3E}">
        <p14:creationId xmlns:p14="http://schemas.microsoft.com/office/powerpoint/2010/main" val="161131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3EAF-963A-4057-A91C-14594CA7AB86}"/>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9540F464-4BED-4456-A6A5-8ADFE05CD64A}"/>
              </a:ext>
            </a:extLst>
          </p:cNvPr>
          <p:cNvSpPr>
            <a:spLocks noGrp="1"/>
          </p:cNvSpPr>
          <p:nvPr>
            <p:ph type="dt" sz="half" idx="10"/>
          </p:nvPr>
        </p:nvSpPr>
        <p:spPr/>
        <p:txBody>
          <a:bodyPr/>
          <a:lstStyle/>
          <a:p>
            <a:fld id="{640DBBE0-BC46-4D29-BBC7-105F756D3AC6}" type="datetimeFigureOut">
              <a:rPr lang="en-NZ" smtClean="0"/>
              <a:t>28/07/2020</a:t>
            </a:fld>
            <a:endParaRPr lang="en-NZ"/>
          </a:p>
        </p:txBody>
      </p:sp>
      <p:sp>
        <p:nvSpPr>
          <p:cNvPr id="4" name="Footer Placeholder 3">
            <a:extLst>
              <a:ext uri="{FF2B5EF4-FFF2-40B4-BE49-F238E27FC236}">
                <a16:creationId xmlns:a16="http://schemas.microsoft.com/office/drawing/2014/main" id="{122E96F9-933A-4BA2-95F3-47F75A0EAAA9}"/>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BF28AB82-C183-4153-A0D4-92F74F8A5630}"/>
              </a:ext>
            </a:extLst>
          </p:cNvPr>
          <p:cNvSpPr>
            <a:spLocks noGrp="1"/>
          </p:cNvSpPr>
          <p:nvPr>
            <p:ph type="sldNum" sz="quarter" idx="12"/>
          </p:nvPr>
        </p:nvSpPr>
        <p:spPr/>
        <p:txBody>
          <a:bodyPr/>
          <a:lstStyle/>
          <a:p>
            <a:fld id="{173D5937-0222-4D78-9C8F-C194B5FA2105}" type="slidenum">
              <a:rPr lang="en-NZ" smtClean="0"/>
              <a:t>‹#›</a:t>
            </a:fld>
            <a:endParaRPr lang="en-NZ"/>
          </a:p>
        </p:txBody>
      </p:sp>
    </p:spTree>
    <p:extLst>
      <p:ext uri="{BB962C8B-B14F-4D97-AF65-F5344CB8AC3E}">
        <p14:creationId xmlns:p14="http://schemas.microsoft.com/office/powerpoint/2010/main" val="647586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064E3E-0CC9-4C89-A75F-23367242CE8D}"/>
              </a:ext>
            </a:extLst>
          </p:cNvPr>
          <p:cNvSpPr>
            <a:spLocks noGrp="1"/>
          </p:cNvSpPr>
          <p:nvPr>
            <p:ph type="dt" sz="half" idx="10"/>
          </p:nvPr>
        </p:nvSpPr>
        <p:spPr/>
        <p:txBody>
          <a:bodyPr/>
          <a:lstStyle/>
          <a:p>
            <a:fld id="{640DBBE0-BC46-4D29-BBC7-105F756D3AC6}" type="datetimeFigureOut">
              <a:rPr lang="en-NZ" smtClean="0"/>
              <a:t>28/07/2020</a:t>
            </a:fld>
            <a:endParaRPr lang="en-NZ"/>
          </a:p>
        </p:txBody>
      </p:sp>
      <p:sp>
        <p:nvSpPr>
          <p:cNvPr id="3" name="Footer Placeholder 2">
            <a:extLst>
              <a:ext uri="{FF2B5EF4-FFF2-40B4-BE49-F238E27FC236}">
                <a16:creationId xmlns:a16="http://schemas.microsoft.com/office/drawing/2014/main" id="{C97D209F-4135-41FC-AB82-1359D31B379E}"/>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0B581434-C4B9-467A-AEE6-D3EBE0D068B8}"/>
              </a:ext>
            </a:extLst>
          </p:cNvPr>
          <p:cNvSpPr>
            <a:spLocks noGrp="1"/>
          </p:cNvSpPr>
          <p:nvPr>
            <p:ph type="sldNum" sz="quarter" idx="12"/>
          </p:nvPr>
        </p:nvSpPr>
        <p:spPr/>
        <p:txBody>
          <a:bodyPr/>
          <a:lstStyle/>
          <a:p>
            <a:fld id="{173D5937-0222-4D78-9C8F-C194B5FA2105}" type="slidenum">
              <a:rPr lang="en-NZ" smtClean="0"/>
              <a:t>‹#›</a:t>
            </a:fld>
            <a:endParaRPr lang="en-NZ"/>
          </a:p>
        </p:txBody>
      </p:sp>
    </p:spTree>
    <p:extLst>
      <p:ext uri="{BB962C8B-B14F-4D97-AF65-F5344CB8AC3E}">
        <p14:creationId xmlns:p14="http://schemas.microsoft.com/office/powerpoint/2010/main" val="4174286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F1AE-448F-4C3E-927D-DB8FD4409E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05A982BB-AC51-468D-9013-2886F9BC19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05898351-3C7A-45B5-9E50-4B3AE8BD4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73D7D6-136C-480B-8A79-EC9D473F9E16}"/>
              </a:ext>
            </a:extLst>
          </p:cNvPr>
          <p:cNvSpPr>
            <a:spLocks noGrp="1"/>
          </p:cNvSpPr>
          <p:nvPr>
            <p:ph type="dt" sz="half" idx="10"/>
          </p:nvPr>
        </p:nvSpPr>
        <p:spPr/>
        <p:txBody>
          <a:bodyPr/>
          <a:lstStyle/>
          <a:p>
            <a:fld id="{640DBBE0-BC46-4D29-BBC7-105F756D3AC6}" type="datetimeFigureOut">
              <a:rPr lang="en-NZ" smtClean="0"/>
              <a:t>28/07/2020</a:t>
            </a:fld>
            <a:endParaRPr lang="en-NZ"/>
          </a:p>
        </p:txBody>
      </p:sp>
      <p:sp>
        <p:nvSpPr>
          <p:cNvPr id="6" name="Footer Placeholder 5">
            <a:extLst>
              <a:ext uri="{FF2B5EF4-FFF2-40B4-BE49-F238E27FC236}">
                <a16:creationId xmlns:a16="http://schemas.microsoft.com/office/drawing/2014/main" id="{E4D4AB74-B515-4F65-B7C4-0C7BB34E15D6}"/>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D468B64D-2DC9-4A83-95A4-DE35F18C089E}"/>
              </a:ext>
            </a:extLst>
          </p:cNvPr>
          <p:cNvSpPr>
            <a:spLocks noGrp="1"/>
          </p:cNvSpPr>
          <p:nvPr>
            <p:ph type="sldNum" sz="quarter" idx="12"/>
          </p:nvPr>
        </p:nvSpPr>
        <p:spPr/>
        <p:txBody>
          <a:bodyPr/>
          <a:lstStyle/>
          <a:p>
            <a:fld id="{173D5937-0222-4D78-9C8F-C194B5FA2105}" type="slidenum">
              <a:rPr lang="en-NZ" smtClean="0"/>
              <a:t>‹#›</a:t>
            </a:fld>
            <a:endParaRPr lang="en-NZ"/>
          </a:p>
        </p:txBody>
      </p:sp>
    </p:spTree>
    <p:extLst>
      <p:ext uri="{BB962C8B-B14F-4D97-AF65-F5344CB8AC3E}">
        <p14:creationId xmlns:p14="http://schemas.microsoft.com/office/powerpoint/2010/main" val="352262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5D0A-33B8-43ED-B421-67F3D38ACF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CBB5925C-B9E2-4F37-B849-20DFCAC38F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1905F147-EE83-49C3-A965-66DFC3865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E5C234-3AF5-4AD8-81BA-FCAD7D278D4D}"/>
              </a:ext>
            </a:extLst>
          </p:cNvPr>
          <p:cNvSpPr>
            <a:spLocks noGrp="1"/>
          </p:cNvSpPr>
          <p:nvPr>
            <p:ph type="dt" sz="half" idx="10"/>
          </p:nvPr>
        </p:nvSpPr>
        <p:spPr/>
        <p:txBody>
          <a:bodyPr/>
          <a:lstStyle/>
          <a:p>
            <a:fld id="{640DBBE0-BC46-4D29-BBC7-105F756D3AC6}" type="datetimeFigureOut">
              <a:rPr lang="en-NZ" smtClean="0"/>
              <a:t>28/07/2020</a:t>
            </a:fld>
            <a:endParaRPr lang="en-NZ"/>
          </a:p>
        </p:txBody>
      </p:sp>
      <p:sp>
        <p:nvSpPr>
          <p:cNvPr id="6" name="Footer Placeholder 5">
            <a:extLst>
              <a:ext uri="{FF2B5EF4-FFF2-40B4-BE49-F238E27FC236}">
                <a16:creationId xmlns:a16="http://schemas.microsoft.com/office/drawing/2014/main" id="{E1CF35C9-B6E0-428D-888F-0C99360E2E25}"/>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7527AE22-5AF2-45AC-BF84-4EDEEBFF5317}"/>
              </a:ext>
            </a:extLst>
          </p:cNvPr>
          <p:cNvSpPr>
            <a:spLocks noGrp="1"/>
          </p:cNvSpPr>
          <p:nvPr>
            <p:ph type="sldNum" sz="quarter" idx="12"/>
          </p:nvPr>
        </p:nvSpPr>
        <p:spPr/>
        <p:txBody>
          <a:bodyPr/>
          <a:lstStyle/>
          <a:p>
            <a:fld id="{173D5937-0222-4D78-9C8F-C194B5FA2105}" type="slidenum">
              <a:rPr lang="en-NZ" smtClean="0"/>
              <a:t>‹#›</a:t>
            </a:fld>
            <a:endParaRPr lang="en-NZ"/>
          </a:p>
        </p:txBody>
      </p:sp>
    </p:spTree>
    <p:extLst>
      <p:ext uri="{BB962C8B-B14F-4D97-AF65-F5344CB8AC3E}">
        <p14:creationId xmlns:p14="http://schemas.microsoft.com/office/powerpoint/2010/main" val="286782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8D2620-C414-4279-89C6-CE2C4A3D97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6C17B557-40FB-4001-979C-817B0ED316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9DA8D1B-F5F1-41A7-BCD7-2439509A1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0DBBE0-BC46-4D29-BBC7-105F756D3AC6}" type="datetimeFigureOut">
              <a:rPr lang="en-NZ" smtClean="0"/>
              <a:t>28/07/2020</a:t>
            </a:fld>
            <a:endParaRPr lang="en-NZ"/>
          </a:p>
        </p:txBody>
      </p:sp>
      <p:sp>
        <p:nvSpPr>
          <p:cNvPr id="5" name="Footer Placeholder 4">
            <a:extLst>
              <a:ext uri="{FF2B5EF4-FFF2-40B4-BE49-F238E27FC236}">
                <a16:creationId xmlns:a16="http://schemas.microsoft.com/office/drawing/2014/main" id="{B9FC943F-C418-4AC4-A2B6-16F3621ACA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E7000315-72A4-4440-862F-E1F407270D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3D5937-0222-4D78-9C8F-C194B5FA2105}" type="slidenum">
              <a:rPr lang="en-NZ" smtClean="0"/>
              <a:t>‹#›</a:t>
            </a:fld>
            <a:endParaRPr lang="en-NZ"/>
          </a:p>
        </p:txBody>
      </p:sp>
    </p:spTree>
    <p:extLst>
      <p:ext uri="{BB962C8B-B14F-4D97-AF65-F5344CB8AC3E}">
        <p14:creationId xmlns:p14="http://schemas.microsoft.com/office/powerpoint/2010/main" val="2644825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3.xml"/><Relationship Id="rId11" Type="http://schemas.openxmlformats.org/officeDocument/2006/relationships/image" Target="../media/image4.svg"/><Relationship Id="rId5" Type="http://schemas.openxmlformats.org/officeDocument/2006/relationships/diagramData" Target="../diagrams/data3.xml"/><Relationship Id="rId10" Type="http://schemas.openxmlformats.org/officeDocument/2006/relationships/image" Target="../media/image3.png"/><Relationship Id="rId4" Type="http://schemas.openxmlformats.org/officeDocument/2006/relationships/image" Target="../media/image2.svg"/><Relationship Id="rId9" Type="http://schemas.microsoft.com/office/2007/relationships/diagramDrawing" Target="../diagrams/drawing3.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1.png"/><Relationship Id="rId7" Type="http://schemas.openxmlformats.org/officeDocument/2006/relationships/diagramData" Target="../diagrams/data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svg"/><Relationship Id="rId11" Type="http://schemas.microsoft.com/office/2007/relationships/diagramDrawing" Target="../diagrams/drawing4.xml"/><Relationship Id="rId5" Type="http://schemas.openxmlformats.org/officeDocument/2006/relationships/image" Target="../media/image3.png"/><Relationship Id="rId10" Type="http://schemas.openxmlformats.org/officeDocument/2006/relationships/diagramColors" Target="../diagrams/colors4.xml"/><Relationship Id="rId4" Type="http://schemas.openxmlformats.org/officeDocument/2006/relationships/image" Target="../media/image2.svg"/><Relationship Id="rId9"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10" Type="http://schemas.openxmlformats.org/officeDocument/2006/relationships/image" Target="../media/image2.svg"/><Relationship Id="rId4" Type="http://schemas.openxmlformats.org/officeDocument/2006/relationships/diagramQuickStyle" Target="../diagrams/quickStyle5.xml"/><Relationship Id="rId9"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sv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4.svg"/><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image" Target="../media/image2.sv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4.xml"/><Relationship Id="rId16" Type="http://schemas.openxmlformats.org/officeDocument/2006/relationships/image" Target="../media/image2.svg"/><Relationship Id="rId1" Type="http://schemas.openxmlformats.org/officeDocument/2006/relationships/slideLayout" Target="../slideLayouts/slideLayout2.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1.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2.svg"/><Relationship Id="rId5" Type="http://schemas.openxmlformats.org/officeDocument/2006/relationships/diagramQuickStyle" Target="../diagrams/quickStyle2.xml"/><Relationship Id="rId10" Type="http://schemas.openxmlformats.org/officeDocument/2006/relationships/image" Target="../media/image1.png"/><Relationship Id="rId4" Type="http://schemas.openxmlformats.org/officeDocument/2006/relationships/diagramLayout" Target="../diagrams/layout2.xml"/><Relationship Id="rId9"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svg"/><Relationship Id="rId4" Type="http://schemas.openxmlformats.org/officeDocument/2006/relationships/image" Target="../media/image4.svg"/><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png"/><Relationship Id="rId7" Type="http://schemas.openxmlformats.org/officeDocument/2006/relationships/image" Target="../media/image2.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28.svg"/><Relationship Id="rId5" Type="http://schemas.openxmlformats.org/officeDocument/2006/relationships/image" Target="../media/image4.svg"/><Relationship Id="rId10" Type="http://schemas.openxmlformats.org/officeDocument/2006/relationships/image" Target="../media/image27.png"/><Relationship Id="rId4" Type="http://schemas.openxmlformats.org/officeDocument/2006/relationships/image" Target="../media/image3.png"/><Relationship Id="rId9" Type="http://schemas.openxmlformats.org/officeDocument/2006/relationships/image" Target="../media/image26.svg"/></Relationships>
</file>

<file path=ppt/slides/_rels/slide9.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30.svg"/><Relationship Id="rId4" Type="http://schemas.openxmlformats.org/officeDocument/2006/relationships/image" Target="../media/image4.svg"/><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0E6BBBA-9DD6-43D0-813A-BA756E2E0E0C}"/>
              </a:ext>
            </a:extLst>
          </p:cNvPr>
          <p:cNvSpPr>
            <a:spLocks noGrp="1"/>
          </p:cNvSpPr>
          <p:nvPr>
            <p:ph type="ctrTitle"/>
          </p:nvPr>
        </p:nvSpPr>
        <p:spPr>
          <a:xfrm>
            <a:off x="4937758" y="4192768"/>
            <a:ext cx="6757415" cy="1748006"/>
          </a:xfrm>
        </p:spPr>
        <p:txBody>
          <a:bodyPr anchor="t">
            <a:normAutofit fontScale="90000"/>
          </a:bodyPr>
          <a:lstStyle/>
          <a:p>
            <a:pPr algn="l"/>
            <a:r>
              <a:rPr lang="en-GB" sz="4500" dirty="0"/>
              <a:t>Building Event-driven applications using Azure Cosmos DB and Azure Functions</a:t>
            </a:r>
            <a:endParaRPr lang="en-NZ" sz="4500" dirty="0"/>
          </a:p>
        </p:txBody>
      </p:sp>
      <p:sp>
        <p:nvSpPr>
          <p:cNvPr id="3" name="Subtitle 2">
            <a:extLst>
              <a:ext uri="{FF2B5EF4-FFF2-40B4-BE49-F238E27FC236}">
                <a16:creationId xmlns:a16="http://schemas.microsoft.com/office/drawing/2014/main" id="{6C187734-1E3C-48BF-BC25-00F46AB59A6D}"/>
              </a:ext>
            </a:extLst>
          </p:cNvPr>
          <p:cNvSpPr>
            <a:spLocks noGrp="1"/>
          </p:cNvSpPr>
          <p:nvPr>
            <p:ph type="subTitle" idx="1"/>
          </p:nvPr>
        </p:nvSpPr>
        <p:spPr>
          <a:xfrm>
            <a:off x="7516365" y="917226"/>
            <a:ext cx="4178808" cy="2948389"/>
          </a:xfrm>
        </p:spPr>
        <p:txBody>
          <a:bodyPr anchor="b">
            <a:normAutofit/>
          </a:bodyPr>
          <a:lstStyle/>
          <a:p>
            <a:pPr algn="r"/>
            <a:r>
              <a:rPr lang="en-NZ" sz="1800" dirty="0"/>
              <a:t>Will Velida</a:t>
            </a:r>
          </a:p>
          <a:p>
            <a:pPr algn="r"/>
            <a:r>
              <a:rPr lang="en-NZ" sz="1800" dirty="0"/>
              <a:t>Software Engineer, ASB Bank</a:t>
            </a:r>
          </a:p>
          <a:p>
            <a:pPr algn="r"/>
            <a:r>
              <a:rPr lang="en-NZ" sz="1800" dirty="0"/>
              <a:t>Microsoft Data Platform MVP</a:t>
            </a:r>
            <a:endParaRPr lang="en-NZ" dirty="0"/>
          </a:p>
        </p:txBody>
      </p:sp>
      <p:pic>
        <p:nvPicPr>
          <p:cNvPr id="5" name="Graphic 4">
            <a:extLst>
              <a:ext uri="{FF2B5EF4-FFF2-40B4-BE49-F238E27FC236}">
                <a16:creationId xmlns:a16="http://schemas.microsoft.com/office/drawing/2014/main" id="{18004CA2-2294-4771-9501-C60097015A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43319" y="2934031"/>
            <a:ext cx="2654289" cy="2433099"/>
          </a:xfrm>
          <a:prstGeom prst="rect">
            <a:avLst/>
          </a:prstGeom>
        </p:spPr>
      </p:pic>
      <p:pic>
        <p:nvPicPr>
          <p:cNvPr id="4" name="Graphic 3">
            <a:extLst>
              <a:ext uri="{FF2B5EF4-FFF2-40B4-BE49-F238E27FC236}">
                <a16:creationId xmlns:a16="http://schemas.microsoft.com/office/drawing/2014/main" id="{07AA9007-39CE-4DEF-8B26-D0BCB2C409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77477" y="1138176"/>
            <a:ext cx="2135083" cy="2135083"/>
          </a:xfrm>
          <a:prstGeom prst="rect">
            <a:avLst/>
          </a:prstGeom>
        </p:spPr>
      </p:pic>
    </p:spTree>
    <p:extLst>
      <p:ext uri="{BB962C8B-B14F-4D97-AF65-F5344CB8AC3E}">
        <p14:creationId xmlns:p14="http://schemas.microsoft.com/office/powerpoint/2010/main" val="30382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4C36F-8F11-4738-9D45-C9D02A951C0F}"/>
              </a:ext>
            </a:extLst>
          </p:cNvPr>
          <p:cNvSpPr>
            <a:spLocks noGrp="1"/>
          </p:cNvSpPr>
          <p:nvPr>
            <p:ph type="title"/>
          </p:nvPr>
        </p:nvSpPr>
        <p:spPr/>
        <p:txBody>
          <a:bodyPr/>
          <a:lstStyle/>
          <a:p>
            <a:r>
              <a:rPr lang="en-NZ" dirty="0"/>
              <a:t>Write to containers via Output Binding</a:t>
            </a:r>
          </a:p>
        </p:txBody>
      </p:sp>
      <p:sp>
        <p:nvSpPr>
          <p:cNvPr id="4" name="Rectangle 3">
            <a:extLst>
              <a:ext uri="{FF2B5EF4-FFF2-40B4-BE49-F238E27FC236}">
                <a16:creationId xmlns:a16="http://schemas.microsoft.com/office/drawing/2014/main" id="{D4BC2602-A753-4328-A0DB-E9D4D6FA269E}"/>
              </a:ext>
            </a:extLst>
          </p:cNvPr>
          <p:cNvSpPr/>
          <p:nvPr/>
        </p:nvSpPr>
        <p:spPr>
          <a:xfrm>
            <a:off x="838201" y="5362161"/>
            <a:ext cx="10515600" cy="427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Use an output binding to write data to Azure Cosmos DB</a:t>
            </a:r>
          </a:p>
        </p:txBody>
      </p:sp>
      <p:pic>
        <p:nvPicPr>
          <p:cNvPr id="5" name="Graphic 4">
            <a:extLst>
              <a:ext uri="{FF2B5EF4-FFF2-40B4-BE49-F238E27FC236}">
                <a16:creationId xmlns:a16="http://schemas.microsoft.com/office/drawing/2014/main" id="{2CBA981D-756E-4361-854D-16371F9447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70100" y="2526019"/>
            <a:ext cx="1033140" cy="1033140"/>
          </a:xfrm>
          <a:prstGeom prst="rect">
            <a:avLst/>
          </a:prstGeom>
        </p:spPr>
      </p:pic>
      <p:cxnSp>
        <p:nvCxnSpPr>
          <p:cNvPr id="6" name="Straight Arrow Connector 5">
            <a:extLst>
              <a:ext uri="{FF2B5EF4-FFF2-40B4-BE49-F238E27FC236}">
                <a16:creationId xmlns:a16="http://schemas.microsoft.com/office/drawing/2014/main" id="{9E79AE24-1CF8-4C4A-827B-8F7E4D606D8A}"/>
              </a:ext>
            </a:extLst>
          </p:cNvPr>
          <p:cNvCxnSpPr/>
          <p:nvPr/>
        </p:nvCxnSpPr>
        <p:spPr>
          <a:xfrm flipV="1">
            <a:off x="6834057" y="3042588"/>
            <a:ext cx="138372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BF84AB0E-0A94-44F5-AA15-33CD218C7C9D}"/>
              </a:ext>
            </a:extLst>
          </p:cNvPr>
          <p:cNvSpPr txBox="1"/>
          <p:nvPr/>
        </p:nvSpPr>
        <p:spPr>
          <a:xfrm>
            <a:off x="4997726" y="3641603"/>
            <a:ext cx="1977887" cy="646331"/>
          </a:xfrm>
          <a:prstGeom prst="rect">
            <a:avLst/>
          </a:prstGeom>
          <a:noFill/>
        </p:spPr>
        <p:txBody>
          <a:bodyPr wrap="square" rtlCol="0">
            <a:spAutoFit/>
          </a:bodyPr>
          <a:lstStyle/>
          <a:p>
            <a:pPr algn="ctr"/>
            <a:r>
              <a:rPr lang="en-NZ" dirty="0"/>
              <a:t>Invokes Azure Function</a:t>
            </a:r>
          </a:p>
        </p:txBody>
      </p:sp>
      <p:pic>
        <p:nvPicPr>
          <p:cNvPr id="8" name="Graphic 7">
            <a:extLst>
              <a:ext uri="{FF2B5EF4-FFF2-40B4-BE49-F238E27FC236}">
                <a16:creationId xmlns:a16="http://schemas.microsoft.com/office/drawing/2014/main" id="{07E946E7-BBB5-457F-83AB-0B9CDA53D3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34690" y="2526016"/>
            <a:ext cx="1127060" cy="1033139"/>
          </a:xfrm>
          <a:prstGeom prst="rect">
            <a:avLst/>
          </a:prstGeom>
        </p:spPr>
      </p:pic>
      <p:cxnSp>
        <p:nvCxnSpPr>
          <p:cNvPr id="9" name="Straight Arrow Connector 8">
            <a:extLst>
              <a:ext uri="{FF2B5EF4-FFF2-40B4-BE49-F238E27FC236}">
                <a16:creationId xmlns:a16="http://schemas.microsoft.com/office/drawing/2014/main" id="{3117518B-4EE1-42B9-8E60-1A42D084F371}"/>
              </a:ext>
            </a:extLst>
          </p:cNvPr>
          <p:cNvCxnSpPr/>
          <p:nvPr/>
        </p:nvCxnSpPr>
        <p:spPr>
          <a:xfrm flipV="1">
            <a:off x="3341950" y="3042587"/>
            <a:ext cx="138372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 name="Graphic 9" descr="Programmer">
            <a:extLst>
              <a:ext uri="{FF2B5EF4-FFF2-40B4-BE49-F238E27FC236}">
                <a16:creationId xmlns:a16="http://schemas.microsoft.com/office/drawing/2014/main" id="{97EE42BB-230E-46A7-89F8-645D9765666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158550" y="2526017"/>
            <a:ext cx="1033139" cy="1033139"/>
          </a:xfrm>
          <a:prstGeom prst="rect">
            <a:avLst/>
          </a:prstGeom>
        </p:spPr>
      </p:pic>
      <p:sp>
        <p:nvSpPr>
          <p:cNvPr id="11" name="TextBox 10">
            <a:extLst>
              <a:ext uri="{FF2B5EF4-FFF2-40B4-BE49-F238E27FC236}">
                <a16:creationId xmlns:a16="http://schemas.microsoft.com/office/drawing/2014/main" id="{A6349A6D-E25E-4E40-B20D-2E7CFDDD86E9}"/>
              </a:ext>
            </a:extLst>
          </p:cNvPr>
          <p:cNvSpPr txBox="1"/>
          <p:nvPr/>
        </p:nvSpPr>
        <p:spPr>
          <a:xfrm>
            <a:off x="1686175" y="3744036"/>
            <a:ext cx="1977887" cy="369332"/>
          </a:xfrm>
          <a:prstGeom prst="rect">
            <a:avLst/>
          </a:prstGeom>
          <a:noFill/>
        </p:spPr>
        <p:txBody>
          <a:bodyPr wrap="square" rtlCol="0">
            <a:spAutoFit/>
          </a:bodyPr>
          <a:lstStyle/>
          <a:p>
            <a:pPr algn="ctr"/>
            <a:r>
              <a:rPr lang="en-NZ" dirty="0"/>
              <a:t>Trigger</a:t>
            </a:r>
          </a:p>
        </p:txBody>
      </p:sp>
      <p:sp>
        <p:nvSpPr>
          <p:cNvPr id="19" name="TextBox 18">
            <a:extLst>
              <a:ext uri="{FF2B5EF4-FFF2-40B4-BE49-F238E27FC236}">
                <a16:creationId xmlns:a16="http://schemas.microsoft.com/office/drawing/2014/main" id="{AD78FF3B-1185-4B14-A249-C844DB0F41AB}"/>
              </a:ext>
            </a:extLst>
          </p:cNvPr>
          <p:cNvSpPr txBox="1"/>
          <p:nvPr/>
        </p:nvSpPr>
        <p:spPr>
          <a:xfrm>
            <a:off x="8309277" y="3601238"/>
            <a:ext cx="1977887" cy="584775"/>
          </a:xfrm>
          <a:prstGeom prst="rect">
            <a:avLst/>
          </a:prstGeom>
          <a:noFill/>
        </p:spPr>
        <p:txBody>
          <a:bodyPr wrap="square" rtlCol="0">
            <a:spAutoFit/>
          </a:bodyPr>
          <a:lstStyle/>
          <a:p>
            <a:pPr algn="ctr"/>
            <a:r>
              <a:rPr lang="en-NZ" sz="1600" dirty="0"/>
              <a:t>Write data to Cosmos DB Container</a:t>
            </a:r>
          </a:p>
        </p:txBody>
      </p:sp>
    </p:spTree>
    <p:extLst>
      <p:ext uri="{BB962C8B-B14F-4D97-AF65-F5344CB8AC3E}">
        <p14:creationId xmlns:p14="http://schemas.microsoft.com/office/powerpoint/2010/main" val="9303333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1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D1AF44F-02F5-4C54-842C-8AF62426C43F}"/>
              </a:ext>
            </a:extLst>
          </p:cNvPr>
          <p:cNvSpPr>
            <a:spLocks noGrp="1"/>
          </p:cNvSpPr>
          <p:nvPr>
            <p:ph type="title"/>
          </p:nvPr>
        </p:nvSpPr>
        <p:spPr>
          <a:xfrm>
            <a:off x="965199" y="885884"/>
            <a:ext cx="3363170" cy="2183042"/>
          </a:xfrm>
        </p:spPr>
        <p:txBody>
          <a:bodyPr anchor="b">
            <a:normAutofit/>
          </a:bodyPr>
          <a:lstStyle/>
          <a:p>
            <a:r>
              <a:rPr lang="en-NZ" sz="4000" dirty="0"/>
              <a:t>About bindings</a:t>
            </a:r>
          </a:p>
        </p:txBody>
      </p:sp>
      <p:sp>
        <p:nvSpPr>
          <p:cNvPr id="22"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Shape 1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4" name="Graphic 3">
            <a:extLst>
              <a:ext uri="{FF2B5EF4-FFF2-40B4-BE49-F238E27FC236}">
                <a16:creationId xmlns:a16="http://schemas.microsoft.com/office/drawing/2014/main" id="{B47A3424-248F-4A18-83F0-579C31BFEB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96964" y="1185882"/>
            <a:ext cx="1846470" cy="1692597"/>
          </a:xfrm>
          <a:prstGeom prst="rect">
            <a:avLst/>
          </a:prstGeom>
        </p:spPr>
      </p:pic>
      <p:graphicFrame>
        <p:nvGraphicFramePr>
          <p:cNvPr id="6" name="Content Placeholder 5">
            <a:extLst>
              <a:ext uri="{FF2B5EF4-FFF2-40B4-BE49-F238E27FC236}">
                <a16:creationId xmlns:a16="http://schemas.microsoft.com/office/drawing/2014/main" id="{1C9802EB-1061-415F-B40E-10A0B4531CA6}"/>
              </a:ext>
            </a:extLst>
          </p:cNvPr>
          <p:cNvGraphicFramePr>
            <a:graphicFrameLocks noGrp="1"/>
          </p:cNvGraphicFramePr>
          <p:nvPr>
            <p:ph idx="1"/>
            <p:extLst>
              <p:ext uri="{D42A27DB-BD31-4B8C-83A1-F6EECF244321}">
                <p14:modId xmlns:p14="http://schemas.microsoft.com/office/powerpoint/2010/main" val="2260927971"/>
              </p:ext>
            </p:extLst>
          </p:nvPr>
        </p:nvGraphicFramePr>
        <p:xfrm>
          <a:off x="965199" y="3729161"/>
          <a:ext cx="5690043" cy="227732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 name="Graphic 4">
            <a:extLst>
              <a:ext uri="{FF2B5EF4-FFF2-40B4-BE49-F238E27FC236}">
                <a16:creationId xmlns:a16="http://schemas.microsoft.com/office/drawing/2014/main" id="{49231053-9D82-4149-8576-2132F28B1E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50038" y="2354401"/>
            <a:ext cx="2713512" cy="2713512"/>
          </a:xfrm>
          <a:prstGeom prst="rect">
            <a:avLst/>
          </a:prstGeom>
        </p:spPr>
      </p:pic>
    </p:spTree>
    <p:extLst>
      <p:ext uri="{BB962C8B-B14F-4D97-AF65-F5344CB8AC3E}">
        <p14:creationId xmlns:p14="http://schemas.microsoft.com/office/powerpoint/2010/main" val="19032223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a:extLst>
              <a:ext uri="{FF2B5EF4-FFF2-40B4-BE49-F238E27FC236}">
                <a16:creationId xmlns:a16="http://schemas.microsoft.com/office/drawing/2014/main" id="{3A782014-EEA9-433F-B35E-AB86BB4AEC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5132" y="643467"/>
            <a:ext cx="2878096" cy="2638255"/>
          </a:xfrm>
          <a:prstGeom prst="rect">
            <a:avLst/>
          </a:prstGeom>
        </p:spPr>
      </p:pic>
      <p:pic>
        <p:nvPicPr>
          <p:cNvPr id="7" name="Graphic 6">
            <a:extLst>
              <a:ext uri="{FF2B5EF4-FFF2-40B4-BE49-F238E27FC236}">
                <a16:creationId xmlns:a16="http://schemas.microsoft.com/office/drawing/2014/main" id="{34AF9B20-6136-4B5A-B388-FDDF052692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02588" y="3593184"/>
            <a:ext cx="2702672" cy="2702672"/>
          </a:xfrm>
          <a:prstGeom prst="rect">
            <a:avLst/>
          </a:prstGeom>
        </p:spPr>
      </p:pic>
      <p:sp>
        <p:nvSpPr>
          <p:cNvPr id="23" name="Freeform: Shape 13">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4BBE93-FAAC-424B-A51C-95034A0B1649}"/>
              </a:ext>
            </a:extLst>
          </p:cNvPr>
          <p:cNvSpPr>
            <a:spLocks noGrp="1"/>
          </p:cNvSpPr>
          <p:nvPr>
            <p:ph type="title"/>
          </p:nvPr>
        </p:nvSpPr>
        <p:spPr>
          <a:xfrm>
            <a:off x="6264048" y="569011"/>
            <a:ext cx="3573440" cy="1180532"/>
          </a:xfrm>
        </p:spPr>
        <p:txBody>
          <a:bodyPr anchor="b">
            <a:normAutofit/>
          </a:bodyPr>
          <a:lstStyle/>
          <a:p>
            <a:pPr algn="ctr"/>
            <a:r>
              <a:rPr lang="en-NZ" sz="2800" dirty="0">
                <a:solidFill>
                  <a:schemeClr val="bg1"/>
                </a:solidFill>
              </a:rPr>
              <a:t>Support for Dependency Injection</a:t>
            </a:r>
          </a:p>
        </p:txBody>
      </p:sp>
      <p:graphicFrame>
        <p:nvGraphicFramePr>
          <p:cNvPr id="8" name="Content Placeholder 7">
            <a:extLst>
              <a:ext uri="{FF2B5EF4-FFF2-40B4-BE49-F238E27FC236}">
                <a16:creationId xmlns:a16="http://schemas.microsoft.com/office/drawing/2014/main" id="{14CAE1D2-BFFC-4802-AB41-B143BDB4A51A}"/>
              </a:ext>
            </a:extLst>
          </p:cNvPr>
          <p:cNvGraphicFramePr>
            <a:graphicFrameLocks noGrp="1"/>
          </p:cNvGraphicFramePr>
          <p:nvPr>
            <p:ph idx="1"/>
            <p:extLst>
              <p:ext uri="{D42A27DB-BD31-4B8C-83A1-F6EECF244321}">
                <p14:modId xmlns:p14="http://schemas.microsoft.com/office/powerpoint/2010/main" val="2548274886"/>
              </p:ext>
            </p:extLst>
          </p:nvPr>
        </p:nvGraphicFramePr>
        <p:xfrm>
          <a:off x="6096000" y="2318554"/>
          <a:ext cx="3894161" cy="19439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062885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graphicEl>
                                              <a:dgm id="{C169F029-7D95-4069-A7F7-ADBCE40E47DC}"/>
                                            </p:graphicEl>
                                          </p:spTgt>
                                        </p:tgtEl>
                                        <p:attrNameLst>
                                          <p:attrName>style.visibility</p:attrName>
                                        </p:attrNameLst>
                                      </p:cBhvr>
                                      <p:to>
                                        <p:strVal val="visible"/>
                                      </p:to>
                                    </p:set>
                                    <p:animEffect transition="in" filter="fade">
                                      <p:cBhvr>
                                        <p:cTn id="13" dur="500"/>
                                        <p:tgtEl>
                                          <p:spTgt spid="8">
                                            <p:graphicEl>
                                              <a:dgm id="{C169F029-7D95-4069-A7F7-ADBCE40E47DC}"/>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graphicEl>
                                              <a:dgm id="{310A13DF-7126-4D64-885B-5DDE96B69489}"/>
                                            </p:graphicEl>
                                          </p:spTgt>
                                        </p:tgtEl>
                                        <p:attrNameLst>
                                          <p:attrName>style.visibility</p:attrName>
                                        </p:attrNameLst>
                                      </p:cBhvr>
                                      <p:to>
                                        <p:strVal val="visible"/>
                                      </p:to>
                                    </p:set>
                                    <p:animEffect transition="in" filter="fade">
                                      <p:cBhvr>
                                        <p:cTn id="16" dur="500"/>
                                        <p:tgtEl>
                                          <p:spTgt spid="8">
                                            <p:graphicEl>
                                              <a:dgm id="{310A13DF-7126-4D64-885B-5DDE96B69489}"/>
                                            </p:graphic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graphicEl>
                                              <a:dgm id="{A634F604-E023-46CA-9E5A-ABBAB6D4FFBE}"/>
                                            </p:graphicEl>
                                          </p:spTgt>
                                        </p:tgtEl>
                                        <p:attrNameLst>
                                          <p:attrName>style.visibility</p:attrName>
                                        </p:attrNameLst>
                                      </p:cBhvr>
                                      <p:to>
                                        <p:strVal val="visible"/>
                                      </p:to>
                                    </p:set>
                                    <p:animEffect transition="in" filter="fade">
                                      <p:cBhvr>
                                        <p:cTn id="19" dur="500"/>
                                        <p:tgtEl>
                                          <p:spTgt spid="8">
                                            <p:graphicEl>
                                              <a:dgm id="{A634F604-E023-46CA-9E5A-ABBAB6D4FFB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CA4BCD1-F813-4A68-8727-7A3DE67AC5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31480" y="1075612"/>
            <a:ext cx="1128382" cy="847206"/>
            <a:chOff x="7393391" y="1075612"/>
            <a:chExt cx="1128382" cy="847206"/>
          </a:xfrm>
        </p:grpSpPr>
        <p:sp>
          <p:nvSpPr>
            <p:cNvPr id="15"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8" name="Freeform: Shape 17">
            <a:extLst>
              <a:ext uri="{FF2B5EF4-FFF2-40B4-BE49-F238E27FC236}">
                <a16:creationId xmlns:a16="http://schemas.microsoft.com/office/drawing/2014/main" id="{FA6F8ABB-6C5D-4349-9E1B-198D1ABFA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6304" y="2134209"/>
            <a:ext cx="4840399" cy="4290450"/>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useBgFill="1">
        <p:nvSpPr>
          <p:cNvPr id="20" name="Freeform: Shape 19">
            <a:extLst>
              <a:ext uri="{FF2B5EF4-FFF2-40B4-BE49-F238E27FC236}">
                <a16:creationId xmlns:a16="http://schemas.microsoft.com/office/drawing/2014/main" id="{E4B9AB89-BA23-4985-97B3-EB677E496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1" y="421767"/>
            <a:ext cx="2847251" cy="2523756"/>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4" name="Title 3">
            <a:extLst>
              <a:ext uri="{FF2B5EF4-FFF2-40B4-BE49-F238E27FC236}">
                <a16:creationId xmlns:a16="http://schemas.microsoft.com/office/drawing/2014/main" id="{09AB8ED0-E45A-4074-8197-AA339347E1C0}"/>
              </a:ext>
            </a:extLst>
          </p:cNvPr>
          <p:cNvSpPr>
            <a:spLocks noGrp="1"/>
          </p:cNvSpPr>
          <p:nvPr>
            <p:ph type="title"/>
          </p:nvPr>
        </p:nvSpPr>
        <p:spPr>
          <a:xfrm>
            <a:off x="1356920" y="2945523"/>
            <a:ext cx="4739080" cy="3490710"/>
          </a:xfrm>
        </p:spPr>
        <p:txBody>
          <a:bodyPr vert="horz" lIns="91440" tIns="45720" rIns="91440" bIns="45720" rtlCol="0" anchor="t">
            <a:normAutofit/>
          </a:bodyPr>
          <a:lstStyle/>
          <a:p>
            <a:r>
              <a:rPr lang="en-US" sz="7200"/>
              <a:t>Demo time!</a:t>
            </a:r>
          </a:p>
        </p:txBody>
      </p:sp>
      <p:pic>
        <p:nvPicPr>
          <p:cNvPr id="6" name="Graphic 5">
            <a:extLst>
              <a:ext uri="{FF2B5EF4-FFF2-40B4-BE49-F238E27FC236}">
                <a16:creationId xmlns:a16="http://schemas.microsoft.com/office/drawing/2014/main" id="{3EBA1401-D78E-4511-885D-07F0EF296A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3182" y="902658"/>
            <a:ext cx="1703972" cy="1561974"/>
          </a:xfrm>
          <a:prstGeom prst="rect">
            <a:avLst/>
          </a:prstGeom>
        </p:spPr>
      </p:pic>
      <p:pic>
        <p:nvPicPr>
          <p:cNvPr id="7" name="Graphic 6">
            <a:extLst>
              <a:ext uri="{FF2B5EF4-FFF2-40B4-BE49-F238E27FC236}">
                <a16:creationId xmlns:a16="http://schemas.microsoft.com/office/drawing/2014/main" id="{A78BE40B-0C01-48A9-B472-E029E9A186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32957" y="3101009"/>
            <a:ext cx="2787092" cy="2787092"/>
          </a:xfrm>
          <a:prstGeom prst="rect">
            <a:avLst/>
          </a:prstGeom>
        </p:spPr>
      </p:pic>
    </p:spTree>
    <p:extLst>
      <p:ext uri="{BB962C8B-B14F-4D97-AF65-F5344CB8AC3E}">
        <p14:creationId xmlns:p14="http://schemas.microsoft.com/office/powerpoint/2010/main" val="4818415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FDDEBEAD-16D8-4FF2-B248-BBBA7C3F356D}"/>
              </a:ext>
            </a:extLst>
          </p:cNvPr>
          <p:cNvSpPr>
            <a:spLocks noGrp="1"/>
          </p:cNvSpPr>
          <p:nvPr>
            <p:ph type="title"/>
          </p:nvPr>
        </p:nvSpPr>
        <p:spPr>
          <a:xfrm>
            <a:off x="767290" y="1289146"/>
            <a:ext cx="4153626" cy="4279709"/>
          </a:xfrm>
        </p:spPr>
        <p:txBody>
          <a:bodyPr anchor="ctr">
            <a:normAutofit/>
          </a:bodyPr>
          <a:lstStyle/>
          <a:p>
            <a:pPr algn="r"/>
            <a:r>
              <a:rPr lang="en-NZ" sz="5400">
                <a:solidFill>
                  <a:schemeClr val="bg1"/>
                </a:solidFill>
              </a:rPr>
              <a:t>Want to learn more?</a:t>
            </a:r>
          </a:p>
        </p:txBody>
      </p:sp>
      <p:grpSp>
        <p:nvGrpSpPr>
          <p:cNvPr id="16" name="Group 15">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7"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8" name="Content Placeholder 7">
            <a:extLst>
              <a:ext uri="{FF2B5EF4-FFF2-40B4-BE49-F238E27FC236}">
                <a16:creationId xmlns:a16="http://schemas.microsoft.com/office/drawing/2014/main" id="{C0B95F9D-55B0-49A2-8FE6-8169B087DEA4}"/>
              </a:ext>
            </a:extLst>
          </p:cNvPr>
          <p:cNvGraphicFramePr>
            <a:graphicFrameLocks noGrp="1"/>
          </p:cNvGraphicFramePr>
          <p:nvPr>
            <p:ph idx="1"/>
            <p:extLst>
              <p:ext uri="{D42A27DB-BD31-4B8C-83A1-F6EECF244321}">
                <p14:modId xmlns:p14="http://schemas.microsoft.com/office/powerpoint/2010/main" val="1788106081"/>
              </p:ext>
            </p:extLst>
          </p:nvPr>
        </p:nvGraphicFramePr>
        <p:xfrm>
          <a:off x="6570545" y="2420057"/>
          <a:ext cx="4776711" cy="3148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a:extLst>
              <a:ext uri="{FF2B5EF4-FFF2-40B4-BE49-F238E27FC236}">
                <a16:creationId xmlns:a16="http://schemas.microsoft.com/office/drawing/2014/main" id="{4CB1CA82-04A1-46E7-AEFF-20927AF21B2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02787" y="6213475"/>
            <a:ext cx="609600" cy="609600"/>
          </a:xfrm>
          <a:prstGeom prst="rect">
            <a:avLst/>
          </a:prstGeom>
        </p:spPr>
      </p:pic>
      <p:pic>
        <p:nvPicPr>
          <p:cNvPr id="7" name="Graphic 6">
            <a:extLst>
              <a:ext uri="{FF2B5EF4-FFF2-40B4-BE49-F238E27FC236}">
                <a16:creationId xmlns:a16="http://schemas.microsoft.com/office/drawing/2014/main" id="{82A6DB16-7DBD-424D-AEEF-7E8CB2CC34B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502887" y="6213475"/>
            <a:ext cx="609600" cy="558800"/>
          </a:xfrm>
          <a:prstGeom prst="rect">
            <a:avLst/>
          </a:prstGeom>
        </p:spPr>
      </p:pic>
    </p:spTree>
    <p:extLst>
      <p:ext uri="{BB962C8B-B14F-4D97-AF65-F5344CB8AC3E}">
        <p14:creationId xmlns:p14="http://schemas.microsoft.com/office/powerpoint/2010/main" val="9244842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graphicEl>
                                              <a:dgm id="{97FA190F-5624-4D43-892E-B061D92BC618}"/>
                                            </p:graphicEl>
                                          </p:spTgt>
                                        </p:tgtEl>
                                        <p:attrNameLst>
                                          <p:attrName>style.visibility</p:attrName>
                                        </p:attrNameLst>
                                      </p:cBhvr>
                                      <p:to>
                                        <p:strVal val="visible"/>
                                      </p:to>
                                    </p:set>
                                    <p:animEffect transition="in" filter="fade">
                                      <p:cBhvr>
                                        <p:cTn id="7" dur="500"/>
                                        <p:tgtEl>
                                          <p:spTgt spid="8">
                                            <p:graphicEl>
                                              <a:dgm id="{97FA190F-5624-4D43-892E-B061D92BC618}"/>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graphicEl>
                                              <a:dgm id="{DC55E9D6-4EBD-491B-AAD9-7A04E6578216}"/>
                                            </p:graphicEl>
                                          </p:spTgt>
                                        </p:tgtEl>
                                        <p:attrNameLst>
                                          <p:attrName>style.visibility</p:attrName>
                                        </p:attrNameLst>
                                      </p:cBhvr>
                                      <p:to>
                                        <p:strVal val="visible"/>
                                      </p:to>
                                    </p:set>
                                    <p:animEffect transition="in" filter="fade">
                                      <p:cBhvr>
                                        <p:cTn id="11" dur="500"/>
                                        <p:tgtEl>
                                          <p:spTgt spid="8">
                                            <p:graphicEl>
                                              <a:dgm id="{DC55E9D6-4EBD-491B-AAD9-7A04E6578216}"/>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graphicEl>
                                              <a:dgm id="{58F31476-4E64-40DB-AFB7-6349C3EEA7A6}"/>
                                            </p:graphicEl>
                                          </p:spTgt>
                                        </p:tgtEl>
                                        <p:attrNameLst>
                                          <p:attrName>style.visibility</p:attrName>
                                        </p:attrNameLst>
                                      </p:cBhvr>
                                      <p:to>
                                        <p:strVal val="visible"/>
                                      </p:to>
                                    </p:set>
                                    <p:animEffect transition="in" filter="fade">
                                      <p:cBhvr>
                                        <p:cTn id="15" dur="500"/>
                                        <p:tgtEl>
                                          <p:spTgt spid="8">
                                            <p:graphicEl>
                                              <a:dgm id="{58F31476-4E64-40DB-AFB7-6349C3EEA7A6}"/>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graphicEl>
                                              <a:dgm id="{4DCAF15C-1298-40F2-813A-7148A864E177}"/>
                                            </p:graphicEl>
                                          </p:spTgt>
                                        </p:tgtEl>
                                        <p:attrNameLst>
                                          <p:attrName>style.visibility</p:attrName>
                                        </p:attrNameLst>
                                      </p:cBhvr>
                                      <p:to>
                                        <p:strVal val="visible"/>
                                      </p:to>
                                    </p:set>
                                    <p:animEffect transition="in" filter="fade">
                                      <p:cBhvr>
                                        <p:cTn id="19" dur="500"/>
                                        <p:tgtEl>
                                          <p:spTgt spid="8">
                                            <p:graphicEl>
                                              <a:dgm id="{4DCAF15C-1298-40F2-813A-7148A864E177}"/>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graphicEl>
                                              <a:dgm id="{C8179575-C9A1-4941-A5CB-66E6E74FEE43}"/>
                                            </p:graphicEl>
                                          </p:spTgt>
                                        </p:tgtEl>
                                        <p:attrNameLst>
                                          <p:attrName>style.visibility</p:attrName>
                                        </p:attrNameLst>
                                      </p:cBhvr>
                                      <p:to>
                                        <p:strVal val="visible"/>
                                      </p:to>
                                    </p:set>
                                    <p:animEffect transition="in" filter="fade">
                                      <p:cBhvr>
                                        <p:cTn id="23" dur="500"/>
                                        <p:tgtEl>
                                          <p:spTgt spid="8">
                                            <p:graphicEl>
                                              <a:dgm id="{C8179575-C9A1-4941-A5CB-66E6E74FEE43}"/>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graphicEl>
                                              <a:dgm id="{1F5858CA-6139-4BD3-87D8-AD4010031218}"/>
                                            </p:graphicEl>
                                          </p:spTgt>
                                        </p:tgtEl>
                                        <p:attrNameLst>
                                          <p:attrName>style.visibility</p:attrName>
                                        </p:attrNameLst>
                                      </p:cBhvr>
                                      <p:to>
                                        <p:strVal val="visible"/>
                                      </p:to>
                                    </p:set>
                                    <p:animEffect transition="in" filter="fade">
                                      <p:cBhvr>
                                        <p:cTn id="27" dur="500"/>
                                        <p:tgtEl>
                                          <p:spTgt spid="8">
                                            <p:graphicEl>
                                              <a:dgm id="{1F5858CA-6139-4BD3-87D8-AD401003121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BA03A8-EC36-4A0E-AC58-CDB60E44511B}"/>
              </a:ext>
            </a:extLst>
          </p:cNvPr>
          <p:cNvSpPr>
            <a:spLocks noGrp="1"/>
          </p:cNvSpPr>
          <p:nvPr>
            <p:ph type="title"/>
          </p:nvPr>
        </p:nvSpPr>
        <p:spPr/>
        <p:txBody>
          <a:bodyPr/>
          <a:lstStyle/>
          <a:p>
            <a:r>
              <a:rPr lang="en-NZ" dirty="0"/>
              <a:t>Thanks for listening!</a:t>
            </a:r>
          </a:p>
        </p:txBody>
      </p:sp>
      <p:pic>
        <p:nvPicPr>
          <p:cNvPr id="11" name="Graphic 10">
            <a:extLst>
              <a:ext uri="{FF2B5EF4-FFF2-40B4-BE49-F238E27FC236}">
                <a16:creationId xmlns:a16="http://schemas.microsoft.com/office/drawing/2014/main" id="{60144925-968D-44DA-81F0-030B4E53D4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02787" y="6213475"/>
            <a:ext cx="609600" cy="609600"/>
          </a:xfrm>
          <a:prstGeom prst="rect">
            <a:avLst/>
          </a:prstGeom>
        </p:spPr>
      </p:pic>
      <p:pic>
        <p:nvPicPr>
          <p:cNvPr id="12" name="Graphic 11">
            <a:extLst>
              <a:ext uri="{FF2B5EF4-FFF2-40B4-BE49-F238E27FC236}">
                <a16:creationId xmlns:a16="http://schemas.microsoft.com/office/drawing/2014/main" id="{12BA6D0E-6008-4BE9-B9B1-3B1DB4B696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02887" y="6213475"/>
            <a:ext cx="609600" cy="558800"/>
          </a:xfrm>
          <a:prstGeom prst="rect">
            <a:avLst/>
          </a:prstGeom>
        </p:spPr>
      </p:pic>
      <p:pic>
        <p:nvPicPr>
          <p:cNvPr id="1026" name="Picture 2" descr="Twitter logo and symbol, meaning, history, PNG">
            <a:extLst>
              <a:ext uri="{FF2B5EF4-FFF2-40B4-BE49-F238E27FC236}">
                <a16:creationId xmlns:a16="http://schemas.microsoft.com/office/drawing/2014/main" id="{16C3BB35-E69F-4135-9014-E96E16C8F2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5380" y="1993130"/>
            <a:ext cx="3230707" cy="28717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Hub Logos and Usage · GitHub">
            <a:extLst>
              <a:ext uri="{FF2B5EF4-FFF2-40B4-BE49-F238E27FC236}">
                <a16:creationId xmlns:a16="http://schemas.microsoft.com/office/drawing/2014/main" id="{A3ECD36F-E5F7-4C4B-AEF9-10C268738E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5915" y="1993130"/>
            <a:ext cx="2871740" cy="28717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18933CA-BF0D-454E-B94F-20684391BFE7}"/>
              </a:ext>
            </a:extLst>
          </p:cNvPr>
          <p:cNvSpPr txBox="1"/>
          <p:nvPr/>
        </p:nvSpPr>
        <p:spPr>
          <a:xfrm>
            <a:off x="2535380" y="5029200"/>
            <a:ext cx="3054929" cy="369332"/>
          </a:xfrm>
          <a:prstGeom prst="rect">
            <a:avLst/>
          </a:prstGeom>
          <a:noFill/>
        </p:spPr>
        <p:txBody>
          <a:bodyPr wrap="square" rtlCol="0">
            <a:spAutoFit/>
          </a:bodyPr>
          <a:lstStyle/>
          <a:p>
            <a:pPr algn="ctr"/>
            <a:r>
              <a:rPr lang="en-NZ" dirty="0"/>
              <a:t>@willvelida</a:t>
            </a:r>
          </a:p>
        </p:txBody>
      </p:sp>
      <p:sp>
        <p:nvSpPr>
          <p:cNvPr id="13" name="TextBox 12">
            <a:extLst>
              <a:ext uri="{FF2B5EF4-FFF2-40B4-BE49-F238E27FC236}">
                <a16:creationId xmlns:a16="http://schemas.microsoft.com/office/drawing/2014/main" id="{5F8452B2-4A90-43B0-9C98-490BEEB6B1B3}"/>
              </a:ext>
            </a:extLst>
          </p:cNvPr>
          <p:cNvSpPr txBox="1"/>
          <p:nvPr/>
        </p:nvSpPr>
        <p:spPr>
          <a:xfrm>
            <a:off x="6334320" y="5029200"/>
            <a:ext cx="3054929" cy="369332"/>
          </a:xfrm>
          <a:prstGeom prst="rect">
            <a:avLst/>
          </a:prstGeom>
          <a:noFill/>
        </p:spPr>
        <p:txBody>
          <a:bodyPr wrap="square" rtlCol="0">
            <a:spAutoFit/>
          </a:bodyPr>
          <a:lstStyle/>
          <a:p>
            <a:pPr algn="ctr"/>
            <a:r>
              <a:rPr lang="en-NZ" dirty="0"/>
              <a:t>www.github.com/willvelida</a:t>
            </a:r>
          </a:p>
        </p:txBody>
      </p:sp>
    </p:spTree>
    <p:extLst>
      <p:ext uri="{BB962C8B-B14F-4D97-AF65-F5344CB8AC3E}">
        <p14:creationId xmlns:p14="http://schemas.microsoft.com/office/powerpoint/2010/main" val="416700010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6"/>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11">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6430" y="626107"/>
            <a:ext cx="1128382" cy="847206"/>
            <a:chOff x="5307830" y="325570"/>
            <a:chExt cx="1128382" cy="847206"/>
          </a:xfrm>
        </p:grpSpPr>
        <p:sp>
          <p:nvSpPr>
            <p:cNvPr id="27"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8"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9"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8811"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Shape 17">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9502" y="626107"/>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 name="Title 1">
            <a:extLst>
              <a:ext uri="{FF2B5EF4-FFF2-40B4-BE49-F238E27FC236}">
                <a16:creationId xmlns:a16="http://schemas.microsoft.com/office/drawing/2014/main" id="{BB4D9153-C938-4F09-B9DB-A597CBB7956E}"/>
              </a:ext>
            </a:extLst>
          </p:cNvPr>
          <p:cNvSpPr>
            <a:spLocks noGrp="1"/>
          </p:cNvSpPr>
          <p:nvPr>
            <p:ph type="title"/>
          </p:nvPr>
        </p:nvSpPr>
        <p:spPr>
          <a:xfrm>
            <a:off x="966430" y="3450865"/>
            <a:ext cx="6006864" cy="1566407"/>
          </a:xfrm>
        </p:spPr>
        <p:txBody>
          <a:bodyPr vert="horz" lIns="91440" tIns="45720" rIns="91440" bIns="45720" rtlCol="0" anchor="b">
            <a:normAutofit/>
          </a:bodyPr>
          <a:lstStyle/>
          <a:p>
            <a:r>
              <a:rPr lang="en-US" sz="5400"/>
              <a:t>Any Questions?</a:t>
            </a:r>
          </a:p>
        </p:txBody>
      </p:sp>
      <p:pic>
        <p:nvPicPr>
          <p:cNvPr id="4" name="Graphic 3">
            <a:extLst>
              <a:ext uri="{FF2B5EF4-FFF2-40B4-BE49-F238E27FC236}">
                <a16:creationId xmlns:a16="http://schemas.microsoft.com/office/drawing/2014/main" id="{623D4D82-CC83-4667-AA97-6DE93EF6AF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93601" y="1177931"/>
            <a:ext cx="1846470" cy="1692597"/>
          </a:xfrm>
          <a:prstGeom prst="rect">
            <a:avLst/>
          </a:prstGeom>
        </p:spPr>
      </p:pic>
      <p:pic>
        <p:nvPicPr>
          <p:cNvPr id="5" name="Graphic 4">
            <a:extLst>
              <a:ext uri="{FF2B5EF4-FFF2-40B4-BE49-F238E27FC236}">
                <a16:creationId xmlns:a16="http://schemas.microsoft.com/office/drawing/2014/main" id="{D95962D4-B33E-4230-B821-EC42B5D9D7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46675" y="2346450"/>
            <a:ext cx="2713512" cy="2713512"/>
          </a:xfrm>
          <a:prstGeom prst="rect">
            <a:avLst/>
          </a:prstGeom>
        </p:spPr>
      </p:pic>
    </p:spTree>
    <p:extLst>
      <p:ext uri="{BB962C8B-B14F-4D97-AF65-F5344CB8AC3E}">
        <p14:creationId xmlns:p14="http://schemas.microsoft.com/office/powerpoint/2010/main" val="40608406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31"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5" name="Title 4">
            <a:extLst>
              <a:ext uri="{FF2B5EF4-FFF2-40B4-BE49-F238E27FC236}">
                <a16:creationId xmlns:a16="http://schemas.microsoft.com/office/drawing/2014/main" id="{3E1C1D3F-327A-4766-BA79-3FEE2774D431}"/>
              </a:ext>
            </a:extLst>
          </p:cNvPr>
          <p:cNvSpPr>
            <a:spLocks noGrp="1"/>
          </p:cNvSpPr>
          <p:nvPr>
            <p:ph type="title"/>
          </p:nvPr>
        </p:nvSpPr>
        <p:spPr>
          <a:xfrm>
            <a:off x="965200" y="1371190"/>
            <a:ext cx="3363170" cy="2183042"/>
          </a:xfrm>
        </p:spPr>
        <p:txBody>
          <a:bodyPr anchor="b">
            <a:normAutofit/>
          </a:bodyPr>
          <a:lstStyle/>
          <a:p>
            <a:r>
              <a:rPr lang="en-NZ" sz="4000" dirty="0"/>
              <a:t>Agenda</a:t>
            </a:r>
          </a:p>
        </p:txBody>
      </p:sp>
      <p:sp>
        <p:nvSpPr>
          <p:cNvPr id="34"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Shape 35">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22" name="Graphic 21">
            <a:extLst>
              <a:ext uri="{FF2B5EF4-FFF2-40B4-BE49-F238E27FC236}">
                <a16:creationId xmlns:a16="http://schemas.microsoft.com/office/drawing/2014/main" id="{6C4894E1-0ACC-46E0-957D-991694934A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96964" y="1185882"/>
            <a:ext cx="1846470" cy="1692597"/>
          </a:xfrm>
          <a:prstGeom prst="rect">
            <a:avLst/>
          </a:prstGeom>
        </p:spPr>
      </p:pic>
      <p:graphicFrame>
        <p:nvGraphicFramePr>
          <p:cNvPr id="24" name="Content Placeholder 23">
            <a:extLst>
              <a:ext uri="{FF2B5EF4-FFF2-40B4-BE49-F238E27FC236}">
                <a16:creationId xmlns:a16="http://schemas.microsoft.com/office/drawing/2014/main" id="{EECE5F8A-B93D-4E30-9A11-509F35D362D5}"/>
              </a:ext>
            </a:extLst>
          </p:cNvPr>
          <p:cNvGraphicFramePr>
            <a:graphicFrameLocks noGrp="1"/>
          </p:cNvGraphicFramePr>
          <p:nvPr>
            <p:ph idx="1"/>
            <p:extLst>
              <p:ext uri="{D42A27DB-BD31-4B8C-83A1-F6EECF244321}">
                <p14:modId xmlns:p14="http://schemas.microsoft.com/office/powerpoint/2010/main" val="711722130"/>
              </p:ext>
            </p:extLst>
          </p:nvPr>
        </p:nvGraphicFramePr>
        <p:xfrm>
          <a:off x="965199" y="3729161"/>
          <a:ext cx="5690043" cy="227732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3" name="Graphic 22">
            <a:extLst>
              <a:ext uri="{FF2B5EF4-FFF2-40B4-BE49-F238E27FC236}">
                <a16:creationId xmlns:a16="http://schemas.microsoft.com/office/drawing/2014/main" id="{2F18CA76-3715-4CC8-A508-30D1A1C2088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50038" y="2354401"/>
            <a:ext cx="2713512" cy="2713512"/>
          </a:xfrm>
          <a:prstGeom prst="rect">
            <a:avLst/>
          </a:prstGeom>
        </p:spPr>
      </p:pic>
    </p:spTree>
    <p:extLst>
      <p:ext uri="{BB962C8B-B14F-4D97-AF65-F5344CB8AC3E}">
        <p14:creationId xmlns:p14="http://schemas.microsoft.com/office/powerpoint/2010/main" val="29281917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graphicEl>
                                              <a:dgm id="{BD79E41F-B337-4B17-8989-86FB247C057A}"/>
                                            </p:graphicEl>
                                          </p:spTgt>
                                        </p:tgtEl>
                                        <p:attrNameLst>
                                          <p:attrName>style.visibility</p:attrName>
                                        </p:attrNameLst>
                                      </p:cBhvr>
                                      <p:to>
                                        <p:strVal val="visible"/>
                                      </p:to>
                                    </p:set>
                                    <p:animEffect transition="in" filter="fade">
                                      <p:cBhvr>
                                        <p:cTn id="13" dur="500"/>
                                        <p:tgtEl>
                                          <p:spTgt spid="24">
                                            <p:graphicEl>
                                              <a:dgm id="{BD79E41F-B337-4B17-8989-86FB247C057A}"/>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graphicEl>
                                              <a:dgm id="{86030481-7C48-43D7-B021-535B77CAF0DC}"/>
                                            </p:graphicEl>
                                          </p:spTgt>
                                        </p:tgtEl>
                                        <p:attrNameLst>
                                          <p:attrName>style.visibility</p:attrName>
                                        </p:attrNameLst>
                                      </p:cBhvr>
                                      <p:to>
                                        <p:strVal val="visible"/>
                                      </p:to>
                                    </p:set>
                                    <p:animEffect transition="in" filter="fade">
                                      <p:cBhvr>
                                        <p:cTn id="16" dur="500"/>
                                        <p:tgtEl>
                                          <p:spTgt spid="24">
                                            <p:graphicEl>
                                              <a:dgm id="{86030481-7C48-43D7-B021-535B77CAF0DC}"/>
                                            </p:graphic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graphicEl>
                                              <a:dgm id="{26578660-2EBD-4B8A-9B1E-67BF0A984605}"/>
                                            </p:graphicEl>
                                          </p:spTgt>
                                        </p:tgtEl>
                                        <p:attrNameLst>
                                          <p:attrName>style.visibility</p:attrName>
                                        </p:attrNameLst>
                                      </p:cBhvr>
                                      <p:to>
                                        <p:strVal val="visible"/>
                                      </p:to>
                                    </p:set>
                                    <p:animEffect transition="in" filter="fade">
                                      <p:cBhvr>
                                        <p:cTn id="19" dur="500"/>
                                        <p:tgtEl>
                                          <p:spTgt spid="24">
                                            <p:graphicEl>
                                              <a:dgm id="{26578660-2EBD-4B8A-9B1E-67BF0A984605}"/>
                                            </p:graphic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graphicEl>
                                              <a:dgm id="{9ECC65EC-B198-4DA7-9394-61B3E1CD805D}"/>
                                            </p:graphicEl>
                                          </p:spTgt>
                                        </p:tgtEl>
                                        <p:attrNameLst>
                                          <p:attrName>style.visibility</p:attrName>
                                        </p:attrNameLst>
                                      </p:cBhvr>
                                      <p:to>
                                        <p:strVal val="visible"/>
                                      </p:to>
                                    </p:set>
                                    <p:animEffect transition="in" filter="fade">
                                      <p:cBhvr>
                                        <p:cTn id="22" dur="500"/>
                                        <p:tgtEl>
                                          <p:spTgt spid="24">
                                            <p:graphicEl>
                                              <a:dgm id="{9ECC65EC-B198-4DA7-9394-61B3E1CD805D}"/>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graphicEl>
                                              <a:dgm id="{5EFBD17A-4713-4D20-B3A0-1F2CA096BD2F}"/>
                                            </p:graphicEl>
                                          </p:spTgt>
                                        </p:tgtEl>
                                        <p:attrNameLst>
                                          <p:attrName>style.visibility</p:attrName>
                                        </p:attrNameLst>
                                      </p:cBhvr>
                                      <p:to>
                                        <p:strVal val="visible"/>
                                      </p:to>
                                    </p:set>
                                    <p:animEffect transition="in" filter="fade">
                                      <p:cBhvr>
                                        <p:cTn id="25" dur="500"/>
                                        <p:tgtEl>
                                          <p:spTgt spid="24">
                                            <p:graphicEl>
                                              <a:dgm id="{5EFBD17A-4713-4D20-B3A0-1F2CA096BD2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Sub>
          <a:bldDgm bld="lvl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166E4E6D-81DD-4AAB-9651-B66FA8B88360}"/>
              </a:ext>
            </a:extLst>
          </p:cNvPr>
          <p:cNvSpPr txBox="1"/>
          <p:nvPr/>
        </p:nvSpPr>
        <p:spPr>
          <a:xfrm>
            <a:off x="5849877" y="1889211"/>
            <a:ext cx="803169" cy="369332"/>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44546A"/>
                </a:solidFill>
                <a:effectLst/>
                <a:uLnTx/>
                <a:uFillTx/>
                <a:latin typeface="Segoe UI Semilight" panose="020B0402040204020203" pitchFamily="34" charset="0"/>
                <a:ea typeface="+mn-ea"/>
                <a:cs typeface="Segoe UI Semilight" panose="020B0402040204020203" pitchFamily="34" charset="0"/>
              </a:rPr>
              <a:t>SQL</a:t>
            </a:r>
          </a:p>
        </p:txBody>
      </p:sp>
      <p:sp>
        <p:nvSpPr>
          <p:cNvPr id="102" name="TextBox 101">
            <a:extLst>
              <a:ext uri="{FF2B5EF4-FFF2-40B4-BE49-F238E27FC236}">
                <a16:creationId xmlns:a16="http://schemas.microsoft.com/office/drawing/2014/main" id="{AD9C9A99-5A34-48F0-8113-90B132EF6B58}"/>
              </a:ext>
            </a:extLst>
          </p:cNvPr>
          <p:cNvSpPr txBox="1"/>
          <p:nvPr/>
        </p:nvSpPr>
        <p:spPr>
          <a:xfrm>
            <a:off x="8136810" y="2185772"/>
            <a:ext cx="1141367"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44546A"/>
                </a:solidFill>
                <a:effectLst/>
                <a:uLnTx/>
                <a:uFillTx/>
                <a:latin typeface="Calibri" panose="020F0502020204030204"/>
                <a:ea typeface="+mn-ea"/>
                <a:cs typeface="+mn-cs"/>
              </a:rPr>
              <a:t>MongoDB</a:t>
            </a:r>
          </a:p>
        </p:txBody>
      </p:sp>
      <p:grpSp>
        <p:nvGrpSpPr>
          <p:cNvPr id="14" name="Group 13">
            <a:extLst>
              <a:ext uri="{FF2B5EF4-FFF2-40B4-BE49-F238E27FC236}">
                <a16:creationId xmlns:a16="http://schemas.microsoft.com/office/drawing/2014/main" id="{3E4BEB5F-9BD8-4935-BB62-0304D488C247}"/>
              </a:ext>
            </a:extLst>
          </p:cNvPr>
          <p:cNvGrpSpPr/>
          <p:nvPr/>
        </p:nvGrpSpPr>
        <p:grpSpPr>
          <a:xfrm>
            <a:off x="935843" y="2510762"/>
            <a:ext cx="1294027" cy="440630"/>
            <a:chOff x="1880903" y="2175418"/>
            <a:chExt cx="1294027" cy="440630"/>
          </a:xfrm>
        </p:grpSpPr>
        <p:sp>
          <p:nvSpPr>
            <p:cNvPr id="97" name="TextBox 96">
              <a:extLst>
                <a:ext uri="{FF2B5EF4-FFF2-40B4-BE49-F238E27FC236}">
                  <a16:creationId xmlns:a16="http://schemas.microsoft.com/office/drawing/2014/main" id="{35A063E9-CB90-4236-B361-2F2CD4DC928E}"/>
                </a:ext>
              </a:extLst>
            </p:cNvPr>
            <p:cNvSpPr txBox="1"/>
            <p:nvPr/>
          </p:nvSpPr>
          <p:spPr>
            <a:xfrm>
              <a:off x="2371760" y="2257233"/>
              <a:ext cx="803170" cy="276999"/>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4546A"/>
                  </a:solidFill>
                  <a:effectLst/>
                  <a:uLnTx/>
                  <a:uFillTx/>
                  <a:latin typeface="Calibri" panose="020F0502020204030204"/>
                  <a:ea typeface="+mn-ea"/>
                  <a:cs typeface="+mn-cs"/>
                </a:rPr>
                <a:t>Table API</a:t>
              </a:r>
            </a:p>
          </p:txBody>
        </p:sp>
        <p:grpSp>
          <p:nvGrpSpPr>
            <p:cNvPr id="98" name="Group 97">
              <a:extLst>
                <a:ext uri="{FF2B5EF4-FFF2-40B4-BE49-F238E27FC236}">
                  <a16:creationId xmlns:a16="http://schemas.microsoft.com/office/drawing/2014/main" id="{8DF0A600-1E3D-45BA-AB34-E214FCAD0B42}"/>
                </a:ext>
              </a:extLst>
            </p:cNvPr>
            <p:cNvGrpSpPr/>
            <p:nvPr/>
          </p:nvGrpSpPr>
          <p:grpSpPr>
            <a:xfrm>
              <a:off x="1880903" y="2175418"/>
              <a:ext cx="494130" cy="440630"/>
              <a:chOff x="8276702" y="3303923"/>
              <a:chExt cx="657427" cy="586247"/>
            </a:xfrm>
          </p:grpSpPr>
          <p:sp>
            <p:nvSpPr>
              <p:cNvPr id="110" name="Hexagon 109">
                <a:extLst>
                  <a:ext uri="{FF2B5EF4-FFF2-40B4-BE49-F238E27FC236}">
                    <a16:creationId xmlns:a16="http://schemas.microsoft.com/office/drawing/2014/main" id="{893C08C3-7368-49EF-9C5B-BD3107C05B57}"/>
                  </a:ext>
                </a:extLst>
              </p:cNvPr>
              <p:cNvSpPr/>
              <p:nvPr/>
            </p:nvSpPr>
            <p:spPr bwMode="auto">
              <a:xfrm>
                <a:off x="8276702" y="3303923"/>
                <a:ext cx="657427" cy="586247"/>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1051"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nvGrpSpPr>
              <p:cNvPr id="111" name="Group 110">
                <a:extLst>
                  <a:ext uri="{FF2B5EF4-FFF2-40B4-BE49-F238E27FC236}">
                    <a16:creationId xmlns:a16="http://schemas.microsoft.com/office/drawing/2014/main" id="{B75321ED-7A48-4CB8-907A-E111F192E680}"/>
                  </a:ext>
                </a:extLst>
              </p:cNvPr>
              <p:cNvGrpSpPr/>
              <p:nvPr/>
            </p:nvGrpSpPr>
            <p:grpSpPr>
              <a:xfrm>
                <a:off x="8435042" y="3437010"/>
                <a:ext cx="340743" cy="339628"/>
                <a:chOff x="9378226" y="3437014"/>
                <a:chExt cx="340743" cy="339628"/>
              </a:xfrm>
            </p:grpSpPr>
            <p:sp>
              <p:nvSpPr>
                <p:cNvPr id="112" name="Freeform: Shape 111">
                  <a:extLst>
                    <a:ext uri="{FF2B5EF4-FFF2-40B4-BE49-F238E27FC236}">
                      <a16:creationId xmlns:a16="http://schemas.microsoft.com/office/drawing/2014/main" id="{1B07B418-F5C7-4605-8FC5-F3EA20F39B4F}"/>
                    </a:ext>
                  </a:extLst>
                </p:cNvPr>
                <p:cNvSpPr/>
                <p:nvPr/>
              </p:nvSpPr>
              <p:spPr bwMode="auto">
                <a:xfrm>
                  <a:off x="9378226" y="3437014"/>
                  <a:ext cx="340743" cy="339628"/>
                </a:xfrm>
                <a:custGeom>
                  <a:avLst/>
                  <a:gdLst>
                    <a:gd name="connsiteX0" fmla="*/ 0 w 340743"/>
                    <a:gd name="connsiteY0" fmla="*/ 0 h 339628"/>
                    <a:gd name="connsiteX1" fmla="*/ 22958 w 340743"/>
                    <a:gd name="connsiteY1" fmla="*/ 0 h 339628"/>
                    <a:gd name="connsiteX2" fmla="*/ 22958 w 340743"/>
                    <a:gd name="connsiteY2" fmla="*/ 316670 h 339628"/>
                    <a:gd name="connsiteX3" fmla="*/ 340743 w 340743"/>
                    <a:gd name="connsiteY3" fmla="*/ 316670 h 339628"/>
                    <a:gd name="connsiteX4" fmla="*/ 340743 w 340743"/>
                    <a:gd name="connsiteY4" fmla="*/ 339628 h 339628"/>
                    <a:gd name="connsiteX5" fmla="*/ 0 w 340743"/>
                    <a:gd name="connsiteY5" fmla="*/ 339628 h 339628"/>
                    <a:gd name="connsiteX6" fmla="*/ 0 w 340743"/>
                    <a:gd name="connsiteY6" fmla="*/ 0 h 339628"/>
                    <a:gd name="connsiteX0" fmla="*/ 0 w 340743"/>
                    <a:gd name="connsiteY0" fmla="*/ 0 h 339628"/>
                    <a:gd name="connsiteX1" fmla="*/ 22958 w 340743"/>
                    <a:gd name="connsiteY1" fmla="*/ 0 h 339628"/>
                    <a:gd name="connsiteX2" fmla="*/ 340743 w 340743"/>
                    <a:gd name="connsiteY2" fmla="*/ 316670 h 339628"/>
                    <a:gd name="connsiteX3" fmla="*/ 340743 w 340743"/>
                    <a:gd name="connsiteY3" fmla="*/ 339628 h 339628"/>
                    <a:gd name="connsiteX4" fmla="*/ 0 w 340743"/>
                    <a:gd name="connsiteY4" fmla="*/ 339628 h 339628"/>
                    <a:gd name="connsiteX5" fmla="*/ 0 w 340743"/>
                    <a:gd name="connsiteY5" fmla="*/ 0 h 339628"/>
                    <a:gd name="connsiteX0" fmla="*/ 22958 w 340743"/>
                    <a:gd name="connsiteY0" fmla="*/ 0 h 339628"/>
                    <a:gd name="connsiteX1" fmla="*/ 340743 w 340743"/>
                    <a:gd name="connsiteY1" fmla="*/ 316670 h 339628"/>
                    <a:gd name="connsiteX2" fmla="*/ 340743 w 340743"/>
                    <a:gd name="connsiteY2" fmla="*/ 339628 h 339628"/>
                    <a:gd name="connsiteX3" fmla="*/ 0 w 340743"/>
                    <a:gd name="connsiteY3" fmla="*/ 339628 h 339628"/>
                    <a:gd name="connsiteX4" fmla="*/ 0 w 340743"/>
                    <a:gd name="connsiteY4" fmla="*/ 0 h 339628"/>
                    <a:gd name="connsiteX5" fmla="*/ 114398 w 340743"/>
                    <a:gd name="connsiteY5"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4" fmla="*/ 114398 w 340743"/>
                    <a:gd name="connsiteY4"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0" fmla="*/ 340743 w 340743"/>
                    <a:gd name="connsiteY0" fmla="*/ 339628 h 339628"/>
                    <a:gd name="connsiteX1" fmla="*/ 0 w 340743"/>
                    <a:gd name="connsiteY1" fmla="*/ 339628 h 339628"/>
                    <a:gd name="connsiteX2" fmla="*/ 0 w 340743"/>
                    <a:gd name="connsiteY2" fmla="*/ 0 h 339628"/>
                  </a:gdLst>
                  <a:ahLst/>
                  <a:cxnLst>
                    <a:cxn ang="0">
                      <a:pos x="connsiteX0" y="connsiteY0"/>
                    </a:cxn>
                    <a:cxn ang="0">
                      <a:pos x="connsiteX1" y="connsiteY1"/>
                    </a:cxn>
                    <a:cxn ang="0">
                      <a:pos x="connsiteX2" y="connsiteY2"/>
                    </a:cxn>
                  </a:cxnLst>
                  <a:rect l="l" t="t" r="r" b="b"/>
                  <a:pathLst>
                    <a:path w="340743" h="339628">
                      <a:moveTo>
                        <a:pt x="340743" y="339628"/>
                      </a:moveTo>
                      <a:lnTo>
                        <a:pt x="0" y="339628"/>
                      </a:lnTo>
                      <a:lnTo>
                        <a:pt x="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1051"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mn-ea"/>
                    <a:cs typeface="Segoe UI" pitchFamily="34" charset="0"/>
                  </a:endParaRPr>
                </a:p>
              </p:txBody>
            </p:sp>
            <p:sp>
              <p:nvSpPr>
                <p:cNvPr id="113" name="Freeform: Shape 112">
                  <a:extLst>
                    <a:ext uri="{FF2B5EF4-FFF2-40B4-BE49-F238E27FC236}">
                      <a16:creationId xmlns:a16="http://schemas.microsoft.com/office/drawing/2014/main" id="{EB7D221E-192B-4F8E-9759-1AFBC03445DC}"/>
                    </a:ext>
                  </a:extLst>
                </p:cNvPr>
                <p:cNvSpPr/>
                <p:nvPr/>
              </p:nvSpPr>
              <p:spPr bwMode="auto">
                <a:xfrm>
                  <a:off x="9426825"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1051"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mn-ea"/>
                    <a:cs typeface="Segoe UI" pitchFamily="34" charset="0"/>
                  </a:endParaRPr>
                </a:p>
              </p:txBody>
            </p:sp>
            <p:sp>
              <p:nvSpPr>
                <p:cNvPr id="114" name="Freeform: Shape 113">
                  <a:extLst>
                    <a:ext uri="{FF2B5EF4-FFF2-40B4-BE49-F238E27FC236}">
                      <a16:creationId xmlns:a16="http://schemas.microsoft.com/office/drawing/2014/main" id="{F54A1402-E5E4-4B69-8FC4-75C572454368}"/>
                    </a:ext>
                  </a:extLst>
                </p:cNvPr>
                <p:cNvSpPr/>
                <p:nvPr/>
              </p:nvSpPr>
              <p:spPr bwMode="auto">
                <a:xfrm>
                  <a:off x="9531227"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1051"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mn-ea"/>
                    <a:cs typeface="Segoe UI" pitchFamily="34" charset="0"/>
                  </a:endParaRPr>
                </a:p>
              </p:txBody>
            </p:sp>
            <p:sp>
              <p:nvSpPr>
                <p:cNvPr id="120" name="Freeform: Shape 119">
                  <a:extLst>
                    <a:ext uri="{FF2B5EF4-FFF2-40B4-BE49-F238E27FC236}">
                      <a16:creationId xmlns:a16="http://schemas.microsoft.com/office/drawing/2014/main" id="{5F803BA7-9545-46A5-ACBF-9B2F683CB371}"/>
                    </a:ext>
                  </a:extLst>
                </p:cNvPr>
                <p:cNvSpPr/>
                <p:nvPr/>
              </p:nvSpPr>
              <p:spPr bwMode="auto">
                <a:xfrm>
                  <a:off x="9635629"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1051"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mn-ea"/>
                    <a:cs typeface="Segoe UI" pitchFamily="34" charset="0"/>
                  </a:endParaRPr>
                </a:p>
              </p:txBody>
            </p:sp>
            <p:sp>
              <p:nvSpPr>
                <p:cNvPr id="121" name="Freeform: Shape 120">
                  <a:extLst>
                    <a:ext uri="{FF2B5EF4-FFF2-40B4-BE49-F238E27FC236}">
                      <a16:creationId xmlns:a16="http://schemas.microsoft.com/office/drawing/2014/main" id="{A0047B6C-78AF-4D71-97FD-B943AD196E6C}"/>
                    </a:ext>
                  </a:extLst>
                </p:cNvPr>
                <p:cNvSpPr/>
                <p:nvPr/>
              </p:nvSpPr>
              <p:spPr bwMode="auto">
                <a:xfrm>
                  <a:off x="9426825"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1051"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mn-ea"/>
                    <a:cs typeface="Segoe UI" pitchFamily="34" charset="0"/>
                  </a:endParaRPr>
                </a:p>
              </p:txBody>
            </p:sp>
            <p:sp>
              <p:nvSpPr>
                <p:cNvPr id="122" name="Freeform: Shape 121">
                  <a:extLst>
                    <a:ext uri="{FF2B5EF4-FFF2-40B4-BE49-F238E27FC236}">
                      <a16:creationId xmlns:a16="http://schemas.microsoft.com/office/drawing/2014/main" id="{46EB0FF6-ADAE-4DC5-854E-F2A388689ADC}"/>
                    </a:ext>
                  </a:extLst>
                </p:cNvPr>
                <p:cNvSpPr/>
                <p:nvPr/>
              </p:nvSpPr>
              <p:spPr bwMode="auto">
                <a:xfrm>
                  <a:off x="9531227"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1051"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mn-ea"/>
                    <a:cs typeface="Segoe UI" pitchFamily="34" charset="0"/>
                  </a:endParaRPr>
                </a:p>
              </p:txBody>
            </p:sp>
            <p:sp>
              <p:nvSpPr>
                <p:cNvPr id="123" name="Freeform: Shape 122">
                  <a:extLst>
                    <a:ext uri="{FF2B5EF4-FFF2-40B4-BE49-F238E27FC236}">
                      <a16:creationId xmlns:a16="http://schemas.microsoft.com/office/drawing/2014/main" id="{EEAAFFFE-7D34-4A7C-9998-6CD6355D29A9}"/>
                    </a:ext>
                  </a:extLst>
                </p:cNvPr>
                <p:cNvSpPr/>
                <p:nvPr/>
              </p:nvSpPr>
              <p:spPr bwMode="auto">
                <a:xfrm>
                  <a:off x="9635629"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1051"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mn-ea"/>
                    <a:cs typeface="Segoe UI" pitchFamily="34" charset="0"/>
                  </a:endParaRPr>
                </a:p>
              </p:txBody>
            </p:sp>
            <p:sp>
              <p:nvSpPr>
                <p:cNvPr id="124" name="Freeform: Shape 123">
                  <a:extLst>
                    <a:ext uri="{FF2B5EF4-FFF2-40B4-BE49-F238E27FC236}">
                      <a16:creationId xmlns:a16="http://schemas.microsoft.com/office/drawing/2014/main" id="{FE206180-0025-485B-BD55-C48E5554A010}"/>
                    </a:ext>
                  </a:extLst>
                </p:cNvPr>
                <p:cNvSpPr/>
                <p:nvPr/>
              </p:nvSpPr>
              <p:spPr bwMode="auto">
                <a:xfrm>
                  <a:off x="9426825"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1051"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mn-ea"/>
                    <a:cs typeface="Segoe UI" pitchFamily="34" charset="0"/>
                  </a:endParaRPr>
                </a:p>
              </p:txBody>
            </p:sp>
            <p:sp>
              <p:nvSpPr>
                <p:cNvPr id="125" name="Freeform: Shape 124">
                  <a:extLst>
                    <a:ext uri="{FF2B5EF4-FFF2-40B4-BE49-F238E27FC236}">
                      <a16:creationId xmlns:a16="http://schemas.microsoft.com/office/drawing/2014/main" id="{8A0B64E8-521F-4F06-B5A5-4318A58FC204}"/>
                    </a:ext>
                  </a:extLst>
                </p:cNvPr>
                <p:cNvSpPr/>
                <p:nvPr/>
              </p:nvSpPr>
              <p:spPr bwMode="auto">
                <a:xfrm>
                  <a:off x="9531227"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1051"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mn-ea"/>
                    <a:cs typeface="Segoe UI" pitchFamily="34" charset="0"/>
                  </a:endParaRPr>
                </a:p>
              </p:txBody>
            </p:sp>
            <p:sp>
              <p:nvSpPr>
                <p:cNvPr id="126" name="Freeform: Shape 125">
                  <a:extLst>
                    <a:ext uri="{FF2B5EF4-FFF2-40B4-BE49-F238E27FC236}">
                      <a16:creationId xmlns:a16="http://schemas.microsoft.com/office/drawing/2014/main" id="{67C32281-2BC6-4D60-9EBD-569D4BE289E4}"/>
                    </a:ext>
                  </a:extLst>
                </p:cNvPr>
                <p:cNvSpPr/>
                <p:nvPr/>
              </p:nvSpPr>
              <p:spPr bwMode="auto">
                <a:xfrm>
                  <a:off x="9635629"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1051"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mn-ea"/>
                    <a:cs typeface="Segoe UI" pitchFamily="34" charset="0"/>
                  </a:endParaRPr>
                </a:p>
              </p:txBody>
            </p:sp>
          </p:grpSp>
        </p:grpSp>
      </p:grpSp>
      <p:pic>
        <p:nvPicPr>
          <p:cNvPr id="15" name="Picture 14">
            <a:extLst>
              <a:ext uri="{FF2B5EF4-FFF2-40B4-BE49-F238E27FC236}">
                <a16:creationId xmlns:a16="http://schemas.microsoft.com/office/drawing/2014/main" id="{73154DFE-BA73-41E3-900B-523E95F2638C}"/>
              </a:ext>
            </a:extLst>
          </p:cNvPr>
          <p:cNvPicPr>
            <a:picLocks noChangeAspect="1"/>
          </p:cNvPicPr>
          <p:nvPr/>
        </p:nvPicPr>
        <p:blipFill rotWithShape="1">
          <a:blip r:embed="rId3"/>
          <a:srcRect b="68768"/>
          <a:stretch/>
        </p:blipFill>
        <p:spPr>
          <a:xfrm>
            <a:off x="1133427" y="5547981"/>
            <a:ext cx="9925148" cy="1310019"/>
          </a:xfrm>
          <a:prstGeom prst="rect">
            <a:avLst/>
          </a:prstGeom>
        </p:spPr>
      </p:pic>
      <p:sp>
        <p:nvSpPr>
          <p:cNvPr id="100" name="Freeform: Shape 99"/>
          <p:cNvSpPr/>
          <p:nvPr/>
        </p:nvSpPr>
        <p:spPr>
          <a:xfrm>
            <a:off x="1350" y="5112426"/>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3" name="Freeform: Shape 99"/>
          <p:cNvSpPr/>
          <p:nvPr/>
        </p:nvSpPr>
        <p:spPr>
          <a:xfrm>
            <a:off x="1" y="2593252"/>
            <a:ext cx="12189303"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2" name="Freeform: Shape 99"/>
          <p:cNvSpPr/>
          <p:nvPr/>
        </p:nvSpPr>
        <p:spPr>
          <a:xfrm>
            <a:off x="0" y="3990143"/>
            <a:ext cx="12192000"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9" name="Group 8"/>
          <p:cNvGrpSpPr/>
          <p:nvPr/>
        </p:nvGrpSpPr>
        <p:grpSpPr>
          <a:xfrm>
            <a:off x="530671" y="4315189"/>
            <a:ext cx="11082664" cy="1524582"/>
            <a:chOff x="712836" y="4237919"/>
            <a:chExt cx="11082663" cy="1524582"/>
          </a:xfrm>
        </p:grpSpPr>
        <p:sp>
          <p:nvSpPr>
            <p:cNvPr id="893" name="TextBox 892"/>
            <p:cNvSpPr txBox="1"/>
            <p:nvPr/>
          </p:nvSpPr>
          <p:spPr>
            <a:xfrm>
              <a:off x="712836" y="5255414"/>
              <a:ext cx="1117614" cy="430887"/>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44546A"/>
                  </a:solidFill>
                  <a:effectLst/>
                  <a:uLnTx/>
                  <a:uFillTx/>
                  <a:latin typeface="Segoe UI Semilight" panose="020B0402040204020203" pitchFamily="34" charset="0"/>
                  <a:ea typeface="+mn-ea"/>
                  <a:cs typeface="Segoe UI Semilight" panose="020B0402040204020203" pitchFamily="34" charset="0"/>
                </a:rPr>
                <a:t>Turnkey global </a:t>
              </a:r>
              <a:br>
                <a:rPr kumimoji="0" lang="en-US" sz="1100" b="0" i="0" u="none" strike="noStrike" kern="0" cap="none" spc="0" normalizeH="0" baseline="0" noProof="0">
                  <a:ln>
                    <a:noFill/>
                  </a:ln>
                  <a:solidFill>
                    <a:srgbClr val="44546A"/>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a:ln>
                    <a:noFill/>
                  </a:ln>
                  <a:solidFill>
                    <a:srgbClr val="44546A"/>
                  </a:solidFill>
                  <a:effectLst/>
                  <a:uLnTx/>
                  <a:uFillTx/>
                  <a:latin typeface="Segoe UI Semilight" panose="020B0402040204020203" pitchFamily="34" charset="0"/>
                  <a:ea typeface="+mn-ea"/>
                  <a:cs typeface="Segoe UI Semilight" panose="020B0402040204020203" pitchFamily="34" charset="0"/>
                </a:rPr>
                <a:t>distribution</a:t>
              </a:r>
            </a:p>
          </p:txBody>
        </p:sp>
        <p:sp>
          <p:nvSpPr>
            <p:cNvPr id="894" name="TextBox 893"/>
            <p:cNvSpPr txBox="1"/>
            <p:nvPr/>
          </p:nvSpPr>
          <p:spPr>
            <a:xfrm>
              <a:off x="2863059" y="4596855"/>
              <a:ext cx="1664237" cy="430887"/>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44546A"/>
                  </a:solidFill>
                  <a:effectLst/>
                  <a:uLnTx/>
                  <a:uFillTx/>
                  <a:latin typeface="Segoe UI Semilight" panose="020B0402040204020203" pitchFamily="34" charset="0"/>
                  <a:ea typeface="+mn-ea"/>
                  <a:cs typeface="Segoe UI Semilight" panose="020B0402040204020203" pitchFamily="34" charset="0"/>
                </a:rPr>
                <a:t>Elastic scale out </a:t>
              </a:r>
            </a:p>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44546A"/>
                  </a:solidFill>
                  <a:effectLst/>
                  <a:uLnTx/>
                  <a:uFillTx/>
                  <a:latin typeface="Segoe UI Semilight" panose="020B0402040204020203" pitchFamily="34" charset="0"/>
                  <a:ea typeface="+mn-ea"/>
                  <a:cs typeface="Segoe UI Semilight" panose="020B0402040204020203" pitchFamily="34" charset="0"/>
                </a:rPr>
                <a:t>of storage &amp; throughput</a:t>
              </a:r>
            </a:p>
          </p:txBody>
        </p:sp>
        <p:sp>
          <p:nvSpPr>
            <p:cNvPr id="895" name="TextBox 894"/>
            <p:cNvSpPr txBox="1"/>
            <p:nvPr/>
          </p:nvSpPr>
          <p:spPr>
            <a:xfrm>
              <a:off x="5559908" y="4237919"/>
              <a:ext cx="1648208" cy="430887"/>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44546A"/>
                  </a:solidFill>
                  <a:effectLst/>
                  <a:uLnTx/>
                  <a:uFillTx/>
                  <a:latin typeface="Segoe UI Semilight" panose="020B0402040204020203" pitchFamily="34" charset="0"/>
                  <a:ea typeface="+mn-ea"/>
                  <a:cs typeface="Segoe UI Semilight" panose="020B0402040204020203" pitchFamily="34" charset="0"/>
                </a:rPr>
                <a:t>Guaranteed low latency </a:t>
              </a:r>
              <a:br>
                <a:rPr kumimoji="0" lang="en-US" sz="1100" b="0" i="0" u="none" strike="noStrike" kern="0" cap="none" spc="0" normalizeH="0" baseline="0" noProof="0">
                  <a:ln>
                    <a:noFill/>
                  </a:ln>
                  <a:solidFill>
                    <a:srgbClr val="44546A"/>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a:ln>
                    <a:noFill/>
                  </a:ln>
                  <a:solidFill>
                    <a:srgbClr val="44546A"/>
                  </a:solidFill>
                  <a:effectLst/>
                  <a:uLnTx/>
                  <a:uFillTx/>
                  <a:latin typeface="Segoe UI Semilight" panose="020B0402040204020203" pitchFamily="34" charset="0"/>
                  <a:ea typeface="+mn-ea"/>
                  <a:cs typeface="Segoe UI Semilight" panose="020B0402040204020203" pitchFamily="34" charset="0"/>
                </a:rPr>
                <a:t>at the 99</a:t>
              </a:r>
              <a:r>
                <a:rPr kumimoji="0" lang="en-US" sz="1100" b="0" i="0" u="none" strike="noStrike" kern="0" cap="none" spc="0" normalizeH="0" baseline="30000" noProof="0">
                  <a:ln>
                    <a:noFill/>
                  </a:ln>
                  <a:solidFill>
                    <a:srgbClr val="44546A"/>
                  </a:solidFill>
                  <a:effectLst/>
                  <a:uLnTx/>
                  <a:uFillTx/>
                  <a:latin typeface="Segoe UI Semilight" panose="020B0402040204020203" pitchFamily="34" charset="0"/>
                  <a:ea typeface="+mn-ea"/>
                  <a:cs typeface="Segoe UI Semilight" panose="020B0402040204020203" pitchFamily="34" charset="0"/>
                </a:rPr>
                <a:t>th</a:t>
              </a:r>
              <a:r>
                <a:rPr kumimoji="0" lang="en-US" sz="1100" b="0" i="0" u="none" strike="noStrike" kern="0" cap="none" spc="0" normalizeH="0" baseline="0" noProof="0">
                  <a:ln>
                    <a:noFill/>
                  </a:ln>
                  <a:solidFill>
                    <a:srgbClr val="44546A"/>
                  </a:solidFill>
                  <a:effectLst/>
                  <a:uLnTx/>
                  <a:uFillTx/>
                  <a:latin typeface="Segoe UI Semilight" panose="020B0402040204020203" pitchFamily="34" charset="0"/>
                  <a:ea typeface="+mn-ea"/>
                  <a:cs typeface="Segoe UI Semilight" panose="020B0402040204020203" pitchFamily="34" charset="0"/>
                </a:rPr>
                <a:t> percentile</a:t>
              </a:r>
            </a:p>
          </p:txBody>
        </p:sp>
        <p:sp>
          <p:nvSpPr>
            <p:cNvPr id="896" name="TextBox 895"/>
            <p:cNvSpPr txBox="1"/>
            <p:nvPr/>
          </p:nvSpPr>
          <p:spPr>
            <a:xfrm>
              <a:off x="10631399" y="5331614"/>
              <a:ext cx="1164100" cy="430887"/>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44546A"/>
                  </a:solidFill>
                  <a:effectLst/>
                  <a:uLnTx/>
                  <a:uFillTx/>
                  <a:latin typeface="Segoe UI Semilight" panose="020B0402040204020203" pitchFamily="34" charset="0"/>
                  <a:ea typeface="+mn-ea"/>
                  <a:cs typeface="Segoe UI Semilight" panose="020B0402040204020203" pitchFamily="34" charset="0"/>
                </a:rPr>
                <a:t>Comprehensive </a:t>
              </a:r>
              <a:br>
                <a:rPr kumimoji="0" lang="en-US" sz="1100" b="0" i="0" u="none" strike="noStrike" kern="0" cap="none" spc="0" normalizeH="0" baseline="0" noProof="0">
                  <a:ln>
                    <a:noFill/>
                  </a:ln>
                  <a:solidFill>
                    <a:srgbClr val="44546A"/>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a:ln>
                    <a:noFill/>
                  </a:ln>
                  <a:solidFill>
                    <a:srgbClr val="44546A"/>
                  </a:solidFill>
                  <a:effectLst/>
                  <a:uLnTx/>
                  <a:uFillTx/>
                  <a:latin typeface="Segoe UI Semilight" panose="020B0402040204020203" pitchFamily="34" charset="0"/>
                  <a:ea typeface="+mn-ea"/>
                  <a:cs typeface="Segoe UI Semilight" panose="020B0402040204020203" pitchFamily="34" charset="0"/>
                </a:rPr>
                <a:t>SLAs</a:t>
              </a:r>
            </a:p>
          </p:txBody>
        </p:sp>
        <p:sp>
          <p:nvSpPr>
            <p:cNvPr id="897" name="TextBox 896"/>
            <p:cNvSpPr txBox="1"/>
            <p:nvPr/>
          </p:nvSpPr>
          <p:spPr>
            <a:xfrm>
              <a:off x="8240723" y="4596855"/>
              <a:ext cx="1358064" cy="430887"/>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44546A"/>
                  </a:solidFill>
                  <a:effectLst/>
                  <a:uLnTx/>
                  <a:uFillTx/>
                  <a:latin typeface="Segoe UI Semilight" panose="020B0402040204020203" pitchFamily="34" charset="0"/>
                  <a:ea typeface="+mn-ea"/>
                  <a:cs typeface="Segoe UI Semilight" panose="020B0402040204020203" pitchFamily="34" charset="0"/>
                </a:rPr>
                <a:t>Five well-defined </a:t>
              </a:r>
              <a:br>
                <a:rPr kumimoji="0" lang="en-US" sz="1100" b="0" i="0" u="none" strike="noStrike" kern="0" cap="none" spc="0" normalizeH="0" baseline="0" noProof="0" dirty="0">
                  <a:ln>
                    <a:noFill/>
                  </a:ln>
                  <a:solidFill>
                    <a:srgbClr val="44546A"/>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dirty="0">
                  <a:ln>
                    <a:noFill/>
                  </a:ln>
                  <a:solidFill>
                    <a:srgbClr val="44546A"/>
                  </a:solidFill>
                  <a:effectLst/>
                  <a:uLnTx/>
                  <a:uFillTx/>
                  <a:latin typeface="Segoe UI Semilight" panose="020B0402040204020203" pitchFamily="34" charset="0"/>
                  <a:ea typeface="+mn-ea"/>
                  <a:cs typeface="Segoe UI Semilight" panose="020B0402040204020203" pitchFamily="34" charset="0"/>
                </a:rPr>
                <a:t>consistency models</a:t>
              </a:r>
            </a:p>
          </p:txBody>
        </p:sp>
      </p:grpSp>
      <p:sp>
        <p:nvSpPr>
          <p:cNvPr id="84" name="Title 10"/>
          <p:cNvSpPr>
            <a:spLocks noGrp="1"/>
          </p:cNvSpPr>
          <p:nvPr>
            <p:ph type="title"/>
          </p:nvPr>
        </p:nvSpPr>
        <p:spPr>
          <a:xfrm>
            <a:off x="268080" y="280269"/>
            <a:ext cx="11655840" cy="899665"/>
          </a:xfrm>
        </p:spPr>
        <p:txBody>
          <a:bodyPr>
            <a:normAutofit fontScale="90000"/>
          </a:bodyPr>
          <a:lstStyle/>
          <a:p>
            <a:pPr>
              <a:spcBef>
                <a:spcPts val="600"/>
              </a:spcBef>
            </a:pPr>
            <a:r>
              <a:rPr lang="en-US"/>
              <a:t>Azure Cosmos DB</a:t>
            </a:r>
            <a:br>
              <a:rPr lang="en-US"/>
            </a:br>
            <a:endParaRPr lang="en-US" cap="none"/>
          </a:p>
        </p:txBody>
      </p:sp>
      <p:grpSp>
        <p:nvGrpSpPr>
          <p:cNvPr id="11" name="Group 10">
            <a:extLst>
              <a:ext uri="{FF2B5EF4-FFF2-40B4-BE49-F238E27FC236}">
                <a16:creationId xmlns:a16="http://schemas.microsoft.com/office/drawing/2014/main" id="{077A2346-E711-49EA-BD8F-F81EC99B99BD}"/>
              </a:ext>
            </a:extLst>
          </p:cNvPr>
          <p:cNvGrpSpPr/>
          <p:nvPr/>
        </p:nvGrpSpPr>
        <p:grpSpPr>
          <a:xfrm>
            <a:off x="9278176" y="6154848"/>
            <a:ext cx="223240" cy="433635"/>
            <a:chOff x="9576336" y="6019901"/>
            <a:chExt cx="223240" cy="433634"/>
          </a:xfrm>
        </p:grpSpPr>
        <p:sp>
          <p:nvSpPr>
            <p:cNvPr id="106"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08" name="Oval 903"/>
              <p:cNvSpPr/>
              <p:nvPr/>
            </p:nvSpPr>
            <p:spPr>
              <a:xfrm>
                <a:off x="9591504" y="5905106"/>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5"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1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10" name="Group 9">
            <a:extLst>
              <a:ext uri="{FF2B5EF4-FFF2-40B4-BE49-F238E27FC236}">
                <a16:creationId xmlns:a16="http://schemas.microsoft.com/office/drawing/2014/main" id="{E5A7D07E-75FB-4559-875F-262AB2467085}"/>
              </a:ext>
            </a:extLst>
          </p:cNvPr>
          <p:cNvGrpSpPr/>
          <p:nvPr/>
        </p:nvGrpSpPr>
        <p:grpSpPr>
          <a:xfrm>
            <a:off x="7468055" y="6382515"/>
            <a:ext cx="223240" cy="431604"/>
            <a:chOff x="7468054" y="6382515"/>
            <a:chExt cx="223240" cy="431604"/>
          </a:xfrm>
        </p:grpSpPr>
        <p:sp>
          <p:nvSpPr>
            <p:cNvPr id="89"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6" name="Group 5">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91" name="Oval 17"/>
              <p:cNvSpPr/>
              <p:nvPr/>
            </p:nvSpPr>
            <p:spPr>
              <a:xfrm>
                <a:off x="7483222" y="6265690"/>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1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8" name="Group 7">
            <a:extLst>
              <a:ext uri="{FF2B5EF4-FFF2-40B4-BE49-F238E27FC236}">
                <a16:creationId xmlns:a16="http://schemas.microsoft.com/office/drawing/2014/main" id="{C182DA2D-3B7F-4476-B9EE-CEE70342A7F7}"/>
              </a:ext>
            </a:extLst>
          </p:cNvPr>
          <p:cNvGrpSpPr/>
          <p:nvPr/>
        </p:nvGrpSpPr>
        <p:grpSpPr>
          <a:xfrm>
            <a:off x="6207483" y="5803084"/>
            <a:ext cx="223240" cy="433635"/>
            <a:chOff x="6393022" y="6019901"/>
            <a:chExt cx="223240" cy="433634"/>
          </a:xfrm>
        </p:grpSpPr>
        <p:sp>
          <p:nvSpPr>
            <p:cNvPr id="101"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5" name="Group 4">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103" name="Oval 27"/>
              <p:cNvSpPr/>
              <p:nvPr/>
            </p:nvSpPr>
            <p:spPr>
              <a:xfrm>
                <a:off x="6408190" y="5905106"/>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7"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1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12" name="Group 11">
            <a:extLst>
              <a:ext uri="{FF2B5EF4-FFF2-40B4-BE49-F238E27FC236}">
                <a16:creationId xmlns:a16="http://schemas.microsoft.com/office/drawing/2014/main" id="{81905357-76B3-46A9-A2AA-C02068C8EEDB}"/>
              </a:ext>
            </a:extLst>
          </p:cNvPr>
          <p:cNvGrpSpPr/>
          <p:nvPr/>
        </p:nvGrpSpPr>
        <p:grpSpPr>
          <a:xfrm>
            <a:off x="2183561" y="6187405"/>
            <a:ext cx="223240" cy="450323"/>
            <a:chOff x="2418475" y="6242316"/>
            <a:chExt cx="223240" cy="450322"/>
          </a:xfrm>
        </p:grpSpPr>
        <p:sp>
          <p:nvSpPr>
            <p:cNvPr id="83"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4" name="Group 3">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86" name="Oval 6"/>
              <p:cNvSpPr/>
              <p:nvPr/>
            </p:nvSpPr>
            <p:spPr>
              <a:xfrm>
                <a:off x="2433643" y="6144209"/>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30"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1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pic>
        <p:nvPicPr>
          <p:cNvPr id="99" name="Picture 98"/>
          <p:cNvPicPr>
            <a:picLocks noChangeAspect="1"/>
          </p:cNvPicPr>
          <p:nvPr/>
        </p:nvPicPr>
        <p:blipFill>
          <a:blip r:embed="rId4"/>
          <a:stretch>
            <a:fillRect/>
          </a:stretch>
        </p:blipFill>
        <p:spPr>
          <a:xfrm>
            <a:off x="3604639" y="2032650"/>
            <a:ext cx="631133" cy="418575"/>
          </a:xfrm>
          <a:prstGeom prst="rect">
            <a:avLst/>
          </a:prstGeom>
        </p:spPr>
      </p:pic>
      <p:grpSp>
        <p:nvGrpSpPr>
          <p:cNvPr id="20" name="Group 19">
            <a:extLst>
              <a:ext uri="{FF2B5EF4-FFF2-40B4-BE49-F238E27FC236}">
                <a16:creationId xmlns:a16="http://schemas.microsoft.com/office/drawing/2014/main" id="{12DB49D7-5838-404C-B16E-F21A9F61F6A4}"/>
              </a:ext>
            </a:extLst>
          </p:cNvPr>
          <p:cNvGrpSpPr/>
          <p:nvPr/>
        </p:nvGrpSpPr>
        <p:grpSpPr>
          <a:xfrm>
            <a:off x="2847288" y="3015184"/>
            <a:ext cx="6914487" cy="974336"/>
            <a:chOff x="2847287" y="3085807"/>
            <a:chExt cx="6914488" cy="974336"/>
          </a:xfrm>
        </p:grpSpPr>
        <p:grpSp>
          <p:nvGrpSpPr>
            <p:cNvPr id="17" name="Group 16">
              <a:extLst>
                <a:ext uri="{FF2B5EF4-FFF2-40B4-BE49-F238E27FC236}">
                  <a16:creationId xmlns:a16="http://schemas.microsoft.com/office/drawing/2014/main" id="{E5DA855E-3024-42F2-BA8F-EAD67D95D47A}"/>
                </a:ext>
              </a:extLst>
            </p:cNvPr>
            <p:cNvGrpSpPr/>
            <p:nvPr/>
          </p:nvGrpSpPr>
          <p:grpSpPr>
            <a:xfrm>
              <a:off x="7099427" y="3085807"/>
              <a:ext cx="821058" cy="736165"/>
              <a:chOff x="7002056" y="3085807"/>
              <a:chExt cx="821058" cy="736165"/>
            </a:xfrm>
          </p:grpSpPr>
          <p:grpSp>
            <p:nvGrpSpPr>
              <p:cNvPr id="148" name="Group 147"/>
              <p:cNvGrpSpPr/>
              <p:nvPr/>
            </p:nvGrpSpPr>
            <p:grpSpPr>
              <a:xfrm>
                <a:off x="7092749" y="3085807"/>
                <a:ext cx="499208" cy="473323"/>
                <a:chOff x="7128988" y="4166153"/>
                <a:chExt cx="604908" cy="573541"/>
              </a:xfrm>
              <a:solidFill>
                <a:schemeClr val="tx2"/>
              </a:solidFill>
            </p:grpSpPr>
            <p:cxnSp>
              <p:nvCxnSpPr>
                <p:cNvPr id="149" name="Straight Connector 148"/>
                <p:cNvCxnSpPr>
                  <a:cxnSpLocks/>
                </p:cNvCxnSpPr>
                <p:nvPr/>
              </p:nvCxnSpPr>
              <p:spPr>
                <a:xfrm>
                  <a:off x="7128988" y="4451736"/>
                  <a:ext cx="238107" cy="72556"/>
                </a:xfrm>
                <a:prstGeom prst="line">
                  <a:avLst/>
                </a:prstGeom>
                <a:grpFill/>
                <a:ln w="12700" cap="flat" cmpd="sng" algn="ctr">
                  <a:solidFill>
                    <a:schemeClr val="tx1"/>
                  </a:solidFill>
                  <a:prstDash val="sysDot"/>
                  <a:miter lim="800000"/>
                  <a:headEnd type="none"/>
                  <a:tailEnd type="none"/>
                </a:ln>
                <a:effectLst/>
              </p:spPr>
            </p:cxnSp>
            <p:cxnSp>
              <p:nvCxnSpPr>
                <p:cNvPr id="150" name="Straight Connector 149"/>
                <p:cNvCxnSpPr>
                  <a:cxnSpLocks/>
                </p:cNvCxnSpPr>
                <p:nvPr/>
              </p:nvCxnSpPr>
              <p:spPr>
                <a:xfrm flipV="1">
                  <a:off x="7128988" y="4379180"/>
                  <a:ext cx="233873" cy="72556"/>
                </a:xfrm>
                <a:prstGeom prst="line">
                  <a:avLst/>
                </a:prstGeom>
                <a:grpFill/>
                <a:ln w="12700" cap="flat" cmpd="sng" algn="ctr">
                  <a:solidFill>
                    <a:schemeClr val="tx1"/>
                  </a:solidFill>
                  <a:prstDash val="sysDot"/>
                  <a:miter lim="800000"/>
                  <a:headEnd type="none"/>
                  <a:tailEnd type="none"/>
                </a:ln>
                <a:effectLst/>
              </p:spPr>
            </p:cxnSp>
            <p:sp>
              <p:nvSpPr>
                <p:cNvPr id="151" name="Oval 150"/>
                <p:cNvSpPr/>
                <p:nvPr/>
              </p:nvSpPr>
              <p:spPr bwMode="auto">
                <a:xfrm>
                  <a:off x="7128988" y="4383154"/>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2" name="Straight Connector 151"/>
                <p:cNvCxnSpPr>
                  <a:cxnSpLocks/>
                </p:cNvCxnSpPr>
                <p:nvPr/>
              </p:nvCxnSpPr>
              <p:spPr>
                <a:xfrm>
                  <a:off x="7367095" y="4524292"/>
                  <a:ext cx="241432" cy="108368"/>
                </a:xfrm>
                <a:prstGeom prst="line">
                  <a:avLst/>
                </a:prstGeom>
                <a:grpFill/>
                <a:ln w="12700" cap="flat" cmpd="sng" algn="ctr">
                  <a:solidFill>
                    <a:schemeClr val="tx1"/>
                  </a:solidFill>
                  <a:prstDash val="sysDot"/>
                  <a:miter lim="800000"/>
                  <a:headEnd type="none"/>
                  <a:tailEnd type="none"/>
                </a:ln>
                <a:effectLst/>
              </p:spPr>
            </p:cxnSp>
            <p:cxnSp>
              <p:nvCxnSpPr>
                <p:cNvPr id="153" name="Straight Connector 152"/>
                <p:cNvCxnSpPr>
                  <a:cxnSpLocks/>
                </p:cNvCxnSpPr>
                <p:nvPr/>
              </p:nvCxnSpPr>
              <p:spPr>
                <a:xfrm>
                  <a:off x="7367095" y="4524292"/>
                  <a:ext cx="229638" cy="1361"/>
                </a:xfrm>
                <a:prstGeom prst="line">
                  <a:avLst/>
                </a:prstGeom>
                <a:grpFill/>
                <a:ln w="12700" cap="flat" cmpd="sng" algn="ctr">
                  <a:solidFill>
                    <a:schemeClr val="tx1"/>
                  </a:solidFill>
                  <a:prstDash val="sysDot"/>
                  <a:miter lim="800000"/>
                  <a:headEnd type="none"/>
                  <a:tailEnd type="none"/>
                </a:ln>
                <a:effectLst/>
              </p:spPr>
            </p:cxnSp>
            <p:sp>
              <p:nvSpPr>
                <p:cNvPr id="154" name="Oval 153"/>
                <p:cNvSpPr/>
                <p:nvPr/>
              </p:nvSpPr>
              <p:spPr bwMode="auto">
                <a:xfrm rot="20946206">
                  <a:off x="7596733" y="460253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55" name="Oval 154"/>
                <p:cNvSpPr/>
                <p:nvPr/>
              </p:nvSpPr>
              <p:spPr bwMode="auto">
                <a:xfrm>
                  <a:off x="7596733" y="445707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6" name="Straight Connector 155"/>
                <p:cNvCxnSpPr>
                  <a:cxnSpLocks/>
                </p:cNvCxnSpPr>
                <p:nvPr/>
              </p:nvCxnSpPr>
              <p:spPr>
                <a:xfrm>
                  <a:off x="7362861" y="4379181"/>
                  <a:ext cx="233872" cy="1013"/>
                </a:xfrm>
                <a:prstGeom prst="line">
                  <a:avLst/>
                </a:prstGeom>
                <a:grpFill/>
                <a:ln w="12700" cap="flat" cmpd="sng" algn="ctr">
                  <a:solidFill>
                    <a:schemeClr val="tx1"/>
                  </a:solidFill>
                  <a:prstDash val="sysDot"/>
                  <a:miter lim="800000"/>
                  <a:headEnd type="none"/>
                  <a:tailEnd type="none"/>
                </a:ln>
                <a:effectLst/>
              </p:spPr>
            </p:cxnSp>
            <p:sp>
              <p:nvSpPr>
                <p:cNvPr id="157" name="Oval 156"/>
                <p:cNvSpPr/>
                <p:nvPr/>
              </p:nvSpPr>
              <p:spPr bwMode="auto">
                <a:xfrm>
                  <a:off x="7367095" y="4455710"/>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8" name="Straight Connector 157"/>
                <p:cNvCxnSpPr>
                  <a:cxnSpLocks/>
                </p:cNvCxnSpPr>
                <p:nvPr/>
              </p:nvCxnSpPr>
              <p:spPr>
                <a:xfrm flipV="1">
                  <a:off x="7362861" y="4277619"/>
                  <a:ext cx="248934" cy="101562"/>
                </a:xfrm>
                <a:prstGeom prst="line">
                  <a:avLst/>
                </a:prstGeom>
                <a:grpFill/>
                <a:ln w="12700" cap="flat" cmpd="sng" algn="ctr">
                  <a:solidFill>
                    <a:schemeClr val="tx1"/>
                  </a:solidFill>
                  <a:prstDash val="sysDot"/>
                  <a:miter lim="800000"/>
                  <a:headEnd type="none"/>
                  <a:tailEnd type="none"/>
                </a:ln>
                <a:effectLst/>
              </p:spPr>
            </p:cxnSp>
            <p:sp>
              <p:nvSpPr>
                <p:cNvPr id="159" name="Oval 158"/>
                <p:cNvSpPr/>
                <p:nvPr/>
              </p:nvSpPr>
              <p:spPr bwMode="auto">
                <a:xfrm>
                  <a:off x="7362861" y="4310599"/>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60" name="Oval 159"/>
                <p:cNvSpPr/>
                <p:nvPr/>
              </p:nvSpPr>
              <p:spPr bwMode="auto">
                <a:xfrm>
                  <a:off x="7596733" y="4311612"/>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61" name="Oval 160"/>
                <p:cNvSpPr/>
                <p:nvPr/>
              </p:nvSpPr>
              <p:spPr bwMode="auto">
                <a:xfrm rot="377738">
                  <a:off x="7596733" y="4166153"/>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grpSp>
          <p:sp>
            <p:nvSpPr>
              <p:cNvPr id="163" name="TextBox 162"/>
              <p:cNvSpPr txBox="1"/>
              <p:nvPr/>
            </p:nvSpPr>
            <p:spPr>
              <a:xfrm>
                <a:off x="7002056" y="3567928"/>
                <a:ext cx="821058" cy="254044"/>
              </a:xfrm>
              <a:prstGeom prst="rect">
                <a:avLst/>
              </a:prstGeom>
              <a:noFill/>
            </p:spPr>
            <p:txBody>
              <a:bodyPr wrap="none" lIns="9144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Document</a:t>
                </a:r>
              </a:p>
            </p:txBody>
          </p:sp>
        </p:grpSp>
        <p:grpSp>
          <p:nvGrpSpPr>
            <p:cNvPr id="16" name="Group 15">
              <a:extLst>
                <a:ext uri="{FF2B5EF4-FFF2-40B4-BE49-F238E27FC236}">
                  <a16:creationId xmlns:a16="http://schemas.microsoft.com/office/drawing/2014/main" id="{F0BC2D72-87D6-4750-AD45-6D4CD88B840B}"/>
                </a:ext>
              </a:extLst>
            </p:cNvPr>
            <p:cNvGrpSpPr/>
            <p:nvPr/>
          </p:nvGrpSpPr>
          <p:grpSpPr>
            <a:xfrm>
              <a:off x="4823076" y="3293168"/>
              <a:ext cx="1088760" cy="532451"/>
              <a:chOff x="4983243" y="3293168"/>
              <a:chExt cx="1088760" cy="532451"/>
            </a:xfrm>
          </p:grpSpPr>
          <p:sp>
            <p:nvSpPr>
              <p:cNvPr id="162" name="TextBox 161"/>
              <p:cNvSpPr txBox="1"/>
              <p:nvPr/>
            </p:nvSpPr>
            <p:spPr>
              <a:xfrm>
                <a:off x="4983243" y="3571575"/>
                <a:ext cx="1088760" cy="254044"/>
              </a:xfrm>
              <a:prstGeom prst="rect">
                <a:avLst/>
              </a:prstGeom>
              <a:noFill/>
            </p:spPr>
            <p:txBody>
              <a:bodyPr wrap="none" lIns="9144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Column-family</a:t>
                </a:r>
              </a:p>
            </p:txBody>
          </p:sp>
          <p:grpSp>
            <p:nvGrpSpPr>
              <p:cNvPr id="164" name="Group 163">
                <a:extLst>
                  <a:ext uri="{FF2B5EF4-FFF2-40B4-BE49-F238E27FC236}">
                    <a16:creationId xmlns:a16="http://schemas.microsoft.com/office/drawing/2014/main" id="{6694D492-873A-4422-AF4B-BB463C0EB820}"/>
                  </a:ext>
                </a:extLst>
              </p:cNvPr>
              <p:cNvGrpSpPr/>
              <p:nvPr/>
            </p:nvGrpSpPr>
            <p:grpSpPr>
              <a:xfrm>
                <a:off x="5106308" y="3293168"/>
                <a:ext cx="726921" cy="124646"/>
                <a:chOff x="4444077" y="3159364"/>
                <a:chExt cx="726921" cy="124646"/>
              </a:xfrm>
            </p:grpSpPr>
            <p:cxnSp>
              <p:nvCxnSpPr>
                <p:cNvPr id="165" name="Straight Connector 164"/>
                <p:cNvCxnSpPr>
                  <a:cxnSpLocks/>
                </p:cNvCxnSpPr>
                <p:nvPr/>
              </p:nvCxnSpPr>
              <p:spPr>
                <a:xfrm>
                  <a:off x="4567537" y="3221687"/>
                  <a:ext cx="185331" cy="0"/>
                </a:xfrm>
                <a:prstGeom prst="line">
                  <a:avLst/>
                </a:prstGeom>
                <a:noFill/>
                <a:ln w="12700" cap="flat" cmpd="sng" algn="ctr">
                  <a:solidFill>
                    <a:schemeClr val="tx1"/>
                  </a:solidFill>
                  <a:prstDash val="sysDot"/>
                  <a:miter lim="800000"/>
                  <a:headEnd type="none"/>
                  <a:tailEnd type="none"/>
                </a:ln>
                <a:effectLst/>
              </p:spPr>
            </p:cxnSp>
            <p:sp>
              <p:nvSpPr>
                <p:cNvPr id="166" name="Oval 165"/>
                <p:cNvSpPr/>
                <p:nvPr/>
              </p:nvSpPr>
              <p:spPr bwMode="auto">
                <a:xfrm>
                  <a:off x="4444077" y="3159364"/>
                  <a:ext cx="123457"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7" name="Oval 166"/>
                <p:cNvSpPr/>
                <p:nvPr/>
              </p:nvSpPr>
              <p:spPr bwMode="auto">
                <a:xfrm>
                  <a:off x="4752871"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8" name="Oval 167"/>
                <p:cNvSpPr/>
                <p:nvPr/>
              </p:nvSpPr>
              <p:spPr bwMode="auto">
                <a:xfrm>
                  <a:off x="4905809"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9" name="Oval 168"/>
                <p:cNvSpPr/>
                <p:nvPr/>
              </p:nvSpPr>
              <p:spPr bwMode="auto">
                <a:xfrm>
                  <a:off x="5058738"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grpSp>
        <p:grpSp>
          <p:nvGrpSpPr>
            <p:cNvPr id="3" name="Group 2">
              <a:extLst>
                <a:ext uri="{FF2B5EF4-FFF2-40B4-BE49-F238E27FC236}">
                  <a16:creationId xmlns:a16="http://schemas.microsoft.com/office/drawing/2014/main" id="{77285C58-779F-4A9A-BA57-923C71BFD4DE}"/>
                </a:ext>
              </a:extLst>
            </p:cNvPr>
            <p:cNvGrpSpPr/>
            <p:nvPr/>
          </p:nvGrpSpPr>
          <p:grpSpPr>
            <a:xfrm>
              <a:off x="2847287" y="3285344"/>
              <a:ext cx="787395" cy="774799"/>
              <a:chOff x="3250314" y="3055226"/>
              <a:chExt cx="787395" cy="774799"/>
            </a:xfrm>
          </p:grpSpPr>
          <p:grpSp>
            <p:nvGrpSpPr>
              <p:cNvPr id="170" name="Group 169">
                <a:extLst>
                  <a:ext uri="{FF2B5EF4-FFF2-40B4-BE49-F238E27FC236}">
                    <a16:creationId xmlns:a16="http://schemas.microsoft.com/office/drawing/2014/main" id="{DDD7D695-2830-48F0-B20A-C8EBCE02355F}"/>
                  </a:ext>
                </a:extLst>
              </p:cNvPr>
              <p:cNvGrpSpPr/>
              <p:nvPr/>
            </p:nvGrpSpPr>
            <p:grpSpPr>
              <a:xfrm>
                <a:off x="3319100" y="3055226"/>
                <a:ext cx="643737" cy="429517"/>
                <a:chOff x="2573581" y="3248112"/>
                <a:chExt cx="643737" cy="429517"/>
              </a:xfrm>
            </p:grpSpPr>
            <p:cxnSp>
              <p:nvCxnSpPr>
                <p:cNvPr id="171" name="Straight Connector 170"/>
                <p:cNvCxnSpPr>
                  <a:cxnSpLocks/>
                </p:cNvCxnSpPr>
                <p:nvPr/>
              </p:nvCxnSpPr>
              <p:spPr>
                <a:xfrm>
                  <a:off x="2688446" y="3306383"/>
                  <a:ext cx="424425" cy="0"/>
                </a:xfrm>
                <a:prstGeom prst="line">
                  <a:avLst/>
                </a:prstGeom>
                <a:noFill/>
                <a:ln w="12700" cap="flat" cmpd="sng" algn="ctr">
                  <a:solidFill>
                    <a:schemeClr val="tx1"/>
                  </a:solidFill>
                  <a:prstDash val="sysDot"/>
                  <a:miter lim="800000"/>
                  <a:headEnd type="none"/>
                  <a:tailEnd type="none"/>
                </a:ln>
                <a:effectLst/>
              </p:spPr>
            </p:cxnSp>
            <p:sp>
              <p:nvSpPr>
                <p:cNvPr id="172" name="Oval 171"/>
                <p:cNvSpPr/>
                <p:nvPr/>
              </p:nvSpPr>
              <p:spPr bwMode="auto">
                <a:xfrm>
                  <a:off x="2573581" y="3248112"/>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3" name="Oval 172"/>
                <p:cNvSpPr/>
                <p:nvPr/>
              </p:nvSpPr>
              <p:spPr bwMode="auto">
                <a:xfrm>
                  <a:off x="3112870" y="3253396"/>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74" name="Straight Connector 173"/>
                <p:cNvCxnSpPr>
                  <a:cxnSpLocks/>
                </p:cNvCxnSpPr>
                <p:nvPr/>
              </p:nvCxnSpPr>
              <p:spPr>
                <a:xfrm>
                  <a:off x="2688446" y="3460548"/>
                  <a:ext cx="424425" cy="0"/>
                </a:xfrm>
                <a:prstGeom prst="line">
                  <a:avLst/>
                </a:prstGeom>
                <a:noFill/>
                <a:ln w="12700" cap="flat" cmpd="sng" algn="ctr">
                  <a:solidFill>
                    <a:schemeClr val="tx1"/>
                  </a:solidFill>
                  <a:prstDash val="sysDot"/>
                  <a:miter lim="800000"/>
                  <a:headEnd type="none"/>
                  <a:tailEnd type="none"/>
                </a:ln>
                <a:effectLst/>
              </p:spPr>
            </p:cxnSp>
            <p:sp>
              <p:nvSpPr>
                <p:cNvPr id="175" name="Oval 174"/>
                <p:cNvSpPr/>
                <p:nvPr/>
              </p:nvSpPr>
              <p:spPr bwMode="auto">
                <a:xfrm>
                  <a:off x="2573581" y="3402277"/>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6" name="Oval 175"/>
                <p:cNvSpPr/>
                <p:nvPr/>
              </p:nvSpPr>
              <p:spPr bwMode="auto">
                <a:xfrm>
                  <a:off x="3112870" y="3407561"/>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77" name="Straight Connector 176"/>
                <p:cNvCxnSpPr>
                  <a:cxnSpLocks/>
                </p:cNvCxnSpPr>
                <p:nvPr/>
              </p:nvCxnSpPr>
              <p:spPr>
                <a:xfrm>
                  <a:off x="2688446" y="3619357"/>
                  <a:ext cx="424425" cy="0"/>
                </a:xfrm>
                <a:prstGeom prst="line">
                  <a:avLst/>
                </a:prstGeom>
                <a:noFill/>
                <a:ln w="12700" cap="flat" cmpd="sng" algn="ctr">
                  <a:solidFill>
                    <a:schemeClr val="tx1"/>
                  </a:solidFill>
                  <a:prstDash val="sysDot"/>
                  <a:miter lim="800000"/>
                  <a:headEnd type="none"/>
                  <a:tailEnd type="none"/>
                </a:ln>
                <a:effectLst/>
              </p:spPr>
            </p:cxnSp>
            <p:sp>
              <p:nvSpPr>
                <p:cNvPr id="178" name="Oval 177"/>
                <p:cNvSpPr/>
                <p:nvPr/>
              </p:nvSpPr>
              <p:spPr bwMode="auto">
                <a:xfrm>
                  <a:off x="2573581" y="3561085"/>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9" name="Oval 178"/>
                <p:cNvSpPr/>
                <p:nvPr/>
              </p:nvSpPr>
              <p:spPr bwMode="auto">
                <a:xfrm>
                  <a:off x="3112870" y="3566370"/>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80" name="TextBox 179"/>
              <p:cNvSpPr txBox="1"/>
              <p:nvPr/>
            </p:nvSpPr>
            <p:spPr>
              <a:xfrm>
                <a:off x="3250314" y="3575981"/>
                <a:ext cx="787395" cy="254044"/>
              </a:xfrm>
              <a:prstGeom prst="rect">
                <a:avLst/>
              </a:prstGeom>
              <a:noFill/>
            </p:spPr>
            <p:txBody>
              <a:bodyPr wrap="none" lIns="9144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Key-value</a:t>
                </a:r>
              </a:p>
            </p:txBody>
          </p:sp>
        </p:grpSp>
        <p:grpSp>
          <p:nvGrpSpPr>
            <p:cNvPr id="18" name="Group 17">
              <a:extLst>
                <a:ext uri="{FF2B5EF4-FFF2-40B4-BE49-F238E27FC236}">
                  <a16:creationId xmlns:a16="http://schemas.microsoft.com/office/drawing/2014/main" id="{C49CBFC8-4151-4394-8CD2-007444BC6534}"/>
                </a:ext>
              </a:extLst>
            </p:cNvPr>
            <p:cNvGrpSpPr/>
            <p:nvPr/>
          </p:nvGrpSpPr>
          <p:grpSpPr>
            <a:xfrm>
              <a:off x="9108078" y="3386915"/>
              <a:ext cx="653697" cy="653362"/>
              <a:chOff x="8667216" y="3156797"/>
              <a:chExt cx="653697" cy="653362"/>
            </a:xfrm>
          </p:grpSpPr>
          <p:grpSp>
            <p:nvGrpSpPr>
              <p:cNvPr id="104" name="Group 103"/>
              <p:cNvGrpSpPr/>
              <p:nvPr/>
            </p:nvGrpSpPr>
            <p:grpSpPr>
              <a:xfrm>
                <a:off x="8667216" y="3156797"/>
                <a:ext cx="586303" cy="377163"/>
                <a:chOff x="7117181" y="5146654"/>
                <a:chExt cx="663064" cy="426544"/>
              </a:xfrm>
              <a:solidFill>
                <a:schemeClr val="tx2"/>
              </a:solidFill>
            </p:grpSpPr>
            <p:sp>
              <p:nvSpPr>
                <p:cNvPr id="105" name="Oval 104"/>
                <p:cNvSpPr/>
                <p:nvPr/>
              </p:nvSpPr>
              <p:spPr bwMode="auto">
                <a:xfrm rot="715722">
                  <a:off x="7117181" y="5146654"/>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7" name="Oval 106"/>
                <p:cNvSpPr/>
                <p:nvPr/>
              </p:nvSpPr>
              <p:spPr bwMode="auto">
                <a:xfrm>
                  <a:off x="7476127" y="5224668"/>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9" name="Oval 108"/>
                <p:cNvSpPr/>
                <p:nvPr/>
              </p:nvSpPr>
              <p:spPr bwMode="auto">
                <a:xfrm>
                  <a:off x="7296654"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8" name="Oval 117"/>
                <p:cNvSpPr/>
                <p:nvPr/>
              </p:nvSpPr>
              <p:spPr bwMode="auto">
                <a:xfrm>
                  <a:off x="7655599"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19" name="Straight Connector 118"/>
                <p:cNvCxnSpPr>
                  <a:cxnSpLocks/>
                </p:cNvCxnSpPr>
                <p:nvPr/>
              </p:nvCxnSpPr>
              <p:spPr>
                <a:xfrm>
                  <a:off x="7240481" y="5221859"/>
                  <a:ext cx="235646" cy="65132"/>
                </a:xfrm>
                <a:prstGeom prst="line">
                  <a:avLst/>
                </a:prstGeom>
                <a:grpFill/>
                <a:ln w="12700" cap="flat" cmpd="sng" algn="ctr">
                  <a:solidFill>
                    <a:schemeClr val="tx1"/>
                  </a:solidFill>
                  <a:prstDash val="sysDot"/>
                  <a:miter lim="800000"/>
                  <a:headEnd type="none"/>
                  <a:tailEnd type="none"/>
                </a:ln>
                <a:effectLst/>
              </p:spPr>
            </p:cxnSp>
            <p:cxnSp>
              <p:nvCxnSpPr>
                <p:cNvPr id="131" name="Straight Connector 130"/>
                <p:cNvCxnSpPr>
                  <a:cxnSpLocks/>
                </p:cNvCxnSpPr>
                <p:nvPr/>
              </p:nvCxnSpPr>
              <p:spPr>
                <a:xfrm>
                  <a:off x="7421300" y="5510875"/>
                  <a:ext cx="234299" cy="0"/>
                </a:xfrm>
                <a:prstGeom prst="line">
                  <a:avLst/>
                </a:prstGeom>
                <a:grpFill/>
                <a:ln w="12700" cap="flat" cmpd="sng" algn="ctr">
                  <a:solidFill>
                    <a:schemeClr val="tx1"/>
                  </a:solidFill>
                  <a:prstDash val="sysDot"/>
                  <a:miter lim="800000"/>
                  <a:headEnd type="none"/>
                  <a:tailEnd type="none"/>
                </a:ln>
                <a:effectLst/>
              </p:spPr>
            </p:cxnSp>
            <p:cxnSp>
              <p:nvCxnSpPr>
                <p:cNvPr id="146" name="Straight Connector 145"/>
                <p:cNvCxnSpPr>
                  <a:cxnSpLocks/>
                </p:cNvCxnSpPr>
                <p:nvPr/>
              </p:nvCxnSpPr>
              <p:spPr>
                <a:xfrm>
                  <a:off x="7582519" y="5331060"/>
                  <a:ext cx="91334" cy="135746"/>
                </a:xfrm>
                <a:prstGeom prst="line">
                  <a:avLst/>
                </a:prstGeom>
                <a:grpFill/>
                <a:ln w="12700" cap="flat" cmpd="sng" algn="ctr">
                  <a:solidFill>
                    <a:schemeClr val="tx1"/>
                  </a:solidFill>
                  <a:prstDash val="sysDot"/>
                  <a:miter lim="800000"/>
                  <a:headEnd type="none"/>
                  <a:tailEnd type="none"/>
                </a:ln>
                <a:effectLst/>
              </p:spPr>
            </p:cxnSp>
            <p:cxnSp>
              <p:nvCxnSpPr>
                <p:cNvPr id="147" name="Straight Connector 146"/>
                <p:cNvCxnSpPr>
                  <a:cxnSpLocks/>
                </p:cNvCxnSpPr>
                <p:nvPr/>
              </p:nvCxnSpPr>
              <p:spPr>
                <a:xfrm flipV="1">
                  <a:off x="7403046" y="5331060"/>
                  <a:ext cx="91335" cy="135746"/>
                </a:xfrm>
                <a:prstGeom prst="line">
                  <a:avLst/>
                </a:prstGeom>
                <a:grpFill/>
                <a:ln w="12700" cap="flat" cmpd="sng" algn="ctr">
                  <a:solidFill>
                    <a:schemeClr val="tx1"/>
                  </a:solidFill>
                  <a:prstDash val="sysDot"/>
                  <a:miter lim="800000"/>
                  <a:headEnd type="none"/>
                  <a:tailEnd type="none"/>
                </a:ln>
                <a:effectLst/>
              </p:spPr>
            </p:cxnSp>
          </p:grpSp>
          <p:sp>
            <p:nvSpPr>
              <p:cNvPr id="181" name="TextBox 180"/>
              <p:cNvSpPr txBox="1"/>
              <p:nvPr/>
            </p:nvSpPr>
            <p:spPr>
              <a:xfrm>
                <a:off x="8761144" y="3556115"/>
                <a:ext cx="559769" cy="254044"/>
              </a:xfrm>
              <a:prstGeom prst="rect">
                <a:avLst/>
              </a:prstGeom>
              <a:noFill/>
            </p:spPr>
            <p:txBody>
              <a:bodyPr wrap="none" lIns="9144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Graph</a:t>
                </a:r>
              </a:p>
            </p:txBody>
          </p:sp>
        </p:grpSp>
      </p:grpSp>
      <p:sp>
        <p:nvSpPr>
          <p:cNvPr id="2" name="Rectangle 1"/>
          <p:cNvSpPr/>
          <p:nvPr/>
        </p:nvSpPr>
        <p:spPr>
          <a:xfrm>
            <a:off x="2754420" y="801697"/>
            <a:ext cx="6683163"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A globally distributed, massively scalable, multi-model database service</a:t>
            </a:r>
          </a:p>
        </p:txBody>
      </p:sp>
      <p:pic>
        <p:nvPicPr>
          <p:cNvPr id="127" name="Picture 126">
            <a:extLst>
              <a:ext uri="{FF2B5EF4-FFF2-40B4-BE49-F238E27FC236}">
                <a16:creationId xmlns:a16="http://schemas.microsoft.com/office/drawing/2014/main" id="{1AB9531E-C57A-4C6E-BCE9-73AEDDA05974}"/>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10392938" y="2705471"/>
            <a:ext cx="1101487" cy="431956"/>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655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30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par>
                                <p:cTn id="11" presetID="9" presetClass="entr" presetSubtype="0" fill="hold" grpId="0" nodeType="withEffect">
                                  <p:stCondLst>
                                    <p:cond delay="600"/>
                                  </p:stCondLst>
                                  <p:childTnLst>
                                    <p:set>
                                      <p:cBhvr>
                                        <p:cTn id="12" dur="1" fill="hold">
                                          <p:stCondLst>
                                            <p:cond delay="0"/>
                                          </p:stCondLst>
                                        </p:cTn>
                                        <p:tgtEl>
                                          <p:spTgt spid="145"/>
                                        </p:tgtEl>
                                        <p:attrNameLst>
                                          <p:attrName>style.visibility</p:attrName>
                                        </p:attrNameLst>
                                      </p:cBhvr>
                                      <p:to>
                                        <p:strVal val="visible"/>
                                      </p:to>
                                    </p:set>
                                    <p:animEffect transition="in" filter="dissolve">
                                      <p:cBhvr>
                                        <p:cTn id="13" dur="500"/>
                                        <p:tgtEl>
                                          <p:spTgt spid="145"/>
                                        </p:tgtEl>
                                      </p:cBhvr>
                                    </p:animEffect>
                                  </p:childTnLst>
                                </p:cTn>
                              </p:par>
                              <p:par>
                                <p:cTn id="14" presetID="9" presetClass="entr" presetSubtype="0" fill="hold" nodeType="withEffect">
                                  <p:stCondLst>
                                    <p:cond delay="600"/>
                                  </p:stCondLst>
                                  <p:childTnLst>
                                    <p:set>
                                      <p:cBhvr>
                                        <p:cTn id="15" dur="1" fill="hold">
                                          <p:stCondLst>
                                            <p:cond delay="0"/>
                                          </p:stCondLst>
                                        </p:cTn>
                                        <p:tgtEl>
                                          <p:spTgt spid="99"/>
                                        </p:tgtEl>
                                        <p:attrNameLst>
                                          <p:attrName>style.visibility</p:attrName>
                                        </p:attrNameLst>
                                      </p:cBhvr>
                                      <p:to>
                                        <p:strVal val="visible"/>
                                      </p:to>
                                    </p:set>
                                    <p:animEffect transition="in" filter="dissolve">
                                      <p:cBhvr>
                                        <p:cTn id="16" dur="500"/>
                                        <p:tgtEl>
                                          <p:spTgt spid="99"/>
                                        </p:tgtEl>
                                      </p:cBhvr>
                                    </p:animEffect>
                                  </p:childTnLst>
                                </p:cTn>
                              </p:par>
                              <p:par>
                                <p:cTn id="17" presetID="9" presetClass="entr" presetSubtype="0" fill="hold" grpId="0" nodeType="withEffect">
                                  <p:stCondLst>
                                    <p:cond delay="600"/>
                                  </p:stCondLst>
                                  <p:childTnLst>
                                    <p:set>
                                      <p:cBhvr>
                                        <p:cTn id="18" dur="1" fill="hold">
                                          <p:stCondLst>
                                            <p:cond delay="0"/>
                                          </p:stCondLst>
                                        </p:cTn>
                                        <p:tgtEl>
                                          <p:spTgt spid="102"/>
                                        </p:tgtEl>
                                        <p:attrNameLst>
                                          <p:attrName>style.visibility</p:attrName>
                                        </p:attrNameLst>
                                      </p:cBhvr>
                                      <p:to>
                                        <p:strVal val="visible"/>
                                      </p:to>
                                    </p:set>
                                    <p:animEffect transition="in" filter="dissolve">
                                      <p:cBhvr>
                                        <p:cTn id="19" dur="500"/>
                                        <p:tgtEl>
                                          <p:spTgt spid="102"/>
                                        </p:tgtEl>
                                      </p:cBhvr>
                                    </p:animEffect>
                                  </p:childTnLst>
                                </p:cTn>
                              </p:par>
                              <p:par>
                                <p:cTn id="20" presetID="9" presetClass="entr" presetSubtype="0" fill="hold" nodeType="withEffect">
                                  <p:stCondLst>
                                    <p:cond delay="600"/>
                                  </p:stCondLst>
                                  <p:childTnLst>
                                    <p:set>
                                      <p:cBhvr>
                                        <p:cTn id="21" dur="1" fill="hold">
                                          <p:stCondLst>
                                            <p:cond delay="0"/>
                                          </p:stCondLst>
                                        </p:cTn>
                                        <p:tgtEl>
                                          <p:spTgt spid="127"/>
                                        </p:tgtEl>
                                        <p:attrNameLst>
                                          <p:attrName>style.visibility</p:attrName>
                                        </p:attrNameLst>
                                      </p:cBhvr>
                                      <p:to>
                                        <p:strVal val="visible"/>
                                      </p:to>
                                    </p:set>
                                    <p:animEffect transition="in" filter="dissolve">
                                      <p:cBhvr>
                                        <p:cTn id="22" dur="500"/>
                                        <p:tgtEl>
                                          <p:spTgt spid="127"/>
                                        </p:tgtEl>
                                      </p:cBhvr>
                                    </p:animEffect>
                                  </p:childTnLst>
                                </p:cTn>
                              </p:par>
                              <p:par>
                                <p:cTn id="23" presetID="9" presetClass="entr" presetSubtype="0" fill="hold" nodeType="withEffect">
                                  <p:stCondLst>
                                    <p:cond delay="60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0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B7BBA-E6D4-4FF5-BF1D-D965FB095165}"/>
              </a:ext>
            </a:extLst>
          </p:cNvPr>
          <p:cNvSpPr>
            <a:spLocks noGrp="1"/>
          </p:cNvSpPr>
          <p:nvPr>
            <p:ph type="title"/>
          </p:nvPr>
        </p:nvSpPr>
        <p:spPr/>
        <p:txBody>
          <a:bodyPr/>
          <a:lstStyle/>
          <a:p>
            <a:r>
              <a:rPr lang="en-NZ" dirty="0"/>
              <a:t>Use Cases for Azure Cosmos DB</a:t>
            </a:r>
          </a:p>
        </p:txBody>
      </p:sp>
      <p:pic>
        <p:nvPicPr>
          <p:cNvPr id="5" name="Graphic 4" descr="Cloud Computing">
            <a:extLst>
              <a:ext uri="{FF2B5EF4-FFF2-40B4-BE49-F238E27FC236}">
                <a16:creationId xmlns:a16="http://schemas.microsoft.com/office/drawing/2014/main" id="{74782CDC-66F4-4844-9019-E3B15CC4BC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98918" y="4031779"/>
            <a:ext cx="914400" cy="914400"/>
          </a:xfrm>
          <a:prstGeom prst="rect">
            <a:avLst/>
          </a:prstGeom>
        </p:spPr>
      </p:pic>
      <p:pic>
        <p:nvPicPr>
          <p:cNvPr id="7" name="Graphic 6" descr="Store">
            <a:extLst>
              <a:ext uri="{FF2B5EF4-FFF2-40B4-BE49-F238E27FC236}">
                <a16:creationId xmlns:a16="http://schemas.microsoft.com/office/drawing/2014/main" id="{19600810-4534-47E5-8EBF-BFBBD80C64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78682" y="4031779"/>
            <a:ext cx="914400" cy="914400"/>
          </a:xfrm>
          <a:prstGeom prst="rect">
            <a:avLst/>
          </a:prstGeom>
        </p:spPr>
      </p:pic>
      <p:pic>
        <p:nvPicPr>
          <p:cNvPr id="9" name="Graphic 8" descr="Game controller">
            <a:extLst>
              <a:ext uri="{FF2B5EF4-FFF2-40B4-BE49-F238E27FC236}">
                <a16:creationId xmlns:a16="http://schemas.microsoft.com/office/drawing/2014/main" id="{BFA92DD8-CC36-4162-8A63-6E60861374D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4031779"/>
            <a:ext cx="914400" cy="914400"/>
          </a:xfrm>
          <a:prstGeom prst="rect">
            <a:avLst/>
          </a:prstGeom>
        </p:spPr>
      </p:pic>
      <p:pic>
        <p:nvPicPr>
          <p:cNvPr id="11" name="Graphic 10" descr="Users">
            <a:extLst>
              <a:ext uri="{FF2B5EF4-FFF2-40B4-BE49-F238E27FC236}">
                <a16:creationId xmlns:a16="http://schemas.microsoft.com/office/drawing/2014/main" id="{FD5B65A5-4039-4D0D-836B-3C8EFF93B88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98918" y="2060221"/>
            <a:ext cx="914400" cy="914400"/>
          </a:xfrm>
          <a:prstGeom prst="rect">
            <a:avLst/>
          </a:prstGeom>
        </p:spPr>
      </p:pic>
      <p:pic>
        <p:nvPicPr>
          <p:cNvPr id="13" name="Graphic 12" descr="World">
            <a:extLst>
              <a:ext uri="{FF2B5EF4-FFF2-40B4-BE49-F238E27FC236}">
                <a16:creationId xmlns:a16="http://schemas.microsoft.com/office/drawing/2014/main" id="{A88F65B5-534F-4114-8E2E-6834754F8EA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478682" y="2060221"/>
            <a:ext cx="914400" cy="914400"/>
          </a:xfrm>
          <a:prstGeom prst="rect">
            <a:avLst/>
          </a:prstGeom>
        </p:spPr>
      </p:pic>
      <p:pic>
        <p:nvPicPr>
          <p:cNvPr id="15" name="Graphic 14" descr="Robot">
            <a:extLst>
              <a:ext uri="{FF2B5EF4-FFF2-40B4-BE49-F238E27FC236}">
                <a16:creationId xmlns:a16="http://schemas.microsoft.com/office/drawing/2014/main" id="{C9F4B8F9-F1D1-475F-B360-FDDFA337911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38800" y="2060221"/>
            <a:ext cx="914400" cy="914400"/>
          </a:xfrm>
          <a:prstGeom prst="rect">
            <a:avLst/>
          </a:prstGeom>
        </p:spPr>
      </p:pic>
      <p:sp>
        <p:nvSpPr>
          <p:cNvPr id="18" name="TextBox 17">
            <a:extLst>
              <a:ext uri="{FF2B5EF4-FFF2-40B4-BE49-F238E27FC236}">
                <a16:creationId xmlns:a16="http://schemas.microsoft.com/office/drawing/2014/main" id="{3A76CDDE-AE2E-4EE6-BF75-16203D17F6C3}"/>
              </a:ext>
            </a:extLst>
          </p:cNvPr>
          <p:cNvSpPr txBox="1"/>
          <p:nvPr/>
        </p:nvSpPr>
        <p:spPr>
          <a:xfrm>
            <a:off x="1371286" y="2978406"/>
            <a:ext cx="112919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rPr>
              <a:t>Web Apps</a:t>
            </a:r>
          </a:p>
        </p:txBody>
      </p:sp>
      <p:sp>
        <p:nvSpPr>
          <p:cNvPr id="19" name="TextBox 18">
            <a:extLst>
              <a:ext uri="{FF2B5EF4-FFF2-40B4-BE49-F238E27FC236}">
                <a16:creationId xmlns:a16="http://schemas.microsoft.com/office/drawing/2014/main" id="{98B10D11-6E23-481B-846C-C4F001803117}"/>
              </a:ext>
            </a:extLst>
          </p:cNvPr>
          <p:cNvSpPr txBox="1"/>
          <p:nvPr/>
        </p:nvSpPr>
        <p:spPr>
          <a:xfrm>
            <a:off x="5531404" y="2974621"/>
            <a:ext cx="112919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rPr>
              <a:t>IoT Apps</a:t>
            </a:r>
          </a:p>
        </p:txBody>
      </p:sp>
      <p:sp>
        <p:nvSpPr>
          <p:cNvPr id="20" name="TextBox 19">
            <a:extLst>
              <a:ext uri="{FF2B5EF4-FFF2-40B4-BE49-F238E27FC236}">
                <a16:creationId xmlns:a16="http://schemas.microsoft.com/office/drawing/2014/main" id="{C675A492-3188-4B2D-B156-62C726B893F7}"/>
              </a:ext>
            </a:extLst>
          </p:cNvPr>
          <p:cNvSpPr txBox="1"/>
          <p:nvPr/>
        </p:nvSpPr>
        <p:spPr>
          <a:xfrm>
            <a:off x="673055" y="4918826"/>
            <a:ext cx="252565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rPr>
              <a:t>Retail and E-Commerce</a:t>
            </a:r>
          </a:p>
        </p:txBody>
      </p:sp>
      <p:sp>
        <p:nvSpPr>
          <p:cNvPr id="22" name="TextBox 21">
            <a:extLst>
              <a:ext uri="{FF2B5EF4-FFF2-40B4-BE49-F238E27FC236}">
                <a16:creationId xmlns:a16="http://schemas.microsoft.com/office/drawing/2014/main" id="{93C4A055-BAF2-4F1C-A6C0-0F9DB4311EA5}"/>
              </a:ext>
            </a:extLst>
          </p:cNvPr>
          <p:cNvSpPr txBox="1"/>
          <p:nvPr/>
        </p:nvSpPr>
        <p:spPr>
          <a:xfrm>
            <a:off x="9691522" y="4918826"/>
            <a:ext cx="112919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rPr>
              <a:t>Serverless</a:t>
            </a:r>
          </a:p>
        </p:txBody>
      </p:sp>
      <p:sp>
        <p:nvSpPr>
          <p:cNvPr id="23" name="TextBox 22">
            <a:extLst>
              <a:ext uri="{FF2B5EF4-FFF2-40B4-BE49-F238E27FC236}">
                <a16:creationId xmlns:a16="http://schemas.microsoft.com/office/drawing/2014/main" id="{5CAD17C5-2833-4AF4-9F82-37057094146C}"/>
              </a:ext>
            </a:extLst>
          </p:cNvPr>
          <p:cNvSpPr txBox="1"/>
          <p:nvPr/>
        </p:nvSpPr>
        <p:spPr>
          <a:xfrm>
            <a:off x="8847028" y="2978691"/>
            <a:ext cx="281818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rPr>
              <a:t>Recommendation Engines</a:t>
            </a:r>
          </a:p>
        </p:txBody>
      </p:sp>
      <p:sp>
        <p:nvSpPr>
          <p:cNvPr id="24" name="TextBox 23">
            <a:extLst>
              <a:ext uri="{FF2B5EF4-FFF2-40B4-BE49-F238E27FC236}">
                <a16:creationId xmlns:a16="http://schemas.microsoft.com/office/drawing/2014/main" id="{2E33D514-0A99-4C2D-85FC-0DCCF1F484C0}"/>
              </a:ext>
            </a:extLst>
          </p:cNvPr>
          <p:cNvSpPr txBox="1"/>
          <p:nvPr/>
        </p:nvSpPr>
        <p:spPr>
          <a:xfrm>
            <a:off x="5308429" y="4918826"/>
            <a:ext cx="157514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rPr>
              <a:t>Gaming Apps</a:t>
            </a:r>
          </a:p>
        </p:txBody>
      </p:sp>
      <p:cxnSp>
        <p:nvCxnSpPr>
          <p:cNvPr id="4" name="Straight Connector 3">
            <a:extLst>
              <a:ext uri="{FF2B5EF4-FFF2-40B4-BE49-F238E27FC236}">
                <a16:creationId xmlns:a16="http://schemas.microsoft.com/office/drawing/2014/main" id="{E56FE56D-0896-4462-AF33-E59F5DD32BF8}"/>
              </a:ext>
            </a:extLst>
          </p:cNvPr>
          <p:cNvCxnSpPr>
            <a:cxnSpLocks/>
          </p:cNvCxnSpPr>
          <p:nvPr/>
        </p:nvCxnSpPr>
        <p:spPr>
          <a:xfrm>
            <a:off x="4068773" y="1969949"/>
            <a:ext cx="0" cy="3674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2E7ABF-BD76-4429-9CFC-8BA2C257EE0B}"/>
              </a:ext>
            </a:extLst>
          </p:cNvPr>
          <p:cNvCxnSpPr>
            <a:cxnSpLocks/>
          </p:cNvCxnSpPr>
          <p:nvPr/>
        </p:nvCxnSpPr>
        <p:spPr>
          <a:xfrm>
            <a:off x="8044469" y="1939092"/>
            <a:ext cx="0" cy="3674229"/>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a16="http://schemas.microsoft.com/office/drawing/2014/main" id="{BFB0AAA8-C1C1-419A-9380-950440467FC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397618" y="6169194"/>
            <a:ext cx="751424" cy="688806"/>
          </a:xfrm>
          <a:prstGeom prst="rect">
            <a:avLst/>
          </a:prstGeom>
        </p:spPr>
      </p:pic>
    </p:spTree>
    <p:extLst>
      <p:ext uri="{BB962C8B-B14F-4D97-AF65-F5344CB8AC3E}">
        <p14:creationId xmlns:p14="http://schemas.microsoft.com/office/powerpoint/2010/main" val="15959355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2" grpId="0"/>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9F97-065D-4EDF-BF05-9500F8B895D8}"/>
              </a:ext>
            </a:extLst>
          </p:cNvPr>
          <p:cNvSpPr>
            <a:spLocks noGrp="1"/>
          </p:cNvSpPr>
          <p:nvPr>
            <p:ph type="title"/>
          </p:nvPr>
        </p:nvSpPr>
        <p:spPr/>
        <p:txBody>
          <a:bodyPr/>
          <a:lstStyle/>
          <a:p>
            <a:pPr algn="ctr"/>
            <a:r>
              <a:rPr lang="en-NZ" dirty="0"/>
              <a:t>Azure Functions ❤Azure Cosmos DB</a:t>
            </a:r>
          </a:p>
        </p:txBody>
      </p:sp>
      <p:graphicFrame>
        <p:nvGraphicFramePr>
          <p:cNvPr id="8" name="Content Placeholder 7">
            <a:extLst>
              <a:ext uri="{FF2B5EF4-FFF2-40B4-BE49-F238E27FC236}">
                <a16:creationId xmlns:a16="http://schemas.microsoft.com/office/drawing/2014/main" id="{E02C667F-BABE-45DA-94EF-F369A06B9D0E}"/>
              </a:ext>
            </a:extLst>
          </p:cNvPr>
          <p:cNvGraphicFramePr>
            <a:graphicFrameLocks noGrp="1"/>
          </p:cNvGraphicFramePr>
          <p:nvPr>
            <p:ph idx="1"/>
            <p:extLst>
              <p:ext uri="{D42A27DB-BD31-4B8C-83A1-F6EECF244321}">
                <p14:modId xmlns:p14="http://schemas.microsoft.com/office/powerpoint/2010/main" val="38877115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a:extLst>
              <a:ext uri="{FF2B5EF4-FFF2-40B4-BE49-F238E27FC236}">
                <a16:creationId xmlns:a16="http://schemas.microsoft.com/office/drawing/2014/main" id="{A6EBD0A7-C6E0-4E17-A0F4-64E9F7D8818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20857" y="723106"/>
            <a:ext cx="609600" cy="609600"/>
          </a:xfrm>
          <a:prstGeom prst="rect">
            <a:avLst/>
          </a:prstGeom>
        </p:spPr>
      </p:pic>
      <p:pic>
        <p:nvPicPr>
          <p:cNvPr id="7" name="Graphic 6">
            <a:extLst>
              <a:ext uri="{FF2B5EF4-FFF2-40B4-BE49-F238E27FC236}">
                <a16:creationId xmlns:a16="http://schemas.microsoft.com/office/drawing/2014/main" id="{7DF31476-2CAA-49B5-9287-009738E54E3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361543" y="748506"/>
            <a:ext cx="609600" cy="558800"/>
          </a:xfrm>
          <a:prstGeom prst="rect">
            <a:avLst/>
          </a:prstGeom>
        </p:spPr>
      </p:pic>
    </p:spTree>
    <p:extLst>
      <p:ext uri="{BB962C8B-B14F-4D97-AF65-F5344CB8AC3E}">
        <p14:creationId xmlns:p14="http://schemas.microsoft.com/office/powerpoint/2010/main" val="10450209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graphicEl>
                                              <a:dgm id="{EACAD2FC-8FD7-43AC-A503-397F0E7CAD2D}"/>
                                            </p:graphicEl>
                                          </p:spTgt>
                                        </p:tgtEl>
                                        <p:attrNameLst>
                                          <p:attrName>style.visibility</p:attrName>
                                        </p:attrNameLst>
                                      </p:cBhvr>
                                      <p:to>
                                        <p:strVal val="visible"/>
                                      </p:to>
                                    </p:set>
                                    <p:animEffect transition="in" filter="fade">
                                      <p:cBhvr>
                                        <p:cTn id="7" dur="500"/>
                                        <p:tgtEl>
                                          <p:spTgt spid="8">
                                            <p:graphicEl>
                                              <a:dgm id="{EACAD2FC-8FD7-43AC-A503-397F0E7CAD2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graphicEl>
                                              <a:dgm id="{869A67DC-5E81-461E-842C-92D86EF41F4A}"/>
                                            </p:graphicEl>
                                          </p:spTgt>
                                        </p:tgtEl>
                                        <p:attrNameLst>
                                          <p:attrName>style.visibility</p:attrName>
                                        </p:attrNameLst>
                                      </p:cBhvr>
                                      <p:to>
                                        <p:strVal val="visible"/>
                                      </p:to>
                                    </p:set>
                                    <p:animEffect transition="in" filter="fade">
                                      <p:cBhvr>
                                        <p:cTn id="11" dur="500"/>
                                        <p:tgtEl>
                                          <p:spTgt spid="8">
                                            <p:graphicEl>
                                              <a:dgm id="{869A67DC-5E81-461E-842C-92D86EF41F4A}"/>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graphicEl>
                                              <a:dgm id="{3386B4AA-D473-42AB-A6A1-87B681B14923}"/>
                                            </p:graphicEl>
                                          </p:spTgt>
                                        </p:tgtEl>
                                        <p:attrNameLst>
                                          <p:attrName>style.visibility</p:attrName>
                                        </p:attrNameLst>
                                      </p:cBhvr>
                                      <p:to>
                                        <p:strVal val="visible"/>
                                      </p:to>
                                    </p:set>
                                    <p:animEffect transition="in" filter="fade">
                                      <p:cBhvr>
                                        <p:cTn id="15" dur="500"/>
                                        <p:tgtEl>
                                          <p:spTgt spid="8">
                                            <p:graphicEl>
                                              <a:dgm id="{3386B4AA-D473-42AB-A6A1-87B681B14923}"/>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graphicEl>
                                              <a:dgm id="{699B55FC-533B-4553-A70B-044CCA48BF9E}"/>
                                            </p:graphicEl>
                                          </p:spTgt>
                                        </p:tgtEl>
                                        <p:attrNameLst>
                                          <p:attrName>style.visibility</p:attrName>
                                        </p:attrNameLst>
                                      </p:cBhvr>
                                      <p:to>
                                        <p:strVal val="visible"/>
                                      </p:to>
                                    </p:set>
                                    <p:animEffect transition="in" filter="fade">
                                      <p:cBhvr>
                                        <p:cTn id="19" dur="500"/>
                                        <p:tgtEl>
                                          <p:spTgt spid="8">
                                            <p:graphicEl>
                                              <a:dgm id="{699B55FC-533B-4553-A70B-044CCA48BF9E}"/>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graphicEl>
                                              <a:dgm id="{CFB71FA2-F5DB-433C-8FF5-7AD07562D7DC}"/>
                                            </p:graphicEl>
                                          </p:spTgt>
                                        </p:tgtEl>
                                        <p:attrNameLst>
                                          <p:attrName>style.visibility</p:attrName>
                                        </p:attrNameLst>
                                      </p:cBhvr>
                                      <p:to>
                                        <p:strVal val="visible"/>
                                      </p:to>
                                    </p:set>
                                    <p:animEffect transition="in" filter="fade">
                                      <p:cBhvr>
                                        <p:cTn id="23" dur="500"/>
                                        <p:tgtEl>
                                          <p:spTgt spid="8">
                                            <p:graphicEl>
                                              <a:dgm id="{CFB71FA2-F5DB-433C-8FF5-7AD07562D7D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C8F3-2758-43AE-B019-D0A76CC0F1C3}"/>
              </a:ext>
            </a:extLst>
          </p:cNvPr>
          <p:cNvSpPr>
            <a:spLocks noGrp="1"/>
          </p:cNvSpPr>
          <p:nvPr>
            <p:ph type="title"/>
          </p:nvPr>
        </p:nvSpPr>
        <p:spPr/>
        <p:txBody>
          <a:bodyPr/>
          <a:lstStyle/>
          <a:p>
            <a:r>
              <a:rPr lang="en-NZ" dirty="0"/>
              <a:t>Azure Cosmos DB Trigger and Binding Types</a:t>
            </a:r>
          </a:p>
        </p:txBody>
      </p:sp>
      <p:graphicFrame>
        <p:nvGraphicFramePr>
          <p:cNvPr id="22" name="Table 22">
            <a:extLst>
              <a:ext uri="{FF2B5EF4-FFF2-40B4-BE49-F238E27FC236}">
                <a16:creationId xmlns:a16="http://schemas.microsoft.com/office/drawing/2014/main" id="{4A414312-2966-4DB5-9593-06D3D8739828}"/>
              </a:ext>
            </a:extLst>
          </p:cNvPr>
          <p:cNvGraphicFramePr>
            <a:graphicFrameLocks noGrp="1"/>
          </p:cNvGraphicFramePr>
          <p:nvPr>
            <p:ph idx="1"/>
            <p:extLst>
              <p:ext uri="{D42A27DB-BD31-4B8C-83A1-F6EECF244321}">
                <p14:modId xmlns:p14="http://schemas.microsoft.com/office/powerpoint/2010/main" val="3942094630"/>
              </p:ext>
            </p:extLst>
          </p:nvPr>
        </p:nvGraphicFramePr>
        <p:xfrm>
          <a:off x="838200" y="1825625"/>
          <a:ext cx="10515600" cy="26212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835502673"/>
                    </a:ext>
                  </a:extLst>
                </a:gridCol>
                <a:gridCol w="5257800">
                  <a:extLst>
                    <a:ext uri="{9D8B030D-6E8A-4147-A177-3AD203B41FA5}">
                      <a16:colId xmlns:a16="http://schemas.microsoft.com/office/drawing/2014/main" val="4019552372"/>
                    </a:ext>
                  </a:extLst>
                </a:gridCol>
              </a:tblGrid>
              <a:tr h="370840">
                <a:tc>
                  <a:txBody>
                    <a:bodyPr/>
                    <a:lstStyle/>
                    <a:p>
                      <a:r>
                        <a:rPr lang="en-NZ" sz="2800" dirty="0"/>
                        <a:t>Action</a:t>
                      </a:r>
                    </a:p>
                  </a:txBody>
                  <a:tcPr/>
                </a:tc>
                <a:tc>
                  <a:txBody>
                    <a:bodyPr/>
                    <a:lstStyle/>
                    <a:p>
                      <a:r>
                        <a:rPr lang="en-NZ" sz="2800" dirty="0"/>
                        <a:t>Type</a:t>
                      </a:r>
                    </a:p>
                  </a:txBody>
                  <a:tcPr/>
                </a:tc>
                <a:extLst>
                  <a:ext uri="{0D108BD9-81ED-4DB2-BD59-A6C34878D82A}">
                    <a16:rowId xmlns:a16="http://schemas.microsoft.com/office/drawing/2014/main" val="2932919408"/>
                  </a:ext>
                </a:extLst>
              </a:tr>
              <a:tr h="370840">
                <a:tc>
                  <a:txBody>
                    <a:bodyPr/>
                    <a:lstStyle/>
                    <a:p>
                      <a:r>
                        <a:rPr lang="en-NZ" sz="2400" dirty="0"/>
                        <a:t>Run a function when an Azure Cosmos DB document is created or modified</a:t>
                      </a:r>
                    </a:p>
                  </a:txBody>
                  <a:tcPr/>
                </a:tc>
                <a:tc>
                  <a:txBody>
                    <a:bodyPr/>
                    <a:lstStyle/>
                    <a:p>
                      <a:r>
                        <a:rPr lang="en-NZ" sz="2400" dirty="0"/>
                        <a:t>Trigger</a:t>
                      </a:r>
                    </a:p>
                  </a:txBody>
                  <a:tcPr/>
                </a:tc>
                <a:extLst>
                  <a:ext uri="{0D108BD9-81ED-4DB2-BD59-A6C34878D82A}">
                    <a16:rowId xmlns:a16="http://schemas.microsoft.com/office/drawing/2014/main" val="2687395715"/>
                  </a:ext>
                </a:extLst>
              </a:tr>
              <a:tr h="370840">
                <a:tc>
                  <a:txBody>
                    <a:bodyPr/>
                    <a:lstStyle/>
                    <a:p>
                      <a:r>
                        <a:rPr lang="en-NZ" sz="2400" dirty="0"/>
                        <a:t>Read an Azure Cosmos DB document</a:t>
                      </a:r>
                    </a:p>
                  </a:txBody>
                  <a:tcPr/>
                </a:tc>
                <a:tc>
                  <a:txBody>
                    <a:bodyPr/>
                    <a:lstStyle/>
                    <a:p>
                      <a:r>
                        <a:rPr lang="en-NZ" sz="2400" dirty="0"/>
                        <a:t>Input Binding</a:t>
                      </a:r>
                    </a:p>
                  </a:txBody>
                  <a:tcPr/>
                </a:tc>
                <a:extLst>
                  <a:ext uri="{0D108BD9-81ED-4DB2-BD59-A6C34878D82A}">
                    <a16:rowId xmlns:a16="http://schemas.microsoft.com/office/drawing/2014/main" val="3470031861"/>
                  </a:ext>
                </a:extLst>
              </a:tr>
              <a:tr h="370840">
                <a:tc>
                  <a:txBody>
                    <a:bodyPr/>
                    <a:lstStyle/>
                    <a:p>
                      <a:r>
                        <a:rPr lang="en-NZ" sz="2400" dirty="0"/>
                        <a:t>Save changes to an Azure Cosmos DB document</a:t>
                      </a:r>
                    </a:p>
                  </a:txBody>
                  <a:tcPr/>
                </a:tc>
                <a:tc>
                  <a:txBody>
                    <a:bodyPr/>
                    <a:lstStyle/>
                    <a:p>
                      <a:r>
                        <a:rPr lang="en-NZ" sz="2400" dirty="0"/>
                        <a:t>Output Binding</a:t>
                      </a:r>
                    </a:p>
                  </a:txBody>
                  <a:tcPr/>
                </a:tc>
                <a:extLst>
                  <a:ext uri="{0D108BD9-81ED-4DB2-BD59-A6C34878D82A}">
                    <a16:rowId xmlns:a16="http://schemas.microsoft.com/office/drawing/2014/main" val="2334791622"/>
                  </a:ext>
                </a:extLst>
              </a:tr>
            </a:tbl>
          </a:graphicData>
        </a:graphic>
      </p:graphicFrame>
      <p:pic>
        <p:nvPicPr>
          <p:cNvPr id="24" name="Graphic 23">
            <a:extLst>
              <a:ext uri="{FF2B5EF4-FFF2-40B4-BE49-F238E27FC236}">
                <a16:creationId xmlns:a16="http://schemas.microsoft.com/office/drawing/2014/main" id="{3A4BD40A-369A-43B6-BE58-13C08BBAA9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100" y="6213475"/>
            <a:ext cx="609600" cy="609600"/>
          </a:xfrm>
          <a:prstGeom prst="rect">
            <a:avLst/>
          </a:prstGeom>
        </p:spPr>
      </p:pic>
      <p:pic>
        <p:nvPicPr>
          <p:cNvPr id="25" name="Graphic 24">
            <a:extLst>
              <a:ext uri="{FF2B5EF4-FFF2-40B4-BE49-F238E27FC236}">
                <a16:creationId xmlns:a16="http://schemas.microsoft.com/office/drawing/2014/main" id="{76FEE5A8-3C5D-4A7C-9474-EF205BEDFB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8200" y="6213475"/>
            <a:ext cx="609600" cy="558800"/>
          </a:xfrm>
          <a:prstGeom prst="rect">
            <a:avLst/>
          </a:prstGeom>
        </p:spPr>
      </p:pic>
    </p:spTree>
    <p:extLst>
      <p:ext uri="{BB962C8B-B14F-4D97-AF65-F5344CB8AC3E}">
        <p14:creationId xmlns:p14="http://schemas.microsoft.com/office/powerpoint/2010/main" val="18339036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1E2F8-DED9-46F2-A689-01947320D869}"/>
              </a:ext>
            </a:extLst>
          </p:cNvPr>
          <p:cNvSpPr>
            <a:spLocks noGrp="1"/>
          </p:cNvSpPr>
          <p:nvPr>
            <p:ph type="title"/>
          </p:nvPr>
        </p:nvSpPr>
        <p:spPr/>
        <p:txBody>
          <a:bodyPr/>
          <a:lstStyle/>
          <a:p>
            <a:r>
              <a:rPr lang="en-NZ" dirty="0"/>
              <a:t>Event-driven Functions using Change Feed</a:t>
            </a:r>
          </a:p>
        </p:txBody>
      </p:sp>
      <p:pic>
        <p:nvPicPr>
          <p:cNvPr id="4" name="Graphic 3">
            <a:extLst>
              <a:ext uri="{FF2B5EF4-FFF2-40B4-BE49-F238E27FC236}">
                <a16:creationId xmlns:a16="http://schemas.microsoft.com/office/drawing/2014/main" id="{C4530C94-75EA-4EA4-B6E5-5691D0661F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3161" y="2719264"/>
            <a:ext cx="1033140" cy="1033140"/>
          </a:xfrm>
          <a:prstGeom prst="rect">
            <a:avLst/>
          </a:prstGeom>
        </p:spPr>
      </p:pic>
      <p:pic>
        <p:nvPicPr>
          <p:cNvPr id="6" name="Graphic 5" descr="List">
            <a:extLst>
              <a:ext uri="{FF2B5EF4-FFF2-40B4-BE49-F238E27FC236}">
                <a16:creationId xmlns:a16="http://schemas.microsoft.com/office/drawing/2014/main" id="{21FF1054-83BC-4851-B7C3-6A163C3CFB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264" y="2719264"/>
            <a:ext cx="1033139" cy="1033139"/>
          </a:xfrm>
          <a:prstGeom prst="rect">
            <a:avLst/>
          </a:prstGeom>
        </p:spPr>
      </p:pic>
      <p:pic>
        <p:nvPicPr>
          <p:cNvPr id="8" name="Graphic 7" descr="Checklist">
            <a:extLst>
              <a:ext uri="{FF2B5EF4-FFF2-40B4-BE49-F238E27FC236}">
                <a16:creationId xmlns:a16="http://schemas.microsoft.com/office/drawing/2014/main" id="{B4258766-214B-4FE5-B386-AF501B301D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64451" y="2719265"/>
            <a:ext cx="1033139" cy="1033139"/>
          </a:xfrm>
          <a:prstGeom prst="rect">
            <a:avLst/>
          </a:prstGeom>
        </p:spPr>
      </p:pic>
      <p:pic>
        <p:nvPicPr>
          <p:cNvPr id="9" name="Graphic 8">
            <a:extLst>
              <a:ext uri="{FF2B5EF4-FFF2-40B4-BE49-F238E27FC236}">
                <a16:creationId xmlns:a16="http://schemas.microsoft.com/office/drawing/2014/main" id="{EFE1A7A2-38AD-4068-8557-1542F0C43DA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47951" y="2719264"/>
            <a:ext cx="1127060" cy="1033139"/>
          </a:xfrm>
          <a:prstGeom prst="rect">
            <a:avLst/>
          </a:prstGeom>
        </p:spPr>
      </p:pic>
      <p:cxnSp>
        <p:nvCxnSpPr>
          <p:cNvPr id="11" name="Straight Arrow Connector 10">
            <a:extLst>
              <a:ext uri="{FF2B5EF4-FFF2-40B4-BE49-F238E27FC236}">
                <a16:creationId xmlns:a16="http://schemas.microsoft.com/office/drawing/2014/main" id="{155902FB-7706-42C9-874A-9021CBC95EA4}"/>
              </a:ext>
            </a:extLst>
          </p:cNvPr>
          <p:cNvCxnSpPr>
            <a:stCxn id="6" idx="3"/>
          </p:cNvCxnSpPr>
          <p:nvPr/>
        </p:nvCxnSpPr>
        <p:spPr>
          <a:xfrm flipV="1">
            <a:off x="1697403" y="3235833"/>
            <a:ext cx="138372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B659F45B-ECF3-491B-BF17-425451F44155}"/>
              </a:ext>
            </a:extLst>
          </p:cNvPr>
          <p:cNvCxnSpPr/>
          <p:nvPr/>
        </p:nvCxnSpPr>
        <p:spPr>
          <a:xfrm flipV="1">
            <a:off x="4847222" y="3240802"/>
            <a:ext cx="138372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949EA228-2833-4545-A04A-A4BD2EE9AB8B}"/>
              </a:ext>
            </a:extLst>
          </p:cNvPr>
          <p:cNvCxnSpPr/>
          <p:nvPr/>
        </p:nvCxnSpPr>
        <p:spPr>
          <a:xfrm flipV="1">
            <a:off x="7967118" y="3235833"/>
            <a:ext cx="138372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0B048C67-00AE-4A5D-A423-1211F8B0E313}"/>
              </a:ext>
            </a:extLst>
          </p:cNvPr>
          <p:cNvSpPr/>
          <p:nvPr/>
        </p:nvSpPr>
        <p:spPr>
          <a:xfrm>
            <a:off x="838201" y="5362161"/>
            <a:ext cx="10515600" cy="427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Use an Azure Cosmos DB Trigger to invoke our Azure Function!</a:t>
            </a:r>
          </a:p>
        </p:txBody>
      </p:sp>
      <p:sp>
        <p:nvSpPr>
          <p:cNvPr id="15" name="TextBox 14">
            <a:extLst>
              <a:ext uri="{FF2B5EF4-FFF2-40B4-BE49-F238E27FC236}">
                <a16:creationId xmlns:a16="http://schemas.microsoft.com/office/drawing/2014/main" id="{DB8E4A3C-2948-4723-8D6D-1FA2D300E9CC}"/>
              </a:ext>
            </a:extLst>
          </p:cNvPr>
          <p:cNvSpPr txBox="1"/>
          <p:nvPr/>
        </p:nvSpPr>
        <p:spPr>
          <a:xfrm>
            <a:off x="9292076" y="3752617"/>
            <a:ext cx="1977887" cy="369332"/>
          </a:xfrm>
          <a:prstGeom prst="rect">
            <a:avLst/>
          </a:prstGeom>
          <a:noFill/>
        </p:spPr>
        <p:txBody>
          <a:bodyPr wrap="square" rtlCol="0">
            <a:spAutoFit/>
          </a:bodyPr>
          <a:lstStyle/>
          <a:p>
            <a:pPr algn="ctr"/>
            <a:r>
              <a:rPr lang="en-NZ" dirty="0"/>
              <a:t>Produces Output</a:t>
            </a:r>
          </a:p>
        </p:txBody>
      </p:sp>
      <p:sp>
        <p:nvSpPr>
          <p:cNvPr id="16" name="TextBox 15">
            <a:extLst>
              <a:ext uri="{FF2B5EF4-FFF2-40B4-BE49-F238E27FC236}">
                <a16:creationId xmlns:a16="http://schemas.microsoft.com/office/drawing/2014/main" id="{FD2464B7-962B-4AC6-942E-0E870D7987BD}"/>
              </a:ext>
            </a:extLst>
          </p:cNvPr>
          <p:cNvSpPr txBox="1"/>
          <p:nvPr/>
        </p:nvSpPr>
        <p:spPr>
          <a:xfrm>
            <a:off x="2922537" y="3834848"/>
            <a:ext cx="1977887" cy="646331"/>
          </a:xfrm>
          <a:prstGeom prst="rect">
            <a:avLst/>
          </a:prstGeom>
          <a:noFill/>
        </p:spPr>
        <p:txBody>
          <a:bodyPr wrap="square" rtlCol="0">
            <a:spAutoFit/>
          </a:bodyPr>
          <a:lstStyle/>
          <a:p>
            <a:pPr algn="ctr"/>
            <a:r>
              <a:rPr lang="en-NZ" dirty="0"/>
              <a:t>Azure Cosmos DB Trigger</a:t>
            </a:r>
          </a:p>
        </p:txBody>
      </p:sp>
      <p:sp>
        <p:nvSpPr>
          <p:cNvPr id="17" name="TextBox 16">
            <a:extLst>
              <a:ext uri="{FF2B5EF4-FFF2-40B4-BE49-F238E27FC236}">
                <a16:creationId xmlns:a16="http://schemas.microsoft.com/office/drawing/2014/main" id="{1E29D3BD-D664-4401-B5EA-9C9719D3790B}"/>
              </a:ext>
            </a:extLst>
          </p:cNvPr>
          <p:cNvSpPr txBox="1"/>
          <p:nvPr/>
        </p:nvSpPr>
        <p:spPr>
          <a:xfrm>
            <a:off x="6130787" y="3834848"/>
            <a:ext cx="1977887" cy="646331"/>
          </a:xfrm>
          <a:prstGeom prst="rect">
            <a:avLst/>
          </a:prstGeom>
          <a:noFill/>
        </p:spPr>
        <p:txBody>
          <a:bodyPr wrap="square" rtlCol="0">
            <a:spAutoFit/>
          </a:bodyPr>
          <a:lstStyle/>
          <a:p>
            <a:pPr algn="ctr"/>
            <a:r>
              <a:rPr lang="en-NZ" dirty="0"/>
              <a:t>Invokes Azure Function</a:t>
            </a:r>
          </a:p>
        </p:txBody>
      </p:sp>
      <p:sp>
        <p:nvSpPr>
          <p:cNvPr id="18" name="TextBox 17">
            <a:extLst>
              <a:ext uri="{FF2B5EF4-FFF2-40B4-BE49-F238E27FC236}">
                <a16:creationId xmlns:a16="http://schemas.microsoft.com/office/drawing/2014/main" id="{D7A26D92-8272-431E-ACF0-E021C72211EB}"/>
              </a:ext>
            </a:extLst>
          </p:cNvPr>
          <p:cNvSpPr txBox="1"/>
          <p:nvPr/>
        </p:nvSpPr>
        <p:spPr>
          <a:xfrm>
            <a:off x="191889" y="3937283"/>
            <a:ext cx="1977887" cy="923330"/>
          </a:xfrm>
          <a:prstGeom prst="rect">
            <a:avLst/>
          </a:prstGeom>
          <a:noFill/>
        </p:spPr>
        <p:txBody>
          <a:bodyPr wrap="square" rtlCol="0">
            <a:spAutoFit/>
          </a:bodyPr>
          <a:lstStyle/>
          <a:p>
            <a:pPr algn="ctr"/>
            <a:r>
              <a:rPr lang="en-NZ" dirty="0"/>
              <a:t>Change Feed Stream from Azure Cosmos DB</a:t>
            </a:r>
          </a:p>
        </p:txBody>
      </p:sp>
    </p:spTree>
    <p:extLst>
      <p:ext uri="{BB962C8B-B14F-4D97-AF65-F5344CB8AC3E}">
        <p14:creationId xmlns:p14="http://schemas.microsoft.com/office/powerpoint/2010/main" val="23153492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5DB36-3116-47A0-9996-69239CB22067}"/>
              </a:ext>
            </a:extLst>
          </p:cNvPr>
          <p:cNvSpPr>
            <a:spLocks noGrp="1"/>
          </p:cNvSpPr>
          <p:nvPr>
            <p:ph type="title"/>
          </p:nvPr>
        </p:nvSpPr>
        <p:spPr/>
        <p:txBody>
          <a:bodyPr/>
          <a:lstStyle/>
          <a:p>
            <a:r>
              <a:rPr lang="en-NZ" dirty="0"/>
              <a:t>Azure Cosmos DB Change Feed</a:t>
            </a:r>
          </a:p>
        </p:txBody>
      </p:sp>
      <p:pic>
        <p:nvPicPr>
          <p:cNvPr id="4" name="Picture 3">
            <a:extLst>
              <a:ext uri="{FF2B5EF4-FFF2-40B4-BE49-F238E27FC236}">
                <a16:creationId xmlns:a16="http://schemas.microsoft.com/office/drawing/2014/main" id="{8C9FF951-0141-4E3F-9C1D-1A541ED3BB8B}"/>
              </a:ext>
            </a:extLst>
          </p:cNvPr>
          <p:cNvPicPr>
            <a:picLocks noChangeAspect="1"/>
          </p:cNvPicPr>
          <p:nvPr/>
        </p:nvPicPr>
        <p:blipFill>
          <a:blip r:embed="rId3"/>
          <a:stretch>
            <a:fillRect/>
          </a:stretch>
        </p:blipFill>
        <p:spPr>
          <a:xfrm>
            <a:off x="6174815" y="2740273"/>
            <a:ext cx="632079" cy="1377454"/>
          </a:xfrm>
          <a:prstGeom prst="rect">
            <a:avLst/>
          </a:prstGeom>
        </p:spPr>
      </p:pic>
      <p:pic>
        <p:nvPicPr>
          <p:cNvPr id="5" name="Graphic 4">
            <a:extLst>
              <a:ext uri="{FF2B5EF4-FFF2-40B4-BE49-F238E27FC236}">
                <a16:creationId xmlns:a16="http://schemas.microsoft.com/office/drawing/2014/main" id="{C22E6548-CF61-413A-82C6-03CAEAA92C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16642" y="2942359"/>
            <a:ext cx="973282" cy="973282"/>
          </a:xfrm>
          <a:prstGeom prst="rect">
            <a:avLst/>
          </a:prstGeom>
        </p:spPr>
      </p:pic>
      <p:pic>
        <p:nvPicPr>
          <p:cNvPr id="6" name="Graphic 5">
            <a:extLst>
              <a:ext uri="{FF2B5EF4-FFF2-40B4-BE49-F238E27FC236}">
                <a16:creationId xmlns:a16="http://schemas.microsoft.com/office/drawing/2014/main" id="{20040087-B338-423B-AD59-0C11E541E3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53221" y="2942359"/>
            <a:ext cx="1058297" cy="970106"/>
          </a:xfrm>
          <a:prstGeom prst="rect">
            <a:avLst/>
          </a:prstGeom>
        </p:spPr>
      </p:pic>
      <p:pic>
        <p:nvPicPr>
          <p:cNvPr id="7" name="Graphic 6">
            <a:extLst>
              <a:ext uri="{FF2B5EF4-FFF2-40B4-BE49-F238E27FC236}">
                <a16:creationId xmlns:a16="http://schemas.microsoft.com/office/drawing/2014/main" id="{0535EE2E-77A0-4D35-8914-F80BFAA4D55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84103" y="1770167"/>
            <a:ext cx="1058297" cy="970106"/>
          </a:xfrm>
          <a:prstGeom prst="rect">
            <a:avLst/>
          </a:prstGeom>
        </p:spPr>
      </p:pic>
      <p:pic>
        <p:nvPicPr>
          <p:cNvPr id="8" name="Graphic 7">
            <a:extLst>
              <a:ext uri="{FF2B5EF4-FFF2-40B4-BE49-F238E27FC236}">
                <a16:creationId xmlns:a16="http://schemas.microsoft.com/office/drawing/2014/main" id="{8601BF7C-E991-40FC-AE25-7E8A2CDD05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82460" y="3090501"/>
            <a:ext cx="861580" cy="861580"/>
          </a:xfrm>
          <a:prstGeom prst="rect">
            <a:avLst/>
          </a:prstGeom>
        </p:spPr>
      </p:pic>
      <p:pic>
        <p:nvPicPr>
          <p:cNvPr id="9" name="Graphic 8">
            <a:extLst>
              <a:ext uri="{FF2B5EF4-FFF2-40B4-BE49-F238E27FC236}">
                <a16:creationId xmlns:a16="http://schemas.microsoft.com/office/drawing/2014/main" id="{896CE85D-1189-47C3-B821-161AF7B4AB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82459" y="4464357"/>
            <a:ext cx="861579" cy="897479"/>
          </a:xfrm>
          <a:prstGeom prst="rect">
            <a:avLst/>
          </a:prstGeom>
        </p:spPr>
      </p:pic>
      <p:cxnSp>
        <p:nvCxnSpPr>
          <p:cNvPr id="10" name="Straight Arrow Connector 9">
            <a:extLst>
              <a:ext uri="{FF2B5EF4-FFF2-40B4-BE49-F238E27FC236}">
                <a16:creationId xmlns:a16="http://schemas.microsoft.com/office/drawing/2014/main" id="{025BB747-2020-40A3-B2C4-6BD1A979EEEA}"/>
              </a:ext>
            </a:extLst>
          </p:cNvPr>
          <p:cNvCxnSpPr/>
          <p:nvPr/>
        </p:nvCxnSpPr>
        <p:spPr>
          <a:xfrm>
            <a:off x="2916382" y="3380509"/>
            <a:ext cx="8659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030B3C2E-BF36-4964-A933-2430C6D75482}"/>
              </a:ext>
            </a:extLst>
          </p:cNvPr>
          <p:cNvCxnSpPr/>
          <p:nvPr/>
        </p:nvCxnSpPr>
        <p:spPr>
          <a:xfrm>
            <a:off x="5084618" y="3429000"/>
            <a:ext cx="8659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878DAB8-A595-44F1-9BCB-127DFDE5C8D4}"/>
              </a:ext>
            </a:extLst>
          </p:cNvPr>
          <p:cNvCxnSpPr>
            <a:cxnSpLocks/>
          </p:cNvCxnSpPr>
          <p:nvPr/>
        </p:nvCxnSpPr>
        <p:spPr>
          <a:xfrm flipV="1">
            <a:off x="7065818" y="2576945"/>
            <a:ext cx="1205346" cy="8589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A3A8141-FB85-4CE0-9D94-5E62E4BE105F}"/>
              </a:ext>
            </a:extLst>
          </p:cNvPr>
          <p:cNvCxnSpPr>
            <a:cxnSpLocks/>
          </p:cNvCxnSpPr>
          <p:nvPr/>
        </p:nvCxnSpPr>
        <p:spPr>
          <a:xfrm>
            <a:off x="7065818" y="3435927"/>
            <a:ext cx="12053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A5ABF36-946B-4B35-B9B6-7A8131810BD1}"/>
              </a:ext>
            </a:extLst>
          </p:cNvPr>
          <p:cNvCxnSpPr>
            <a:cxnSpLocks/>
          </p:cNvCxnSpPr>
          <p:nvPr/>
        </p:nvCxnSpPr>
        <p:spPr>
          <a:xfrm>
            <a:off x="7065818" y="3435927"/>
            <a:ext cx="1205346" cy="11083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9C177747-7667-416D-8CD7-623FFCC50E30}"/>
              </a:ext>
            </a:extLst>
          </p:cNvPr>
          <p:cNvSpPr txBox="1"/>
          <p:nvPr/>
        </p:nvSpPr>
        <p:spPr>
          <a:xfrm>
            <a:off x="1565564" y="3990109"/>
            <a:ext cx="1524000" cy="307777"/>
          </a:xfrm>
          <a:prstGeom prst="rect">
            <a:avLst/>
          </a:prstGeom>
          <a:noFill/>
        </p:spPr>
        <p:txBody>
          <a:bodyPr wrap="square" rtlCol="0">
            <a:spAutoFit/>
          </a:bodyPr>
          <a:lstStyle/>
          <a:p>
            <a:pPr algn="ctr"/>
            <a:r>
              <a:rPr lang="en-NZ" sz="1400" dirty="0" err="1"/>
              <a:t>PurchaseProduct</a:t>
            </a:r>
            <a:endParaRPr lang="en-NZ" sz="1400" dirty="0"/>
          </a:p>
        </p:txBody>
      </p:sp>
      <p:sp>
        <p:nvSpPr>
          <p:cNvPr id="16" name="TextBox 15">
            <a:extLst>
              <a:ext uri="{FF2B5EF4-FFF2-40B4-BE49-F238E27FC236}">
                <a16:creationId xmlns:a16="http://schemas.microsoft.com/office/drawing/2014/main" id="{11B0818B-FDCD-418F-9860-9EB203DA1FCC}"/>
              </a:ext>
            </a:extLst>
          </p:cNvPr>
          <p:cNvSpPr txBox="1"/>
          <p:nvPr/>
        </p:nvSpPr>
        <p:spPr>
          <a:xfrm>
            <a:off x="3719533" y="3973883"/>
            <a:ext cx="1524000" cy="307777"/>
          </a:xfrm>
          <a:prstGeom prst="rect">
            <a:avLst/>
          </a:prstGeom>
          <a:noFill/>
        </p:spPr>
        <p:txBody>
          <a:bodyPr wrap="square" rtlCol="0">
            <a:spAutoFit/>
          </a:bodyPr>
          <a:lstStyle/>
          <a:p>
            <a:pPr algn="ctr"/>
            <a:r>
              <a:rPr lang="en-NZ" sz="1400" dirty="0"/>
              <a:t>Product Collection</a:t>
            </a:r>
          </a:p>
        </p:txBody>
      </p:sp>
      <p:sp>
        <p:nvSpPr>
          <p:cNvPr id="17" name="TextBox 16">
            <a:extLst>
              <a:ext uri="{FF2B5EF4-FFF2-40B4-BE49-F238E27FC236}">
                <a16:creationId xmlns:a16="http://schemas.microsoft.com/office/drawing/2014/main" id="{1A9AB953-E2F4-4A25-BB85-9360BC5AC51A}"/>
              </a:ext>
            </a:extLst>
          </p:cNvPr>
          <p:cNvSpPr txBox="1"/>
          <p:nvPr/>
        </p:nvSpPr>
        <p:spPr>
          <a:xfrm>
            <a:off x="9829799" y="2070554"/>
            <a:ext cx="1690255" cy="338554"/>
          </a:xfrm>
          <a:prstGeom prst="rect">
            <a:avLst/>
          </a:prstGeom>
          <a:noFill/>
        </p:spPr>
        <p:txBody>
          <a:bodyPr wrap="square" rtlCol="0">
            <a:spAutoFit/>
          </a:bodyPr>
          <a:lstStyle/>
          <a:p>
            <a:pPr algn="ctr"/>
            <a:r>
              <a:rPr lang="en-NZ" sz="1600" dirty="0"/>
              <a:t>Backup collection</a:t>
            </a:r>
          </a:p>
        </p:txBody>
      </p:sp>
      <p:sp>
        <p:nvSpPr>
          <p:cNvPr id="18" name="TextBox 17">
            <a:extLst>
              <a:ext uri="{FF2B5EF4-FFF2-40B4-BE49-F238E27FC236}">
                <a16:creationId xmlns:a16="http://schemas.microsoft.com/office/drawing/2014/main" id="{2F6080E1-13BF-4360-B6D5-07C514EE7294}"/>
              </a:ext>
            </a:extLst>
          </p:cNvPr>
          <p:cNvSpPr txBox="1"/>
          <p:nvPr/>
        </p:nvSpPr>
        <p:spPr>
          <a:xfrm>
            <a:off x="9829799" y="3352014"/>
            <a:ext cx="1524000" cy="338554"/>
          </a:xfrm>
          <a:prstGeom prst="rect">
            <a:avLst/>
          </a:prstGeom>
          <a:noFill/>
        </p:spPr>
        <p:txBody>
          <a:bodyPr wrap="square" rtlCol="0">
            <a:spAutoFit/>
          </a:bodyPr>
          <a:lstStyle/>
          <a:p>
            <a:pPr algn="ctr"/>
            <a:r>
              <a:rPr lang="en-NZ" sz="1600" dirty="0"/>
              <a:t>Cold Storage</a:t>
            </a:r>
          </a:p>
        </p:txBody>
      </p:sp>
      <p:sp>
        <p:nvSpPr>
          <p:cNvPr id="19" name="TextBox 18">
            <a:extLst>
              <a:ext uri="{FF2B5EF4-FFF2-40B4-BE49-F238E27FC236}">
                <a16:creationId xmlns:a16="http://schemas.microsoft.com/office/drawing/2014/main" id="{D53417B5-4EBA-47BB-85A8-354B08B7F6CE}"/>
              </a:ext>
            </a:extLst>
          </p:cNvPr>
          <p:cNvSpPr txBox="1"/>
          <p:nvPr/>
        </p:nvSpPr>
        <p:spPr>
          <a:xfrm>
            <a:off x="9829800" y="4728430"/>
            <a:ext cx="1524000" cy="338554"/>
          </a:xfrm>
          <a:prstGeom prst="rect">
            <a:avLst/>
          </a:prstGeom>
          <a:noFill/>
        </p:spPr>
        <p:txBody>
          <a:bodyPr wrap="square" rtlCol="0">
            <a:spAutoFit/>
          </a:bodyPr>
          <a:lstStyle/>
          <a:p>
            <a:pPr algn="ctr"/>
            <a:r>
              <a:rPr lang="en-NZ" sz="1600" dirty="0"/>
              <a:t>ML Workloads</a:t>
            </a:r>
          </a:p>
        </p:txBody>
      </p:sp>
    </p:spTree>
    <p:extLst>
      <p:ext uri="{BB962C8B-B14F-4D97-AF65-F5344CB8AC3E}">
        <p14:creationId xmlns:p14="http://schemas.microsoft.com/office/powerpoint/2010/main" val="21076109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par>
                                <p:cTn id="34" presetID="22" presetClass="entr" presetSubtype="8"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8"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par>
                          <p:cTn id="40" fill="hold">
                            <p:stCondLst>
                              <p:cond delay="3000"/>
                            </p:stCondLst>
                            <p:childTnLst>
                              <p:par>
                                <p:cTn id="41" presetID="10" presetClass="entr" presetSubtype="0"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par>
                                <p:cTn id="44" presetID="10" presetClass="entr" presetSubtype="0"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par>
                                <p:cTn id="47" presetID="10" presetClass="entr" presetSubtype="0" fill="hold"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88CF-AD40-428B-91BE-FF6E633F232C}"/>
              </a:ext>
            </a:extLst>
          </p:cNvPr>
          <p:cNvSpPr>
            <a:spLocks noGrp="1"/>
          </p:cNvSpPr>
          <p:nvPr>
            <p:ph type="title"/>
          </p:nvPr>
        </p:nvSpPr>
        <p:spPr/>
        <p:txBody>
          <a:bodyPr/>
          <a:lstStyle/>
          <a:p>
            <a:r>
              <a:rPr lang="en-NZ" dirty="0"/>
              <a:t>Read data from containers via Input Binding</a:t>
            </a:r>
          </a:p>
        </p:txBody>
      </p:sp>
      <p:pic>
        <p:nvPicPr>
          <p:cNvPr id="4" name="Graphic 3">
            <a:extLst>
              <a:ext uri="{FF2B5EF4-FFF2-40B4-BE49-F238E27FC236}">
                <a16:creationId xmlns:a16="http://schemas.microsoft.com/office/drawing/2014/main" id="{1F60AEFB-58A8-4C9E-A748-095EF5F26E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61986" y="1454229"/>
            <a:ext cx="1033140" cy="1033140"/>
          </a:xfrm>
          <a:prstGeom prst="rect">
            <a:avLst/>
          </a:prstGeom>
        </p:spPr>
      </p:pic>
      <p:pic>
        <p:nvPicPr>
          <p:cNvPr id="5" name="Graphic 4" descr="Checklist">
            <a:extLst>
              <a:ext uri="{FF2B5EF4-FFF2-40B4-BE49-F238E27FC236}">
                <a16:creationId xmlns:a16="http://schemas.microsoft.com/office/drawing/2014/main" id="{B33EBE28-6836-4A4C-85AB-C3B2A243B4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24797" y="1442169"/>
            <a:ext cx="1033139" cy="1033139"/>
          </a:xfrm>
          <a:prstGeom prst="rect">
            <a:avLst/>
          </a:prstGeom>
        </p:spPr>
      </p:pic>
      <p:cxnSp>
        <p:nvCxnSpPr>
          <p:cNvPr id="6" name="Straight Arrow Connector 5">
            <a:extLst>
              <a:ext uri="{FF2B5EF4-FFF2-40B4-BE49-F238E27FC236}">
                <a16:creationId xmlns:a16="http://schemas.microsoft.com/office/drawing/2014/main" id="{8605A619-5A80-4F1C-81CF-C9A241AC24F6}"/>
              </a:ext>
            </a:extLst>
          </p:cNvPr>
          <p:cNvCxnSpPr/>
          <p:nvPr/>
        </p:nvCxnSpPr>
        <p:spPr>
          <a:xfrm flipV="1">
            <a:off x="6426824" y="1970798"/>
            <a:ext cx="138372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36698F74-E366-4812-93EB-7E33D6104C83}"/>
              </a:ext>
            </a:extLst>
          </p:cNvPr>
          <p:cNvSpPr txBox="1"/>
          <p:nvPr/>
        </p:nvSpPr>
        <p:spPr>
          <a:xfrm>
            <a:off x="7752422" y="2481499"/>
            <a:ext cx="1977887" cy="338554"/>
          </a:xfrm>
          <a:prstGeom prst="rect">
            <a:avLst/>
          </a:prstGeom>
          <a:noFill/>
        </p:spPr>
        <p:txBody>
          <a:bodyPr wrap="square" rtlCol="0">
            <a:spAutoFit/>
          </a:bodyPr>
          <a:lstStyle/>
          <a:p>
            <a:pPr algn="ctr"/>
            <a:r>
              <a:rPr lang="en-NZ" sz="1600" dirty="0"/>
              <a:t>Produces Output</a:t>
            </a:r>
          </a:p>
        </p:txBody>
      </p:sp>
      <p:sp>
        <p:nvSpPr>
          <p:cNvPr id="8" name="TextBox 7">
            <a:extLst>
              <a:ext uri="{FF2B5EF4-FFF2-40B4-BE49-F238E27FC236}">
                <a16:creationId xmlns:a16="http://schemas.microsoft.com/office/drawing/2014/main" id="{18CA004C-965A-4B1F-86C4-691E81E9EFDF}"/>
              </a:ext>
            </a:extLst>
          </p:cNvPr>
          <p:cNvSpPr txBox="1"/>
          <p:nvPr/>
        </p:nvSpPr>
        <p:spPr>
          <a:xfrm>
            <a:off x="4689613" y="2537693"/>
            <a:ext cx="1977887" cy="584775"/>
          </a:xfrm>
          <a:prstGeom prst="rect">
            <a:avLst/>
          </a:prstGeom>
          <a:noFill/>
        </p:spPr>
        <p:txBody>
          <a:bodyPr wrap="square" rtlCol="0">
            <a:spAutoFit/>
          </a:bodyPr>
          <a:lstStyle/>
          <a:p>
            <a:pPr algn="ctr"/>
            <a:r>
              <a:rPr lang="en-NZ" sz="1600" dirty="0"/>
              <a:t>Invokes Azure Function</a:t>
            </a:r>
          </a:p>
        </p:txBody>
      </p:sp>
      <p:pic>
        <p:nvPicPr>
          <p:cNvPr id="9" name="Graphic 8">
            <a:extLst>
              <a:ext uri="{FF2B5EF4-FFF2-40B4-BE49-F238E27FC236}">
                <a16:creationId xmlns:a16="http://schemas.microsoft.com/office/drawing/2014/main" id="{51A403D4-D760-4E1D-9E5D-D34675254C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15027" y="3600246"/>
            <a:ext cx="1127060" cy="1033139"/>
          </a:xfrm>
          <a:prstGeom prst="rect">
            <a:avLst/>
          </a:prstGeom>
        </p:spPr>
      </p:pic>
      <p:sp>
        <p:nvSpPr>
          <p:cNvPr id="10" name="TextBox 9">
            <a:extLst>
              <a:ext uri="{FF2B5EF4-FFF2-40B4-BE49-F238E27FC236}">
                <a16:creationId xmlns:a16="http://schemas.microsoft.com/office/drawing/2014/main" id="{2DE066F0-752D-42AF-AE94-BBF6BE0297B9}"/>
              </a:ext>
            </a:extLst>
          </p:cNvPr>
          <p:cNvSpPr txBox="1"/>
          <p:nvPr/>
        </p:nvSpPr>
        <p:spPr>
          <a:xfrm>
            <a:off x="4689613" y="4715830"/>
            <a:ext cx="1977887" cy="584775"/>
          </a:xfrm>
          <a:prstGeom prst="rect">
            <a:avLst/>
          </a:prstGeom>
          <a:noFill/>
        </p:spPr>
        <p:txBody>
          <a:bodyPr wrap="square" rtlCol="0">
            <a:spAutoFit/>
          </a:bodyPr>
          <a:lstStyle/>
          <a:p>
            <a:pPr algn="ctr"/>
            <a:r>
              <a:rPr lang="en-NZ" sz="1600" dirty="0"/>
              <a:t>Azure Cosmos DB input binding</a:t>
            </a:r>
          </a:p>
        </p:txBody>
      </p:sp>
      <p:cxnSp>
        <p:nvCxnSpPr>
          <p:cNvPr id="11" name="Straight Arrow Connector 10">
            <a:extLst>
              <a:ext uri="{FF2B5EF4-FFF2-40B4-BE49-F238E27FC236}">
                <a16:creationId xmlns:a16="http://schemas.microsoft.com/office/drawing/2014/main" id="{4CDC44AD-F469-4998-B56C-A65F32718763}"/>
              </a:ext>
            </a:extLst>
          </p:cNvPr>
          <p:cNvCxnSpPr/>
          <p:nvPr/>
        </p:nvCxnSpPr>
        <p:spPr>
          <a:xfrm flipV="1">
            <a:off x="3455287" y="1959347"/>
            <a:ext cx="138372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Graphic 11" descr="Programmer">
            <a:extLst>
              <a:ext uri="{FF2B5EF4-FFF2-40B4-BE49-F238E27FC236}">
                <a16:creationId xmlns:a16="http://schemas.microsoft.com/office/drawing/2014/main" id="{079F7630-0106-4C70-AE41-FDAA28A80F3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099176" y="1442170"/>
            <a:ext cx="1033139" cy="1033139"/>
          </a:xfrm>
          <a:prstGeom prst="rect">
            <a:avLst/>
          </a:prstGeom>
        </p:spPr>
      </p:pic>
      <p:sp>
        <p:nvSpPr>
          <p:cNvPr id="13" name="TextBox 12">
            <a:extLst>
              <a:ext uri="{FF2B5EF4-FFF2-40B4-BE49-F238E27FC236}">
                <a16:creationId xmlns:a16="http://schemas.microsoft.com/office/drawing/2014/main" id="{5C94C407-1FFB-4CCF-AC5F-51A16B714E31}"/>
              </a:ext>
            </a:extLst>
          </p:cNvPr>
          <p:cNvSpPr txBox="1"/>
          <p:nvPr/>
        </p:nvSpPr>
        <p:spPr>
          <a:xfrm>
            <a:off x="1626801" y="2515510"/>
            <a:ext cx="1977887" cy="338554"/>
          </a:xfrm>
          <a:prstGeom prst="rect">
            <a:avLst/>
          </a:prstGeom>
          <a:noFill/>
        </p:spPr>
        <p:txBody>
          <a:bodyPr wrap="square" rtlCol="0">
            <a:spAutoFit/>
          </a:bodyPr>
          <a:lstStyle/>
          <a:p>
            <a:pPr algn="ctr"/>
            <a:r>
              <a:rPr lang="en-NZ" sz="1600" dirty="0"/>
              <a:t>Trigger</a:t>
            </a:r>
          </a:p>
        </p:txBody>
      </p:sp>
      <p:cxnSp>
        <p:nvCxnSpPr>
          <p:cNvPr id="14" name="Straight Arrow Connector 13">
            <a:extLst>
              <a:ext uri="{FF2B5EF4-FFF2-40B4-BE49-F238E27FC236}">
                <a16:creationId xmlns:a16="http://schemas.microsoft.com/office/drawing/2014/main" id="{47B68D43-B429-40C6-A732-6FE9B992FCA0}"/>
              </a:ext>
            </a:extLst>
          </p:cNvPr>
          <p:cNvCxnSpPr>
            <a:cxnSpLocks/>
          </p:cNvCxnSpPr>
          <p:nvPr/>
        </p:nvCxnSpPr>
        <p:spPr>
          <a:xfrm>
            <a:off x="5666050" y="3100894"/>
            <a:ext cx="0" cy="5490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DA8D97D2-B0AE-4CBA-B2BD-BB5F1BC15976}"/>
              </a:ext>
            </a:extLst>
          </p:cNvPr>
          <p:cNvSpPr/>
          <p:nvPr/>
        </p:nvSpPr>
        <p:spPr>
          <a:xfrm>
            <a:off x="838201" y="5362161"/>
            <a:ext cx="10515600" cy="427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Use an input binding to get data from Azure Cosmos DB</a:t>
            </a:r>
          </a:p>
        </p:txBody>
      </p:sp>
    </p:spTree>
    <p:extLst>
      <p:ext uri="{BB962C8B-B14F-4D97-AF65-F5344CB8AC3E}">
        <p14:creationId xmlns:p14="http://schemas.microsoft.com/office/powerpoint/2010/main" val="32729941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par>
                                <p:cTn id="26" presetID="22" presetClass="entr" presetSubtype="1"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TotalTime>
  <Words>2615</Words>
  <Application>Microsoft Office PowerPoint</Application>
  <PresentationFormat>Widescreen</PresentationFormat>
  <Paragraphs>196</Paragraphs>
  <Slides>16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Segoe UI</vt:lpstr>
      <vt:lpstr>Segoe UI Semibold</vt:lpstr>
      <vt:lpstr>Segoe UI Semilight</vt:lpstr>
      <vt:lpstr>Office Theme</vt:lpstr>
      <vt:lpstr>Building Event-driven applications using Azure Cosmos DB and Azure Functions</vt:lpstr>
      <vt:lpstr>Agenda</vt:lpstr>
      <vt:lpstr>Azure Cosmos DB </vt:lpstr>
      <vt:lpstr>Use Cases for Azure Cosmos DB</vt:lpstr>
      <vt:lpstr>Azure Functions ❤Azure Cosmos DB</vt:lpstr>
      <vt:lpstr>Azure Cosmos DB Trigger and Binding Types</vt:lpstr>
      <vt:lpstr>Event-driven Functions using Change Feed</vt:lpstr>
      <vt:lpstr>Azure Cosmos DB Change Feed</vt:lpstr>
      <vt:lpstr>Read data from containers via Input Binding</vt:lpstr>
      <vt:lpstr>Write to containers via Output Binding</vt:lpstr>
      <vt:lpstr>About bindings</vt:lpstr>
      <vt:lpstr>Support for Dependency Injection</vt:lpstr>
      <vt:lpstr>Demo time!</vt:lpstr>
      <vt:lpstr>Want to learn more?</vt:lpstr>
      <vt:lpstr>Thanks for listening!</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Azure Cosmos DB in Azure Functions</dc:title>
  <dc:creator>Will</dc:creator>
  <cp:lastModifiedBy>Will</cp:lastModifiedBy>
  <cp:revision>28</cp:revision>
  <dcterms:created xsi:type="dcterms:W3CDTF">2020-07-03T06:03:52Z</dcterms:created>
  <dcterms:modified xsi:type="dcterms:W3CDTF">2020-07-28T02:46:17Z</dcterms:modified>
</cp:coreProperties>
</file>