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1" r:id="rId3"/>
    <p:sldId id="262" r:id="rId4"/>
    <p:sldId id="263" r:id="rId5"/>
    <p:sldId id="578" r:id="rId6"/>
    <p:sldId id="264" r:id="rId7"/>
    <p:sldId id="265" r:id="rId8"/>
    <p:sldId id="266" r:id="rId9"/>
    <p:sldId id="272" r:id="rId10"/>
    <p:sldId id="267" r:id="rId11"/>
    <p:sldId id="274" r:id="rId12"/>
    <p:sldId id="268" r:id="rId13"/>
    <p:sldId id="275" r:id="rId14"/>
    <p:sldId id="276" r:id="rId15"/>
    <p:sldId id="277" r:id="rId16"/>
    <p:sldId id="270" r:id="rId17"/>
    <p:sldId id="284" r:id="rId18"/>
    <p:sldId id="285" r:id="rId19"/>
    <p:sldId id="269" r:id="rId20"/>
    <p:sldId id="278" r:id="rId21"/>
    <p:sldId id="279" r:id="rId22"/>
    <p:sldId id="280" r:id="rId23"/>
    <p:sldId id="281" r:id="rId24"/>
    <p:sldId id="282" r:id="rId25"/>
    <p:sldId id="283" r:id="rId26"/>
    <p:sldId id="27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6B674F7-B855-4162-8ADC-1C291ECBF122}">
          <p14:sldIdLst>
            <p14:sldId id="256"/>
            <p14:sldId id="261"/>
            <p14:sldId id="262"/>
            <p14:sldId id="263"/>
          </p14:sldIdLst>
        </p14:section>
        <p14:section name="Anitpatterns in Cosmos DB" id="{65E4CD20-D9E2-4197-89BD-27A1159A1BA2}">
          <p14:sldIdLst>
            <p14:sldId id="578"/>
            <p14:sldId id="264"/>
            <p14:sldId id="265"/>
            <p14:sldId id="266"/>
            <p14:sldId id="272"/>
            <p14:sldId id="267"/>
          </p14:sldIdLst>
        </p14:section>
        <p14:section name="NoSQL vs SQL modelling" id="{8E9E1738-E325-4054-A427-402656ED613F}">
          <p14:sldIdLst>
            <p14:sldId id="274"/>
            <p14:sldId id="268"/>
            <p14:sldId id="275"/>
            <p14:sldId id="276"/>
            <p14:sldId id="277"/>
          </p14:sldIdLst>
        </p14:section>
        <p14:section name="Partitioning in Cosmos" id="{82D20165-EDA7-4F6E-A205-071803A50C99}">
          <p14:sldIdLst>
            <p14:sldId id="270"/>
            <p14:sldId id="284"/>
            <p14:sldId id="285"/>
          </p14:sldIdLst>
        </p14:section>
        <p14:section name="Data Modelling Techniques" id="{D9199B3B-7210-4534-85B0-73A76A3C5D88}">
          <p14:sldIdLst>
            <p14:sldId id="269"/>
            <p14:sldId id="278"/>
            <p14:sldId id="279"/>
            <p14:sldId id="280"/>
            <p14:sldId id="281"/>
            <p14:sldId id="282"/>
            <p14:sldId id="283"/>
          </p14:sldIdLst>
        </p14:section>
        <p14:section name="Conclusion" id="{143B1899-1F92-4CEC-B980-E82203772968}">
          <p14:sldIdLst>
            <p14:sldId id="27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9" autoAdjust="0"/>
    <p:restoredTop sz="68433" autoAdjust="0"/>
  </p:normalViewPr>
  <p:slideViewPr>
    <p:cSldViewPr snapToGrid="0">
      <p:cViewPr varScale="1">
        <p:scale>
          <a:sx n="66" d="100"/>
          <a:sy n="66" d="100"/>
        </p:scale>
        <p:origin x="153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ata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84A2F-C127-4593-9C4A-B22322E20B4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01C85E0C-C026-4EC3-9F0A-326F6B1CBAB8}">
      <dgm:prSet/>
      <dgm:spPr/>
      <dgm:t>
        <a:bodyPr/>
        <a:lstStyle/>
        <a:p>
          <a:r>
            <a:rPr lang="en-US"/>
            <a:t>BEST: Index queries in a single partition</a:t>
          </a:r>
        </a:p>
      </dgm:t>
    </dgm:pt>
    <dgm:pt modelId="{3B6DBE97-61E7-4DC7-8777-490FBF56E4C7}" type="parTrans" cxnId="{BBC709F9-792A-48E4-A649-DC7E407F83AB}">
      <dgm:prSet/>
      <dgm:spPr/>
      <dgm:t>
        <a:bodyPr/>
        <a:lstStyle/>
        <a:p>
          <a:endParaRPr lang="en-US"/>
        </a:p>
      </dgm:t>
    </dgm:pt>
    <dgm:pt modelId="{20C76D9E-2DDD-4944-9848-963C106A2A79}" type="sibTrans" cxnId="{BBC709F9-792A-48E4-A649-DC7E407F83AB}">
      <dgm:prSet/>
      <dgm:spPr/>
      <dgm:t>
        <a:bodyPr/>
        <a:lstStyle/>
        <a:p>
          <a:endParaRPr lang="en-US"/>
        </a:p>
      </dgm:t>
    </dgm:pt>
    <dgm:pt modelId="{896B3258-1776-477B-B0CD-57308A676D01}">
      <dgm:prSet/>
      <dgm:spPr/>
      <dgm:t>
        <a:bodyPr/>
        <a:lstStyle/>
        <a:p>
          <a:r>
            <a:rPr lang="en-US"/>
            <a:t>OKAY: Indexed queries across partitions</a:t>
          </a:r>
        </a:p>
      </dgm:t>
    </dgm:pt>
    <dgm:pt modelId="{7E1D5CD1-5181-4042-9919-C8B63996591A}" type="parTrans" cxnId="{5F9487C8-872F-4FBA-A442-7AA55F86CB86}">
      <dgm:prSet/>
      <dgm:spPr/>
      <dgm:t>
        <a:bodyPr/>
        <a:lstStyle/>
        <a:p>
          <a:endParaRPr lang="en-US"/>
        </a:p>
      </dgm:t>
    </dgm:pt>
    <dgm:pt modelId="{B386743B-5954-45A3-A179-D83662A3FC1F}" type="sibTrans" cxnId="{5F9487C8-872F-4FBA-A442-7AA55F86CB86}">
      <dgm:prSet/>
      <dgm:spPr/>
      <dgm:t>
        <a:bodyPr/>
        <a:lstStyle/>
        <a:p>
          <a:endParaRPr lang="en-US"/>
        </a:p>
      </dgm:t>
    </dgm:pt>
    <dgm:pt modelId="{6D6F6224-6269-447D-818B-AB8590A1EA23}">
      <dgm:prSet/>
      <dgm:spPr/>
      <dgm:t>
        <a:bodyPr/>
        <a:lstStyle/>
        <a:p>
          <a:r>
            <a:rPr lang="en-US"/>
            <a:t>BAD: Unindexed queries in a single partition</a:t>
          </a:r>
        </a:p>
      </dgm:t>
    </dgm:pt>
    <dgm:pt modelId="{E8641C96-5B9C-4F6B-BBAF-27C97D5F8615}" type="parTrans" cxnId="{726AFF47-9E0E-4277-AD03-6D01A6EB6DC5}">
      <dgm:prSet/>
      <dgm:spPr/>
      <dgm:t>
        <a:bodyPr/>
        <a:lstStyle/>
        <a:p>
          <a:endParaRPr lang="en-US"/>
        </a:p>
      </dgm:t>
    </dgm:pt>
    <dgm:pt modelId="{9DF5D38D-4093-47B6-AE24-0202ADFBFA16}" type="sibTrans" cxnId="{726AFF47-9E0E-4277-AD03-6D01A6EB6DC5}">
      <dgm:prSet/>
      <dgm:spPr/>
      <dgm:t>
        <a:bodyPr/>
        <a:lstStyle/>
        <a:p>
          <a:endParaRPr lang="en-US"/>
        </a:p>
      </dgm:t>
    </dgm:pt>
    <dgm:pt modelId="{010AE6C7-0615-4D80-9456-988487A89076}">
      <dgm:prSet/>
      <dgm:spPr/>
      <dgm:t>
        <a:bodyPr/>
        <a:lstStyle/>
        <a:p>
          <a:r>
            <a:rPr lang="en-US"/>
            <a:t>JUST NO: Unindexed queries across partitions.</a:t>
          </a:r>
        </a:p>
      </dgm:t>
    </dgm:pt>
    <dgm:pt modelId="{C63D1545-5AB7-4452-8321-42681156130C}" type="parTrans" cxnId="{5632ED37-AD6E-4723-9429-2F91076E4144}">
      <dgm:prSet/>
      <dgm:spPr/>
      <dgm:t>
        <a:bodyPr/>
        <a:lstStyle/>
        <a:p>
          <a:endParaRPr lang="en-US"/>
        </a:p>
      </dgm:t>
    </dgm:pt>
    <dgm:pt modelId="{11F06789-825B-4813-B979-5161E7CE44B8}" type="sibTrans" cxnId="{5632ED37-AD6E-4723-9429-2F91076E4144}">
      <dgm:prSet/>
      <dgm:spPr/>
      <dgm:t>
        <a:bodyPr/>
        <a:lstStyle/>
        <a:p>
          <a:endParaRPr lang="en-US"/>
        </a:p>
      </dgm:t>
    </dgm:pt>
    <dgm:pt modelId="{10191ED1-F523-4BF2-8347-84B02048EDC6}" type="pres">
      <dgm:prSet presAssocID="{B3984A2F-C127-4593-9C4A-B22322E20B47}" presName="Name0" presStyleCnt="0">
        <dgm:presLayoutVars>
          <dgm:dir/>
          <dgm:resizeHandles val="exact"/>
        </dgm:presLayoutVars>
      </dgm:prSet>
      <dgm:spPr/>
    </dgm:pt>
    <dgm:pt modelId="{EEB75852-B7F2-4D7D-83E1-3D96CCA77E28}" type="pres">
      <dgm:prSet presAssocID="{01C85E0C-C026-4EC3-9F0A-326F6B1CBAB8}" presName="compNode" presStyleCnt="0"/>
      <dgm:spPr/>
    </dgm:pt>
    <dgm:pt modelId="{778649EF-247D-48C7-9F79-10C5CBD9DA06}" type="pres">
      <dgm:prSet presAssocID="{01C85E0C-C026-4EC3-9F0A-326F6B1CBAB8}" presName="pictRect" presStyleLbl="node1" presStyleIdx="0" presStyleCnt="4"/>
      <dgm:spPr>
        <a:blipFill rotWithShape="1">
          <a:blip xmlns:r="http://schemas.openxmlformats.org/officeDocument/2006/relationships" r:embed="rId1"/>
          <a:srcRect/>
          <a:stretch>
            <a:fillRect t="-8000" b="-8000"/>
          </a:stretch>
        </a:blipFill>
      </dgm:spPr>
    </dgm:pt>
    <dgm:pt modelId="{C91C10A7-C83B-4AC0-B560-B3855C59202A}" type="pres">
      <dgm:prSet presAssocID="{01C85E0C-C026-4EC3-9F0A-326F6B1CBAB8}" presName="textRect" presStyleLbl="revTx" presStyleIdx="0" presStyleCnt="4">
        <dgm:presLayoutVars>
          <dgm:bulletEnabled val="1"/>
        </dgm:presLayoutVars>
      </dgm:prSet>
      <dgm:spPr/>
    </dgm:pt>
    <dgm:pt modelId="{DDD7EF20-A10E-4796-A453-1E7A5E0AB949}" type="pres">
      <dgm:prSet presAssocID="{20C76D9E-2DDD-4944-9848-963C106A2A79}" presName="sibTrans" presStyleLbl="sibTrans2D1" presStyleIdx="0" presStyleCnt="0"/>
      <dgm:spPr/>
    </dgm:pt>
    <dgm:pt modelId="{B1280608-13E8-48E6-BABC-F348EFE80075}" type="pres">
      <dgm:prSet presAssocID="{896B3258-1776-477B-B0CD-57308A676D01}" presName="compNode" presStyleCnt="0"/>
      <dgm:spPr/>
    </dgm:pt>
    <dgm:pt modelId="{0D286E51-498E-483A-9929-DA63FDFE7688}" type="pres">
      <dgm:prSet presAssocID="{896B3258-1776-477B-B0CD-57308A676D01}" presName="pictRect" presStyleLbl="node1" presStyleIdx="1" presStyleCnt="4"/>
      <dgm:spPr>
        <a:blipFill rotWithShape="1">
          <a:blip xmlns:r="http://schemas.openxmlformats.org/officeDocument/2006/relationships" r:embed="rId2"/>
          <a:srcRect/>
          <a:stretch>
            <a:fillRect t="-8000" b="-8000"/>
          </a:stretch>
        </a:blipFill>
      </dgm:spPr>
    </dgm:pt>
    <dgm:pt modelId="{C1C78033-6DB7-46E8-BCB3-CDBB56318FB4}" type="pres">
      <dgm:prSet presAssocID="{896B3258-1776-477B-B0CD-57308A676D01}" presName="textRect" presStyleLbl="revTx" presStyleIdx="1" presStyleCnt="4">
        <dgm:presLayoutVars>
          <dgm:bulletEnabled val="1"/>
        </dgm:presLayoutVars>
      </dgm:prSet>
      <dgm:spPr/>
    </dgm:pt>
    <dgm:pt modelId="{72EB3A12-B3FC-42F7-95A0-DCC8E4993B2B}" type="pres">
      <dgm:prSet presAssocID="{B386743B-5954-45A3-A179-D83662A3FC1F}" presName="sibTrans" presStyleLbl="sibTrans2D1" presStyleIdx="0" presStyleCnt="0"/>
      <dgm:spPr/>
    </dgm:pt>
    <dgm:pt modelId="{B699DB24-A1DA-43CF-8B6F-2EFFD2809AFA}" type="pres">
      <dgm:prSet presAssocID="{6D6F6224-6269-447D-818B-AB8590A1EA23}" presName="compNode" presStyleCnt="0"/>
      <dgm:spPr/>
    </dgm:pt>
    <dgm:pt modelId="{F2DCBFAC-E9B6-4DD3-82A6-6480B9126FF8}" type="pres">
      <dgm:prSet presAssocID="{6D6F6224-6269-447D-818B-AB8590A1EA23}" presName="pictRect" presStyleLbl="node1" presStyleIdx="2" presStyleCnt="4"/>
      <dgm:spPr>
        <a:blipFill rotWithShape="1">
          <a:blip xmlns:r="http://schemas.openxmlformats.org/officeDocument/2006/relationships" r:embed="rId3"/>
          <a:srcRect/>
          <a:stretch>
            <a:fillRect t="-8000" b="-8000"/>
          </a:stretch>
        </a:blipFill>
      </dgm:spPr>
    </dgm:pt>
    <dgm:pt modelId="{6AE305E9-EFD5-4D37-975D-D4204BA7531C}" type="pres">
      <dgm:prSet presAssocID="{6D6F6224-6269-447D-818B-AB8590A1EA23}" presName="textRect" presStyleLbl="revTx" presStyleIdx="2" presStyleCnt="4">
        <dgm:presLayoutVars>
          <dgm:bulletEnabled val="1"/>
        </dgm:presLayoutVars>
      </dgm:prSet>
      <dgm:spPr/>
    </dgm:pt>
    <dgm:pt modelId="{AD8278E3-DB84-4CA9-B384-BEF25B5E8999}" type="pres">
      <dgm:prSet presAssocID="{9DF5D38D-4093-47B6-AE24-0202ADFBFA16}" presName="sibTrans" presStyleLbl="sibTrans2D1" presStyleIdx="0" presStyleCnt="0"/>
      <dgm:spPr/>
    </dgm:pt>
    <dgm:pt modelId="{E8BFF145-A574-479D-A5FC-3EEF28C68EE4}" type="pres">
      <dgm:prSet presAssocID="{010AE6C7-0615-4D80-9456-988487A89076}" presName="compNode" presStyleCnt="0"/>
      <dgm:spPr/>
    </dgm:pt>
    <dgm:pt modelId="{7CEC20F9-6893-4C7C-B855-C8862EEA6E74}" type="pres">
      <dgm:prSet presAssocID="{010AE6C7-0615-4D80-9456-988487A89076}" presName="pictRect" presStyleLbl="node1" presStyleIdx="3" presStyleCnt="4"/>
      <dgm:spPr>
        <a:blipFill rotWithShape="1">
          <a:blip xmlns:r="http://schemas.openxmlformats.org/officeDocument/2006/relationships" r:embed="rId4"/>
          <a:srcRect/>
          <a:stretch>
            <a:fillRect t="-8000" b="-8000"/>
          </a:stretch>
        </a:blipFill>
      </dgm:spPr>
    </dgm:pt>
    <dgm:pt modelId="{AED19012-2879-4365-9EF7-727794217653}" type="pres">
      <dgm:prSet presAssocID="{010AE6C7-0615-4D80-9456-988487A89076}" presName="textRect" presStyleLbl="revTx" presStyleIdx="3" presStyleCnt="4">
        <dgm:presLayoutVars>
          <dgm:bulletEnabled val="1"/>
        </dgm:presLayoutVars>
      </dgm:prSet>
      <dgm:spPr/>
    </dgm:pt>
  </dgm:ptLst>
  <dgm:cxnLst>
    <dgm:cxn modelId="{78FCD306-2ADF-4627-85EC-13FEF7150F6E}" type="presOf" srcId="{01C85E0C-C026-4EC3-9F0A-326F6B1CBAB8}" destId="{C91C10A7-C83B-4AC0-B560-B3855C59202A}" srcOrd="0" destOrd="0" presId="urn:microsoft.com/office/officeart/2005/8/layout/pList1"/>
    <dgm:cxn modelId="{3E29770C-CFD0-40C2-9453-96B4C57330AA}" type="presOf" srcId="{6D6F6224-6269-447D-818B-AB8590A1EA23}" destId="{6AE305E9-EFD5-4D37-975D-D4204BA7531C}" srcOrd="0" destOrd="0" presId="urn:microsoft.com/office/officeart/2005/8/layout/pList1"/>
    <dgm:cxn modelId="{2A9B350D-1950-4640-91EA-C3D5492777ED}" type="presOf" srcId="{B386743B-5954-45A3-A179-D83662A3FC1F}" destId="{72EB3A12-B3FC-42F7-95A0-DCC8E4993B2B}" srcOrd="0" destOrd="0" presId="urn:microsoft.com/office/officeart/2005/8/layout/pList1"/>
    <dgm:cxn modelId="{9DC1EB10-89D8-48EC-8292-DE9FB0383693}" type="presOf" srcId="{B3984A2F-C127-4593-9C4A-B22322E20B47}" destId="{10191ED1-F523-4BF2-8347-84B02048EDC6}" srcOrd="0" destOrd="0" presId="urn:microsoft.com/office/officeart/2005/8/layout/pList1"/>
    <dgm:cxn modelId="{5632ED37-AD6E-4723-9429-2F91076E4144}" srcId="{B3984A2F-C127-4593-9C4A-B22322E20B47}" destId="{010AE6C7-0615-4D80-9456-988487A89076}" srcOrd="3" destOrd="0" parTransId="{C63D1545-5AB7-4452-8321-42681156130C}" sibTransId="{11F06789-825B-4813-B979-5161E7CE44B8}"/>
    <dgm:cxn modelId="{726AFF47-9E0E-4277-AD03-6D01A6EB6DC5}" srcId="{B3984A2F-C127-4593-9C4A-B22322E20B47}" destId="{6D6F6224-6269-447D-818B-AB8590A1EA23}" srcOrd="2" destOrd="0" parTransId="{E8641C96-5B9C-4F6B-BBAF-27C97D5F8615}" sibTransId="{9DF5D38D-4093-47B6-AE24-0202ADFBFA16}"/>
    <dgm:cxn modelId="{A0B4B274-9771-4ADD-BC39-D553C93BCF20}" type="presOf" srcId="{896B3258-1776-477B-B0CD-57308A676D01}" destId="{C1C78033-6DB7-46E8-BCB3-CDBB56318FB4}" srcOrd="0" destOrd="0" presId="urn:microsoft.com/office/officeart/2005/8/layout/pList1"/>
    <dgm:cxn modelId="{27951F55-5CC6-4A19-A181-C32B23BCF568}" type="presOf" srcId="{9DF5D38D-4093-47B6-AE24-0202ADFBFA16}" destId="{AD8278E3-DB84-4CA9-B384-BEF25B5E8999}" srcOrd="0" destOrd="0" presId="urn:microsoft.com/office/officeart/2005/8/layout/pList1"/>
    <dgm:cxn modelId="{3EFC668F-8BFE-4B80-8C20-1A45994DBF8C}" type="presOf" srcId="{20C76D9E-2DDD-4944-9848-963C106A2A79}" destId="{DDD7EF20-A10E-4796-A453-1E7A5E0AB949}" srcOrd="0" destOrd="0" presId="urn:microsoft.com/office/officeart/2005/8/layout/pList1"/>
    <dgm:cxn modelId="{2D6EFE92-F0D8-4B24-9B19-58A167A82227}" type="presOf" srcId="{010AE6C7-0615-4D80-9456-988487A89076}" destId="{AED19012-2879-4365-9EF7-727794217653}" srcOrd="0" destOrd="0" presId="urn:microsoft.com/office/officeart/2005/8/layout/pList1"/>
    <dgm:cxn modelId="{5F9487C8-872F-4FBA-A442-7AA55F86CB86}" srcId="{B3984A2F-C127-4593-9C4A-B22322E20B47}" destId="{896B3258-1776-477B-B0CD-57308A676D01}" srcOrd="1" destOrd="0" parTransId="{7E1D5CD1-5181-4042-9919-C8B63996591A}" sibTransId="{B386743B-5954-45A3-A179-D83662A3FC1F}"/>
    <dgm:cxn modelId="{BBC709F9-792A-48E4-A649-DC7E407F83AB}" srcId="{B3984A2F-C127-4593-9C4A-B22322E20B47}" destId="{01C85E0C-C026-4EC3-9F0A-326F6B1CBAB8}" srcOrd="0" destOrd="0" parTransId="{3B6DBE97-61E7-4DC7-8777-490FBF56E4C7}" sibTransId="{20C76D9E-2DDD-4944-9848-963C106A2A79}"/>
    <dgm:cxn modelId="{AA98258A-725B-4F76-8A8C-929C86873242}" type="presParOf" srcId="{10191ED1-F523-4BF2-8347-84B02048EDC6}" destId="{EEB75852-B7F2-4D7D-83E1-3D96CCA77E28}" srcOrd="0" destOrd="0" presId="urn:microsoft.com/office/officeart/2005/8/layout/pList1"/>
    <dgm:cxn modelId="{FEC0F277-AFAB-4CAB-B2CA-18855F5BFF06}" type="presParOf" srcId="{EEB75852-B7F2-4D7D-83E1-3D96CCA77E28}" destId="{778649EF-247D-48C7-9F79-10C5CBD9DA06}" srcOrd="0" destOrd="0" presId="urn:microsoft.com/office/officeart/2005/8/layout/pList1"/>
    <dgm:cxn modelId="{AD7FB529-84E7-4DDA-9AF2-ED3F450AB8FD}" type="presParOf" srcId="{EEB75852-B7F2-4D7D-83E1-3D96CCA77E28}" destId="{C91C10A7-C83B-4AC0-B560-B3855C59202A}" srcOrd="1" destOrd="0" presId="urn:microsoft.com/office/officeart/2005/8/layout/pList1"/>
    <dgm:cxn modelId="{729EB445-14E7-41BF-A308-DE3BA45D4233}" type="presParOf" srcId="{10191ED1-F523-4BF2-8347-84B02048EDC6}" destId="{DDD7EF20-A10E-4796-A453-1E7A5E0AB949}" srcOrd="1" destOrd="0" presId="urn:microsoft.com/office/officeart/2005/8/layout/pList1"/>
    <dgm:cxn modelId="{1943057A-B692-4809-9B07-0C3ABE569A99}" type="presParOf" srcId="{10191ED1-F523-4BF2-8347-84B02048EDC6}" destId="{B1280608-13E8-48E6-BABC-F348EFE80075}" srcOrd="2" destOrd="0" presId="urn:microsoft.com/office/officeart/2005/8/layout/pList1"/>
    <dgm:cxn modelId="{7EA1C30C-672D-4CD5-B7FC-42D91858E9F5}" type="presParOf" srcId="{B1280608-13E8-48E6-BABC-F348EFE80075}" destId="{0D286E51-498E-483A-9929-DA63FDFE7688}" srcOrd="0" destOrd="0" presId="urn:microsoft.com/office/officeart/2005/8/layout/pList1"/>
    <dgm:cxn modelId="{66D2B03F-DCA6-4BD0-B1C6-3711C26C0A99}" type="presParOf" srcId="{B1280608-13E8-48E6-BABC-F348EFE80075}" destId="{C1C78033-6DB7-46E8-BCB3-CDBB56318FB4}" srcOrd="1" destOrd="0" presId="urn:microsoft.com/office/officeart/2005/8/layout/pList1"/>
    <dgm:cxn modelId="{20D63974-BC1F-4DD3-9571-FD6636DB75AF}" type="presParOf" srcId="{10191ED1-F523-4BF2-8347-84B02048EDC6}" destId="{72EB3A12-B3FC-42F7-95A0-DCC8E4993B2B}" srcOrd="3" destOrd="0" presId="urn:microsoft.com/office/officeart/2005/8/layout/pList1"/>
    <dgm:cxn modelId="{3DE80323-BDDD-4362-B12D-8CC51C037771}" type="presParOf" srcId="{10191ED1-F523-4BF2-8347-84B02048EDC6}" destId="{B699DB24-A1DA-43CF-8B6F-2EFFD2809AFA}" srcOrd="4" destOrd="0" presId="urn:microsoft.com/office/officeart/2005/8/layout/pList1"/>
    <dgm:cxn modelId="{50BA2A73-04DA-457F-A465-F45725C0DC83}" type="presParOf" srcId="{B699DB24-A1DA-43CF-8B6F-2EFFD2809AFA}" destId="{F2DCBFAC-E9B6-4DD3-82A6-6480B9126FF8}" srcOrd="0" destOrd="0" presId="urn:microsoft.com/office/officeart/2005/8/layout/pList1"/>
    <dgm:cxn modelId="{0C8226DB-16FF-456E-843F-866B56A10A77}" type="presParOf" srcId="{B699DB24-A1DA-43CF-8B6F-2EFFD2809AFA}" destId="{6AE305E9-EFD5-4D37-975D-D4204BA7531C}" srcOrd="1" destOrd="0" presId="urn:microsoft.com/office/officeart/2005/8/layout/pList1"/>
    <dgm:cxn modelId="{09F7EF5E-DB36-431A-B2DC-9CDC0CE82336}" type="presParOf" srcId="{10191ED1-F523-4BF2-8347-84B02048EDC6}" destId="{AD8278E3-DB84-4CA9-B384-BEF25B5E8999}" srcOrd="5" destOrd="0" presId="urn:microsoft.com/office/officeart/2005/8/layout/pList1"/>
    <dgm:cxn modelId="{906E16C1-9AF8-400B-A919-C8FFAA8BE0AE}" type="presParOf" srcId="{10191ED1-F523-4BF2-8347-84B02048EDC6}" destId="{E8BFF145-A574-479D-A5FC-3EEF28C68EE4}" srcOrd="6" destOrd="0" presId="urn:microsoft.com/office/officeart/2005/8/layout/pList1"/>
    <dgm:cxn modelId="{6E3FC177-363F-4B56-BA89-2066A75BDAFF}" type="presParOf" srcId="{E8BFF145-A574-479D-A5FC-3EEF28C68EE4}" destId="{7CEC20F9-6893-4C7C-B855-C8862EEA6E74}" srcOrd="0" destOrd="0" presId="urn:microsoft.com/office/officeart/2005/8/layout/pList1"/>
    <dgm:cxn modelId="{69F2A45B-F922-4282-9ED8-628E2E1E298E}" type="presParOf" srcId="{E8BFF145-A574-479D-A5FC-3EEF28C68EE4}" destId="{AED19012-2879-4365-9EF7-727794217653}"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D1096-DDA3-4087-B3FA-837C50C0C731}"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0497BC6-FB72-4E6A-8EF7-4B7D5B9E5920}">
      <dgm:prSet/>
      <dgm:spPr/>
      <dgm:t>
        <a:bodyPr/>
        <a:lstStyle/>
        <a:p>
          <a:r>
            <a:rPr lang="en-NZ"/>
            <a:t>Why should I care about data modelling in Cosmos DB?</a:t>
          </a:r>
        </a:p>
      </dgm:t>
    </dgm:pt>
    <dgm:pt modelId="{6874BE37-253C-49A1-98CB-E83B0551063C}" type="parTrans" cxnId="{F64A2C13-A8AD-468E-8AC4-1B6BE234213A}">
      <dgm:prSet/>
      <dgm:spPr/>
      <dgm:t>
        <a:bodyPr/>
        <a:lstStyle/>
        <a:p>
          <a:endParaRPr lang="en-NZ"/>
        </a:p>
      </dgm:t>
    </dgm:pt>
    <dgm:pt modelId="{0EDA2882-8F55-41B0-9808-69AFD1AC172D}" type="sibTrans" cxnId="{F64A2C13-A8AD-468E-8AC4-1B6BE234213A}">
      <dgm:prSet/>
      <dgm:spPr/>
      <dgm:t>
        <a:bodyPr/>
        <a:lstStyle/>
        <a:p>
          <a:endParaRPr lang="en-NZ"/>
        </a:p>
      </dgm:t>
    </dgm:pt>
    <dgm:pt modelId="{F990F2F8-0A83-47F7-93BC-50CFB2A953A2}">
      <dgm:prSet/>
      <dgm:spPr/>
      <dgm:t>
        <a:bodyPr/>
        <a:lstStyle/>
        <a:p>
          <a:r>
            <a:rPr lang="en-NZ"/>
            <a:t>How is it different to relational database modelling?</a:t>
          </a:r>
        </a:p>
      </dgm:t>
    </dgm:pt>
    <dgm:pt modelId="{550BCEA1-9BB6-4130-A78C-F086DC0589F9}" type="parTrans" cxnId="{9D867462-8C83-481D-B24F-0B221140EC74}">
      <dgm:prSet/>
      <dgm:spPr/>
      <dgm:t>
        <a:bodyPr/>
        <a:lstStyle/>
        <a:p>
          <a:endParaRPr lang="en-NZ"/>
        </a:p>
      </dgm:t>
    </dgm:pt>
    <dgm:pt modelId="{559355FB-685D-4F1D-8500-0E1C40403060}" type="sibTrans" cxnId="{9D867462-8C83-481D-B24F-0B221140EC74}">
      <dgm:prSet/>
      <dgm:spPr/>
      <dgm:t>
        <a:bodyPr/>
        <a:lstStyle/>
        <a:p>
          <a:endParaRPr lang="en-NZ"/>
        </a:p>
      </dgm:t>
    </dgm:pt>
    <dgm:pt modelId="{47447A2A-24E7-4D43-A149-E72046EEEC0B}">
      <dgm:prSet/>
      <dgm:spPr/>
      <dgm:t>
        <a:bodyPr/>
        <a:lstStyle/>
        <a:p>
          <a:r>
            <a:rPr lang="en-NZ" dirty="0"/>
            <a:t>How do we express relationships in our data?</a:t>
          </a:r>
        </a:p>
      </dgm:t>
    </dgm:pt>
    <dgm:pt modelId="{AB387A2A-969F-4BE0-A485-6FCEDEA0607C}" type="parTrans" cxnId="{4F12BFA6-6FE1-498F-9496-3DDBEFE876DA}">
      <dgm:prSet/>
      <dgm:spPr/>
      <dgm:t>
        <a:bodyPr/>
        <a:lstStyle/>
        <a:p>
          <a:endParaRPr lang="en-NZ"/>
        </a:p>
      </dgm:t>
    </dgm:pt>
    <dgm:pt modelId="{EFD35E7A-FB2D-4CEE-B8C8-080B04DE1AFC}" type="sibTrans" cxnId="{4F12BFA6-6FE1-498F-9496-3DDBEFE876DA}">
      <dgm:prSet/>
      <dgm:spPr/>
      <dgm:t>
        <a:bodyPr/>
        <a:lstStyle/>
        <a:p>
          <a:endParaRPr lang="en-NZ"/>
        </a:p>
      </dgm:t>
    </dgm:pt>
    <dgm:pt modelId="{8B079DAE-8E6F-4524-BA2F-70F7222B6EBC}" type="pres">
      <dgm:prSet presAssocID="{C58D1096-DDA3-4087-B3FA-837C50C0C731}" presName="Name0" presStyleCnt="0">
        <dgm:presLayoutVars>
          <dgm:chMax val="7"/>
          <dgm:chPref val="7"/>
          <dgm:dir/>
        </dgm:presLayoutVars>
      </dgm:prSet>
      <dgm:spPr/>
    </dgm:pt>
    <dgm:pt modelId="{D6DD69A9-FB55-422C-B972-882D0C21575E}" type="pres">
      <dgm:prSet presAssocID="{C58D1096-DDA3-4087-B3FA-837C50C0C731}" presName="Name1" presStyleCnt="0"/>
      <dgm:spPr/>
    </dgm:pt>
    <dgm:pt modelId="{39D7539E-B702-447E-A58B-D7CB5C919BA5}" type="pres">
      <dgm:prSet presAssocID="{C58D1096-DDA3-4087-B3FA-837C50C0C731}" presName="cycle" presStyleCnt="0"/>
      <dgm:spPr/>
    </dgm:pt>
    <dgm:pt modelId="{3F4F8FDB-4DF5-4123-AA1F-484179916C9A}" type="pres">
      <dgm:prSet presAssocID="{C58D1096-DDA3-4087-B3FA-837C50C0C731}" presName="srcNode" presStyleLbl="node1" presStyleIdx="0" presStyleCnt="3"/>
      <dgm:spPr/>
    </dgm:pt>
    <dgm:pt modelId="{01F143EF-FE48-4C0D-A3C8-855D58539D68}" type="pres">
      <dgm:prSet presAssocID="{C58D1096-DDA3-4087-B3FA-837C50C0C731}" presName="conn" presStyleLbl="parChTrans1D2" presStyleIdx="0" presStyleCnt="1"/>
      <dgm:spPr/>
    </dgm:pt>
    <dgm:pt modelId="{D2911AF0-C758-4077-81B0-80BDC57C8633}" type="pres">
      <dgm:prSet presAssocID="{C58D1096-DDA3-4087-B3FA-837C50C0C731}" presName="extraNode" presStyleLbl="node1" presStyleIdx="0" presStyleCnt="3"/>
      <dgm:spPr/>
    </dgm:pt>
    <dgm:pt modelId="{13F8F006-E796-40F1-97F1-FBD852D852E2}" type="pres">
      <dgm:prSet presAssocID="{C58D1096-DDA3-4087-B3FA-837C50C0C731}" presName="dstNode" presStyleLbl="node1" presStyleIdx="0" presStyleCnt="3"/>
      <dgm:spPr/>
    </dgm:pt>
    <dgm:pt modelId="{5E9879EA-6CE8-4D92-812C-689BCF20C218}" type="pres">
      <dgm:prSet presAssocID="{40497BC6-FB72-4E6A-8EF7-4B7D5B9E5920}" presName="text_1" presStyleLbl="node1" presStyleIdx="0" presStyleCnt="3">
        <dgm:presLayoutVars>
          <dgm:bulletEnabled val="1"/>
        </dgm:presLayoutVars>
      </dgm:prSet>
      <dgm:spPr/>
    </dgm:pt>
    <dgm:pt modelId="{3E6415AE-0F5E-4954-BF18-CD24F09D50FB}" type="pres">
      <dgm:prSet presAssocID="{40497BC6-FB72-4E6A-8EF7-4B7D5B9E5920}" presName="accent_1" presStyleCnt="0"/>
      <dgm:spPr/>
    </dgm:pt>
    <dgm:pt modelId="{BB9C9FF8-C276-4EF7-8F74-BCDCA2ABD826}" type="pres">
      <dgm:prSet presAssocID="{40497BC6-FB72-4E6A-8EF7-4B7D5B9E5920}" presName="accentRepeatNode" presStyleLbl="solidFgAcc1" presStyleIdx="0" presStyleCnt="3"/>
      <dgm:spPr/>
    </dgm:pt>
    <dgm:pt modelId="{AD97FB25-773D-430C-8356-FC304360EE85}" type="pres">
      <dgm:prSet presAssocID="{F990F2F8-0A83-47F7-93BC-50CFB2A953A2}" presName="text_2" presStyleLbl="node1" presStyleIdx="1" presStyleCnt="3">
        <dgm:presLayoutVars>
          <dgm:bulletEnabled val="1"/>
        </dgm:presLayoutVars>
      </dgm:prSet>
      <dgm:spPr/>
    </dgm:pt>
    <dgm:pt modelId="{23D1F8A7-C3AC-476E-BD68-F9A3DEFE1A5F}" type="pres">
      <dgm:prSet presAssocID="{F990F2F8-0A83-47F7-93BC-50CFB2A953A2}" presName="accent_2" presStyleCnt="0"/>
      <dgm:spPr/>
    </dgm:pt>
    <dgm:pt modelId="{100D2CCF-70B0-4D95-8965-A1F0C49B5059}" type="pres">
      <dgm:prSet presAssocID="{F990F2F8-0A83-47F7-93BC-50CFB2A953A2}" presName="accentRepeatNode" presStyleLbl="solidFgAcc1" presStyleIdx="1" presStyleCnt="3"/>
      <dgm:spPr/>
    </dgm:pt>
    <dgm:pt modelId="{C8B5E70D-7A27-4E56-A35F-ED06410BFBDA}" type="pres">
      <dgm:prSet presAssocID="{47447A2A-24E7-4D43-A149-E72046EEEC0B}" presName="text_3" presStyleLbl="node1" presStyleIdx="2" presStyleCnt="3">
        <dgm:presLayoutVars>
          <dgm:bulletEnabled val="1"/>
        </dgm:presLayoutVars>
      </dgm:prSet>
      <dgm:spPr/>
    </dgm:pt>
    <dgm:pt modelId="{204F9759-9019-4310-952E-6A1853E98D15}" type="pres">
      <dgm:prSet presAssocID="{47447A2A-24E7-4D43-A149-E72046EEEC0B}" presName="accent_3" presStyleCnt="0"/>
      <dgm:spPr/>
    </dgm:pt>
    <dgm:pt modelId="{FD323045-652C-4510-B193-3E373375FE4A}" type="pres">
      <dgm:prSet presAssocID="{47447A2A-24E7-4D43-A149-E72046EEEC0B}" presName="accentRepeatNode" presStyleLbl="solidFgAcc1" presStyleIdx="2" presStyleCnt="3"/>
      <dgm:spPr/>
    </dgm:pt>
  </dgm:ptLst>
  <dgm:cxnLst>
    <dgm:cxn modelId="{F64A2C13-A8AD-468E-8AC4-1B6BE234213A}" srcId="{C58D1096-DDA3-4087-B3FA-837C50C0C731}" destId="{40497BC6-FB72-4E6A-8EF7-4B7D5B9E5920}" srcOrd="0" destOrd="0" parTransId="{6874BE37-253C-49A1-98CB-E83B0551063C}" sibTransId="{0EDA2882-8F55-41B0-9808-69AFD1AC172D}"/>
    <dgm:cxn modelId="{9B5BD023-3CD0-4125-B8E9-CB409DDDFB77}" type="presOf" srcId="{0EDA2882-8F55-41B0-9808-69AFD1AC172D}" destId="{01F143EF-FE48-4C0D-A3C8-855D58539D68}" srcOrd="0" destOrd="0" presId="urn:microsoft.com/office/officeart/2008/layout/VerticalCurvedList"/>
    <dgm:cxn modelId="{9D867462-8C83-481D-B24F-0B221140EC74}" srcId="{C58D1096-DDA3-4087-B3FA-837C50C0C731}" destId="{F990F2F8-0A83-47F7-93BC-50CFB2A953A2}" srcOrd="1" destOrd="0" parTransId="{550BCEA1-9BB6-4130-A78C-F086DC0589F9}" sibTransId="{559355FB-685D-4F1D-8500-0E1C40403060}"/>
    <dgm:cxn modelId="{3136BE52-8435-4C36-A245-9E1701793723}" type="presOf" srcId="{47447A2A-24E7-4D43-A149-E72046EEEC0B}" destId="{C8B5E70D-7A27-4E56-A35F-ED06410BFBDA}" srcOrd="0" destOrd="0" presId="urn:microsoft.com/office/officeart/2008/layout/VerticalCurvedList"/>
    <dgm:cxn modelId="{76E4BC82-434E-47B4-B53F-A940436A620F}" type="presOf" srcId="{C58D1096-DDA3-4087-B3FA-837C50C0C731}" destId="{8B079DAE-8E6F-4524-BA2F-70F7222B6EBC}" srcOrd="0" destOrd="0" presId="urn:microsoft.com/office/officeart/2008/layout/VerticalCurvedList"/>
    <dgm:cxn modelId="{4F12BFA6-6FE1-498F-9496-3DDBEFE876DA}" srcId="{C58D1096-DDA3-4087-B3FA-837C50C0C731}" destId="{47447A2A-24E7-4D43-A149-E72046EEEC0B}" srcOrd="2" destOrd="0" parTransId="{AB387A2A-969F-4BE0-A485-6FCEDEA0607C}" sibTransId="{EFD35E7A-FB2D-4CEE-B8C8-080B04DE1AFC}"/>
    <dgm:cxn modelId="{2A7121D0-3CC9-4012-805F-9286466C6FB6}" type="presOf" srcId="{F990F2F8-0A83-47F7-93BC-50CFB2A953A2}" destId="{AD97FB25-773D-430C-8356-FC304360EE85}" srcOrd="0" destOrd="0" presId="urn:microsoft.com/office/officeart/2008/layout/VerticalCurvedList"/>
    <dgm:cxn modelId="{163E42E6-3650-4D97-B6EB-AE20C38B8254}" type="presOf" srcId="{40497BC6-FB72-4E6A-8EF7-4B7D5B9E5920}" destId="{5E9879EA-6CE8-4D92-812C-689BCF20C218}" srcOrd="0" destOrd="0" presId="urn:microsoft.com/office/officeart/2008/layout/VerticalCurvedList"/>
    <dgm:cxn modelId="{72B5625D-3A58-405D-941E-FD7D1F577F97}" type="presParOf" srcId="{8B079DAE-8E6F-4524-BA2F-70F7222B6EBC}" destId="{D6DD69A9-FB55-422C-B972-882D0C21575E}" srcOrd="0" destOrd="0" presId="urn:microsoft.com/office/officeart/2008/layout/VerticalCurvedList"/>
    <dgm:cxn modelId="{CEE1069C-A55C-4DA3-94C5-E636694A9EE0}" type="presParOf" srcId="{D6DD69A9-FB55-422C-B972-882D0C21575E}" destId="{39D7539E-B702-447E-A58B-D7CB5C919BA5}" srcOrd="0" destOrd="0" presId="urn:microsoft.com/office/officeart/2008/layout/VerticalCurvedList"/>
    <dgm:cxn modelId="{A3B6C1A1-D312-4F81-88DF-50F2101E3DBB}" type="presParOf" srcId="{39D7539E-B702-447E-A58B-D7CB5C919BA5}" destId="{3F4F8FDB-4DF5-4123-AA1F-484179916C9A}" srcOrd="0" destOrd="0" presId="urn:microsoft.com/office/officeart/2008/layout/VerticalCurvedList"/>
    <dgm:cxn modelId="{93439EC6-178A-4493-990D-8AB76E139234}" type="presParOf" srcId="{39D7539E-B702-447E-A58B-D7CB5C919BA5}" destId="{01F143EF-FE48-4C0D-A3C8-855D58539D68}" srcOrd="1" destOrd="0" presId="urn:microsoft.com/office/officeart/2008/layout/VerticalCurvedList"/>
    <dgm:cxn modelId="{9702A108-B46F-481C-A409-05E29521EE8A}" type="presParOf" srcId="{39D7539E-B702-447E-A58B-D7CB5C919BA5}" destId="{D2911AF0-C758-4077-81B0-80BDC57C8633}" srcOrd="2" destOrd="0" presId="urn:microsoft.com/office/officeart/2008/layout/VerticalCurvedList"/>
    <dgm:cxn modelId="{FD5B594C-4931-4F55-A17F-907E41765271}" type="presParOf" srcId="{39D7539E-B702-447E-A58B-D7CB5C919BA5}" destId="{13F8F006-E796-40F1-97F1-FBD852D852E2}" srcOrd="3" destOrd="0" presId="urn:microsoft.com/office/officeart/2008/layout/VerticalCurvedList"/>
    <dgm:cxn modelId="{32D4B662-1BD1-44E0-83CD-011F785F7A95}" type="presParOf" srcId="{D6DD69A9-FB55-422C-B972-882D0C21575E}" destId="{5E9879EA-6CE8-4D92-812C-689BCF20C218}" srcOrd="1" destOrd="0" presId="urn:microsoft.com/office/officeart/2008/layout/VerticalCurvedList"/>
    <dgm:cxn modelId="{6B0D0D5D-7892-4858-84C9-EE0CA19B785D}" type="presParOf" srcId="{D6DD69A9-FB55-422C-B972-882D0C21575E}" destId="{3E6415AE-0F5E-4954-BF18-CD24F09D50FB}" srcOrd="2" destOrd="0" presId="urn:microsoft.com/office/officeart/2008/layout/VerticalCurvedList"/>
    <dgm:cxn modelId="{5980E4E5-B06F-4571-B1B9-C8DD3D1E45EF}" type="presParOf" srcId="{3E6415AE-0F5E-4954-BF18-CD24F09D50FB}" destId="{BB9C9FF8-C276-4EF7-8F74-BCDCA2ABD826}" srcOrd="0" destOrd="0" presId="urn:microsoft.com/office/officeart/2008/layout/VerticalCurvedList"/>
    <dgm:cxn modelId="{29E03A18-603C-4164-A293-A9664825AFCA}" type="presParOf" srcId="{D6DD69A9-FB55-422C-B972-882D0C21575E}" destId="{AD97FB25-773D-430C-8356-FC304360EE85}" srcOrd="3" destOrd="0" presId="urn:microsoft.com/office/officeart/2008/layout/VerticalCurvedList"/>
    <dgm:cxn modelId="{8E2EBE4F-4B83-46B3-9BA3-68F156688762}" type="presParOf" srcId="{D6DD69A9-FB55-422C-B972-882D0C21575E}" destId="{23D1F8A7-C3AC-476E-BD68-F9A3DEFE1A5F}" srcOrd="4" destOrd="0" presId="urn:microsoft.com/office/officeart/2008/layout/VerticalCurvedList"/>
    <dgm:cxn modelId="{DB10A49E-A762-4479-A3A3-FF1EF77DEFDF}" type="presParOf" srcId="{23D1F8A7-C3AC-476E-BD68-F9A3DEFE1A5F}" destId="{100D2CCF-70B0-4D95-8965-A1F0C49B5059}" srcOrd="0" destOrd="0" presId="urn:microsoft.com/office/officeart/2008/layout/VerticalCurvedList"/>
    <dgm:cxn modelId="{D2E4F6B3-444F-48F8-BE5F-515ABECF8864}" type="presParOf" srcId="{D6DD69A9-FB55-422C-B972-882D0C21575E}" destId="{C8B5E70D-7A27-4E56-A35F-ED06410BFBDA}" srcOrd="5" destOrd="0" presId="urn:microsoft.com/office/officeart/2008/layout/VerticalCurvedList"/>
    <dgm:cxn modelId="{C269F2A0-03CB-4A47-8A31-2E3D69A83D99}" type="presParOf" srcId="{D6DD69A9-FB55-422C-B972-882D0C21575E}" destId="{204F9759-9019-4310-952E-6A1853E98D15}" srcOrd="6" destOrd="0" presId="urn:microsoft.com/office/officeart/2008/layout/VerticalCurvedList"/>
    <dgm:cxn modelId="{177F9D48-ABD0-48AC-AC10-5531185C7770}" type="presParOf" srcId="{204F9759-9019-4310-952E-6A1853E98D15}" destId="{FD323045-652C-4510-B193-3E373375FE4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DD0BED-3C56-468D-8D95-53D31BE8430E}"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965DA531-4E95-4F1F-92B8-3A543A5A7D4D}">
      <dgm:prSet/>
      <dgm:spPr/>
      <dgm:t>
        <a:bodyPr/>
        <a:lstStyle/>
        <a:p>
          <a:pPr>
            <a:defRPr cap="all"/>
          </a:pPr>
          <a:r>
            <a:rPr lang="en-NZ" dirty="0"/>
            <a:t>No support for JOINs across containers</a:t>
          </a:r>
          <a:endParaRPr lang="en-US" dirty="0"/>
        </a:p>
      </dgm:t>
    </dgm:pt>
    <dgm:pt modelId="{78E9063F-E7F4-4423-AAD5-A344500236CD}" type="parTrans" cxnId="{ED10EF62-610C-4A95-B706-B6A46AF83739}">
      <dgm:prSet/>
      <dgm:spPr/>
      <dgm:t>
        <a:bodyPr/>
        <a:lstStyle/>
        <a:p>
          <a:endParaRPr lang="en-US"/>
        </a:p>
      </dgm:t>
    </dgm:pt>
    <dgm:pt modelId="{AB337718-154B-4E8C-AB0F-5AFFCF9709EB}" type="sibTrans" cxnId="{ED10EF62-610C-4A95-B706-B6A46AF83739}">
      <dgm:prSet/>
      <dgm:spPr/>
      <dgm:t>
        <a:bodyPr/>
        <a:lstStyle/>
        <a:p>
          <a:endParaRPr lang="en-US"/>
        </a:p>
      </dgm:t>
    </dgm:pt>
    <dgm:pt modelId="{F1C7990C-A4D9-4B16-AEB8-250AFF0E3547}">
      <dgm:prSet/>
      <dgm:spPr/>
      <dgm:t>
        <a:bodyPr/>
        <a:lstStyle/>
        <a:p>
          <a:pPr>
            <a:defRPr cap="all"/>
          </a:pPr>
          <a:r>
            <a:rPr lang="en-NZ"/>
            <a:t>Throughput considerations.</a:t>
          </a:r>
          <a:endParaRPr lang="en-US"/>
        </a:p>
      </dgm:t>
    </dgm:pt>
    <dgm:pt modelId="{D35CB49F-406A-45F0-A795-E21BA2F1FBEB}" type="parTrans" cxnId="{10E0126E-1E63-4E60-8F7A-93A2FC042641}">
      <dgm:prSet/>
      <dgm:spPr/>
      <dgm:t>
        <a:bodyPr/>
        <a:lstStyle/>
        <a:p>
          <a:endParaRPr lang="en-US"/>
        </a:p>
      </dgm:t>
    </dgm:pt>
    <dgm:pt modelId="{BB063F2D-F0EB-4962-9307-EC3A4CFE36D8}" type="sibTrans" cxnId="{10E0126E-1E63-4E60-8F7A-93A2FC042641}">
      <dgm:prSet/>
      <dgm:spPr/>
      <dgm:t>
        <a:bodyPr/>
        <a:lstStyle/>
        <a:p>
          <a:endParaRPr lang="en-US"/>
        </a:p>
      </dgm:t>
    </dgm:pt>
    <dgm:pt modelId="{68703F37-33CA-42F9-BBA5-3321EE651322}">
      <dgm:prSet/>
      <dgm:spPr/>
      <dgm:t>
        <a:bodyPr/>
        <a:lstStyle/>
        <a:p>
          <a:pPr>
            <a:defRPr cap="all"/>
          </a:pPr>
          <a:r>
            <a:rPr lang="en-NZ"/>
            <a:t>Multiple, Messy Operations.</a:t>
          </a:r>
          <a:endParaRPr lang="en-US"/>
        </a:p>
      </dgm:t>
    </dgm:pt>
    <dgm:pt modelId="{1B291847-898B-4C12-AE13-CD0FC519A3BA}" type="parTrans" cxnId="{E1FA2906-4256-423E-9662-B4DA12B0379F}">
      <dgm:prSet/>
      <dgm:spPr/>
      <dgm:t>
        <a:bodyPr/>
        <a:lstStyle/>
        <a:p>
          <a:endParaRPr lang="en-US"/>
        </a:p>
      </dgm:t>
    </dgm:pt>
    <dgm:pt modelId="{8D2091DE-3013-49C9-B0C3-D995FBD4A3AB}" type="sibTrans" cxnId="{E1FA2906-4256-423E-9662-B4DA12B0379F}">
      <dgm:prSet/>
      <dgm:spPr/>
      <dgm:t>
        <a:bodyPr/>
        <a:lstStyle/>
        <a:p>
          <a:endParaRPr lang="en-US"/>
        </a:p>
      </dgm:t>
    </dgm:pt>
    <dgm:pt modelId="{715906DA-11BE-43C9-8989-5B50F24A7CCD}" type="pres">
      <dgm:prSet presAssocID="{80DD0BED-3C56-468D-8D95-53D31BE8430E}" presName="root" presStyleCnt="0">
        <dgm:presLayoutVars>
          <dgm:dir/>
          <dgm:resizeHandles val="exact"/>
        </dgm:presLayoutVars>
      </dgm:prSet>
      <dgm:spPr/>
    </dgm:pt>
    <dgm:pt modelId="{A4D35D17-30B1-4D6E-8625-2B43008F0C59}" type="pres">
      <dgm:prSet presAssocID="{965DA531-4E95-4F1F-92B8-3A543A5A7D4D}" presName="compNode" presStyleCnt="0"/>
      <dgm:spPr/>
    </dgm:pt>
    <dgm:pt modelId="{13798646-420D-437A-AAEB-8296909D909F}" type="pres">
      <dgm:prSet presAssocID="{965DA531-4E95-4F1F-92B8-3A543A5A7D4D}" presName="iconBgRect" presStyleLbl="bgShp" presStyleIdx="0" presStyleCnt="3"/>
      <dgm:spPr>
        <a:prstGeom prst="round2DiagRect">
          <a:avLst>
            <a:gd name="adj1" fmla="val 29727"/>
            <a:gd name="adj2" fmla="val 0"/>
          </a:avLst>
        </a:prstGeom>
        <a:solidFill>
          <a:srgbClr val="0070C0"/>
        </a:solidFill>
      </dgm:spPr>
    </dgm:pt>
    <dgm:pt modelId="{98DA3788-BEE4-455A-8567-784F32DC9C46}" type="pres">
      <dgm:prSet presAssocID="{965DA531-4E95-4F1F-92B8-3A543A5A7D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nk"/>
        </a:ext>
      </dgm:extLst>
    </dgm:pt>
    <dgm:pt modelId="{A311BC70-F1A3-458B-9516-AD54F761B87D}" type="pres">
      <dgm:prSet presAssocID="{965DA531-4E95-4F1F-92B8-3A543A5A7D4D}" presName="spaceRect" presStyleCnt="0"/>
      <dgm:spPr/>
    </dgm:pt>
    <dgm:pt modelId="{89257CD8-3832-43F7-9806-6E3D8A568339}" type="pres">
      <dgm:prSet presAssocID="{965DA531-4E95-4F1F-92B8-3A543A5A7D4D}" presName="textRect" presStyleLbl="revTx" presStyleIdx="0" presStyleCnt="3">
        <dgm:presLayoutVars>
          <dgm:chMax val="1"/>
          <dgm:chPref val="1"/>
        </dgm:presLayoutVars>
      </dgm:prSet>
      <dgm:spPr/>
    </dgm:pt>
    <dgm:pt modelId="{B3ABFC9E-BC4F-497C-B5A5-48388E477718}" type="pres">
      <dgm:prSet presAssocID="{AB337718-154B-4E8C-AB0F-5AFFCF9709EB}" presName="sibTrans" presStyleCnt="0"/>
      <dgm:spPr/>
    </dgm:pt>
    <dgm:pt modelId="{17D52A93-7052-43B5-99FD-CFF54A282023}" type="pres">
      <dgm:prSet presAssocID="{F1C7990C-A4D9-4B16-AEB8-250AFF0E3547}" presName="compNode" presStyleCnt="0"/>
      <dgm:spPr/>
    </dgm:pt>
    <dgm:pt modelId="{BC37C384-718A-4F2C-8CAE-0AC799C701BD}" type="pres">
      <dgm:prSet presAssocID="{F1C7990C-A4D9-4B16-AEB8-250AFF0E3547}" presName="iconBgRect" presStyleLbl="bgShp" presStyleIdx="1" presStyleCnt="3"/>
      <dgm:spPr>
        <a:prstGeom prst="round2DiagRect">
          <a:avLst>
            <a:gd name="adj1" fmla="val 29727"/>
            <a:gd name="adj2" fmla="val 0"/>
          </a:avLst>
        </a:prstGeom>
        <a:solidFill>
          <a:srgbClr val="0070C0"/>
        </a:solidFill>
      </dgm:spPr>
    </dgm:pt>
    <dgm:pt modelId="{7156A6E6-05BB-4051-BC2F-56AE4C2C8E81}" type="pres">
      <dgm:prSet presAssocID="{F1C7990C-A4D9-4B16-AEB8-250AFF0E35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ttery charging"/>
        </a:ext>
      </dgm:extLst>
    </dgm:pt>
    <dgm:pt modelId="{F0393F7E-7ECA-4D45-9F0A-104B2C66D9FD}" type="pres">
      <dgm:prSet presAssocID="{F1C7990C-A4D9-4B16-AEB8-250AFF0E3547}" presName="spaceRect" presStyleCnt="0"/>
      <dgm:spPr/>
    </dgm:pt>
    <dgm:pt modelId="{E83F2819-4EF7-4534-8D4C-6598CD88E438}" type="pres">
      <dgm:prSet presAssocID="{F1C7990C-A4D9-4B16-AEB8-250AFF0E3547}" presName="textRect" presStyleLbl="revTx" presStyleIdx="1" presStyleCnt="3">
        <dgm:presLayoutVars>
          <dgm:chMax val="1"/>
          <dgm:chPref val="1"/>
        </dgm:presLayoutVars>
      </dgm:prSet>
      <dgm:spPr/>
    </dgm:pt>
    <dgm:pt modelId="{65AFB090-9CAD-4FDE-A39A-49F59A153FDD}" type="pres">
      <dgm:prSet presAssocID="{BB063F2D-F0EB-4962-9307-EC3A4CFE36D8}" presName="sibTrans" presStyleCnt="0"/>
      <dgm:spPr/>
    </dgm:pt>
    <dgm:pt modelId="{8D33F6AC-CF02-4A87-A445-3FE58E8548CB}" type="pres">
      <dgm:prSet presAssocID="{68703F37-33CA-42F9-BBA5-3321EE651322}" presName="compNode" presStyleCnt="0"/>
      <dgm:spPr/>
    </dgm:pt>
    <dgm:pt modelId="{FEBF2BED-8F41-47D5-A7C7-E237F98A189F}" type="pres">
      <dgm:prSet presAssocID="{68703F37-33CA-42F9-BBA5-3321EE651322}" presName="iconBgRect" presStyleLbl="bgShp" presStyleIdx="2" presStyleCnt="3"/>
      <dgm:spPr>
        <a:prstGeom prst="round2DiagRect">
          <a:avLst>
            <a:gd name="adj1" fmla="val 29727"/>
            <a:gd name="adj2" fmla="val 0"/>
          </a:avLst>
        </a:prstGeom>
        <a:solidFill>
          <a:srgbClr val="0070C0"/>
        </a:solidFill>
      </dgm:spPr>
    </dgm:pt>
    <dgm:pt modelId="{A1AC5328-D269-4821-AF20-CE5B538EAA27}" type="pres">
      <dgm:prSet presAssocID="{68703F37-33CA-42F9-BBA5-3321EE65132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a:ext>
      </dgm:extLst>
    </dgm:pt>
    <dgm:pt modelId="{D86ABEF7-8D43-4666-9241-7D8FCF16F96D}" type="pres">
      <dgm:prSet presAssocID="{68703F37-33CA-42F9-BBA5-3321EE651322}" presName="spaceRect" presStyleCnt="0"/>
      <dgm:spPr/>
    </dgm:pt>
    <dgm:pt modelId="{CE3BEF1A-E065-4DBC-BE93-4F47583844F2}" type="pres">
      <dgm:prSet presAssocID="{68703F37-33CA-42F9-BBA5-3321EE651322}" presName="textRect" presStyleLbl="revTx" presStyleIdx="2" presStyleCnt="3">
        <dgm:presLayoutVars>
          <dgm:chMax val="1"/>
          <dgm:chPref val="1"/>
        </dgm:presLayoutVars>
      </dgm:prSet>
      <dgm:spPr/>
    </dgm:pt>
  </dgm:ptLst>
  <dgm:cxnLst>
    <dgm:cxn modelId="{E1FA2906-4256-423E-9662-B4DA12B0379F}" srcId="{80DD0BED-3C56-468D-8D95-53D31BE8430E}" destId="{68703F37-33CA-42F9-BBA5-3321EE651322}" srcOrd="2" destOrd="0" parTransId="{1B291847-898B-4C12-AE13-CD0FC519A3BA}" sibTransId="{8D2091DE-3013-49C9-B0C3-D995FBD4A3AB}"/>
    <dgm:cxn modelId="{7445AC19-9369-467D-A930-767954171A1A}" type="presOf" srcId="{68703F37-33CA-42F9-BBA5-3321EE651322}" destId="{CE3BEF1A-E065-4DBC-BE93-4F47583844F2}" srcOrd="0" destOrd="0" presId="urn:microsoft.com/office/officeart/2018/5/layout/IconLeafLabelList"/>
    <dgm:cxn modelId="{ED10EF62-610C-4A95-B706-B6A46AF83739}" srcId="{80DD0BED-3C56-468D-8D95-53D31BE8430E}" destId="{965DA531-4E95-4F1F-92B8-3A543A5A7D4D}" srcOrd="0" destOrd="0" parTransId="{78E9063F-E7F4-4423-AAD5-A344500236CD}" sibTransId="{AB337718-154B-4E8C-AB0F-5AFFCF9709EB}"/>
    <dgm:cxn modelId="{10E0126E-1E63-4E60-8F7A-93A2FC042641}" srcId="{80DD0BED-3C56-468D-8D95-53D31BE8430E}" destId="{F1C7990C-A4D9-4B16-AEB8-250AFF0E3547}" srcOrd="1" destOrd="0" parTransId="{D35CB49F-406A-45F0-A795-E21BA2F1FBEB}" sibTransId="{BB063F2D-F0EB-4962-9307-EC3A4CFE36D8}"/>
    <dgm:cxn modelId="{606F9B92-C41D-48B3-BD6D-A1FD4C3ECCE2}" type="presOf" srcId="{965DA531-4E95-4F1F-92B8-3A543A5A7D4D}" destId="{89257CD8-3832-43F7-9806-6E3D8A568339}" srcOrd="0" destOrd="0" presId="urn:microsoft.com/office/officeart/2018/5/layout/IconLeafLabelList"/>
    <dgm:cxn modelId="{7BB8659A-8694-4B3F-B46C-44FDE95E8B4E}" type="presOf" srcId="{80DD0BED-3C56-468D-8D95-53D31BE8430E}" destId="{715906DA-11BE-43C9-8989-5B50F24A7CCD}" srcOrd="0" destOrd="0" presId="urn:microsoft.com/office/officeart/2018/5/layout/IconLeafLabelList"/>
    <dgm:cxn modelId="{66282EB6-A2C9-4571-861A-C4342D412724}" type="presOf" srcId="{F1C7990C-A4D9-4B16-AEB8-250AFF0E3547}" destId="{E83F2819-4EF7-4534-8D4C-6598CD88E438}" srcOrd="0" destOrd="0" presId="urn:microsoft.com/office/officeart/2018/5/layout/IconLeafLabelList"/>
    <dgm:cxn modelId="{02887D9D-BB52-4D64-B793-F4DF55E5F475}" type="presParOf" srcId="{715906DA-11BE-43C9-8989-5B50F24A7CCD}" destId="{A4D35D17-30B1-4D6E-8625-2B43008F0C59}" srcOrd="0" destOrd="0" presId="urn:microsoft.com/office/officeart/2018/5/layout/IconLeafLabelList"/>
    <dgm:cxn modelId="{46EB6BDD-3DDE-4B69-A380-86D64E761380}" type="presParOf" srcId="{A4D35D17-30B1-4D6E-8625-2B43008F0C59}" destId="{13798646-420D-437A-AAEB-8296909D909F}" srcOrd="0" destOrd="0" presId="urn:microsoft.com/office/officeart/2018/5/layout/IconLeafLabelList"/>
    <dgm:cxn modelId="{F725C949-F2A3-4015-911D-E2DDC60D7FFB}" type="presParOf" srcId="{A4D35D17-30B1-4D6E-8625-2B43008F0C59}" destId="{98DA3788-BEE4-455A-8567-784F32DC9C46}" srcOrd="1" destOrd="0" presId="urn:microsoft.com/office/officeart/2018/5/layout/IconLeafLabelList"/>
    <dgm:cxn modelId="{3F1F1643-1BC2-43DA-A31F-09096A6946BC}" type="presParOf" srcId="{A4D35D17-30B1-4D6E-8625-2B43008F0C59}" destId="{A311BC70-F1A3-458B-9516-AD54F761B87D}" srcOrd="2" destOrd="0" presId="urn:microsoft.com/office/officeart/2018/5/layout/IconLeafLabelList"/>
    <dgm:cxn modelId="{32F4DD7C-7F48-49FD-BECA-0DE86947050D}" type="presParOf" srcId="{A4D35D17-30B1-4D6E-8625-2B43008F0C59}" destId="{89257CD8-3832-43F7-9806-6E3D8A568339}" srcOrd="3" destOrd="0" presId="urn:microsoft.com/office/officeart/2018/5/layout/IconLeafLabelList"/>
    <dgm:cxn modelId="{D92E66E9-D3A9-4124-AACE-375BB1CBC699}" type="presParOf" srcId="{715906DA-11BE-43C9-8989-5B50F24A7CCD}" destId="{B3ABFC9E-BC4F-497C-B5A5-48388E477718}" srcOrd="1" destOrd="0" presId="urn:microsoft.com/office/officeart/2018/5/layout/IconLeafLabelList"/>
    <dgm:cxn modelId="{CAC0F3A4-C81A-4A36-A0BB-0D70614C9002}" type="presParOf" srcId="{715906DA-11BE-43C9-8989-5B50F24A7CCD}" destId="{17D52A93-7052-43B5-99FD-CFF54A282023}" srcOrd="2" destOrd="0" presId="urn:microsoft.com/office/officeart/2018/5/layout/IconLeafLabelList"/>
    <dgm:cxn modelId="{698AACB9-7054-4810-8EB7-CB5894EE78F4}" type="presParOf" srcId="{17D52A93-7052-43B5-99FD-CFF54A282023}" destId="{BC37C384-718A-4F2C-8CAE-0AC799C701BD}" srcOrd="0" destOrd="0" presId="urn:microsoft.com/office/officeart/2018/5/layout/IconLeafLabelList"/>
    <dgm:cxn modelId="{2D7CF143-ABEB-4DBD-95DA-DDE3E6599D1B}" type="presParOf" srcId="{17D52A93-7052-43B5-99FD-CFF54A282023}" destId="{7156A6E6-05BB-4051-BC2F-56AE4C2C8E81}" srcOrd="1" destOrd="0" presId="urn:microsoft.com/office/officeart/2018/5/layout/IconLeafLabelList"/>
    <dgm:cxn modelId="{509C42F7-6957-4E52-9D15-69325B63DAD1}" type="presParOf" srcId="{17D52A93-7052-43B5-99FD-CFF54A282023}" destId="{F0393F7E-7ECA-4D45-9F0A-104B2C66D9FD}" srcOrd="2" destOrd="0" presId="urn:microsoft.com/office/officeart/2018/5/layout/IconLeafLabelList"/>
    <dgm:cxn modelId="{07D9A8E4-E633-46E7-90B6-519CD9F9B209}" type="presParOf" srcId="{17D52A93-7052-43B5-99FD-CFF54A282023}" destId="{E83F2819-4EF7-4534-8D4C-6598CD88E438}" srcOrd="3" destOrd="0" presId="urn:microsoft.com/office/officeart/2018/5/layout/IconLeafLabelList"/>
    <dgm:cxn modelId="{DB14B235-0083-4871-974B-4912A2BE5C7A}" type="presParOf" srcId="{715906DA-11BE-43C9-8989-5B50F24A7CCD}" destId="{65AFB090-9CAD-4FDE-A39A-49F59A153FDD}" srcOrd="3" destOrd="0" presId="urn:microsoft.com/office/officeart/2018/5/layout/IconLeafLabelList"/>
    <dgm:cxn modelId="{9EDA1C4D-3CCC-42EF-BC6D-B9881A00E929}" type="presParOf" srcId="{715906DA-11BE-43C9-8989-5B50F24A7CCD}" destId="{8D33F6AC-CF02-4A87-A445-3FE58E8548CB}" srcOrd="4" destOrd="0" presId="urn:microsoft.com/office/officeart/2018/5/layout/IconLeafLabelList"/>
    <dgm:cxn modelId="{DC17BBEE-954B-4D66-952E-3FCCAF98EF64}" type="presParOf" srcId="{8D33F6AC-CF02-4A87-A445-3FE58E8548CB}" destId="{FEBF2BED-8F41-47D5-A7C7-E237F98A189F}" srcOrd="0" destOrd="0" presId="urn:microsoft.com/office/officeart/2018/5/layout/IconLeafLabelList"/>
    <dgm:cxn modelId="{561ADBCE-4F77-4EFE-9D3C-B1F96D2DB833}" type="presParOf" srcId="{8D33F6AC-CF02-4A87-A445-3FE58E8548CB}" destId="{A1AC5328-D269-4821-AF20-CE5B538EAA27}" srcOrd="1" destOrd="0" presId="urn:microsoft.com/office/officeart/2018/5/layout/IconLeafLabelList"/>
    <dgm:cxn modelId="{B1722141-B3BC-4843-BB69-3D9C29E16531}" type="presParOf" srcId="{8D33F6AC-CF02-4A87-A445-3FE58E8548CB}" destId="{D86ABEF7-8D43-4666-9241-7D8FCF16F96D}" srcOrd="2" destOrd="0" presId="urn:microsoft.com/office/officeart/2018/5/layout/IconLeafLabelList"/>
    <dgm:cxn modelId="{60BAE4D7-6EAA-4F28-9F57-B6B100E6A26F}" type="presParOf" srcId="{8D33F6AC-CF02-4A87-A445-3FE58E8548CB}" destId="{CE3BEF1A-E065-4DBC-BE93-4F47583844F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E97A16-9676-4C9C-B331-6B01CF7159B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9B32B667-4685-41DC-A0F3-C7664D8CA45C}">
      <dgm:prSet/>
      <dgm:spPr/>
      <dgm:t>
        <a:bodyPr/>
        <a:lstStyle/>
        <a:p>
          <a:r>
            <a:rPr lang="en-NZ"/>
            <a:t>Embedding</a:t>
          </a:r>
        </a:p>
      </dgm:t>
    </dgm:pt>
    <dgm:pt modelId="{B2BE2F18-1FE9-4BFD-8894-964211529DB9}" type="parTrans" cxnId="{CED1C1BC-47B8-4FB3-8568-F096178774EA}">
      <dgm:prSet/>
      <dgm:spPr/>
      <dgm:t>
        <a:bodyPr/>
        <a:lstStyle/>
        <a:p>
          <a:endParaRPr lang="en-NZ"/>
        </a:p>
      </dgm:t>
    </dgm:pt>
    <dgm:pt modelId="{EE8BA135-2DC4-45E7-AA34-8897BC889CAE}" type="sibTrans" cxnId="{CED1C1BC-47B8-4FB3-8568-F096178774EA}">
      <dgm:prSet/>
      <dgm:spPr/>
      <dgm:t>
        <a:bodyPr/>
        <a:lstStyle/>
        <a:p>
          <a:endParaRPr lang="en-NZ"/>
        </a:p>
      </dgm:t>
    </dgm:pt>
    <dgm:pt modelId="{858BA8DB-D4F1-45A0-846B-DFCA660998E4}">
      <dgm:prSet/>
      <dgm:spPr/>
      <dgm:t>
        <a:bodyPr/>
        <a:lstStyle/>
        <a:p>
          <a:r>
            <a:rPr lang="en-NZ"/>
            <a:t>Referencing</a:t>
          </a:r>
        </a:p>
      </dgm:t>
    </dgm:pt>
    <dgm:pt modelId="{C0F47B35-5628-4CF8-9B5B-16759C753470}" type="parTrans" cxnId="{34FE91CB-4DCF-4E35-BDE2-460BDB3C3231}">
      <dgm:prSet/>
      <dgm:spPr/>
      <dgm:t>
        <a:bodyPr/>
        <a:lstStyle/>
        <a:p>
          <a:endParaRPr lang="en-NZ"/>
        </a:p>
      </dgm:t>
    </dgm:pt>
    <dgm:pt modelId="{7D14733C-99CF-4D59-9F0E-BEEBE165A5C9}" type="sibTrans" cxnId="{34FE91CB-4DCF-4E35-BDE2-460BDB3C3231}">
      <dgm:prSet/>
      <dgm:spPr/>
      <dgm:t>
        <a:bodyPr/>
        <a:lstStyle/>
        <a:p>
          <a:endParaRPr lang="en-NZ"/>
        </a:p>
      </dgm:t>
    </dgm:pt>
    <dgm:pt modelId="{799B9825-3161-4BE4-9E4C-16234560C84A}">
      <dgm:prSet/>
      <dgm:spPr/>
      <dgm:t>
        <a:bodyPr/>
        <a:lstStyle/>
        <a:p>
          <a:r>
            <a:rPr lang="en-NZ"/>
            <a:t>Hybrid</a:t>
          </a:r>
        </a:p>
      </dgm:t>
    </dgm:pt>
    <dgm:pt modelId="{82C0396C-75F0-471C-A54A-B1A61B0E384F}" type="parTrans" cxnId="{2D40589D-FD5E-47C5-B021-C592E32D24DD}">
      <dgm:prSet/>
      <dgm:spPr/>
      <dgm:t>
        <a:bodyPr/>
        <a:lstStyle/>
        <a:p>
          <a:endParaRPr lang="en-NZ"/>
        </a:p>
      </dgm:t>
    </dgm:pt>
    <dgm:pt modelId="{DD9EA7AE-E41E-4575-A57A-53DEB6EA7C48}" type="sibTrans" cxnId="{2D40589D-FD5E-47C5-B021-C592E32D24DD}">
      <dgm:prSet/>
      <dgm:spPr/>
      <dgm:t>
        <a:bodyPr/>
        <a:lstStyle/>
        <a:p>
          <a:endParaRPr lang="en-NZ"/>
        </a:p>
      </dgm:t>
    </dgm:pt>
    <dgm:pt modelId="{FF1DF276-A0EC-416E-8A30-502426B21FB8}">
      <dgm:prSet/>
      <dgm:spPr/>
      <dgm:t>
        <a:bodyPr/>
        <a:lstStyle/>
        <a:p>
          <a:r>
            <a:rPr lang="en-NZ"/>
            <a:t>Document Types</a:t>
          </a:r>
        </a:p>
      </dgm:t>
    </dgm:pt>
    <dgm:pt modelId="{64596412-6CD1-417D-B7B0-DD856173709E}" type="parTrans" cxnId="{94E7F893-3688-4590-B349-2967DAE1EEBE}">
      <dgm:prSet/>
      <dgm:spPr/>
      <dgm:t>
        <a:bodyPr/>
        <a:lstStyle/>
        <a:p>
          <a:endParaRPr lang="en-NZ"/>
        </a:p>
      </dgm:t>
    </dgm:pt>
    <dgm:pt modelId="{EC006F6D-645F-4A22-A49C-BA76B120B00B}" type="sibTrans" cxnId="{94E7F893-3688-4590-B349-2967DAE1EEBE}">
      <dgm:prSet/>
      <dgm:spPr/>
      <dgm:t>
        <a:bodyPr/>
        <a:lstStyle/>
        <a:p>
          <a:endParaRPr lang="en-NZ"/>
        </a:p>
      </dgm:t>
    </dgm:pt>
    <dgm:pt modelId="{AF02ADC0-2FD4-4F97-8EEF-9EC769F43B6D}" type="pres">
      <dgm:prSet presAssocID="{D8E97A16-9676-4C9C-B331-6B01CF7159B3}" presName="linearFlow" presStyleCnt="0">
        <dgm:presLayoutVars>
          <dgm:dir/>
          <dgm:resizeHandles val="exact"/>
        </dgm:presLayoutVars>
      </dgm:prSet>
      <dgm:spPr/>
    </dgm:pt>
    <dgm:pt modelId="{60BFCBE6-5006-444F-B4B5-EAA882F172D3}" type="pres">
      <dgm:prSet presAssocID="{9B32B667-4685-41DC-A0F3-C7664D8CA45C}" presName="composite" presStyleCnt="0"/>
      <dgm:spPr/>
    </dgm:pt>
    <dgm:pt modelId="{DC7F629A-73BE-4FF0-B526-B7FE90B51A41}" type="pres">
      <dgm:prSet presAssocID="{9B32B667-4685-41DC-A0F3-C7664D8CA45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a:ext>
      </dgm:extLst>
    </dgm:pt>
    <dgm:pt modelId="{2A122B90-57D2-43AE-BC41-A5C4ABFD3E9B}" type="pres">
      <dgm:prSet presAssocID="{9B32B667-4685-41DC-A0F3-C7664D8CA45C}" presName="txShp" presStyleLbl="node1" presStyleIdx="0" presStyleCnt="4">
        <dgm:presLayoutVars>
          <dgm:bulletEnabled val="1"/>
        </dgm:presLayoutVars>
      </dgm:prSet>
      <dgm:spPr/>
    </dgm:pt>
    <dgm:pt modelId="{F38D055E-F57C-4500-A56B-C43C712A21FD}" type="pres">
      <dgm:prSet presAssocID="{EE8BA135-2DC4-45E7-AA34-8897BC889CAE}" presName="spacing" presStyleCnt="0"/>
      <dgm:spPr/>
    </dgm:pt>
    <dgm:pt modelId="{75D025AC-DB63-417F-BD1C-544AE91A07C0}" type="pres">
      <dgm:prSet presAssocID="{858BA8DB-D4F1-45A0-846B-DFCA660998E4}" presName="composite" presStyleCnt="0"/>
      <dgm:spPr/>
    </dgm:pt>
    <dgm:pt modelId="{B6166056-78BD-4432-8D11-9BAFC6557F4F}" type="pres">
      <dgm:prSet presAssocID="{858BA8DB-D4F1-45A0-846B-DFCA660998E4}" presName="imgShp"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ress Book"/>
        </a:ext>
      </dgm:extLst>
    </dgm:pt>
    <dgm:pt modelId="{C3BF9AE2-6C3A-445E-BB0E-B49088ED793F}" type="pres">
      <dgm:prSet presAssocID="{858BA8DB-D4F1-45A0-846B-DFCA660998E4}" presName="txShp" presStyleLbl="node1" presStyleIdx="1" presStyleCnt="4">
        <dgm:presLayoutVars>
          <dgm:bulletEnabled val="1"/>
        </dgm:presLayoutVars>
      </dgm:prSet>
      <dgm:spPr/>
    </dgm:pt>
    <dgm:pt modelId="{DE45E8BF-38E8-491E-A352-681AF933CEA6}" type="pres">
      <dgm:prSet presAssocID="{7D14733C-99CF-4D59-9F0E-BEEBE165A5C9}" presName="spacing" presStyleCnt="0"/>
      <dgm:spPr/>
    </dgm:pt>
    <dgm:pt modelId="{C31CC46F-508F-4271-976D-F0A3A732E1F1}" type="pres">
      <dgm:prSet presAssocID="{799B9825-3161-4BE4-9E4C-16234560C84A}" presName="composite" presStyleCnt="0"/>
      <dgm:spPr/>
    </dgm:pt>
    <dgm:pt modelId="{63D41415-A8C0-42CA-B6FE-8895A131886C}" type="pres">
      <dgm:prSet presAssocID="{799B9825-3161-4BE4-9E4C-16234560C84A}" presName="imgShp"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ternet Of Things"/>
        </a:ext>
      </dgm:extLst>
    </dgm:pt>
    <dgm:pt modelId="{6EA1DEEC-D9F7-476B-BA31-8A76C77A000A}" type="pres">
      <dgm:prSet presAssocID="{799B9825-3161-4BE4-9E4C-16234560C84A}" presName="txShp" presStyleLbl="node1" presStyleIdx="2" presStyleCnt="4">
        <dgm:presLayoutVars>
          <dgm:bulletEnabled val="1"/>
        </dgm:presLayoutVars>
      </dgm:prSet>
      <dgm:spPr/>
    </dgm:pt>
    <dgm:pt modelId="{8BFF1E62-CE9F-4023-B4E8-1910F7C5E466}" type="pres">
      <dgm:prSet presAssocID="{DD9EA7AE-E41E-4575-A57A-53DEB6EA7C48}" presName="spacing" presStyleCnt="0"/>
      <dgm:spPr/>
    </dgm:pt>
    <dgm:pt modelId="{6B91982F-E184-4E81-9BE5-5A23DD02CF9F}" type="pres">
      <dgm:prSet presAssocID="{FF1DF276-A0EC-416E-8A30-502426B21FB8}" presName="composite" presStyleCnt="0"/>
      <dgm:spPr/>
    </dgm:pt>
    <dgm:pt modelId="{10987A9E-2A33-4B4A-AF81-7FC9DAFA1958}" type="pres">
      <dgm:prSet presAssocID="{FF1DF276-A0EC-416E-8A30-502426B21FB8}" presName="imgShp"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list"/>
        </a:ext>
      </dgm:extLst>
    </dgm:pt>
    <dgm:pt modelId="{3D3AD960-BDF9-4527-B72F-46293AB687E6}" type="pres">
      <dgm:prSet presAssocID="{FF1DF276-A0EC-416E-8A30-502426B21FB8}" presName="txShp" presStyleLbl="node1" presStyleIdx="3" presStyleCnt="4">
        <dgm:presLayoutVars>
          <dgm:bulletEnabled val="1"/>
        </dgm:presLayoutVars>
      </dgm:prSet>
      <dgm:spPr/>
    </dgm:pt>
  </dgm:ptLst>
  <dgm:cxnLst>
    <dgm:cxn modelId="{513B392E-68A5-476E-9A53-ADD76BF34883}" type="presOf" srcId="{799B9825-3161-4BE4-9E4C-16234560C84A}" destId="{6EA1DEEC-D9F7-476B-BA31-8A76C77A000A}" srcOrd="0" destOrd="0" presId="urn:microsoft.com/office/officeart/2005/8/layout/vList3"/>
    <dgm:cxn modelId="{2370303E-0680-48A6-AF9F-39EA0C17267E}" type="presOf" srcId="{9B32B667-4685-41DC-A0F3-C7664D8CA45C}" destId="{2A122B90-57D2-43AE-BC41-A5C4ABFD3E9B}" srcOrd="0" destOrd="0" presId="urn:microsoft.com/office/officeart/2005/8/layout/vList3"/>
    <dgm:cxn modelId="{57B6417B-45FE-4BCD-B3BB-E497B018C0F1}" type="presOf" srcId="{D8E97A16-9676-4C9C-B331-6B01CF7159B3}" destId="{AF02ADC0-2FD4-4F97-8EEF-9EC769F43B6D}" srcOrd="0" destOrd="0" presId="urn:microsoft.com/office/officeart/2005/8/layout/vList3"/>
    <dgm:cxn modelId="{0DE8AD8E-11AD-4F42-855D-3DA4A68F29CA}" type="presOf" srcId="{858BA8DB-D4F1-45A0-846B-DFCA660998E4}" destId="{C3BF9AE2-6C3A-445E-BB0E-B49088ED793F}" srcOrd="0" destOrd="0" presId="urn:microsoft.com/office/officeart/2005/8/layout/vList3"/>
    <dgm:cxn modelId="{94E7F893-3688-4590-B349-2967DAE1EEBE}" srcId="{D8E97A16-9676-4C9C-B331-6B01CF7159B3}" destId="{FF1DF276-A0EC-416E-8A30-502426B21FB8}" srcOrd="3" destOrd="0" parTransId="{64596412-6CD1-417D-B7B0-DD856173709E}" sibTransId="{EC006F6D-645F-4A22-A49C-BA76B120B00B}"/>
    <dgm:cxn modelId="{2D40589D-FD5E-47C5-B021-C592E32D24DD}" srcId="{D8E97A16-9676-4C9C-B331-6B01CF7159B3}" destId="{799B9825-3161-4BE4-9E4C-16234560C84A}" srcOrd="2" destOrd="0" parTransId="{82C0396C-75F0-471C-A54A-B1A61B0E384F}" sibTransId="{DD9EA7AE-E41E-4575-A57A-53DEB6EA7C48}"/>
    <dgm:cxn modelId="{1FA489AC-79DB-426A-8CBB-4DC7FD3746C9}" type="presOf" srcId="{FF1DF276-A0EC-416E-8A30-502426B21FB8}" destId="{3D3AD960-BDF9-4527-B72F-46293AB687E6}" srcOrd="0" destOrd="0" presId="urn:microsoft.com/office/officeart/2005/8/layout/vList3"/>
    <dgm:cxn modelId="{CED1C1BC-47B8-4FB3-8568-F096178774EA}" srcId="{D8E97A16-9676-4C9C-B331-6B01CF7159B3}" destId="{9B32B667-4685-41DC-A0F3-C7664D8CA45C}" srcOrd="0" destOrd="0" parTransId="{B2BE2F18-1FE9-4BFD-8894-964211529DB9}" sibTransId="{EE8BA135-2DC4-45E7-AA34-8897BC889CAE}"/>
    <dgm:cxn modelId="{34FE91CB-4DCF-4E35-BDE2-460BDB3C3231}" srcId="{D8E97A16-9676-4C9C-B331-6B01CF7159B3}" destId="{858BA8DB-D4F1-45A0-846B-DFCA660998E4}" srcOrd="1" destOrd="0" parTransId="{C0F47B35-5628-4CF8-9B5B-16759C753470}" sibTransId="{7D14733C-99CF-4D59-9F0E-BEEBE165A5C9}"/>
    <dgm:cxn modelId="{C4AC1160-CDCC-48B4-8226-B71830EA8978}" type="presParOf" srcId="{AF02ADC0-2FD4-4F97-8EEF-9EC769F43B6D}" destId="{60BFCBE6-5006-444F-B4B5-EAA882F172D3}" srcOrd="0" destOrd="0" presId="urn:microsoft.com/office/officeart/2005/8/layout/vList3"/>
    <dgm:cxn modelId="{07316599-0D63-4BCC-875C-F48E15AD01BF}" type="presParOf" srcId="{60BFCBE6-5006-444F-B4B5-EAA882F172D3}" destId="{DC7F629A-73BE-4FF0-B526-B7FE90B51A41}" srcOrd="0" destOrd="0" presId="urn:microsoft.com/office/officeart/2005/8/layout/vList3"/>
    <dgm:cxn modelId="{15DA7DAD-19E7-45A3-B932-880544B18740}" type="presParOf" srcId="{60BFCBE6-5006-444F-B4B5-EAA882F172D3}" destId="{2A122B90-57D2-43AE-BC41-A5C4ABFD3E9B}" srcOrd="1" destOrd="0" presId="urn:microsoft.com/office/officeart/2005/8/layout/vList3"/>
    <dgm:cxn modelId="{0E550D79-5F15-4D63-99AF-D33FEA8977D2}" type="presParOf" srcId="{AF02ADC0-2FD4-4F97-8EEF-9EC769F43B6D}" destId="{F38D055E-F57C-4500-A56B-C43C712A21FD}" srcOrd="1" destOrd="0" presId="urn:microsoft.com/office/officeart/2005/8/layout/vList3"/>
    <dgm:cxn modelId="{86D49A0F-7C72-4717-B5C7-6DED551D4FC3}" type="presParOf" srcId="{AF02ADC0-2FD4-4F97-8EEF-9EC769F43B6D}" destId="{75D025AC-DB63-417F-BD1C-544AE91A07C0}" srcOrd="2" destOrd="0" presId="urn:microsoft.com/office/officeart/2005/8/layout/vList3"/>
    <dgm:cxn modelId="{D8A6FA19-CB6A-477C-994D-FC68E230A06E}" type="presParOf" srcId="{75D025AC-DB63-417F-BD1C-544AE91A07C0}" destId="{B6166056-78BD-4432-8D11-9BAFC6557F4F}" srcOrd="0" destOrd="0" presId="urn:microsoft.com/office/officeart/2005/8/layout/vList3"/>
    <dgm:cxn modelId="{335FE7C3-A998-46E0-84F0-9FAA63120304}" type="presParOf" srcId="{75D025AC-DB63-417F-BD1C-544AE91A07C0}" destId="{C3BF9AE2-6C3A-445E-BB0E-B49088ED793F}" srcOrd="1" destOrd="0" presId="urn:microsoft.com/office/officeart/2005/8/layout/vList3"/>
    <dgm:cxn modelId="{E038AEDD-246F-47FD-BCC4-B70B1CF54B72}" type="presParOf" srcId="{AF02ADC0-2FD4-4F97-8EEF-9EC769F43B6D}" destId="{DE45E8BF-38E8-491E-A352-681AF933CEA6}" srcOrd="3" destOrd="0" presId="urn:microsoft.com/office/officeart/2005/8/layout/vList3"/>
    <dgm:cxn modelId="{CE34F3A3-EAEF-4B8F-A5C5-2836F0718597}" type="presParOf" srcId="{AF02ADC0-2FD4-4F97-8EEF-9EC769F43B6D}" destId="{C31CC46F-508F-4271-976D-F0A3A732E1F1}" srcOrd="4" destOrd="0" presId="urn:microsoft.com/office/officeart/2005/8/layout/vList3"/>
    <dgm:cxn modelId="{48F00216-A0FB-4751-B1FB-AF9E5B8AFC86}" type="presParOf" srcId="{C31CC46F-508F-4271-976D-F0A3A732E1F1}" destId="{63D41415-A8C0-42CA-B6FE-8895A131886C}" srcOrd="0" destOrd="0" presId="urn:microsoft.com/office/officeart/2005/8/layout/vList3"/>
    <dgm:cxn modelId="{9F2E9EDA-A14D-4463-91FE-C4F8B69B7622}" type="presParOf" srcId="{C31CC46F-508F-4271-976D-F0A3A732E1F1}" destId="{6EA1DEEC-D9F7-476B-BA31-8A76C77A000A}" srcOrd="1" destOrd="0" presId="urn:microsoft.com/office/officeart/2005/8/layout/vList3"/>
    <dgm:cxn modelId="{29161E12-F790-4BC6-A887-00A104AC14B7}" type="presParOf" srcId="{AF02ADC0-2FD4-4F97-8EEF-9EC769F43B6D}" destId="{8BFF1E62-CE9F-4023-B4E8-1910F7C5E466}" srcOrd="5" destOrd="0" presId="urn:microsoft.com/office/officeart/2005/8/layout/vList3"/>
    <dgm:cxn modelId="{73B96C50-C6EF-494D-98D6-0872589BB54B}" type="presParOf" srcId="{AF02ADC0-2FD4-4F97-8EEF-9EC769F43B6D}" destId="{6B91982F-E184-4E81-9BE5-5A23DD02CF9F}" srcOrd="6" destOrd="0" presId="urn:microsoft.com/office/officeart/2005/8/layout/vList3"/>
    <dgm:cxn modelId="{BA342AC9-1665-4E2E-868D-80C6CA91B8E9}" type="presParOf" srcId="{6B91982F-E184-4E81-9BE5-5A23DD02CF9F}" destId="{10987A9E-2A33-4B4A-AF81-7FC9DAFA1958}" srcOrd="0" destOrd="0" presId="urn:microsoft.com/office/officeart/2005/8/layout/vList3"/>
    <dgm:cxn modelId="{DC7DA15C-D0C5-4A8D-A480-B0028B98452D}" type="presParOf" srcId="{6B91982F-E184-4E81-9BE5-5A23DD02CF9F}" destId="{3D3AD960-BDF9-4527-B72F-46293AB687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336B0E-7587-4AB9-B68D-081E7EBA460C}"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E0C427D-73E2-49EA-8972-E96CAF52EC21}">
      <dgm:prSet/>
      <dgm:spPr/>
      <dgm:t>
        <a:bodyPr/>
        <a:lstStyle/>
        <a:p>
          <a:r>
            <a:rPr lang="en-NZ" dirty="0"/>
            <a:t>Represents one-to-many relationships.</a:t>
          </a:r>
        </a:p>
      </dgm:t>
    </dgm:pt>
    <dgm:pt modelId="{6DF8F1E8-472E-41F9-99E6-CCF8DCDACF1C}" type="parTrans" cxnId="{065E5D48-C6AD-4294-9CA9-4175DA001945}">
      <dgm:prSet/>
      <dgm:spPr/>
      <dgm:t>
        <a:bodyPr/>
        <a:lstStyle/>
        <a:p>
          <a:endParaRPr lang="en-NZ"/>
        </a:p>
      </dgm:t>
    </dgm:pt>
    <dgm:pt modelId="{DC614D25-727E-4BF5-9B74-D4A9ECCE0E9E}" type="sibTrans" cxnId="{065E5D48-C6AD-4294-9CA9-4175DA001945}">
      <dgm:prSet/>
      <dgm:spPr/>
      <dgm:t>
        <a:bodyPr/>
        <a:lstStyle/>
        <a:p>
          <a:endParaRPr lang="en-NZ"/>
        </a:p>
      </dgm:t>
    </dgm:pt>
    <dgm:pt modelId="{98CF69CE-4BDE-43D6-8DE6-AB7BA93A82DB}">
      <dgm:prSet/>
      <dgm:spPr/>
      <dgm:t>
        <a:bodyPr/>
        <a:lstStyle/>
        <a:p>
          <a:r>
            <a:rPr lang="en-NZ"/>
            <a:t>Represents many-to-many relationships.</a:t>
          </a:r>
        </a:p>
      </dgm:t>
    </dgm:pt>
    <dgm:pt modelId="{D102C6AD-CC94-4D0F-AB5D-C27C82581399}" type="parTrans" cxnId="{0E559B89-9EBF-45F8-B5B0-33F345839D3D}">
      <dgm:prSet/>
      <dgm:spPr/>
      <dgm:t>
        <a:bodyPr/>
        <a:lstStyle/>
        <a:p>
          <a:endParaRPr lang="en-NZ"/>
        </a:p>
      </dgm:t>
    </dgm:pt>
    <dgm:pt modelId="{DE815D5F-43E8-4950-B7A6-F4595EA05794}" type="sibTrans" cxnId="{0E559B89-9EBF-45F8-B5B0-33F345839D3D}">
      <dgm:prSet/>
      <dgm:spPr/>
      <dgm:t>
        <a:bodyPr/>
        <a:lstStyle/>
        <a:p>
          <a:endParaRPr lang="en-NZ"/>
        </a:p>
      </dgm:t>
    </dgm:pt>
    <dgm:pt modelId="{6BD145C1-C911-48ED-8E0E-010518D799C8}">
      <dgm:prSet/>
      <dgm:spPr/>
      <dgm:t>
        <a:bodyPr/>
        <a:lstStyle/>
        <a:p>
          <a:r>
            <a:rPr lang="en-NZ"/>
            <a:t>Related data changes frequently.</a:t>
          </a:r>
        </a:p>
      </dgm:t>
    </dgm:pt>
    <dgm:pt modelId="{F4AEBF4F-483C-4051-AB02-28A13319F6D9}" type="parTrans" cxnId="{DD06C54D-70C4-446D-AE7D-15BC675F96E5}">
      <dgm:prSet/>
      <dgm:spPr/>
      <dgm:t>
        <a:bodyPr/>
        <a:lstStyle/>
        <a:p>
          <a:endParaRPr lang="en-NZ"/>
        </a:p>
      </dgm:t>
    </dgm:pt>
    <dgm:pt modelId="{8792CFE0-0540-4C8B-BA15-9DB0E2E3DACE}" type="sibTrans" cxnId="{DD06C54D-70C4-446D-AE7D-15BC675F96E5}">
      <dgm:prSet/>
      <dgm:spPr/>
      <dgm:t>
        <a:bodyPr/>
        <a:lstStyle/>
        <a:p>
          <a:endParaRPr lang="en-NZ"/>
        </a:p>
      </dgm:t>
    </dgm:pt>
    <dgm:pt modelId="{B93C77A0-F16F-4EDA-8A3F-933C68140D5F}">
      <dgm:prSet/>
      <dgm:spPr/>
      <dgm:t>
        <a:bodyPr/>
        <a:lstStyle/>
        <a:p>
          <a:r>
            <a:rPr lang="en-NZ"/>
            <a:t>Reference data can grow without bound.</a:t>
          </a:r>
        </a:p>
      </dgm:t>
    </dgm:pt>
    <dgm:pt modelId="{5495ADB0-A4C0-4233-B80B-0D599DE7569B}" type="parTrans" cxnId="{48150A67-6F97-4B27-A0B9-711C1DD38D0A}">
      <dgm:prSet/>
      <dgm:spPr/>
      <dgm:t>
        <a:bodyPr/>
        <a:lstStyle/>
        <a:p>
          <a:endParaRPr lang="en-NZ"/>
        </a:p>
      </dgm:t>
    </dgm:pt>
    <dgm:pt modelId="{7D414F87-1F8A-45D8-8437-516CFC7D5D30}" type="sibTrans" cxnId="{48150A67-6F97-4B27-A0B9-711C1DD38D0A}">
      <dgm:prSet/>
      <dgm:spPr/>
      <dgm:t>
        <a:bodyPr/>
        <a:lstStyle/>
        <a:p>
          <a:endParaRPr lang="en-NZ"/>
        </a:p>
      </dgm:t>
    </dgm:pt>
    <dgm:pt modelId="{F941C3FE-1FE8-41ED-A20D-9F200EE70974}" type="pres">
      <dgm:prSet presAssocID="{5A336B0E-7587-4AB9-B68D-081E7EBA460C}" presName="Name0" presStyleCnt="0">
        <dgm:presLayoutVars>
          <dgm:chMax val="7"/>
          <dgm:chPref val="7"/>
          <dgm:dir/>
        </dgm:presLayoutVars>
      </dgm:prSet>
      <dgm:spPr/>
    </dgm:pt>
    <dgm:pt modelId="{5313059A-B953-446E-944C-D8CE339B621F}" type="pres">
      <dgm:prSet presAssocID="{5A336B0E-7587-4AB9-B68D-081E7EBA460C}" presName="Name1" presStyleCnt="0"/>
      <dgm:spPr/>
    </dgm:pt>
    <dgm:pt modelId="{15C40BCE-4EF1-4A4E-BD52-CF37EF1B5521}" type="pres">
      <dgm:prSet presAssocID="{5A336B0E-7587-4AB9-B68D-081E7EBA460C}" presName="cycle" presStyleCnt="0"/>
      <dgm:spPr/>
    </dgm:pt>
    <dgm:pt modelId="{3355BD45-79E6-464A-926F-D06DF6B35C2E}" type="pres">
      <dgm:prSet presAssocID="{5A336B0E-7587-4AB9-B68D-081E7EBA460C}" presName="srcNode" presStyleLbl="node1" presStyleIdx="0" presStyleCnt="4"/>
      <dgm:spPr/>
    </dgm:pt>
    <dgm:pt modelId="{B4B08108-4A14-49BE-8648-DCC731FE7DF2}" type="pres">
      <dgm:prSet presAssocID="{5A336B0E-7587-4AB9-B68D-081E7EBA460C}" presName="conn" presStyleLbl="parChTrans1D2" presStyleIdx="0" presStyleCnt="1"/>
      <dgm:spPr/>
    </dgm:pt>
    <dgm:pt modelId="{82A54C1F-C43F-4724-A064-9D512B96B9D0}" type="pres">
      <dgm:prSet presAssocID="{5A336B0E-7587-4AB9-B68D-081E7EBA460C}" presName="extraNode" presStyleLbl="node1" presStyleIdx="0" presStyleCnt="4"/>
      <dgm:spPr/>
    </dgm:pt>
    <dgm:pt modelId="{90AFB450-6407-41AA-BE7F-4BC4D9D3929D}" type="pres">
      <dgm:prSet presAssocID="{5A336B0E-7587-4AB9-B68D-081E7EBA460C}" presName="dstNode" presStyleLbl="node1" presStyleIdx="0" presStyleCnt="4"/>
      <dgm:spPr/>
    </dgm:pt>
    <dgm:pt modelId="{F08925A0-4AFC-4787-A9AA-9CC8BFD7FB63}" type="pres">
      <dgm:prSet presAssocID="{4E0C427D-73E2-49EA-8972-E96CAF52EC21}" presName="text_1" presStyleLbl="node1" presStyleIdx="0" presStyleCnt="4">
        <dgm:presLayoutVars>
          <dgm:bulletEnabled val="1"/>
        </dgm:presLayoutVars>
      </dgm:prSet>
      <dgm:spPr/>
    </dgm:pt>
    <dgm:pt modelId="{99D7AE92-63D2-44C2-9BA6-6EF4897B3EFF}" type="pres">
      <dgm:prSet presAssocID="{4E0C427D-73E2-49EA-8972-E96CAF52EC21}" presName="accent_1" presStyleCnt="0"/>
      <dgm:spPr/>
    </dgm:pt>
    <dgm:pt modelId="{79F5B0C8-B960-4E5E-A615-EA388C4B24B3}" type="pres">
      <dgm:prSet presAssocID="{4E0C427D-73E2-49EA-8972-E96CAF52EC21}" presName="accentRepeatNode" presStyleLbl="solidFgAcc1" presStyleIdx="0" presStyleCnt="4"/>
      <dgm:spPr/>
    </dgm:pt>
    <dgm:pt modelId="{95038A9E-EA8E-4372-86C6-38BDDDD66762}" type="pres">
      <dgm:prSet presAssocID="{98CF69CE-4BDE-43D6-8DE6-AB7BA93A82DB}" presName="text_2" presStyleLbl="node1" presStyleIdx="1" presStyleCnt="4">
        <dgm:presLayoutVars>
          <dgm:bulletEnabled val="1"/>
        </dgm:presLayoutVars>
      </dgm:prSet>
      <dgm:spPr/>
    </dgm:pt>
    <dgm:pt modelId="{A40FA4A7-8B41-4BCB-BB13-EEFD39AC5526}" type="pres">
      <dgm:prSet presAssocID="{98CF69CE-4BDE-43D6-8DE6-AB7BA93A82DB}" presName="accent_2" presStyleCnt="0"/>
      <dgm:spPr/>
    </dgm:pt>
    <dgm:pt modelId="{8811AC14-998F-4619-A10A-1A74ED6698D3}" type="pres">
      <dgm:prSet presAssocID="{98CF69CE-4BDE-43D6-8DE6-AB7BA93A82DB}" presName="accentRepeatNode" presStyleLbl="solidFgAcc1" presStyleIdx="1" presStyleCnt="4"/>
      <dgm:spPr/>
    </dgm:pt>
    <dgm:pt modelId="{7D1BF500-A0AE-45AE-AD36-35A7E3E264AF}" type="pres">
      <dgm:prSet presAssocID="{6BD145C1-C911-48ED-8E0E-010518D799C8}" presName="text_3" presStyleLbl="node1" presStyleIdx="2" presStyleCnt="4">
        <dgm:presLayoutVars>
          <dgm:bulletEnabled val="1"/>
        </dgm:presLayoutVars>
      </dgm:prSet>
      <dgm:spPr/>
    </dgm:pt>
    <dgm:pt modelId="{5155F955-831D-4661-B416-11D4775455C9}" type="pres">
      <dgm:prSet presAssocID="{6BD145C1-C911-48ED-8E0E-010518D799C8}" presName="accent_3" presStyleCnt="0"/>
      <dgm:spPr/>
    </dgm:pt>
    <dgm:pt modelId="{8536FF88-5345-45BC-A109-C917A0DDCD4B}" type="pres">
      <dgm:prSet presAssocID="{6BD145C1-C911-48ED-8E0E-010518D799C8}" presName="accentRepeatNode" presStyleLbl="solidFgAcc1" presStyleIdx="2" presStyleCnt="4"/>
      <dgm:spPr/>
    </dgm:pt>
    <dgm:pt modelId="{6B2E66BC-BEB4-453C-878A-5387CB036EE2}" type="pres">
      <dgm:prSet presAssocID="{B93C77A0-F16F-4EDA-8A3F-933C68140D5F}" presName="text_4" presStyleLbl="node1" presStyleIdx="3" presStyleCnt="4">
        <dgm:presLayoutVars>
          <dgm:bulletEnabled val="1"/>
        </dgm:presLayoutVars>
      </dgm:prSet>
      <dgm:spPr/>
    </dgm:pt>
    <dgm:pt modelId="{26464CED-7E34-4E72-B9EF-928406702B03}" type="pres">
      <dgm:prSet presAssocID="{B93C77A0-F16F-4EDA-8A3F-933C68140D5F}" presName="accent_4" presStyleCnt="0"/>
      <dgm:spPr/>
    </dgm:pt>
    <dgm:pt modelId="{4BFC8BC7-118A-49FB-8B3A-DDAFBE05AB41}" type="pres">
      <dgm:prSet presAssocID="{B93C77A0-F16F-4EDA-8A3F-933C68140D5F}" presName="accentRepeatNode" presStyleLbl="solidFgAcc1" presStyleIdx="3" presStyleCnt="4"/>
      <dgm:spPr/>
    </dgm:pt>
  </dgm:ptLst>
  <dgm:cxnLst>
    <dgm:cxn modelId="{8751D918-C45A-46FE-A746-11A22922BB61}" type="presOf" srcId="{4E0C427D-73E2-49EA-8972-E96CAF52EC21}" destId="{F08925A0-4AFC-4787-A9AA-9CC8BFD7FB63}" srcOrd="0" destOrd="0" presId="urn:microsoft.com/office/officeart/2008/layout/VerticalCurvedList"/>
    <dgm:cxn modelId="{89A9B61C-B6A3-47CB-B67D-17B63267AE8F}" type="presOf" srcId="{6BD145C1-C911-48ED-8E0E-010518D799C8}" destId="{7D1BF500-A0AE-45AE-AD36-35A7E3E264AF}" srcOrd="0" destOrd="0" presId="urn:microsoft.com/office/officeart/2008/layout/VerticalCurvedList"/>
    <dgm:cxn modelId="{48150A67-6F97-4B27-A0B9-711C1DD38D0A}" srcId="{5A336B0E-7587-4AB9-B68D-081E7EBA460C}" destId="{B93C77A0-F16F-4EDA-8A3F-933C68140D5F}" srcOrd="3" destOrd="0" parTransId="{5495ADB0-A4C0-4233-B80B-0D599DE7569B}" sibTransId="{7D414F87-1F8A-45D8-8437-516CFC7D5D30}"/>
    <dgm:cxn modelId="{065E5D48-C6AD-4294-9CA9-4175DA001945}" srcId="{5A336B0E-7587-4AB9-B68D-081E7EBA460C}" destId="{4E0C427D-73E2-49EA-8972-E96CAF52EC21}" srcOrd="0" destOrd="0" parTransId="{6DF8F1E8-472E-41F9-99E6-CCF8DCDACF1C}" sibTransId="{DC614D25-727E-4BF5-9B74-D4A9ECCE0E9E}"/>
    <dgm:cxn modelId="{DD06C54D-70C4-446D-AE7D-15BC675F96E5}" srcId="{5A336B0E-7587-4AB9-B68D-081E7EBA460C}" destId="{6BD145C1-C911-48ED-8E0E-010518D799C8}" srcOrd="2" destOrd="0" parTransId="{F4AEBF4F-483C-4051-AB02-28A13319F6D9}" sibTransId="{8792CFE0-0540-4C8B-BA15-9DB0E2E3DACE}"/>
    <dgm:cxn modelId="{7CB3A870-7576-4FDC-97F2-F11AB944B04E}" type="presOf" srcId="{98CF69CE-4BDE-43D6-8DE6-AB7BA93A82DB}" destId="{95038A9E-EA8E-4372-86C6-38BDDDD66762}" srcOrd="0" destOrd="0" presId="urn:microsoft.com/office/officeart/2008/layout/VerticalCurvedList"/>
    <dgm:cxn modelId="{C4D0D576-9E17-474D-837B-B1B583814532}" type="presOf" srcId="{5A336B0E-7587-4AB9-B68D-081E7EBA460C}" destId="{F941C3FE-1FE8-41ED-A20D-9F200EE70974}" srcOrd="0" destOrd="0" presId="urn:microsoft.com/office/officeart/2008/layout/VerticalCurvedList"/>
    <dgm:cxn modelId="{0E559B89-9EBF-45F8-B5B0-33F345839D3D}" srcId="{5A336B0E-7587-4AB9-B68D-081E7EBA460C}" destId="{98CF69CE-4BDE-43D6-8DE6-AB7BA93A82DB}" srcOrd="1" destOrd="0" parTransId="{D102C6AD-CC94-4D0F-AB5D-C27C82581399}" sibTransId="{DE815D5F-43E8-4950-B7A6-F4595EA05794}"/>
    <dgm:cxn modelId="{A42448BD-C60D-40FD-9B3E-A65394D80881}" type="presOf" srcId="{DC614D25-727E-4BF5-9B74-D4A9ECCE0E9E}" destId="{B4B08108-4A14-49BE-8648-DCC731FE7DF2}" srcOrd="0" destOrd="0" presId="urn:microsoft.com/office/officeart/2008/layout/VerticalCurvedList"/>
    <dgm:cxn modelId="{584F6BE5-DF48-44B4-8669-592684C585BD}" type="presOf" srcId="{B93C77A0-F16F-4EDA-8A3F-933C68140D5F}" destId="{6B2E66BC-BEB4-453C-878A-5387CB036EE2}" srcOrd="0" destOrd="0" presId="urn:microsoft.com/office/officeart/2008/layout/VerticalCurvedList"/>
    <dgm:cxn modelId="{FC809C0D-F94B-495D-960C-64ADCA329826}" type="presParOf" srcId="{F941C3FE-1FE8-41ED-A20D-9F200EE70974}" destId="{5313059A-B953-446E-944C-D8CE339B621F}" srcOrd="0" destOrd="0" presId="urn:microsoft.com/office/officeart/2008/layout/VerticalCurvedList"/>
    <dgm:cxn modelId="{B0ED9BC3-4C81-45B2-A135-2F62A132D049}" type="presParOf" srcId="{5313059A-B953-446E-944C-D8CE339B621F}" destId="{15C40BCE-4EF1-4A4E-BD52-CF37EF1B5521}" srcOrd="0" destOrd="0" presId="urn:microsoft.com/office/officeart/2008/layout/VerticalCurvedList"/>
    <dgm:cxn modelId="{AC072192-9D49-43EA-A5E6-07A11299E4C1}" type="presParOf" srcId="{15C40BCE-4EF1-4A4E-BD52-CF37EF1B5521}" destId="{3355BD45-79E6-464A-926F-D06DF6B35C2E}" srcOrd="0" destOrd="0" presId="urn:microsoft.com/office/officeart/2008/layout/VerticalCurvedList"/>
    <dgm:cxn modelId="{C7DCB818-C280-40F6-BBAB-97E7BE675543}" type="presParOf" srcId="{15C40BCE-4EF1-4A4E-BD52-CF37EF1B5521}" destId="{B4B08108-4A14-49BE-8648-DCC731FE7DF2}" srcOrd="1" destOrd="0" presId="urn:microsoft.com/office/officeart/2008/layout/VerticalCurvedList"/>
    <dgm:cxn modelId="{5A916C8A-B806-4B7A-A87F-E900A54C6A90}" type="presParOf" srcId="{15C40BCE-4EF1-4A4E-BD52-CF37EF1B5521}" destId="{82A54C1F-C43F-4724-A064-9D512B96B9D0}" srcOrd="2" destOrd="0" presId="urn:microsoft.com/office/officeart/2008/layout/VerticalCurvedList"/>
    <dgm:cxn modelId="{6C64340B-9674-46A7-BDD8-E138564DDF1C}" type="presParOf" srcId="{15C40BCE-4EF1-4A4E-BD52-CF37EF1B5521}" destId="{90AFB450-6407-41AA-BE7F-4BC4D9D3929D}" srcOrd="3" destOrd="0" presId="urn:microsoft.com/office/officeart/2008/layout/VerticalCurvedList"/>
    <dgm:cxn modelId="{61AC4661-F3D7-441D-AA88-DB737367902B}" type="presParOf" srcId="{5313059A-B953-446E-944C-D8CE339B621F}" destId="{F08925A0-4AFC-4787-A9AA-9CC8BFD7FB63}" srcOrd="1" destOrd="0" presId="urn:microsoft.com/office/officeart/2008/layout/VerticalCurvedList"/>
    <dgm:cxn modelId="{7B28DF42-2841-44B7-AE65-6F8374B67586}" type="presParOf" srcId="{5313059A-B953-446E-944C-D8CE339B621F}" destId="{99D7AE92-63D2-44C2-9BA6-6EF4897B3EFF}" srcOrd="2" destOrd="0" presId="urn:microsoft.com/office/officeart/2008/layout/VerticalCurvedList"/>
    <dgm:cxn modelId="{9EEEC46F-AAEA-44E3-A3E1-EAF336CDB877}" type="presParOf" srcId="{99D7AE92-63D2-44C2-9BA6-6EF4897B3EFF}" destId="{79F5B0C8-B960-4E5E-A615-EA388C4B24B3}" srcOrd="0" destOrd="0" presId="urn:microsoft.com/office/officeart/2008/layout/VerticalCurvedList"/>
    <dgm:cxn modelId="{2A1B835C-6214-45A7-90B7-AC8AB05E6DD7}" type="presParOf" srcId="{5313059A-B953-446E-944C-D8CE339B621F}" destId="{95038A9E-EA8E-4372-86C6-38BDDDD66762}" srcOrd="3" destOrd="0" presId="urn:microsoft.com/office/officeart/2008/layout/VerticalCurvedList"/>
    <dgm:cxn modelId="{0933B71C-FE6B-4A47-BDAE-4FB7C78A7FB6}" type="presParOf" srcId="{5313059A-B953-446E-944C-D8CE339B621F}" destId="{A40FA4A7-8B41-4BCB-BB13-EEFD39AC5526}" srcOrd="4" destOrd="0" presId="urn:microsoft.com/office/officeart/2008/layout/VerticalCurvedList"/>
    <dgm:cxn modelId="{4D131947-C2E4-48DA-9984-D884904D451C}" type="presParOf" srcId="{A40FA4A7-8B41-4BCB-BB13-EEFD39AC5526}" destId="{8811AC14-998F-4619-A10A-1A74ED6698D3}" srcOrd="0" destOrd="0" presId="urn:microsoft.com/office/officeart/2008/layout/VerticalCurvedList"/>
    <dgm:cxn modelId="{83BED26C-409A-4A18-BC85-7856528D4A18}" type="presParOf" srcId="{5313059A-B953-446E-944C-D8CE339B621F}" destId="{7D1BF500-A0AE-45AE-AD36-35A7E3E264AF}" srcOrd="5" destOrd="0" presId="urn:microsoft.com/office/officeart/2008/layout/VerticalCurvedList"/>
    <dgm:cxn modelId="{2A780217-8674-4D7E-BD9F-AA6732A1197A}" type="presParOf" srcId="{5313059A-B953-446E-944C-D8CE339B621F}" destId="{5155F955-831D-4661-B416-11D4775455C9}" srcOrd="6" destOrd="0" presId="urn:microsoft.com/office/officeart/2008/layout/VerticalCurvedList"/>
    <dgm:cxn modelId="{45907034-2B84-4ED4-B34F-13D1E4444143}" type="presParOf" srcId="{5155F955-831D-4661-B416-11D4775455C9}" destId="{8536FF88-5345-45BC-A109-C917A0DDCD4B}" srcOrd="0" destOrd="0" presId="urn:microsoft.com/office/officeart/2008/layout/VerticalCurvedList"/>
    <dgm:cxn modelId="{269B14A5-9DA3-44EC-A726-F6AFAFC451B9}" type="presParOf" srcId="{5313059A-B953-446E-944C-D8CE339B621F}" destId="{6B2E66BC-BEB4-453C-878A-5387CB036EE2}" srcOrd="7" destOrd="0" presId="urn:microsoft.com/office/officeart/2008/layout/VerticalCurvedList"/>
    <dgm:cxn modelId="{6BBDAD6B-DF9C-47BA-BE97-29977079047F}" type="presParOf" srcId="{5313059A-B953-446E-944C-D8CE339B621F}" destId="{26464CED-7E34-4E72-B9EF-928406702B03}" srcOrd="8" destOrd="0" presId="urn:microsoft.com/office/officeart/2008/layout/VerticalCurvedList"/>
    <dgm:cxn modelId="{C49A6381-7ACE-42D1-93B6-9C14CBD9B94C}" type="presParOf" srcId="{26464CED-7E34-4E72-B9EF-928406702B03}" destId="{4BFC8BC7-118A-49FB-8B3A-DDAFBE05AB4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649EF-247D-48C7-9F79-10C5CBD9DA06}">
      <dsp:nvSpPr>
        <dsp:cNvPr id="0" name=""/>
        <dsp:cNvSpPr/>
      </dsp:nvSpPr>
      <dsp:spPr>
        <a:xfrm>
          <a:off x="5133" y="880863"/>
          <a:ext cx="2443028" cy="1683246"/>
        </a:xfrm>
        <a:prstGeom prst="roundRect">
          <a:avLst/>
        </a:prstGeom>
        <a:blipFill rotWithShape="1">
          <a:blip xmlns:r="http://schemas.openxmlformats.org/officeDocument/2006/relationships" r:embed="rId1"/>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C10A7-C83B-4AC0-B560-B3855C59202A}">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a:t>BEST: Index queries in a single partition</a:t>
          </a:r>
        </a:p>
      </dsp:txBody>
      <dsp:txXfrm>
        <a:off x="5133" y="2564110"/>
        <a:ext cx="2443028" cy="906363"/>
      </dsp:txXfrm>
    </dsp:sp>
    <dsp:sp modelId="{0D286E51-498E-483A-9929-DA63FDFE7688}">
      <dsp:nvSpPr>
        <dsp:cNvPr id="0" name=""/>
        <dsp:cNvSpPr/>
      </dsp:nvSpPr>
      <dsp:spPr>
        <a:xfrm>
          <a:off x="2692568" y="880863"/>
          <a:ext cx="2443028" cy="1683246"/>
        </a:xfrm>
        <a:prstGeom prst="roundRect">
          <a:avLst/>
        </a:prstGeom>
        <a:blipFill rotWithShape="1">
          <a:blip xmlns:r="http://schemas.openxmlformats.org/officeDocument/2006/relationships" r:embed="rId2"/>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78033-6DB7-46E8-BCB3-CDBB56318FB4}">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a:t>OKAY: Indexed queries across partitions</a:t>
          </a:r>
        </a:p>
      </dsp:txBody>
      <dsp:txXfrm>
        <a:off x="2692568" y="2564110"/>
        <a:ext cx="2443028" cy="906363"/>
      </dsp:txXfrm>
    </dsp:sp>
    <dsp:sp modelId="{F2DCBFAC-E9B6-4DD3-82A6-6480B9126FF8}">
      <dsp:nvSpPr>
        <dsp:cNvPr id="0" name=""/>
        <dsp:cNvSpPr/>
      </dsp:nvSpPr>
      <dsp:spPr>
        <a:xfrm>
          <a:off x="5380002" y="880863"/>
          <a:ext cx="2443028" cy="1683246"/>
        </a:xfrm>
        <a:prstGeom prst="roundRect">
          <a:avLst/>
        </a:prstGeom>
        <a:blipFill rotWithShape="1">
          <a:blip xmlns:r="http://schemas.openxmlformats.org/officeDocument/2006/relationships" r:embed="rId3"/>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305E9-EFD5-4D37-975D-D4204BA7531C}">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a:t>BAD: Unindexed queries in a single partition</a:t>
          </a:r>
        </a:p>
      </dsp:txBody>
      <dsp:txXfrm>
        <a:off x="5380002" y="2564110"/>
        <a:ext cx="2443028" cy="906363"/>
      </dsp:txXfrm>
    </dsp:sp>
    <dsp:sp modelId="{7CEC20F9-6893-4C7C-B855-C8862EEA6E74}">
      <dsp:nvSpPr>
        <dsp:cNvPr id="0" name=""/>
        <dsp:cNvSpPr/>
      </dsp:nvSpPr>
      <dsp:spPr>
        <a:xfrm>
          <a:off x="8067437" y="880863"/>
          <a:ext cx="2443028" cy="1683246"/>
        </a:xfrm>
        <a:prstGeom prst="roundRect">
          <a:avLst/>
        </a:prstGeom>
        <a:blipFill rotWithShape="1">
          <a:blip xmlns:r="http://schemas.openxmlformats.org/officeDocument/2006/relationships" r:embed="rId4"/>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19012-2879-4365-9EF7-727794217653}">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a:t>JUST NO: Unindexed queries across partitions.</a:t>
          </a:r>
        </a:p>
      </dsp:txBody>
      <dsp:txXfrm>
        <a:off x="8067437" y="2564110"/>
        <a:ext cx="2443028" cy="906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43EF-FE48-4C0D-A3C8-855D58539D68}">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9879EA-6CE8-4D92-812C-689BCF20C218}">
      <dsp:nvSpPr>
        <dsp:cNvPr id="0" name=""/>
        <dsp:cNvSpPr/>
      </dsp:nvSpPr>
      <dsp:spPr>
        <a:xfrm>
          <a:off x="604289" y="435133"/>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Why should I care about data modelling in Cosmos DB?</a:t>
          </a:r>
        </a:p>
      </dsp:txBody>
      <dsp:txXfrm>
        <a:off x="604289" y="435133"/>
        <a:ext cx="9851585" cy="870267"/>
      </dsp:txXfrm>
    </dsp:sp>
    <dsp:sp modelId="{BB9C9FF8-C276-4EF7-8F74-BCDCA2ABD826}">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97FB25-773D-430C-8356-FC304360EE85}">
      <dsp:nvSpPr>
        <dsp:cNvPr id="0" name=""/>
        <dsp:cNvSpPr/>
      </dsp:nvSpPr>
      <dsp:spPr>
        <a:xfrm>
          <a:off x="920631" y="1740535"/>
          <a:ext cx="95352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How is it different to relational database modelling?</a:t>
          </a:r>
        </a:p>
      </dsp:txBody>
      <dsp:txXfrm>
        <a:off x="920631" y="1740535"/>
        <a:ext cx="9535243" cy="870267"/>
      </dsp:txXfrm>
    </dsp:sp>
    <dsp:sp modelId="{100D2CCF-70B0-4D95-8965-A1F0C49B5059}">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5E70D-7A27-4E56-A35F-ED06410BFBDA}">
      <dsp:nvSpPr>
        <dsp:cNvPr id="0" name=""/>
        <dsp:cNvSpPr/>
      </dsp:nvSpPr>
      <dsp:spPr>
        <a:xfrm>
          <a:off x="604289" y="3045936"/>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dirty="0"/>
            <a:t>How do we express relationships in our data?</a:t>
          </a:r>
        </a:p>
      </dsp:txBody>
      <dsp:txXfrm>
        <a:off x="604289" y="3045936"/>
        <a:ext cx="9851585" cy="870267"/>
      </dsp:txXfrm>
    </dsp:sp>
    <dsp:sp modelId="{FD323045-652C-4510-B193-3E373375FE4A}">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8646-420D-437A-AAEB-8296909D909F}">
      <dsp:nvSpPr>
        <dsp:cNvPr id="0" name=""/>
        <dsp:cNvSpPr/>
      </dsp:nvSpPr>
      <dsp:spPr>
        <a:xfrm>
          <a:off x="679050"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98DA3788-BEE4-455A-8567-784F32DC9C46}">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57CD8-3832-43F7-9806-6E3D8A568339}">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dirty="0"/>
            <a:t>No support for JOINs across containers</a:t>
          </a:r>
          <a:endParaRPr lang="en-US" sz="2400" kern="1200" dirty="0"/>
        </a:p>
      </dsp:txBody>
      <dsp:txXfrm>
        <a:off x="75768" y="3053772"/>
        <a:ext cx="3093750" cy="720000"/>
      </dsp:txXfrm>
    </dsp:sp>
    <dsp:sp modelId="{BC37C384-718A-4F2C-8CAE-0AC799C701BD}">
      <dsp:nvSpPr>
        <dsp:cNvPr id="0" name=""/>
        <dsp:cNvSpPr/>
      </dsp:nvSpPr>
      <dsp:spPr>
        <a:xfrm>
          <a:off x="4314206"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7156A6E6-05BB-4051-BC2F-56AE4C2C8E81}">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F2819-4EF7-4534-8D4C-6598CD88E438}">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Throughput considerations.</a:t>
          </a:r>
          <a:endParaRPr lang="en-US" sz="2400" kern="1200"/>
        </a:p>
      </dsp:txBody>
      <dsp:txXfrm>
        <a:off x="3710925" y="3053772"/>
        <a:ext cx="3093750" cy="720000"/>
      </dsp:txXfrm>
    </dsp:sp>
    <dsp:sp modelId="{FEBF2BED-8F41-47D5-A7C7-E237F98A189F}">
      <dsp:nvSpPr>
        <dsp:cNvPr id="0" name=""/>
        <dsp:cNvSpPr/>
      </dsp:nvSpPr>
      <dsp:spPr>
        <a:xfrm>
          <a:off x="7949362"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A1AC5328-D269-4821-AF20-CE5B538EAA27}">
      <dsp:nvSpPr>
        <dsp:cNvPr id="0" name=""/>
        <dsp:cNvSpPr/>
      </dsp:nvSpPr>
      <dsp:spPr>
        <a:xfrm>
          <a:off x="8351550" y="980959"/>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3BEF1A-E065-4DBC-BE93-4F47583844F2}">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Multiple, Messy Operations.</a:t>
          </a:r>
          <a:endParaRPr lang="en-US" sz="2400" kern="1200"/>
        </a:p>
      </dsp:txBody>
      <dsp:txXfrm>
        <a:off x="7346081" y="3053772"/>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22B90-57D2-43AE-BC41-A5C4ABFD3E9B}">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Embedding</a:t>
          </a:r>
        </a:p>
      </dsp:txBody>
      <dsp:txXfrm rot="10800000">
        <a:off x="2205143" y="3129"/>
        <a:ext cx="6770984" cy="887561"/>
      </dsp:txXfrm>
    </dsp:sp>
    <dsp:sp modelId="{DC7F629A-73BE-4FF0-B526-B7FE90B51A41}">
      <dsp:nvSpPr>
        <dsp:cNvPr id="0" name=""/>
        <dsp:cNvSpPr/>
      </dsp:nvSpPr>
      <dsp:spPr>
        <a:xfrm>
          <a:off x="1539472" y="3129"/>
          <a:ext cx="887561" cy="88756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BF9AE2-6C3A-445E-BB0E-B49088ED793F}">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Referencing</a:t>
          </a:r>
        </a:p>
      </dsp:txBody>
      <dsp:txXfrm rot="10800000">
        <a:off x="2205143" y="1155635"/>
        <a:ext cx="6770984" cy="887561"/>
      </dsp:txXfrm>
    </dsp:sp>
    <dsp:sp modelId="{B6166056-78BD-4432-8D11-9BAFC6557F4F}">
      <dsp:nvSpPr>
        <dsp:cNvPr id="0" name=""/>
        <dsp:cNvSpPr/>
      </dsp:nvSpPr>
      <dsp:spPr>
        <a:xfrm>
          <a:off x="1539472" y="1155635"/>
          <a:ext cx="887561" cy="88756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A1DEEC-D9F7-476B-BA31-8A76C77A000A}">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Hybrid</a:t>
          </a:r>
        </a:p>
      </dsp:txBody>
      <dsp:txXfrm rot="10800000">
        <a:off x="2205143" y="2308140"/>
        <a:ext cx="6770984" cy="887561"/>
      </dsp:txXfrm>
    </dsp:sp>
    <dsp:sp modelId="{63D41415-A8C0-42CA-B6FE-8895A131886C}">
      <dsp:nvSpPr>
        <dsp:cNvPr id="0" name=""/>
        <dsp:cNvSpPr/>
      </dsp:nvSpPr>
      <dsp:spPr>
        <a:xfrm>
          <a:off x="1539472" y="2308140"/>
          <a:ext cx="887561" cy="88756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3AD960-BDF9-4527-B72F-46293AB687E6}">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Document Types</a:t>
          </a:r>
        </a:p>
      </dsp:txBody>
      <dsp:txXfrm rot="10800000">
        <a:off x="2205143" y="3460646"/>
        <a:ext cx="6770984" cy="887561"/>
      </dsp:txXfrm>
    </dsp:sp>
    <dsp:sp modelId="{10987A9E-2A33-4B4A-AF81-7FC9DAFA1958}">
      <dsp:nvSpPr>
        <dsp:cNvPr id="0" name=""/>
        <dsp:cNvSpPr/>
      </dsp:nvSpPr>
      <dsp:spPr>
        <a:xfrm>
          <a:off x="1539472" y="3460646"/>
          <a:ext cx="887561" cy="88756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08108-4A14-49BE-8648-DCC731FE7DF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925A0-4AFC-4787-A9AA-9CC8BFD7FB63}">
      <dsp:nvSpPr>
        <dsp:cNvPr id="0" name=""/>
        <dsp:cNvSpPr/>
      </dsp:nvSpPr>
      <dsp:spPr>
        <a:xfrm>
          <a:off x="492024" y="334530"/>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dirty="0"/>
            <a:t>Represents one-to-many relationships.</a:t>
          </a:r>
        </a:p>
      </dsp:txBody>
      <dsp:txXfrm>
        <a:off x="492024" y="334530"/>
        <a:ext cx="9963850" cy="669409"/>
      </dsp:txXfrm>
    </dsp:sp>
    <dsp:sp modelId="{79F5B0C8-B960-4E5E-A615-EA388C4B24B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38A9E-EA8E-4372-86C6-38BDDDD66762}">
      <dsp:nvSpPr>
        <dsp:cNvPr id="0" name=""/>
        <dsp:cNvSpPr/>
      </dsp:nvSpPr>
      <dsp:spPr>
        <a:xfrm>
          <a:off x="875812" y="1338819"/>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Represents many-to-many relationships.</a:t>
          </a:r>
        </a:p>
      </dsp:txBody>
      <dsp:txXfrm>
        <a:off x="875812" y="1338819"/>
        <a:ext cx="9580062" cy="669409"/>
      </dsp:txXfrm>
    </dsp:sp>
    <dsp:sp modelId="{8811AC14-998F-4619-A10A-1A74ED6698D3}">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1BF500-A0AE-45AE-AD36-35A7E3E264AF}">
      <dsp:nvSpPr>
        <dsp:cNvPr id="0" name=""/>
        <dsp:cNvSpPr/>
      </dsp:nvSpPr>
      <dsp:spPr>
        <a:xfrm>
          <a:off x="875812" y="2343108"/>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Related data changes frequently.</a:t>
          </a:r>
        </a:p>
      </dsp:txBody>
      <dsp:txXfrm>
        <a:off x="875812" y="2343108"/>
        <a:ext cx="9580062" cy="669409"/>
      </dsp:txXfrm>
    </dsp:sp>
    <dsp:sp modelId="{8536FF88-5345-45BC-A109-C917A0DDCD4B}">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2E66BC-BEB4-453C-878A-5387CB036EE2}">
      <dsp:nvSpPr>
        <dsp:cNvPr id="0" name=""/>
        <dsp:cNvSpPr/>
      </dsp:nvSpPr>
      <dsp:spPr>
        <a:xfrm>
          <a:off x="492024" y="3347397"/>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Reference data can grow without bound.</a:t>
          </a:r>
        </a:p>
      </dsp:txBody>
      <dsp:txXfrm>
        <a:off x="492024" y="3347397"/>
        <a:ext cx="9963850" cy="669409"/>
      </dsp:txXfrm>
    </dsp:sp>
    <dsp:sp modelId="{4BFC8BC7-118A-49FB-8B3A-DDAFBE05AB4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700AD-51E1-4306-92D9-A7ACE02B8D52}"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E367E-6CA0-4681-A13C-A3BF8757C6B7}" type="slidenum">
              <a:rPr lang="en-US" smtClean="0"/>
              <a:t>‹#›</a:t>
            </a:fld>
            <a:endParaRPr lang="en-US"/>
          </a:p>
        </p:txBody>
      </p:sp>
    </p:spTree>
    <p:extLst>
      <p:ext uri="{BB962C8B-B14F-4D97-AF65-F5344CB8AC3E}">
        <p14:creationId xmlns:p14="http://schemas.microsoft.com/office/powerpoint/2010/main" val="95019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welcome to </a:t>
            </a:r>
            <a:r>
              <a:rPr lang="en-US" dirty="0" err="1"/>
              <a:t>Difinity</a:t>
            </a:r>
            <a:r>
              <a:rPr lang="en-US" dirty="0"/>
              <a:t>! Great to see people in real life after so long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My name is Will Velida and in this session, we’re going to be talking about Data Modelling in Azure Cosmos DB</a:t>
            </a:r>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a:t>
            </a:fld>
            <a:endParaRPr lang="en-US"/>
          </a:p>
        </p:txBody>
      </p:sp>
    </p:spTree>
    <p:extLst>
      <p:ext uri="{BB962C8B-B14F-4D97-AF65-F5344CB8AC3E}">
        <p14:creationId xmlns:p14="http://schemas.microsoft.com/office/powerpoint/2010/main" val="341836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we’re modelling our data for our applications that will use Cosmos DB, we might ask ourselves the following questions:</a:t>
            </a:r>
          </a:p>
          <a:p>
            <a:pPr marL="171450" indent="-171450">
              <a:buFontTx/>
              <a:buChar char="-"/>
            </a:pPr>
            <a:r>
              <a:rPr lang="en-NZ" dirty="0"/>
              <a:t>Why should I care about data modelling in Cosmos DB when it is a schema-free data store?</a:t>
            </a:r>
          </a:p>
          <a:p>
            <a:pPr marL="171450" indent="-171450">
              <a:buFontTx/>
              <a:buChar char="-"/>
            </a:pPr>
            <a:r>
              <a:rPr lang="en-NZ" dirty="0"/>
              <a:t>How is data modelling different in Cosmos DB compared to what data modelling is when we’re developing applications that use relational data stores?</a:t>
            </a:r>
          </a:p>
          <a:p>
            <a:pPr marL="171450" indent="-171450">
              <a:buFontTx/>
              <a:buChar char="-"/>
            </a:pPr>
            <a:r>
              <a:rPr lang="en-NZ" dirty="0"/>
              <a:t>How do we express relationships in our data store bearing in mind that Cosmos DB is non-relational?</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11</a:t>
            </a:fld>
            <a:endParaRPr lang="en-US"/>
          </a:p>
        </p:txBody>
      </p:sp>
    </p:spTree>
    <p:extLst>
      <p:ext uri="{BB962C8B-B14F-4D97-AF65-F5344CB8AC3E}">
        <p14:creationId xmlns:p14="http://schemas.microsoft.com/office/powerpoint/2010/main" val="271734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To answer these questions, we’ll use an example of an online book store. So in this application we’d store information about books, authors of those books and in this example we could hold information on reviews of those books that users or customers would make on particular books</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12</a:t>
            </a:fld>
            <a:endParaRPr lang="en-US"/>
          </a:p>
        </p:txBody>
      </p:sp>
    </p:spTree>
    <p:extLst>
      <p:ext uri="{BB962C8B-B14F-4D97-AF65-F5344CB8AC3E}">
        <p14:creationId xmlns:p14="http://schemas.microsoft.com/office/powerpoint/2010/main" val="4058114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lets take a look at how this might be modelling using a relational database. With relational data stores, we would normalize our data and break each entity into discrete components. So here a book can have an author, books can have multiple reviews, Authors can have write multiple books.</a:t>
            </a:r>
          </a:p>
          <a:p>
            <a:endParaRPr lang="en-NZ" dirty="0"/>
          </a:p>
          <a:p>
            <a:r>
              <a:rPr lang="en-NZ" dirty="0"/>
              <a:t>The idea behind normalization is to avoid storing redundant data and refer to other data, so for example if we wanted to retrieve all the books that were written by a particular author (next slide)</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13</a:t>
            </a:fld>
            <a:endParaRPr lang="en-US"/>
          </a:p>
        </p:txBody>
      </p:sp>
    </p:spTree>
    <p:extLst>
      <p:ext uri="{BB962C8B-B14F-4D97-AF65-F5344CB8AC3E}">
        <p14:creationId xmlns:p14="http://schemas.microsoft.com/office/powerpoint/2010/main" val="294688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would have to write the following SQL query, essentially to get  a book for an associated author along with the ratings of the books that they’ve written, we’d need to use Joins to </a:t>
            </a:r>
            <a:r>
              <a:rPr lang="en-NZ" dirty="0" err="1"/>
              <a:t>denormalize</a:t>
            </a:r>
            <a:r>
              <a:rPr lang="en-NZ" dirty="0"/>
              <a:t> the data back to us whenever we would want to see that.</a:t>
            </a:r>
          </a:p>
          <a:p>
            <a:endParaRPr lang="en-NZ" dirty="0"/>
          </a:p>
          <a:p>
            <a:r>
              <a:rPr lang="en-NZ" dirty="0"/>
              <a:t>Alternatively, updating all this information would require us to perform write operations across different individual tables.</a:t>
            </a:r>
          </a:p>
          <a:p>
            <a:endParaRPr lang="en-NZ" dirty="0"/>
          </a:p>
          <a:p>
            <a:r>
              <a:rPr lang="en-NZ" dirty="0"/>
              <a:t>Now you might be watching this thinking, why wouldn’t we take this same approach in Cosmos DB? It makes sense to keep discrete entities in separate tables and you’ve said that Cosmos DB doesn’t care about document schema, so why should this be any different in Cosmos?</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14</a:t>
            </a:fld>
            <a:endParaRPr lang="en-US"/>
          </a:p>
        </p:txBody>
      </p:sp>
    </p:spTree>
    <p:extLst>
      <p:ext uri="{BB962C8B-B14F-4D97-AF65-F5344CB8AC3E}">
        <p14:creationId xmlns:p14="http://schemas.microsoft.com/office/powerpoint/2010/main" val="412954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there are a couple of problems with having separate tables (or containers as they are known in Cosmos). </a:t>
            </a:r>
          </a:p>
          <a:p>
            <a:endParaRPr lang="en-NZ" dirty="0"/>
          </a:p>
          <a:p>
            <a:r>
              <a:rPr lang="en-NZ" dirty="0"/>
              <a:t>Cosmos DB doesn’t have support for joins across containers. So right from the start, you won’t be able to join data sitting in one container to data sitting in another.</a:t>
            </a:r>
          </a:p>
          <a:p>
            <a:endParaRPr lang="en-NZ" dirty="0"/>
          </a:p>
          <a:p>
            <a:r>
              <a:rPr lang="en-NZ" dirty="0"/>
              <a:t>Taking this approach also has cost repercussions, not just technical ones. We haven’t talked about Throughput yet, but depending on how you provision throughput on your databases and collections in Cosmos DB, having a bunch of different collections may not be the most efficient approach to take.</a:t>
            </a:r>
          </a:p>
          <a:p>
            <a:endParaRPr lang="en-NZ" dirty="0"/>
          </a:p>
          <a:p>
            <a:r>
              <a:rPr lang="en-NZ" dirty="0"/>
              <a:t>Finally, performing operations across these different collections will be messy. You may have to perform SQL like joins on your data in memory, which may require multiple reads. Then trying to update your data all over the place will mean you’ll have to perform multiple writes all over the place. </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15</a:t>
            </a:fld>
            <a:endParaRPr lang="en-US"/>
          </a:p>
        </p:txBody>
      </p:sp>
    </p:spTree>
    <p:extLst>
      <p:ext uri="{BB962C8B-B14F-4D97-AF65-F5344CB8AC3E}">
        <p14:creationId xmlns:p14="http://schemas.microsoft.com/office/powerpoint/2010/main" val="328361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how does Partitioning work in Cosmos DB?</a:t>
            </a:r>
          </a:p>
          <a:p>
            <a:endParaRPr lang="en-NZ" dirty="0"/>
          </a:p>
          <a:p>
            <a:r>
              <a:rPr lang="en-NZ" dirty="0"/>
              <a:t>Partitioning is used to scale individual containers in a database to meet the needs of our applications.</a:t>
            </a:r>
          </a:p>
          <a:p>
            <a:endParaRPr lang="en-NZ" dirty="0"/>
          </a:p>
          <a:p>
            <a:r>
              <a:rPr lang="en-NZ" dirty="0"/>
              <a:t>Every time we persist an item into our containers, they are divided into something called logical partitions. These are based on the value of a partition key that is associated with an item that we store in our containers.</a:t>
            </a:r>
          </a:p>
          <a:p>
            <a:endParaRPr lang="en-NZ" dirty="0"/>
          </a:p>
          <a:p>
            <a:r>
              <a:rPr lang="en-NZ" dirty="0"/>
              <a:t>Items within a logical partition will all have the same partition key value. This will be a property within our documents, so for example, if I had a container that was storing items related to hotels, and we gave that container a partition key of </a:t>
            </a:r>
            <a:r>
              <a:rPr lang="en-NZ" dirty="0" err="1"/>
              <a:t>CityName</a:t>
            </a:r>
            <a:r>
              <a:rPr lang="en-NZ" dirty="0"/>
              <a:t> and we had 20 different </a:t>
            </a:r>
            <a:r>
              <a:rPr lang="en-NZ" dirty="0" err="1"/>
              <a:t>CityName</a:t>
            </a:r>
            <a:r>
              <a:rPr lang="en-NZ" dirty="0"/>
              <a:t> values in our container, we would have 20 logical partitions created for that container.</a:t>
            </a:r>
          </a:p>
          <a:p>
            <a:endParaRPr lang="en-NZ" dirty="0"/>
          </a:p>
          <a:p>
            <a:r>
              <a:rPr lang="en-NZ" dirty="0"/>
              <a:t>These logical partitions are then mapped to physical partitions. These are a internal implementation of the partitioning system and they are managed by the Cosmos DB team. Just for your information, Physical partitions just essentially are a fixed amount of reserved SSD-backed storage and compute. Let’s illustrate this with an example.</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16</a:t>
            </a:fld>
            <a:endParaRPr lang="en-US"/>
          </a:p>
        </p:txBody>
      </p:sp>
    </p:spTree>
    <p:extLst>
      <p:ext uri="{BB962C8B-B14F-4D97-AF65-F5344CB8AC3E}">
        <p14:creationId xmlns:p14="http://schemas.microsoft.com/office/powerpoint/2010/main" val="1639465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this example, let’s say we have a container containing hotels that’s partitioned by </a:t>
            </a:r>
            <a:r>
              <a:rPr lang="en-NZ" dirty="0" err="1"/>
              <a:t>CityName</a:t>
            </a:r>
            <a:r>
              <a:rPr lang="en-NZ" dirty="0"/>
              <a:t>, so every time we add a document to our hotel container that has a </a:t>
            </a:r>
            <a:r>
              <a:rPr lang="en-NZ" dirty="0" err="1"/>
              <a:t>CityName</a:t>
            </a:r>
            <a:r>
              <a:rPr lang="en-NZ" dirty="0"/>
              <a:t> value of Auckland, it would be placed inside that logical partition, and let’s say we add a bunch of documents and each time new logical partitions are created. These will then be mapped to Physical Partitions.</a:t>
            </a:r>
          </a:p>
          <a:p>
            <a:endParaRPr lang="en-NZ" dirty="0"/>
          </a:p>
          <a:p>
            <a:r>
              <a:rPr lang="en-NZ" dirty="0"/>
              <a:t>One or more logical partitions can be mapped to a single physical partition, so we have our logical partitions for Auckland, London, Redmond and Paris all placed inside our Physical partition here. Now depending on the size of these logical partitions, we may only require a single physical partition. Remember we don’t manage these physical partitions. The Cosmos DB team does that. But we do need to consider a couple of things that physical partitions depend on.</a:t>
            </a:r>
          </a:p>
          <a:p>
            <a:endParaRPr lang="en-NZ" dirty="0"/>
          </a:p>
          <a:p>
            <a:pPr marL="171450" indent="-171450">
              <a:buFontTx/>
              <a:buChar char="-"/>
            </a:pPr>
            <a:r>
              <a:rPr lang="en-NZ" dirty="0"/>
              <a:t>The amount of throughput that we provision on our containers. Each physical partition can provide a maximum of 10,000 RU’s. I’ve been in situations where we’ve cracked up our RU amount to 1,000,000 and this doesn’t work due to the limitation on the physical partitions.</a:t>
            </a:r>
          </a:p>
          <a:p>
            <a:pPr marL="171450" indent="-171450">
              <a:buFontTx/>
              <a:buChar char="-"/>
            </a:pPr>
            <a:r>
              <a:rPr lang="en-NZ" dirty="0"/>
              <a:t>The amount of storage. So each physical partition can store up to 50GB of data</a:t>
            </a:r>
          </a:p>
          <a:p>
            <a:pPr marL="171450" indent="-171450">
              <a:buFontTx/>
              <a:buChar char="-"/>
            </a:pPr>
            <a:endParaRPr lang="en-NZ" dirty="0"/>
          </a:p>
          <a:p>
            <a:pPr marL="0" indent="0">
              <a:buFontTx/>
              <a:buNone/>
            </a:pPr>
            <a:r>
              <a:rPr lang="en-NZ" dirty="0"/>
              <a:t>Now there is no limit to the amount of physical partitions that our containers have. As our data grows and the amount of throughput we provision grows, Cosmos DB will automatically create new partitions by splitting existing ones without affecting your application’s availability.</a:t>
            </a:r>
          </a:p>
          <a:p>
            <a:pPr marL="0" indent="0">
              <a:buFontTx/>
              <a:buNone/>
            </a:pPr>
            <a:endParaRPr lang="en-NZ" dirty="0"/>
          </a:p>
          <a:p>
            <a:pPr marL="0" indent="0">
              <a:buFontTx/>
              <a:buNone/>
            </a:pPr>
            <a:r>
              <a:rPr lang="en-NZ" dirty="0"/>
              <a:t>When our physical partitions split, the data in a logical partition will still remain within the same physical partition. All that happens with the split in physical partitions is a new mapping of the logical partitions to physical ones.</a:t>
            </a:r>
          </a:p>
          <a:p>
            <a:pPr marL="0" indent="0">
              <a:buFontTx/>
              <a:buNone/>
            </a:pPr>
            <a:endParaRPr lang="en-NZ" dirty="0"/>
          </a:p>
          <a:p>
            <a:pPr marL="0" indent="0">
              <a:buFontTx/>
              <a:buNone/>
            </a:pPr>
            <a:r>
              <a:rPr lang="en-NZ" dirty="0"/>
              <a:t>Throughput that is provisioned on a container will be divided evenly among our physical partition. In terms of partition design, it’s important that we get this right to prevent something called ‘hot’ partitions.</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17</a:t>
            </a:fld>
            <a:endParaRPr lang="en-US"/>
          </a:p>
        </p:txBody>
      </p:sp>
    </p:spTree>
    <p:extLst>
      <p:ext uri="{BB962C8B-B14F-4D97-AF65-F5344CB8AC3E}">
        <p14:creationId xmlns:p14="http://schemas.microsoft.com/office/powerpoint/2010/main" val="3945352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Hot partitions occur within our Cosmos DB containers when our partition key doesn’t distribute the amount of throughput or storage efficiently. This results in rate-limiting and inefficient use of throughput, which in turn leads to higher costs.</a:t>
            </a:r>
          </a:p>
          <a:p>
            <a:endParaRPr lang="en-NZ" dirty="0"/>
          </a:p>
          <a:p>
            <a:r>
              <a:rPr lang="en-NZ" dirty="0"/>
              <a:t>So let’s use our Hotel container example again, say if we have a bunch of documents that belong to different cities and they look fairly evenly distributed. But then we have lots of documents that have a </a:t>
            </a:r>
            <a:r>
              <a:rPr lang="en-NZ" dirty="0" err="1"/>
              <a:t>CityName</a:t>
            </a:r>
            <a:r>
              <a:rPr lang="en-NZ" dirty="0"/>
              <a:t> partition value of Paris. It looks like there’s a lot of them and almost exceeding the threshold in terms of storage or throughput. This partition is what we would call a Hot partition. </a:t>
            </a:r>
          </a:p>
          <a:p>
            <a:endParaRPr lang="en-NZ" dirty="0"/>
          </a:p>
          <a:p>
            <a:r>
              <a:rPr lang="en-NZ" dirty="0"/>
              <a:t>If this was our application, we would have to reconsider using </a:t>
            </a:r>
            <a:r>
              <a:rPr lang="en-NZ" dirty="0" err="1"/>
              <a:t>CityName</a:t>
            </a:r>
            <a:r>
              <a:rPr lang="en-NZ" dirty="0"/>
              <a:t> as our partition key, as it’s important that our partition key evenly distributes throughput consumption and storage.</a:t>
            </a:r>
          </a:p>
          <a:p>
            <a:endParaRPr lang="en-NZ" dirty="0"/>
          </a:p>
          <a:p>
            <a:r>
              <a:rPr lang="en-NZ" dirty="0"/>
              <a:t>With this in mind, let’s talk about how we can prevent this with good partition key design.</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18</a:t>
            </a:fld>
            <a:endParaRPr lang="en-US"/>
          </a:p>
        </p:txBody>
      </p:sp>
    </p:spTree>
    <p:extLst>
      <p:ext uri="{BB962C8B-B14F-4D97-AF65-F5344CB8AC3E}">
        <p14:creationId xmlns:p14="http://schemas.microsoft.com/office/powerpoint/2010/main" val="2772847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with Cosmos DB, we have a few options at our disposal. </a:t>
            </a:r>
          </a:p>
          <a:p>
            <a:endParaRPr lang="en-NZ" dirty="0"/>
          </a:p>
          <a:p>
            <a:r>
              <a:rPr lang="en-NZ" dirty="0"/>
              <a:t>We can use Embedding in our documents. </a:t>
            </a:r>
          </a:p>
          <a:p>
            <a:endParaRPr lang="en-NZ" dirty="0"/>
          </a:p>
          <a:p>
            <a:r>
              <a:rPr lang="en-NZ" dirty="0"/>
              <a:t>We can reference data in some documents that reference to data in other documents.</a:t>
            </a:r>
          </a:p>
          <a:p>
            <a:endParaRPr lang="en-NZ" dirty="0"/>
          </a:p>
          <a:p>
            <a:r>
              <a:rPr lang="en-NZ" dirty="0"/>
              <a:t>We can use a bit of both using a Hybrid approach</a:t>
            </a:r>
          </a:p>
          <a:p>
            <a:endParaRPr lang="en-NZ" dirty="0"/>
          </a:p>
          <a:p>
            <a:r>
              <a:rPr lang="en-NZ" dirty="0"/>
              <a:t>Or we can be really ambitious by storing different document types within the same container.</a:t>
            </a:r>
          </a:p>
          <a:p>
            <a:endParaRPr lang="en-NZ" dirty="0"/>
          </a:p>
          <a:p>
            <a:r>
              <a:rPr lang="en-NZ" dirty="0"/>
              <a:t>Let’s take a look at embedding first</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19</a:t>
            </a:fld>
            <a:endParaRPr lang="en-US"/>
          </a:p>
        </p:txBody>
      </p:sp>
    </p:spTree>
    <p:extLst>
      <p:ext uri="{BB962C8B-B14F-4D97-AF65-F5344CB8AC3E}">
        <p14:creationId xmlns:p14="http://schemas.microsoft.com/office/powerpoint/2010/main" val="994285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With Embedding, we treat entities in our model as self-contained items in our documents. So here, I have a Book, with an Author entity embedded inside our Book document. Now, all our information related to this book is now embedded into a single document. So querying for this book doesn’t require any elaborate joins to multiple tables.</a:t>
            </a:r>
          </a:p>
          <a:p>
            <a:endParaRPr lang="en-NZ" dirty="0"/>
          </a:p>
          <a:p>
            <a:r>
              <a:rPr lang="en-NZ" dirty="0"/>
              <a:t>One document, one collection, one request. Getting this book is a single read operation. Updating it is a single write operation. Nice and simple </a:t>
            </a:r>
            <a:r>
              <a:rPr lang="en-NZ" dirty="0">
                <a:sym typeface="Wingdings" panose="05000000000000000000" pitchFamily="2" charset="2"/>
              </a:rPr>
              <a:t></a:t>
            </a:r>
          </a:p>
          <a:p>
            <a:endParaRPr lang="en-NZ" dirty="0"/>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20</a:t>
            </a:fld>
            <a:endParaRPr lang="en-US"/>
          </a:p>
        </p:txBody>
      </p:sp>
    </p:spTree>
    <p:extLst>
      <p:ext uri="{BB962C8B-B14F-4D97-AF65-F5344CB8AC3E}">
        <p14:creationId xmlns:p14="http://schemas.microsoft.com/office/powerpoint/2010/main" val="310005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big thanks to our sponsors for making events like this possible.</a:t>
            </a:r>
          </a:p>
        </p:txBody>
      </p:sp>
      <p:sp>
        <p:nvSpPr>
          <p:cNvPr id="4" name="Slide Number Placeholder 3"/>
          <p:cNvSpPr>
            <a:spLocks noGrp="1"/>
          </p:cNvSpPr>
          <p:nvPr>
            <p:ph type="sldNum" sz="quarter" idx="5"/>
          </p:nvPr>
        </p:nvSpPr>
        <p:spPr/>
        <p:txBody>
          <a:bodyPr/>
          <a:lstStyle/>
          <a:p>
            <a:fld id="{28EE367E-6CA0-4681-A13C-A3BF8757C6B7}" type="slidenum">
              <a:rPr lang="en-US" smtClean="0"/>
              <a:t>2</a:t>
            </a:fld>
            <a:endParaRPr lang="en-US"/>
          </a:p>
        </p:txBody>
      </p:sp>
    </p:spTree>
    <p:extLst>
      <p:ext uri="{BB962C8B-B14F-4D97-AF65-F5344CB8AC3E}">
        <p14:creationId xmlns:p14="http://schemas.microsoft.com/office/powerpoint/2010/main" val="779713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general guidelines for using embedding are straight forward. Read points on screen.</a:t>
            </a:r>
          </a:p>
          <a:p>
            <a:endParaRPr lang="en-NZ" dirty="0"/>
          </a:p>
          <a:p>
            <a:r>
              <a:rPr lang="en-NZ" dirty="0"/>
              <a:t>Now let’s take a look at referencing.</a:t>
            </a:r>
          </a:p>
          <a:p>
            <a:endParaRPr lang="en-NZ" dirty="0"/>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21</a:t>
            </a:fld>
            <a:endParaRPr lang="en-US"/>
          </a:p>
        </p:txBody>
      </p:sp>
    </p:spTree>
    <p:extLst>
      <p:ext uri="{BB962C8B-B14F-4D97-AF65-F5344CB8AC3E}">
        <p14:creationId xmlns:p14="http://schemas.microsoft.com/office/powerpoint/2010/main" val="2268390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bear in mind that despite being non-relational, we will still have relationships in our data that we store inside Cosmos DB. Now if we need complex relationships, it would be better if we stick to relational data stores, but if we have simple relationships, we can use referencing.</a:t>
            </a:r>
          </a:p>
          <a:p>
            <a:endParaRPr lang="en-NZ" dirty="0"/>
          </a:p>
          <a:p>
            <a:r>
              <a:rPr lang="en-NZ" dirty="0"/>
              <a:t>Let’s take the following example, now some authors in our application might publish more books than others and it may be impractical to store all the books they’ve written in the same document. So we could add a reference to the books they have written in another document. This approach is great if we have arrays in our data that are unbounded, or in other words, can grow to an unlimited size.</a:t>
            </a:r>
          </a:p>
          <a:p>
            <a:endParaRPr lang="en-NZ" dirty="0"/>
          </a:p>
          <a:p>
            <a:r>
              <a:rPr lang="en-NZ" dirty="0"/>
              <a:t>We can even avoid having the book array in our author document here by adding a reference to the author within our book document. So with referencing, we have a couple of options at our disposal to optimize our data models.</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22</a:t>
            </a:fld>
            <a:endParaRPr lang="en-US"/>
          </a:p>
        </p:txBody>
      </p:sp>
    </p:spTree>
    <p:extLst>
      <p:ext uri="{BB962C8B-B14F-4D97-AF65-F5344CB8AC3E}">
        <p14:creationId xmlns:p14="http://schemas.microsoft.com/office/powerpoint/2010/main" val="2663542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 are the guidelines we should follow if we want to use referencing in our data.</a:t>
            </a:r>
          </a:p>
          <a:p>
            <a:endParaRPr lang="en-NZ" dirty="0"/>
          </a:p>
          <a:p>
            <a:r>
              <a:rPr lang="en-NZ" dirty="0"/>
              <a:t>If we have one to many relationships or many-to-many relationships, we can benefit from referencing, particular when it comes to heavy duty write operations.</a:t>
            </a:r>
          </a:p>
          <a:p>
            <a:endParaRPr lang="en-NZ" dirty="0"/>
          </a:p>
          <a:p>
            <a:r>
              <a:rPr lang="en-NZ" dirty="0"/>
              <a:t>If the related data changes frequently, then referencing the frequently changing data would be better than embedding it.</a:t>
            </a:r>
          </a:p>
          <a:p>
            <a:endParaRPr lang="en-NZ" dirty="0"/>
          </a:p>
          <a:p>
            <a:r>
              <a:rPr lang="en-NZ" dirty="0"/>
              <a:t>If our referenced data grows without bound, that means the referenced data has a unlimited size, then referencing this data is a good approach to take.</a:t>
            </a:r>
          </a:p>
          <a:p>
            <a:endParaRPr lang="en-NZ" dirty="0"/>
          </a:p>
          <a:p>
            <a:r>
              <a:rPr lang="en-NZ" dirty="0"/>
              <a:t>Of course, thanks to the schema-agnostic nature of Cosmos DB, we aren’t limited to choosing only one approach, we can use hybrid of both embedding and referencing depending on the nature of our data.</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23</a:t>
            </a:fld>
            <a:endParaRPr lang="en-US"/>
          </a:p>
        </p:txBody>
      </p:sp>
    </p:spTree>
    <p:extLst>
      <p:ext uri="{BB962C8B-B14F-4D97-AF65-F5344CB8AC3E}">
        <p14:creationId xmlns:p14="http://schemas.microsoft.com/office/powerpoint/2010/main" val="2084057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Take the following example. Here we’ve got a book document that embeds data that stores our Cover Image of our Book and then uses referencing to reference the authors of our book. Using this approach, we can make a single write operation to update information about our books without making updates to our authors and if we need to make an update to our authors, we can perform a single write operation on our author document.</a:t>
            </a:r>
          </a:p>
          <a:p>
            <a:endParaRPr lang="en-NZ" dirty="0"/>
          </a:p>
          <a:p>
            <a:r>
              <a:rPr lang="en-NZ" dirty="0"/>
              <a:t>With this approach, we’re referencing our author Id in our book document. If we wanted to be really </a:t>
            </a:r>
            <a:r>
              <a:rPr lang="en-NZ" dirty="0" err="1"/>
              <a:t>adventoures</a:t>
            </a:r>
            <a:r>
              <a:rPr lang="en-NZ" dirty="0"/>
              <a:t>, we could insert both these documents within the same container.</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24</a:t>
            </a:fld>
            <a:endParaRPr lang="en-US"/>
          </a:p>
        </p:txBody>
      </p:sp>
    </p:spTree>
    <p:extLst>
      <p:ext uri="{BB962C8B-B14F-4D97-AF65-F5344CB8AC3E}">
        <p14:creationId xmlns:p14="http://schemas.microsoft.com/office/powerpoint/2010/main" val="388134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I suspect you might be thinking that I’m being a little too ambitious here, but let’s take the following example. Here we have Books and Reviews within the same container. </a:t>
            </a:r>
          </a:p>
          <a:p>
            <a:endParaRPr lang="en-NZ" dirty="0"/>
          </a:p>
          <a:p>
            <a:r>
              <a:rPr lang="en-NZ" dirty="0"/>
              <a:t>We have a Book document at the top here, followed by two review documents that have a reference to the book id as part of their schema. What’s important to note here is that we have a property called type that differentiates between our documents.</a:t>
            </a:r>
          </a:p>
          <a:p>
            <a:endParaRPr lang="en-NZ" dirty="0"/>
          </a:p>
          <a:p>
            <a:r>
              <a:rPr lang="en-NZ" dirty="0"/>
              <a:t>Using this method, we can query the same container and then perform inner joins on our documents if we wanted to see all the reviews of a particular book.</a:t>
            </a:r>
          </a:p>
          <a:p>
            <a:endParaRPr lang="en-NZ" dirty="0"/>
          </a:p>
          <a:p>
            <a:r>
              <a:rPr lang="en-NZ" dirty="0"/>
              <a:t>We would take this approach when we have multiple related documents that sit within the same partition inside our collection. I’ll talk about partitioning in my next video.</a:t>
            </a:r>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25</a:t>
            </a:fld>
            <a:endParaRPr lang="en-US"/>
          </a:p>
        </p:txBody>
      </p:sp>
    </p:spTree>
    <p:extLst>
      <p:ext uri="{BB962C8B-B14F-4D97-AF65-F5344CB8AC3E}">
        <p14:creationId xmlns:p14="http://schemas.microsoft.com/office/powerpoint/2010/main" val="123013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about me before we start, I’m a customer engineer working in the Fast Track for Azure team at Microsoft.</a:t>
            </a:r>
          </a:p>
          <a:p>
            <a:endParaRPr lang="en-US" dirty="0"/>
          </a:p>
          <a:p>
            <a:r>
              <a:rPr lang="en-US" dirty="0"/>
              <a:t>I help engineers build resilient and robust applications in Azure, focusing on distributed systems, containers, serverless etc.</a:t>
            </a:r>
          </a:p>
          <a:p>
            <a:endParaRPr lang="en-US" dirty="0"/>
          </a:p>
          <a:p>
            <a:r>
              <a:rPr lang="en-US" dirty="0"/>
              <a:t>I was a Data Platform MVP, focusing on Azure Cosmos DB, and I was a software engineer working </a:t>
            </a:r>
            <a:r>
              <a:rPr lang="en-US" dirty="0" err="1"/>
              <a:t>working</a:t>
            </a:r>
            <a:r>
              <a:rPr lang="en-US" dirty="0"/>
              <a:t> in the health, financial and agricultural sectors.</a:t>
            </a:r>
          </a:p>
        </p:txBody>
      </p:sp>
      <p:sp>
        <p:nvSpPr>
          <p:cNvPr id="4" name="Slide Number Placeholder 3"/>
          <p:cNvSpPr>
            <a:spLocks noGrp="1"/>
          </p:cNvSpPr>
          <p:nvPr>
            <p:ph type="sldNum" sz="quarter" idx="5"/>
          </p:nvPr>
        </p:nvSpPr>
        <p:spPr/>
        <p:txBody>
          <a:bodyPr/>
          <a:lstStyle/>
          <a:p>
            <a:fld id="{28EE367E-6CA0-4681-A13C-A3BF8757C6B7}" type="slidenum">
              <a:rPr lang="en-US" smtClean="0"/>
              <a:t>3</a:t>
            </a:fld>
            <a:endParaRPr lang="en-US"/>
          </a:p>
        </p:txBody>
      </p:sp>
    </p:spTree>
    <p:extLst>
      <p:ext uri="{BB962C8B-B14F-4D97-AF65-F5344CB8AC3E}">
        <p14:creationId xmlns:p14="http://schemas.microsoft.com/office/powerpoint/2010/main" val="288804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4</a:t>
            </a:fld>
            <a:endParaRPr lang="en-US"/>
          </a:p>
        </p:txBody>
      </p:sp>
    </p:spTree>
    <p:extLst>
      <p:ext uri="{BB962C8B-B14F-4D97-AF65-F5344CB8AC3E}">
        <p14:creationId xmlns:p14="http://schemas.microsoft.com/office/powerpoint/2010/main" val="314609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22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6</a:t>
            </a:fld>
            <a:endParaRPr lang="en-US"/>
          </a:p>
        </p:txBody>
      </p:sp>
    </p:spTree>
    <p:extLst>
      <p:ext uri="{BB962C8B-B14F-4D97-AF65-F5344CB8AC3E}">
        <p14:creationId xmlns:p14="http://schemas.microsoft.com/office/powerpoint/2010/main" val="371226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on cosmos </a:t>
            </a:r>
            <a:r>
              <a:rPr lang="en-US" dirty="0" err="1"/>
              <a:t>db</a:t>
            </a:r>
            <a:r>
              <a:rPr lang="en-US" dirty="0"/>
              <a:t> is partitioned to enable the databases on it to scale well horizontally, contain huge amounts of data and perform well with high concurrency</a:t>
            </a:r>
          </a:p>
          <a:p>
            <a:endParaRPr lang="en-US" dirty="0"/>
          </a:p>
          <a:p>
            <a:r>
              <a:rPr lang="en-US" dirty="0"/>
              <a:t>When data is partitioned, work can be spread across multiple storage and compute nodes to accelerate our queries.</a:t>
            </a:r>
          </a:p>
          <a:p>
            <a:endParaRPr lang="en-US" dirty="0"/>
          </a:p>
          <a:p>
            <a:r>
              <a:rPr lang="en-US" dirty="0"/>
              <a:t>If you don’t take the time to consider the implications of a partition key, you database can end up with unbalanced partitions and perform poorly under load.</a:t>
            </a:r>
          </a:p>
        </p:txBody>
      </p:sp>
      <p:sp>
        <p:nvSpPr>
          <p:cNvPr id="4" name="Slide Number Placeholder 3"/>
          <p:cNvSpPr>
            <a:spLocks noGrp="1"/>
          </p:cNvSpPr>
          <p:nvPr>
            <p:ph type="sldNum" sz="quarter" idx="5"/>
          </p:nvPr>
        </p:nvSpPr>
        <p:spPr/>
        <p:txBody>
          <a:bodyPr/>
          <a:lstStyle/>
          <a:p>
            <a:fld id="{28EE367E-6CA0-4681-A13C-A3BF8757C6B7}" type="slidenum">
              <a:rPr lang="en-US" smtClean="0"/>
              <a:t>7</a:t>
            </a:fld>
            <a:endParaRPr lang="en-US"/>
          </a:p>
        </p:txBody>
      </p:sp>
    </p:spTree>
    <p:extLst>
      <p:ext uri="{BB962C8B-B14F-4D97-AF65-F5344CB8AC3E}">
        <p14:creationId xmlns:p14="http://schemas.microsoft.com/office/powerpoint/2010/main" val="27411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 if a query can run in a single partition against indexed data, the query will not only run fast, but will also be cheap in terms of compute consumed (we’ll talk about partitioning in a bit).</a:t>
            </a:r>
          </a:p>
          <a:p>
            <a:endParaRPr lang="en-US" dirty="0"/>
          </a:p>
          <a:p>
            <a:r>
              <a:rPr lang="en-US" dirty="0"/>
              <a:t>Okay – Indexed queries across partitions are ok, but there will be cases where the partition key won’t work for every query. You can run queries across partitions, but these should be kept to a minimum. If you find that you’re in a situation where you need to perform cross </a:t>
            </a:r>
            <a:r>
              <a:rPr lang="en-US" dirty="0" err="1"/>
              <a:t>partitons</a:t>
            </a:r>
            <a:r>
              <a:rPr lang="en-US" dirty="0"/>
              <a:t> queries often, it will be more performant and cost efficient to copy the data to another container with a different partition key and keep it in sync using the change feed, and use that container to serve the query.</a:t>
            </a:r>
          </a:p>
          <a:p>
            <a:endParaRPr lang="en-US" dirty="0"/>
          </a:p>
          <a:p>
            <a:r>
              <a:rPr lang="en-US" dirty="0"/>
              <a:t>Bad – Avoid unindexed queries in a single partition wherever possible. Unindexed queries are queries that run across data that must be first converted or transformed before the query engine applies a filter.</a:t>
            </a:r>
          </a:p>
          <a:p>
            <a:endParaRPr lang="en-US" dirty="0"/>
          </a:p>
          <a:p>
            <a:r>
              <a:rPr lang="en-US" dirty="0"/>
              <a:t>Terrible – avoid these at all costs.</a:t>
            </a:r>
          </a:p>
        </p:txBody>
      </p:sp>
      <p:sp>
        <p:nvSpPr>
          <p:cNvPr id="4" name="Slide Number Placeholder 3"/>
          <p:cNvSpPr>
            <a:spLocks noGrp="1"/>
          </p:cNvSpPr>
          <p:nvPr>
            <p:ph type="sldNum" sz="quarter" idx="5"/>
          </p:nvPr>
        </p:nvSpPr>
        <p:spPr/>
        <p:txBody>
          <a:bodyPr/>
          <a:lstStyle/>
          <a:p>
            <a:fld id="{28EE367E-6CA0-4681-A13C-A3BF8757C6B7}" type="slidenum">
              <a:rPr lang="en-US" smtClean="0"/>
              <a:t>9</a:t>
            </a:fld>
            <a:endParaRPr lang="en-US"/>
          </a:p>
        </p:txBody>
      </p:sp>
    </p:spTree>
    <p:extLst>
      <p:ext uri="{BB962C8B-B14F-4D97-AF65-F5344CB8AC3E}">
        <p14:creationId xmlns:p14="http://schemas.microsoft.com/office/powerpoint/2010/main" val="178271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a lot of engineers trying to use Cosmos DB like they would with SQL Server.</a:t>
            </a:r>
          </a:p>
          <a:p>
            <a:endParaRPr lang="en-US" dirty="0"/>
          </a:p>
          <a:p>
            <a:r>
              <a:rPr lang="en-US" dirty="0"/>
              <a:t>Azure Cosmos DB is a transaction-orientated database, sometimes called a Online </a:t>
            </a:r>
            <a:r>
              <a:rPr lang="en-US" dirty="0" err="1"/>
              <a:t>Transcation</a:t>
            </a:r>
            <a:r>
              <a:rPr lang="en-US" dirty="0"/>
              <a:t> Processor. The engine performs best for record-level operations, and it stores data in a way that’s beneficial for record-level operations.</a:t>
            </a:r>
          </a:p>
          <a:p>
            <a:endParaRPr lang="en-US" dirty="0"/>
          </a:p>
          <a:p>
            <a:r>
              <a:rPr lang="en-US" dirty="0"/>
              <a:t>However, as we all know, sometimes we need to present our data in such a way that’s more conducive to summaries (time-series, sums, aggregates etc.) for reporting and analytical purposes.</a:t>
            </a:r>
          </a:p>
          <a:p>
            <a:endParaRPr lang="en-US" dirty="0"/>
          </a:p>
          <a:p>
            <a:r>
              <a:rPr lang="en-US" dirty="0"/>
              <a:t>Databases that support these are Online Analytics Processors (OLAP_. These databases store data in a way that’s optimized for reads across columns of data rather than each record, making cross-record operations efficient and faster. Cosmos DB isn’t optimized for that.</a:t>
            </a:r>
          </a:p>
          <a:p>
            <a:endParaRPr lang="en-US" dirty="0"/>
          </a:p>
          <a:p>
            <a:r>
              <a:rPr lang="en-US" dirty="0"/>
              <a:t>With Cosmos DB, there is support for Azure Synapse through Synapse Link. This essentially uses a column-store copy that Synapse can use for analysis, without having to create ETL jobs to extract the data.</a:t>
            </a:r>
          </a:p>
          <a:p>
            <a:endParaRPr lang="en-US" dirty="0"/>
          </a:p>
          <a:p>
            <a:r>
              <a:rPr lang="en-US" dirty="0"/>
              <a:t>If you want to perform ETL jobs using data from Cosmos DB, you can use Azure Data Factory.</a:t>
            </a:r>
          </a:p>
          <a:p>
            <a:endParaRPr lang="en-US" dirty="0"/>
          </a:p>
          <a:p>
            <a:endParaRPr lang="en-US" dirty="0"/>
          </a:p>
        </p:txBody>
      </p:sp>
      <p:sp>
        <p:nvSpPr>
          <p:cNvPr id="4" name="Slide Number Placeholder 3"/>
          <p:cNvSpPr>
            <a:spLocks noGrp="1"/>
          </p:cNvSpPr>
          <p:nvPr>
            <p:ph type="sldNum" sz="quarter" idx="5"/>
          </p:nvPr>
        </p:nvSpPr>
        <p:spPr/>
        <p:txBody>
          <a:bodyPr/>
          <a:lstStyle/>
          <a:p>
            <a:fld id="{28EE367E-6CA0-4681-A13C-A3BF8757C6B7}" type="slidenum">
              <a:rPr lang="en-US" smtClean="0"/>
              <a:t>10</a:t>
            </a:fld>
            <a:endParaRPr lang="en-US"/>
          </a:p>
        </p:txBody>
      </p:sp>
    </p:spTree>
    <p:extLst>
      <p:ext uri="{BB962C8B-B14F-4D97-AF65-F5344CB8AC3E}">
        <p14:creationId xmlns:p14="http://schemas.microsoft.com/office/powerpoint/2010/main" val="183677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6028452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317602745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197407921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596496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dirty="0"/>
          </a:p>
        </p:txBody>
      </p:sp>
    </p:spTree>
    <p:extLst>
      <p:ext uri="{BB962C8B-B14F-4D97-AF65-F5344CB8AC3E}">
        <p14:creationId xmlns:p14="http://schemas.microsoft.com/office/powerpoint/2010/main" val="184267752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63068370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423735075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197612948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1185612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94352051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63DF6CA-3734-4F85-B8B7-7B3B45CF07BD}" type="datetimeFigureOut">
              <a:rPr lang="en-US" smtClean="0"/>
              <a:t>11/28/2022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6BE3D66-B1A6-4734-9C0B-5B381ABBA7C3}" type="slidenum">
              <a:rPr lang="en-US" smtClean="0"/>
              <a:t>‹#›</a:t>
            </a:fld>
            <a:endParaRPr lang="en-US"/>
          </a:p>
        </p:txBody>
      </p:sp>
    </p:spTree>
    <p:extLst>
      <p:ext uri="{BB962C8B-B14F-4D97-AF65-F5344CB8AC3E}">
        <p14:creationId xmlns:p14="http://schemas.microsoft.com/office/powerpoint/2010/main" val="278862636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ifinity.co.nz/"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txBox="1">
            <a:spLocks/>
          </p:cNvSpPr>
          <p:nvPr userDrawn="1"/>
        </p:nvSpPr>
        <p:spPr>
          <a:xfrm>
            <a:off x="11369040" y="6397693"/>
            <a:ext cx="67106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2022</a:t>
            </a:r>
          </a:p>
        </p:txBody>
      </p:sp>
      <p:sp>
        <p:nvSpPr>
          <p:cNvPr id="13" name="Slide Number Placeholder 5"/>
          <p:cNvSpPr txBox="1">
            <a:spLocks/>
          </p:cNvSpPr>
          <p:nvPr userDrawn="1"/>
        </p:nvSpPr>
        <p:spPr>
          <a:xfrm>
            <a:off x="695498" y="6356348"/>
            <a:ext cx="204943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Nov 2022</a:t>
            </a:r>
          </a:p>
        </p:txBody>
      </p:sp>
      <p:sp>
        <p:nvSpPr>
          <p:cNvPr id="14" name="Slide Number Placeholder 5"/>
          <p:cNvSpPr txBox="1">
            <a:spLocks/>
          </p:cNvSpPr>
          <p:nvPr userDrawn="1"/>
        </p:nvSpPr>
        <p:spPr>
          <a:xfrm>
            <a:off x="24431" y="6423101"/>
            <a:ext cx="167474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hlinkClick r:id="rId13"/>
              </a:rPr>
              <a:t>https://difinity.co.nz</a:t>
            </a:r>
            <a:endParaRPr lang="en-US" sz="1400" dirty="0">
              <a:solidFill>
                <a:schemeClr val="tx1"/>
              </a:solidFill>
            </a:endParaRPr>
          </a:p>
        </p:txBody>
      </p:sp>
      <p:pic>
        <p:nvPicPr>
          <p:cNvPr id="15" name="Picture 14"/>
          <p:cNvPicPr>
            <a:picLocks noChangeAspect="1"/>
          </p:cNvPicPr>
          <p:nvPr userDrawn="1"/>
        </p:nvPicPr>
        <p:blipFill>
          <a:blip r:embed="rId14"/>
          <a:stretch>
            <a:fillRect/>
          </a:stretch>
        </p:blipFill>
        <p:spPr>
          <a:xfrm flipV="1">
            <a:off x="0" y="275424"/>
            <a:ext cx="9825644" cy="67297"/>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08774" y="37676"/>
            <a:ext cx="2217420" cy="609541"/>
          </a:xfrm>
          <a:prstGeom prst="rect">
            <a:avLst/>
          </a:prstGeom>
        </p:spPr>
      </p:pic>
      <p:pic>
        <p:nvPicPr>
          <p:cNvPr id="9" name="Picture 8">
            <a:extLst>
              <a:ext uri="{FF2B5EF4-FFF2-40B4-BE49-F238E27FC236}">
                <a16:creationId xmlns:a16="http://schemas.microsoft.com/office/drawing/2014/main" id="{237B1F86-C8AC-F551-2145-7242E21ABFAB}"/>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52230" y="6371274"/>
            <a:ext cx="1516810" cy="416952"/>
          </a:xfrm>
          <a:prstGeom prst="rect">
            <a:avLst/>
          </a:prstGeom>
        </p:spPr>
      </p:pic>
    </p:spTree>
    <p:extLst>
      <p:ext uri="{BB962C8B-B14F-4D97-AF65-F5344CB8AC3E}">
        <p14:creationId xmlns:p14="http://schemas.microsoft.com/office/powerpoint/2010/main" val="386924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25.svg"/><Relationship Id="rId5" Type="http://schemas.openxmlformats.org/officeDocument/2006/relationships/diagramQuickStyle" Target="../diagrams/quickStyle2.xml"/><Relationship Id="rId10" Type="http://schemas.openxmlformats.org/officeDocument/2006/relationships/image" Target="../media/image24.png"/><Relationship Id="rId4" Type="http://schemas.openxmlformats.org/officeDocument/2006/relationships/diagramLayout" Target="../diagrams/layout2.xml"/><Relationship Id="rId9" Type="http://schemas.openxmlformats.org/officeDocument/2006/relationships/image" Target="../media/image23.svg"/></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sv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9.sv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23.sv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image" Target="../media/image71.svg"/><Relationship Id="rId5" Type="http://schemas.openxmlformats.org/officeDocument/2006/relationships/diagramQuickStyle" Target="../diagrams/quickStyle5.xml"/><Relationship Id="rId15" Type="http://schemas.openxmlformats.org/officeDocument/2006/relationships/image" Target="../media/image73.svg"/><Relationship Id="rId10" Type="http://schemas.openxmlformats.org/officeDocument/2006/relationships/image" Target="../media/image70.png"/><Relationship Id="rId4" Type="http://schemas.openxmlformats.org/officeDocument/2006/relationships/diagramLayout" Target="../diagrams/layout5.xml"/><Relationship Id="rId9" Type="http://schemas.openxmlformats.org/officeDocument/2006/relationships/image" Target="../media/image69.svg"/><Relationship Id="rId1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mailto:willvelida@microsoft.com" TargetMode="External"/><Relationship Id="rId1" Type="http://schemas.openxmlformats.org/officeDocument/2006/relationships/slideLayout" Target="../slideLayouts/slideLayout2.xml"/><Relationship Id="rId5" Type="http://schemas.openxmlformats.org/officeDocument/2006/relationships/hyperlink" Target="https://github.com/willvelida" TargetMode="External"/><Relationship Id="rId4" Type="http://schemas.openxmlformats.org/officeDocument/2006/relationships/hyperlink" Target="https://www.youtube.com/c/WillVelid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blogs.microsoft.com/cosmosdb/antipatterns-on-azure-cosmos-d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Autofit/>
          </a:bodyPr>
          <a:lstStyle/>
          <a:p>
            <a:r>
              <a:rPr lang="en-US" sz="7200" dirty="0"/>
              <a:t>Data Modelling in Azure Cosmos DB</a:t>
            </a:r>
            <a:endParaRPr lang="en-US" sz="3600" dirty="0"/>
          </a:p>
        </p:txBody>
      </p:sp>
      <p:sp>
        <p:nvSpPr>
          <p:cNvPr id="3" name="Subtitle 2"/>
          <p:cNvSpPr>
            <a:spLocks noGrp="1"/>
          </p:cNvSpPr>
          <p:nvPr>
            <p:ph type="subTitle" idx="1"/>
          </p:nvPr>
        </p:nvSpPr>
        <p:spPr>
          <a:xfrm>
            <a:off x="1524000" y="3602037"/>
            <a:ext cx="9144000" cy="2387599"/>
          </a:xfrm>
        </p:spPr>
        <p:txBody>
          <a:bodyPr>
            <a:normAutofit fontScale="92500" lnSpcReduction="10000"/>
          </a:bodyPr>
          <a:lstStyle/>
          <a:p>
            <a:pPr algn="l"/>
            <a:endParaRPr lang="en-US" b="1" dirty="0"/>
          </a:p>
          <a:p>
            <a:pPr algn="l"/>
            <a:r>
              <a:rPr lang="en-US" b="1" dirty="0"/>
              <a:t>Will Velida </a:t>
            </a:r>
          </a:p>
          <a:p>
            <a:pPr algn="l"/>
            <a:r>
              <a:rPr lang="en-US" dirty="0"/>
              <a:t>Fast Track for Azure Engineer, Microsoft</a:t>
            </a:r>
          </a:p>
          <a:p>
            <a:pPr algn="l"/>
            <a:r>
              <a:rPr lang="en-US" dirty="0"/>
              <a:t>@willvelida@mastodon.social</a:t>
            </a:r>
          </a:p>
          <a:p>
            <a:pPr algn="l"/>
            <a:r>
              <a:rPr lang="en-US" dirty="0"/>
              <a:t>@willvelida</a:t>
            </a:r>
          </a:p>
          <a:p>
            <a:pPr algn="l"/>
            <a:r>
              <a:rPr lang="en-US" dirty="0"/>
              <a:t>github.com/</a:t>
            </a:r>
            <a:r>
              <a:rPr lang="en-US" dirty="0" err="1"/>
              <a:t>willvelida</a:t>
            </a:r>
            <a:endParaRPr lang="en-US" dirty="0"/>
          </a:p>
          <a:p>
            <a:pPr algn="l"/>
            <a:endParaRPr lang="en-US" dirty="0"/>
          </a:p>
        </p:txBody>
      </p:sp>
      <p:pic>
        <p:nvPicPr>
          <p:cNvPr id="2050" name="Picture 2" descr="See the source image">
            <a:extLst>
              <a:ext uri="{FF2B5EF4-FFF2-40B4-BE49-F238E27FC236}">
                <a16:creationId xmlns:a16="http://schemas.microsoft.com/office/drawing/2014/main" id="{3E8CC83B-8C58-5048-9626-03EE19AC2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117" y="3991830"/>
            <a:ext cx="1877462" cy="117341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stodon Logo PNG Vector (SVG) Free Download">
            <a:extLst>
              <a:ext uri="{FF2B5EF4-FFF2-40B4-BE49-F238E27FC236}">
                <a16:creationId xmlns:a16="http://schemas.microsoft.com/office/drawing/2014/main" id="{A545CE5B-4459-FBCC-1F9F-F53C5B65A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767" y="4763065"/>
            <a:ext cx="320233" cy="3418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8499751-570C-2716-28D6-C92F053B4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605" y="5175768"/>
            <a:ext cx="343646" cy="2792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78FED15B-F144-FCAB-D017-E3859F55B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767" y="5596663"/>
            <a:ext cx="300260" cy="30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35011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CADF-68D9-8C3E-A59F-F8478F9BAB01}"/>
              </a:ext>
            </a:extLst>
          </p:cNvPr>
          <p:cNvSpPr>
            <a:spLocks noGrp="1"/>
          </p:cNvSpPr>
          <p:nvPr>
            <p:ph type="title"/>
          </p:nvPr>
        </p:nvSpPr>
        <p:spPr/>
        <p:txBody>
          <a:bodyPr/>
          <a:lstStyle/>
          <a:p>
            <a:r>
              <a:rPr lang="en-US" dirty="0"/>
              <a:t>Antipattern 4: Using Azure Cosmos DB for OLAP</a:t>
            </a:r>
          </a:p>
        </p:txBody>
      </p:sp>
      <p:sp>
        <p:nvSpPr>
          <p:cNvPr id="5" name="Content Placeholder 4">
            <a:extLst>
              <a:ext uri="{FF2B5EF4-FFF2-40B4-BE49-F238E27FC236}">
                <a16:creationId xmlns:a16="http://schemas.microsoft.com/office/drawing/2014/main" id="{A1308598-D45F-40DB-84B1-CCB6456D775F}"/>
              </a:ext>
            </a:extLst>
          </p:cNvPr>
          <p:cNvSpPr>
            <a:spLocks noGrp="1"/>
          </p:cNvSpPr>
          <p:nvPr>
            <p:ph sz="half" idx="2"/>
          </p:nvPr>
        </p:nvSpPr>
        <p:spPr/>
        <p:txBody>
          <a:bodyPr/>
          <a:lstStyle/>
          <a:p>
            <a:r>
              <a:rPr lang="en-US" dirty="0"/>
              <a:t>Cosmos DB is OLTP, not OLAP!</a:t>
            </a:r>
          </a:p>
          <a:p>
            <a:r>
              <a:rPr lang="en-US" dirty="0"/>
              <a:t>It can do summaries and aggregates, but it shouldn’t</a:t>
            </a:r>
          </a:p>
          <a:p>
            <a:r>
              <a:rPr lang="en-US" dirty="0"/>
              <a:t>Can use Synapse Link and Data Factory instead.</a:t>
            </a:r>
          </a:p>
          <a:p>
            <a:r>
              <a:rPr lang="en-US" dirty="0"/>
              <a:t>Avoid using Cosmos DB for summarizing and aggregating data.</a:t>
            </a:r>
          </a:p>
          <a:p>
            <a:pPr marL="0" indent="0">
              <a:buNone/>
            </a:pPr>
            <a:endParaRPr lang="en-US" dirty="0"/>
          </a:p>
        </p:txBody>
      </p:sp>
      <p:pic>
        <p:nvPicPr>
          <p:cNvPr id="3074" name="Picture 2">
            <a:extLst>
              <a:ext uri="{FF2B5EF4-FFF2-40B4-BE49-F238E27FC236}">
                <a16:creationId xmlns:a16="http://schemas.microsoft.com/office/drawing/2014/main" id="{71BAD647-7077-8960-358D-11B164D7697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842294"/>
            <a:ext cx="5181600"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6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22E9-2E62-7C4E-494C-F56DD82C080F}"/>
              </a:ext>
            </a:extLst>
          </p:cNvPr>
          <p:cNvSpPr>
            <a:spLocks noGrp="1"/>
          </p:cNvSpPr>
          <p:nvPr>
            <p:ph type="title"/>
          </p:nvPr>
        </p:nvSpPr>
        <p:spPr/>
        <p:txBody>
          <a:bodyPr/>
          <a:lstStyle/>
          <a:p>
            <a:r>
              <a:rPr lang="en-NZ" dirty="0"/>
              <a:t>Initial Questions</a:t>
            </a:r>
            <a:endParaRPr lang="en-US" dirty="0"/>
          </a:p>
        </p:txBody>
      </p:sp>
      <p:graphicFrame>
        <p:nvGraphicFramePr>
          <p:cNvPr id="4" name="Content Placeholder 4">
            <a:extLst>
              <a:ext uri="{FF2B5EF4-FFF2-40B4-BE49-F238E27FC236}">
                <a16:creationId xmlns:a16="http://schemas.microsoft.com/office/drawing/2014/main" id="{E61091C1-5953-1533-4824-F2D1BE92F804}"/>
              </a:ext>
            </a:extLst>
          </p:cNvPr>
          <p:cNvGraphicFramePr>
            <a:graphicFrameLocks/>
          </p:cNvGraphicFramePr>
          <p:nvPr>
            <p:extLst>
              <p:ext uri="{D42A27DB-BD31-4B8C-83A1-F6EECF244321}">
                <p14:modId xmlns:p14="http://schemas.microsoft.com/office/powerpoint/2010/main" val="2555441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Database">
            <a:extLst>
              <a:ext uri="{FF2B5EF4-FFF2-40B4-BE49-F238E27FC236}">
                <a16:creationId xmlns:a16="http://schemas.microsoft.com/office/drawing/2014/main" id="{4CA330D4-C99B-553D-95D6-9FC685F90D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7431" y="3544094"/>
            <a:ext cx="914400" cy="914400"/>
          </a:xfrm>
          <a:prstGeom prst="rect">
            <a:avLst/>
          </a:prstGeom>
        </p:spPr>
      </p:pic>
      <p:pic>
        <p:nvPicPr>
          <p:cNvPr id="6" name="Graphic 5" descr="Gears">
            <a:extLst>
              <a:ext uri="{FF2B5EF4-FFF2-40B4-BE49-F238E27FC236}">
                <a16:creationId xmlns:a16="http://schemas.microsoft.com/office/drawing/2014/main" id="{1EB621AD-D9D2-EC5C-1218-42B5893D33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14" y="2265151"/>
            <a:ext cx="914400" cy="914400"/>
          </a:xfrm>
          <a:prstGeom prst="rect">
            <a:avLst/>
          </a:prstGeom>
        </p:spPr>
      </p:pic>
      <p:pic>
        <p:nvPicPr>
          <p:cNvPr id="7" name="Graphic 6" descr="Presentation with org chart">
            <a:extLst>
              <a:ext uri="{FF2B5EF4-FFF2-40B4-BE49-F238E27FC236}">
                <a16:creationId xmlns:a16="http://schemas.microsoft.com/office/drawing/2014/main" id="{507D2705-BB6E-02D4-4BFD-A0A0992BD5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1414" y="4888844"/>
            <a:ext cx="914400" cy="914400"/>
          </a:xfrm>
          <a:prstGeom prst="rect">
            <a:avLst/>
          </a:prstGeom>
        </p:spPr>
      </p:pic>
    </p:spTree>
    <p:extLst>
      <p:ext uri="{BB962C8B-B14F-4D97-AF65-F5344CB8AC3E}">
        <p14:creationId xmlns:p14="http://schemas.microsoft.com/office/powerpoint/2010/main" val="123444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8F56-0DAE-8DDF-481E-08B0B935B111}"/>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dirty="0"/>
              <a:t>Scenario: Online Book Store</a:t>
            </a:r>
          </a:p>
        </p:txBody>
      </p:sp>
      <p:pic>
        <p:nvPicPr>
          <p:cNvPr id="4" name="Graphic 3" descr="Customer review">
            <a:extLst>
              <a:ext uri="{FF2B5EF4-FFF2-40B4-BE49-F238E27FC236}">
                <a16:creationId xmlns:a16="http://schemas.microsoft.com/office/drawing/2014/main" id="{C19501FA-46BB-E5E8-E7A9-E8149FF41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946" y="1565783"/>
            <a:ext cx="2685705" cy="2685705"/>
          </a:xfrm>
          <a:prstGeom prst="rect">
            <a:avLst/>
          </a:prstGeom>
        </p:spPr>
      </p:pic>
      <p:pic>
        <p:nvPicPr>
          <p:cNvPr id="5" name="Graphic 4" descr="Rating 3 Star">
            <a:extLst>
              <a:ext uri="{FF2B5EF4-FFF2-40B4-BE49-F238E27FC236}">
                <a16:creationId xmlns:a16="http://schemas.microsoft.com/office/drawing/2014/main" id="{926521DA-4A71-986A-FBE1-B75EBD9208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8518" y="1565783"/>
            <a:ext cx="2685705" cy="2685705"/>
          </a:xfrm>
          <a:prstGeom prst="rect">
            <a:avLst/>
          </a:prstGeom>
        </p:spPr>
      </p:pic>
      <p:pic>
        <p:nvPicPr>
          <p:cNvPr id="3" name="Graphic 2" descr="Books">
            <a:extLst>
              <a:ext uri="{FF2B5EF4-FFF2-40B4-BE49-F238E27FC236}">
                <a16:creationId xmlns:a16="http://schemas.microsoft.com/office/drawing/2014/main" id="{BC5C032B-2822-36FB-8ABE-E6965DA5DF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3000" y="1613694"/>
            <a:ext cx="2637795" cy="2637795"/>
          </a:xfrm>
          <a:prstGeom prst="rect">
            <a:avLst/>
          </a:prstGeom>
        </p:spPr>
      </p:pic>
      <p:pic>
        <p:nvPicPr>
          <p:cNvPr id="6" name="Graphic 5" descr="Users">
            <a:extLst>
              <a:ext uri="{FF2B5EF4-FFF2-40B4-BE49-F238E27FC236}">
                <a16:creationId xmlns:a16="http://schemas.microsoft.com/office/drawing/2014/main" id="{92B8A272-11D2-7C37-8F13-BE383CB176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21662" y="1565783"/>
            <a:ext cx="2685706" cy="2685706"/>
          </a:xfrm>
          <a:prstGeom prst="rect">
            <a:avLst/>
          </a:prstGeom>
        </p:spPr>
      </p:pic>
      <p:cxnSp>
        <p:nvCxnSpPr>
          <p:cNvPr id="11" name="Straight Connector 10">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3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1B8D-4D86-74AC-AEFB-FCBB2F0ADD96}"/>
              </a:ext>
            </a:extLst>
          </p:cNvPr>
          <p:cNvSpPr>
            <a:spLocks noGrp="1"/>
          </p:cNvSpPr>
          <p:nvPr>
            <p:ph type="title"/>
          </p:nvPr>
        </p:nvSpPr>
        <p:spPr/>
        <p:txBody>
          <a:bodyPr/>
          <a:lstStyle/>
          <a:p>
            <a:r>
              <a:rPr lang="en-NZ" dirty="0"/>
              <a:t>Relational Data Model</a:t>
            </a:r>
            <a:endParaRPr lang="en-US" dirty="0"/>
          </a:p>
        </p:txBody>
      </p:sp>
      <p:graphicFrame>
        <p:nvGraphicFramePr>
          <p:cNvPr id="3" name="Table 4">
            <a:extLst>
              <a:ext uri="{FF2B5EF4-FFF2-40B4-BE49-F238E27FC236}">
                <a16:creationId xmlns:a16="http://schemas.microsoft.com/office/drawing/2014/main" id="{3FA38231-2D6F-B0D5-847A-47F3FD55B003}"/>
              </a:ext>
            </a:extLst>
          </p:cNvPr>
          <p:cNvGraphicFramePr>
            <a:graphicFrameLocks noGrp="1"/>
          </p:cNvGraphicFramePr>
          <p:nvPr>
            <p:extLst>
              <p:ext uri="{D42A27DB-BD31-4B8C-83A1-F6EECF244321}">
                <p14:modId xmlns:p14="http://schemas.microsoft.com/office/powerpoint/2010/main" val="2264314739"/>
              </p:ext>
            </p:extLst>
          </p:nvPr>
        </p:nvGraphicFramePr>
        <p:xfrm>
          <a:off x="5178658" y="1690688"/>
          <a:ext cx="1834683" cy="3337560"/>
        </p:xfrm>
        <a:graphic>
          <a:graphicData uri="http://schemas.openxmlformats.org/drawingml/2006/table">
            <a:tbl>
              <a:tblPr firstRow="1" bandRow="1">
                <a:tableStyleId>{5C22544A-7EE6-4342-B048-85BDC9FD1C3A}</a:tableStyleId>
              </a:tblPr>
              <a:tblGrid>
                <a:gridCol w="1834683">
                  <a:extLst>
                    <a:ext uri="{9D8B030D-6E8A-4147-A177-3AD203B41FA5}">
                      <a16:colId xmlns:a16="http://schemas.microsoft.com/office/drawing/2014/main" val="496783306"/>
                    </a:ext>
                  </a:extLst>
                </a:gridCol>
              </a:tblGrid>
              <a:tr h="370840">
                <a:tc>
                  <a:txBody>
                    <a:bodyPr/>
                    <a:lstStyle/>
                    <a:p>
                      <a:r>
                        <a:rPr lang="en-NZ" dirty="0"/>
                        <a:t>Book</a:t>
                      </a:r>
                    </a:p>
                  </a:txBody>
                  <a:tcPr/>
                </a:tc>
                <a:extLst>
                  <a:ext uri="{0D108BD9-81ED-4DB2-BD59-A6C34878D82A}">
                    <a16:rowId xmlns:a16="http://schemas.microsoft.com/office/drawing/2014/main" val="2704244941"/>
                  </a:ext>
                </a:extLst>
              </a:tr>
              <a:tr h="370840">
                <a:tc>
                  <a:txBody>
                    <a:bodyPr/>
                    <a:lstStyle/>
                    <a:p>
                      <a:r>
                        <a:rPr lang="en-NZ" dirty="0"/>
                        <a:t>Id</a:t>
                      </a:r>
                    </a:p>
                  </a:txBody>
                  <a:tcPr/>
                </a:tc>
                <a:extLst>
                  <a:ext uri="{0D108BD9-81ED-4DB2-BD59-A6C34878D82A}">
                    <a16:rowId xmlns:a16="http://schemas.microsoft.com/office/drawing/2014/main" val="558255181"/>
                  </a:ext>
                </a:extLst>
              </a:tr>
              <a:tr h="370840">
                <a:tc>
                  <a:txBody>
                    <a:bodyPr/>
                    <a:lstStyle/>
                    <a:p>
                      <a:r>
                        <a:rPr lang="en-NZ" dirty="0" err="1"/>
                        <a:t>AuthorId</a:t>
                      </a:r>
                      <a:endParaRPr lang="en-NZ" dirty="0"/>
                    </a:p>
                  </a:txBody>
                  <a:tcPr/>
                </a:tc>
                <a:extLst>
                  <a:ext uri="{0D108BD9-81ED-4DB2-BD59-A6C34878D82A}">
                    <a16:rowId xmlns:a16="http://schemas.microsoft.com/office/drawing/2014/main" val="1488010678"/>
                  </a:ext>
                </a:extLst>
              </a:tr>
              <a:tr h="370840">
                <a:tc>
                  <a:txBody>
                    <a:bodyPr/>
                    <a:lstStyle/>
                    <a:p>
                      <a:r>
                        <a:rPr lang="en-NZ" dirty="0" err="1"/>
                        <a:t>BookName</a:t>
                      </a:r>
                      <a:endParaRPr lang="en-NZ" dirty="0"/>
                    </a:p>
                  </a:txBody>
                  <a:tcPr/>
                </a:tc>
                <a:extLst>
                  <a:ext uri="{0D108BD9-81ED-4DB2-BD59-A6C34878D82A}">
                    <a16:rowId xmlns:a16="http://schemas.microsoft.com/office/drawing/2014/main" val="2800679390"/>
                  </a:ext>
                </a:extLst>
              </a:tr>
              <a:tr h="370840">
                <a:tc>
                  <a:txBody>
                    <a:bodyPr/>
                    <a:lstStyle/>
                    <a:p>
                      <a:r>
                        <a:rPr lang="en-NZ" dirty="0" err="1"/>
                        <a:t>BookDescription</a:t>
                      </a:r>
                      <a:endParaRPr lang="en-NZ" dirty="0"/>
                    </a:p>
                  </a:txBody>
                  <a:tcPr/>
                </a:tc>
                <a:extLst>
                  <a:ext uri="{0D108BD9-81ED-4DB2-BD59-A6C34878D82A}">
                    <a16:rowId xmlns:a16="http://schemas.microsoft.com/office/drawing/2014/main" val="3444373155"/>
                  </a:ext>
                </a:extLst>
              </a:tr>
              <a:tr h="370840">
                <a:tc>
                  <a:txBody>
                    <a:bodyPr/>
                    <a:lstStyle/>
                    <a:p>
                      <a:r>
                        <a:rPr lang="en-NZ" dirty="0" err="1"/>
                        <a:t>BookGenre</a:t>
                      </a:r>
                      <a:endParaRPr lang="en-NZ" dirty="0"/>
                    </a:p>
                  </a:txBody>
                  <a:tcPr/>
                </a:tc>
                <a:extLst>
                  <a:ext uri="{0D108BD9-81ED-4DB2-BD59-A6C34878D82A}">
                    <a16:rowId xmlns:a16="http://schemas.microsoft.com/office/drawing/2014/main" val="3080474456"/>
                  </a:ext>
                </a:extLst>
              </a:tr>
              <a:tr h="370840">
                <a:tc>
                  <a:txBody>
                    <a:bodyPr/>
                    <a:lstStyle/>
                    <a:p>
                      <a:r>
                        <a:rPr lang="en-NZ" dirty="0" err="1"/>
                        <a:t>ReleaseDate</a:t>
                      </a:r>
                      <a:endParaRPr lang="en-NZ" dirty="0"/>
                    </a:p>
                  </a:txBody>
                  <a:tcPr/>
                </a:tc>
                <a:extLst>
                  <a:ext uri="{0D108BD9-81ED-4DB2-BD59-A6C34878D82A}">
                    <a16:rowId xmlns:a16="http://schemas.microsoft.com/office/drawing/2014/main" val="1429228552"/>
                  </a:ext>
                </a:extLst>
              </a:tr>
              <a:tr h="370840">
                <a:tc>
                  <a:txBody>
                    <a:bodyPr/>
                    <a:lstStyle/>
                    <a:p>
                      <a:r>
                        <a:rPr lang="en-NZ" dirty="0" err="1"/>
                        <a:t>AverageRating</a:t>
                      </a:r>
                      <a:endParaRPr lang="en-NZ" dirty="0"/>
                    </a:p>
                  </a:txBody>
                  <a:tcPr/>
                </a:tc>
                <a:extLst>
                  <a:ext uri="{0D108BD9-81ED-4DB2-BD59-A6C34878D82A}">
                    <a16:rowId xmlns:a16="http://schemas.microsoft.com/office/drawing/2014/main" val="1842453155"/>
                  </a:ext>
                </a:extLst>
              </a:tr>
              <a:tr h="370840">
                <a:tc>
                  <a:txBody>
                    <a:bodyPr/>
                    <a:lstStyle/>
                    <a:p>
                      <a:r>
                        <a:rPr lang="en-NZ" dirty="0"/>
                        <a:t>Price</a:t>
                      </a:r>
                    </a:p>
                  </a:txBody>
                  <a:tcPr/>
                </a:tc>
                <a:extLst>
                  <a:ext uri="{0D108BD9-81ED-4DB2-BD59-A6C34878D82A}">
                    <a16:rowId xmlns:a16="http://schemas.microsoft.com/office/drawing/2014/main" val="958665267"/>
                  </a:ext>
                </a:extLst>
              </a:tr>
            </a:tbl>
          </a:graphicData>
        </a:graphic>
      </p:graphicFrame>
      <p:graphicFrame>
        <p:nvGraphicFramePr>
          <p:cNvPr id="4" name="Table 6">
            <a:extLst>
              <a:ext uri="{FF2B5EF4-FFF2-40B4-BE49-F238E27FC236}">
                <a16:creationId xmlns:a16="http://schemas.microsoft.com/office/drawing/2014/main" id="{58E8E3C3-1105-3484-98E8-4502AEC60F9D}"/>
              </a:ext>
            </a:extLst>
          </p:cNvPr>
          <p:cNvGraphicFramePr>
            <a:graphicFrameLocks noGrp="1"/>
          </p:cNvGraphicFramePr>
          <p:nvPr>
            <p:extLst>
              <p:ext uri="{D42A27DB-BD31-4B8C-83A1-F6EECF244321}">
                <p14:modId xmlns:p14="http://schemas.microsoft.com/office/powerpoint/2010/main" val="1845281638"/>
              </p:ext>
            </p:extLst>
          </p:nvPr>
        </p:nvGraphicFramePr>
        <p:xfrm>
          <a:off x="838199" y="1690688"/>
          <a:ext cx="1673726" cy="1854200"/>
        </p:xfrm>
        <a:graphic>
          <a:graphicData uri="http://schemas.openxmlformats.org/drawingml/2006/table">
            <a:tbl>
              <a:tblPr firstRow="1" bandRow="1">
                <a:tableStyleId>{5C22544A-7EE6-4342-B048-85BDC9FD1C3A}</a:tableStyleId>
              </a:tblPr>
              <a:tblGrid>
                <a:gridCol w="1673726">
                  <a:extLst>
                    <a:ext uri="{9D8B030D-6E8A-4147-A177-3AD203B41FA5}">
                      <a16:colId xmlns:a16="http://schemas.microsoft.com/office/drawing/2014/main" val="743033342"/>
                    </a:ext>
                  </a:extLst>
                </a:gridCol>
              </a:tblGrid>
              <a:tr h="370840">
                <a:tc>
                  <a:txBody>
                    <a:bodyPr/>
                    <a:lstStyle/>
                    <a:p>
                      <a:r>
                        <a:rPr lang="en-NZ" dirty="0"/>
                        <a:t>Authors</a:t>
                      </a:r>
                    </a:p>
                  </a:txBody>
                  <a:tcPr/>
                </a:tc>
                <a:extLst>
                  <a:ext uri="{0D108BD9-81ED-4DB2-BD59-A6C34878D82A}">
                    <a16:rowId xmlns:a16="http://schemas.microsoft.com/office/drawing/2014/main" val="3952346220"/>
                  </a:ext>
                </a:extLst>
              </a:tr>
              <a:tr h="370840">
                <a:tc>
                  <a:txBody>
                    <a:bodyPr/>
                    <a:lstStyle/>
                    <a:p>
                      <a:r>
                        <a:rPr lang="en-NZ" dirty="0"/>
                        <a:t>Id</a:t>
                      </a:r>
                    </a:p>
                  </a:txBody>
                  <a:tcPr/>
                </a:tc>
                <a:extLst>
                  <a:ext uri="{0D108BD9-81ED-4DB2-BD59-A6C34878D82A}">
                    <a16:rowId xmlns:a16="http://schemas.microsoft.com/office/drawing/2014/main" val="3338246012"/>
                  </a:ext>
                </a:extLst>
              </a:tr>
              <a:tr h="370840">
                <a:tc>
                  <a:txBody>
                    <a:bodyPr/>
                    <a:lstStyle/>
                    <a:p>
                      <a:r>
                        <a:rPr lang="en-NZ" dirty="0"/>
                        <a:t>FirstName</a:t>
                      </a:r>
                    </a:p>
                  </a:txBody>
                  <a:tcPr/>
                </a:tc>
                <a:extLst>
                  <a:ext uri="{0D108BD9-81ED-4DB2-BD59-A6C34878D82A}">
                    <a16:rowId xmlns:a16="http://schemas.microsoft.com/office/drawing/2014/main" val="788851407"/>
                  </a:ext>
                </a:extLst>
              </a:tr>
              <a:tr h="370840">
                <a:tc>
                  <a:txBody>
                    <a:bodyPr/>
                    <a:lstStyle/>
                    <a:p>
                      <a:r>
                        <a:rPr lang="en-NZ" dirty="0" err="1"/>
                        <a:t>LastName</a:t>
                      </a:r>
                      <a:endParaRPr lang="en-NZ" dirty="0"/>
                    </a:p>
                  </a:txBody>
                  <a:tcPr/>
                </a:tc>
                <a:extLst>
                  <a:ext uri="{0D108BD9-81ED-4DB2-BD59-A6C34878D82A}">
                    <a16:rowId xmlns:a16="http://schemas.microsoft.com/office/drawing/2014/main" val="293627624"/>
                  </a:ext>
                </a:extLst>
              </a:tr>
              <a:tr h="370840">
                <a:tc>
                  <a:txBody>
                    <a:bodyPr/>
                    <a:lstStyle/>
                    <a:p>
                      <a:r>
                        <a:rPr lang="en-NZ" dirty="0" err="1"/>
                        <a:t>BirthDate</a:t>
                      </a:r>
                      <a:endParaRPr lang="en-NZ" dirty="0"/>
                    </a:p>
                  </a:txBody>
                  <a:tcPr/>
                </a:tc>
                <a:extLst>
                  <a:ext uri="{0D108BD9-81ED-4DB2-BD59-A6C34878D82A}">
                    <a16:rowId xmlns:a16="http://schemas.microsoft.com/office/drawing/2014/main" val="134987692"/>
                  </a:ext>
                </a:extLst>
              </a:tr>
            </a:tbl>
          </a:graphicData>
        </a:graphic>
      </p:graphicFrame>
      <p:graphicFrame>
        <p:nvGraphicFramePr>
          <p:cNvPr id="5" name="Table 8">
            <a:extLst>
              <a:ext uri="{FF2B5EF4-FFF2-40B4-BE49-F238E27FC236}">
                <a16:creationId xmlns:a16="http://schemas.microsoft.com/office/drawing/2014/main" id="{A3CA919B-46C5-C610-7E40-468A715B0B48}"/>
              </a:ext>
            </a:extLst>
          </p:cNvPr>
          <p:cNvGraphicFramePr>
            <a:graphicFrameLocks noGrp="1"/>
          </p:cNvGraphicFramePr>
          <p:nvPr>
            <p:extLst>
              <p:ext uri="{D42A27DB-BD31-4B8C-83A1-F6EECF244321}">
                <p14:modId xmlns:p14="http://schemas.microsoft.com/office/powerpoint/2010/main" val="722352273"/>
              </p:ext>
            </p:extLst>
          </p:nvPr>
        </p:nvGraphicFramePr>
        <p:xfrm>
          <a:off x="9680074" y="1690688"/>
          <a:ext cx="1972109" cy="1854200"/>
        </p:xfrm>
        <a:graphic>
          <a:graphicData uri="http://schemas.openxmlformats.org/drawingml/2006/table">
            <a:tbl>
              <a:tblPr firstRow="1" bandRow="1">
                <a:tableStyleId>{5C22544A-7EE6-4342-B048-85BDC9FD1C3A}</a:tableStyleId>
              </a:tblPr>
              <a:tblGrid>
                <a:gridCol w="1972109">
                  <a:extLst>
                    <a:ext uri="{9D8B030D-6E8A-4147-A177-3AD203B41FA5}">
                      <a16:colId xmlns:a16="http://schemas.microsoft.com/office/drawing/2014/main" val="1203151984"/>
                    </a:ext>
                  </a:extLst>
                </a:gridCol>
              </a:tblGrid>
              <a:tr h="370840">
                <a:tc>
                  <a:txBody>
                    <a:bodyPr/>
                    <a:lstStyle/>
                    <a:p>
                      <a:r>
                        <a:rPr lang="en-NZ" dirty="0"/>
                        <a:t>Reviews</a:t>
                      </a:r>
                    </a:p>
                  </a:txBody>
                  <a:tcPr/>
                </a:tc>
                <a:extLst>
                  <a:ext uri="{0D108BD9-81ED-4DB2-BD59-A6C34878D82A}">
                    <a16:rowId xmlns:a16="http://schemas.microsoft.com/office/drawing/2014/main" val="2844880971"/>
                  </a:ext>
                </a:extLst>
              </a:tr>
              <a:tr h="370840">
                <a:tc>
                  <a:txBody>
                    <a:bodyPr/>
                    <a:lstStyle/>
                    <a:p>
                      <a:r>
                        <a:rPr lang="en-NZ" dirty="0"/>
                        <a:t>Id</a:t>
                      </a:r>
                    </a:p>
                  </a:txBody>
                  <a:tcPr/>
                </a:tc>
                <a:extLst>
                  <a:ext uri="{0D108BD9-81ED-4DB2-BD59-A6C34878D82A}">
                    <a16:rowId xmlns:a16="http://schemas.microsoft.com/office/drawing/2014/main" val="1768193278"/>
                  </a:ext>
                </a:extLst>
              </a:tr>
              <a:tr h="370840">
                <a:tc>
                  <a:txBody>
                    <a:bodyPr/>
                    <a:lstStyle/>
                    <a:p>
                      <a:r>
                        <a:rPr lang="en-NZ" dirty="0" err="1"/>
                        <a:t>BookId</a:t>
                      </a:r>
                      <a:endParaRPr lang="en-NZ" dirty="0"/>
                    </a:p>
                  </a:txBody>
                  <a:tcPr/>
                </a:tc>
                <a:extLst>
                  <a:ext uri="{0D108BD9-81ED-4DB2-BD59-A6C34878D82A}">
                    <a16:rowId xmlns:a16="http://schemas.microsoft.com/office/drawing/2014/main" val="1590458898"/>
                  </a:ext>
                </a:extLst>
              </a:tr>
              <a:tr h="370840">
                <a:tc>
                  <a:txBody>
                    <a:bodyPr/>
                    <a:lstStyle/>
                    <a:p>
                      <a:r>
                        <a:rPr lang="en-NZ" dirty="0"/>
                        <a:t>Rating</a:t>
                      </a:r>
                    </a:p>
                  </a:txBody>
                  <a:tcPr/>
                </a:tc>
                <a:extLst>
                  <a:ext uri="{0D108BD9-81ED-4DB2-BD59-A6C34878D82A}">
                    <a16:rowId xmlns:a16="http://schemas.microsoft.com/office/drawing/2014/main" val="767074750"/>
                  </a:ext>
                </a:extLst>
              </a:tr>
              <a:tr h="370840">
                <a:tc>
                  <a:txBody>
                    <a:bodyPr/>
                    <a:lstStyle/>
                    <a:p>
                      <a:r>
                        <a:rPr lang="en-NZ" dirty="0" err="1"/>
                        <a:t>RatingDescription</a:t>
                      </a:r>
                      <a:endParaRPr lang="en-NZ" dirty="0"/>
                    </a:p>
                  </a:txBody>
                  <a:tcPr/>
                </a:tc>
                <a:extLst>
                  <a:ext uri="{0D108BD9-81ED-4DB2-BD59-A6C34878D82A}">
                    <a16:rowId xmlns:a16="http://schemas.microsoft.com/office/drawing/2014/main" val="3400265249"/>
                  </a:ext>
                </a:extLst>
              </a:tr>
            </a:tbl>
          </a:graphicData>
        </a:graphic>
      </p:graphicFrame>
      <p:cxnSp>
        <p:nvCxnSpPr>
          <p:cNvPr id="6" name="Connector: Elbow 5">
            <a:extLst>
              <a:ext uri="{FF2B5EF4-FFF2-40B4-BE49-F238E27FC236}">
                <a16:creationId xmlns:a16="http://schemas.microsoft.com/office/drawing/2014/main" id="{1927D84C-F628-9529-66E4-426CE355FB94}"/>
              </a:ext>
            </a:extLst>
          </p:cNvPr>
          <p:cNvCxnSpPr>
            <a:endCxn id="5" idx="1"/>
          </p:cNvCxnSpPr>
          <p:nvPr/>
        </p:nvCxnSpPr>
        <p:spPr>
          <a:xfrm>
            <a:off x="7013341" y="2233061"/>
            <a:ext cx="2666733" cy="384727"/>
          </a:xfrm>
          <a:prstGeom prst="bentConnector3">
            <a:avLst>
              <a:gd name="adj1" fmla="val 46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928C1950-8D2C-FC1D-891C-05220BF3FEE2}"/>
              </a:ext>
            </a:extLst>
          </p:cNvPr>
          <p:cNvCxnSpPr/>
          <p:nvPr/>
        </p:nvCxnSpPr>
        <p:spPr>
          <a:xfrm rot="10800000">
            <a:off x="2511926" y="2233062"/>
            <a:ext cx="2666733" cy="384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B382E942-80F3-2A5B-6297-42A11B8A18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3872" y="2473410"/>
            <a:ext cx="288756" cy="288756"/>
          </a:xfrm>
          <a:prstGeom prst="rect">
            <a:avLst/>
          </a:prstGeom>
        </p:spPr>
      </p:pic>
      <p:pic>
        <p:nvPicPr>
          <p:cNvPr id="9" name="Graphic 8" descr="Key">
            <a:extLst>
              <a:ext uri="{FF2B5EF4-FFF2-40B4-BE49-F238E27FC236}">
                <a16:creationId xmlns:a16="http://schemas.microsoft.com/office/drawing/2014/main" id="{E43E2C4E-E28B-8547-079A-18DD73EE0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866" y="2088683"/>
            <a:ext cx="288756" cy="288756"/>
          </a:xfrm>
          <a:prstGeom prst="rect">
            <a:avLst/>
          </a:prstGeom>
        </p:spPr>
      </p:pic>
      <p:pic>
        <p:nvPicPr>
          <p:cNvPr id="10" name="Graphic 9" descr="Key">
            <a:extLst>
              <a:ext uri="{FF2B5EF4-FFF2-40B4-BE49-F238E27FC236}">
                <a16:creationId xmlns:a16="http://schemas.microsoft.com/office/drawing/2014/main" id="{1960D0C9-02D9-61B7-4024-B576E97B38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17691" y="2473410"/>
            <a:ext cx="288756" cy="288756"/>
          </a:xfrm>
          <a:prstGeom prst="rect">
            <a:avLst/>
          </a:prstGeom>
        </p:spPr>
      </p:pic>
      <p:pic>
        <p:nvPicPr>
          <p:cNvPr id="11" name="Graphic 10" descr="Key">
            <a:extLst>
              <a:ext uri="{FF2B5EF4-FFF2-40B4-BE49-F238E27FC236}">
                <a16:creationId xmlns:a16="http://schemas.microsoft.com/office/drawing/2014/main" id="{7D59AB7F-F170-1B97-CDA2-3AD736A672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9901" y="2088683"/>
            <a:ext cx="288756" cy="288756"/>
          </a:xfrm>
          <a:prstGeom prst="rect">
            <a:avLst/>
          </a:prstGeom>
        </p:spPr>
      </p:pic>
      <p:pic>
        <p:nvPicPr>
          <p:cNvPr id="12" name="Graphic 11" descr="Key">
            <a:extLst>
              <a:ext uri="{FF2B5EF4-FFF2-40B4-BE49-F238E27FC236}">
                <a16:creationId xmlns:a16="http://schemas.microsoft.com/office/drawing/2014/main" id="{C199805D-E5C7-8418-B458-C87BD11348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1318" y="2088683"/>
            <a:ext cx="288756" cy="288756"/>
          </a:xfrm>
          <a:prstGeom prst="rect">
            <a:avLst/>
          </a:prstGeom>
        </p:spPr>
      </p:pic>
      <p:pic>
        <p:nvPicPr>
          <p:cNvPr id="13" name="Graphic 12" descr="Key">
            <a:extLst>
              <a:ext uri="{FF2B5EF4-FFF2-40B4-BE49-F238E27FC236}">
                <a16:creationId xmlns:a16="http://schemas.microsoft.com/office/drawing/2014/main" id="{A91A2390-8791-CAAF-2241-C9195BB0DC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193" y="5420162"/>
            <a:ext cx="464685" cy="464685"/>
          </a:xfrm>
          <a:prstGeom prst="rect">
            <a:avLst/>
          </a:prstGeom>
        </p:spPr>
      </p:pic>
      <p:pic>
        <p:nvPicPr>
          <p:cNvPr id="14" name="Graphic 13" descr="Key">
            <a:extLst>
              <a:ext uri="{FF2B5EF4-FFF2-40B4-BE49-F238E27FC236}">
                <a16:creationId xmlns:a16="http://schemas.microsoft.com/office/drawing/2014/main" id="{1C21FD53-AEC3-5FD0-C0E9-D2E0639296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193" y="5884847"/>
            <a:ext cx="464685" cy="464685"/>
          </a:xfrm>
          <a:prstGeom prst="rect">
            <a:avLst/>
          </a:prstGeom>
        </p:spPr>
      </p:pic>
      <p:sp>
        <p:nvSpPr>
          <p:cNvPr id="15" name="TextBox 14">
            <a:extLst>
              <a:ext uri="{FF2B5EF4-FFF2-40B4-BE49-F238E27FC236}">
                <a16:creationId xmlns:a16="http://schemas.microsoft.com/office/drawing/2014/main" id="{647FCAA5-CF69-ECB6-9483-E0CA63EEB10C}"/>
              </a:ext>
            </a:extLst>
          </p:cNvPr>
          <p:cNvSpPr txBox="1"/>
          <p:nvPr/>
        </p:nvSpPr>
        <p:spPr>
          <a:xfrm>
            <a:off x="686878" y="5414397"/>
            <a:ext cx="1376414" cy="369332"/>
          </a:xfrm>
          <a:prstGeom prst="rect">
            <a:avLst/>
          </a:prstGeom>
          <a:noFill/>
        </p:spPr>
        <p:txBody>
          <a:bodyPr wrap="square" rtlCol="0">
            <a:spAutoFit/>
          </a:bodyPr>
          <a:lstStyle/>
          <a:p>
            <a:r>
              <a:rPr lang="en-NZ" dirty="0"/>
              <a:t>Primary Key</a:t>
            </a:r>
          </a:p>
        </p:txBody>
      </p:sp>
      <p:sp>
        <p:nvSpPr>
          <p:cNvPr id="16" name="TextBox 15">
            <a:extLst>
              <a:ext uri="{FF2B5EF4-FFF2-40B4-BE49-F238E27FC236}">
                <a16:creationId xmlns:a16="http://schemas.microsoft.com/office/drawing/2014/main" id="{B5DF946A-B686-0F5F-7D99-F71D30E16111}"/>
              </a:ext>
            </a:extLst>
          </p:cNvPr>
          <p:cNvSpPr txBox="1"/>
          <p:nvPr/>
        </p:nvSpPr>
        <p:spPr>
          <a:xfrm>
            <a:off x="686878" y="5891002"/>
            <a:ext cx="1376414" cy="369332"/>
          </a:xfrm>
          <a:prstGeom prst="rect">
            <a:avLst/>
          </a:prstGeom>
          <a:noFill/>
        </p:spPr>
        <p:txBody>
          <a:bodyPr wrap="square" rtlCol="0">
            <a:spAutoFit/>
          </a:bodyPr>
          <a:lstStyle/>
          <a:p>
            <a:r>
              <a:rPr lang="en-NZ" dirty="0"/>
              <a:t>Foreign Key</a:t>
            </a:r>
          </a:p>
        </p:txBody>
      </p:sp>
    </p:spTree>
    <p:extLst>
      <p:ext uri="{BB962C8B-B14F-4D97-AF65-F5344CB8AC3E}">
        <p14:creationId xmlns:p14="http://schemas.microsoft.com/office/powerpoint/2010/main" val="105241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DF88-A51F-585A-5BB2-22F730CC9F7B}"/>
              </a:ext>
            </a:extLst>
          </p:cNvPr>
          <p:cNvSpPr>
            <a:spLocks noGrp="1"/>
          </p:cNvSpPr>
          <p:nvPr>
            <p:ph type="title"/>
          </p:nvPr>
        </p:nvSpPr>
        <p:spPr/>
        <p:txBody>
          <a:bodyPr/>
          <a:lstStyle/>
          <a:p>
            <a:r>
              <a:rPr lang="en-NZ" sz="4400" dirty="0"/>
              <a:t>SQL: Retrieving all books for a Author</a:t>
            </a:r>
            <a:endParaRPr lang="en-US" dirty="0"/>
          </a:p>
        </p:txBody>
      </p:sp>
      <p:sp>
        <p:nvSpPr>
          <p:cNvPr id="3" name="Content Placeholder 2">
            <a:extLst>
              <a:ext uri="{FF2B5EF4-FFF2-40B4-BE49-F238E27FC236}">
                <a16:creationId xmlns:a16="http://schemas.microsoft.com/office/drawing/2014/main" id="{9C89B75F-A29C-1EEB-3724-EA5EF2DE6C42}"/>
              </a:ext>
            </a:extLst>
          </p:cNvPr>
          <p:cNvSpPr>
            <a:spLocks noGrp="1"/>
          </p:cNvSpPr>
          <p:nvPr>
            <p:ph sz="half" idx="1"/>
          </p:nvPr>
        </p:nvSpPr>
        <p:spPr/>
        <p:txBody>
          <a:bodyPr/>
          <a:lstStyle/>
          <a:p>
            <a:pPr lvl="0"/>
            <a:r>
              <a:rPr lang="en-US" dirty="0"/>
              <a:t>Normalizing data avoids storing redundant data.</a:t>
            </a:r>
            <a:endParaRPr lang="en-NZ" dirty="0"/>
          </a:p>
          <a:p>
            <a:pPr lvl="0"/>
            <a:r>
              <a:rPr lang="en-US" dirty="0"/>
              <a:t>Refer to other data.</a:t>
            </a:r>
            <a:endParaRPr lang="en-NZ" dirty="0"/>
          </a:p>
          <a:p>
            <a:pPr lvl="0"/>
            <a:r>
              <a:rPr lang="en-US" dirty="0"/>
              <a:t>Implement Joins to </a:t>
            </a:r>
            <a:r>
              <a:rPr lang="en-US" dirty="0" err="1"/>
              <a:t>denormalize</a:t>
            </a:r>
            <a:r>
              <a:rPr lang="en-US" dirty="0"/>
              <a:t> the data back to us.</a:t>
            </a:r>
            <a:endParaRPr lang="en-NZ" dirty="0"/>
          </a:p>
          <a:p>
            <a:pPr lvl="0"/>
            <a:r>
              <a:rPr lang="en-US" dirty="0"/>
              <a:t>Updating information would require write operations across different individual tables.</a:t>
            </a:r>
            <a:endParaRPr lang="en-NZ" dirty="0"/>
          </a:p>
          <a:p>
            <a:endParaRPr lang="en-US" dirty="0"/>
          </a:p>
        </p:txBody>
      </p:sp>
      <p:pic>
        <p:nvPicPr>
          <p:cNvPr id="5" name="Content Placeholder 18" descr="A close up of text on a black background&#10;&#10;Description automatically generated">
            <a:extLst>
              <a:ext uri="{FF2B5EF4-FFF2-40B4-BE49-F238E27FC236}">
                <a16:creationId xmlns:a16="http://schemas.microsoft.com/office/drawing/2014/main" id="{9E5B359F-CA06-5453-6C4A-070FF9BA6FF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3094"/>
          <a:stretch/>
        </p:blipFill>
        <p:spPr>
          <a:xfrm>
            <a:off x="6244689" y="1825625"/>
            <a:ext cx="5036622" cy="4351338"/>
          </a:xfrm>
          <a:prstGeom prst="rect">
            <a:avLst/>
          </a:prstGeom>
          <a:effectLst/>
        </p:spPr>
      </p:pic>
    </p:spTree>
    <p:extLst>
      <p:ext uri="{BB962C8B-B14F-4D97-AF65-F5344CB8AC3E}">
        <p14:creationId xmlns:p14="http://schemas.microsoft.com/office/powerpoint/2010/main" val="3902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0EEF4-36CA-271F-08DE-F7CA8F5127BF}"/>
              </a:ext>
            </a:extLst>
          </p:cNvPr>
          <p:cNvSpPr>
            <a:spLocks noGrp="1"/>
          </p:cNvSpPr>
          <p:nvPr>
            <p:ph type="title"/>
          </p:nvPr>
        </p:nvSpPr>
        <p:spPr/>
        <p:txBody>
          <a:bodyPr/>
          <a:lstStyle/>
          <a:p>
            <a:r>
              <a:rPr lang="en-NZ" dirty="0"/>
              <a:t>Problems with this approach in Cosmos DB</a:t>
            </a:r>
            <a:endParaRPr lang="en-US" dirty="0"/>
          </a:p>
        </p:txBody>
      </p:sp>
      <p:graphicFrame>
        <p:nvGraphicFramePr>
          <p:cNvPr id="6" name="Content Placeholder 2">
            <a:extLst>
              <a:ext uri="{FF2B5EF4-FFF2-40B4-BE49-F238E27FC236}">
                <a16:creationId xmlns:a16="http://schemas.microsoft.com/office/drawing/2014/main" id="{0BCA41EF-30D2-9CF3-03C0-0CB313B68335}"/>
              </a:ext>
            </a:extLst>
          </p:cNvPr>
          <p:cNvGraphicFramePr>
            <a:graphicFrameLocks/>
          </p:cNvGraphicFramePr>
          <p:nvPr>
            <p:extLst>
              <p:ext uri="{D42A27DB-BD31-4B8C-83A1-F6EECF244321}">
                <p14:modId xmlns:p14="http://schemas.microsoft.com/office/powerpoint/2010/main" val="218195531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67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13798646-420D-437A-AAEB-8296909D909F}"/>
                                            </p:graphicEl>
                                          </p:spTgt>
                                        </p:tgtEl>
                                        <p:attrNameLst>
                                          <p:attrName>style.visibility</p:attrName>
                                        </p:attrNameLst>
                                      </p:cBhvr>
                                      <p:to>
                                        <p:strVal val="visible"/>
                                      </p:to>
                                    </p:set>
                                    <p:animEffect transition="in" filter="fade">
                                      <p:cBhvr>
                                        <p:cTn id="7" dur="500"/>
                                        <p:tgtEl>
                                          <p:spTgt spid="6">
                                            <p:graphicEl>
                                              <a:dgm id="{13798646-420D-437A-AAEB-8296909D909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98DA3788-BEE4-455A-8567-784F32DC9C46}"/>
                                            </p:graphicEl>
                                          </p:spTgt>
                                        </p:tgtEl>
                                        <p:attrNameLst>
                                          <p:attrName>style.visibility</p:attrName>
                                        </p:attrNameLst>
                                      </p:cBhvr>
                                      <p:to>
                                        <p:strVal val="visible"/>
                                      </p:to>
                                    </p:set>
                                    <p:animEffect transition="in" filter="fade">
                                      <p:cBhvr>
                                        <p:cTn id="10" dur="500"/>
                                        <p:tgtEl>
                                          <p:spTgt spid="6">
                                            <p:graphicEl>
                                              <a:dgm id="{98DA3788-BEE4-455A-8567-784F32DC9C4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89257CD8-3832-43F7-9806-6E3D8A568339}"/>
                                            </p:graphicEl>
                                          </p:spTgt>
                                        </p:tgtEl>
                                        <p:attrNameLst>
                                          <p:attrName>style.visibility</p:attrName>
                                        </p:attrNameLst>
                                      </p:cBhvr>
                                      <p:to>
                                        <p:strVal val="visible"/>
                                      </p:to>
                                    </p:set>
                                    <p:animEffect transition="in" filter="fade">
                                      <p:cBhvr>
                                        <p:cTn id="13" dur="500"/>
                                        <p:tgtEl>
                                          <p:spTgt spid="6">
                                            <p:graphicEl>
                                              <a:dgm id="{89257CD8-3832-43F7-9806-6E3D8A568339}"/>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graphicEl>
                                              <a:dgm id="{7156A6E6-05BB-4051-BC2F-56AE4C2C8E81}"/>
                                            </p:graphicEl>
                                          </p:spTgt>
                                        </p:tgtEl>
                                        <p:attrNameLst>
                                          <p:attrName>style.visibility</p:attrName>
                                        </p:attrNameLst>
                                      </p:cBhvr>
                                      <p:to>
                                        <p:strVal val="visible"/>
                                      </p:to>
                                    </p:set>
                                    <p:animEffect transition="in" filter="fade">
                                      <p:cBhvr>
                                        <p:cTn id="17" dur="500"/>
                                        <p:tgtEl>
                                          <p:spTgt spid="6">
                                            <p:graphicEl>
                                              <a:dgm id="{7156A6E6-05BB-4051-BC2F-56AE4C2C8E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graphicEl>
                                              <a:dgm id="{BC37C384-718A-4F2C-8CAE-0AC799C701BD}"/>
                                            </p:graphicEl>
                                          </p:spTgt>
                                        </p:tgtEl>
                                        <p:attrNameLst>
                                          <p:attrName>style.visibility</p:attrName>
                                        </p:attrNameLst>
                                      </p:cBhvr>
                                      <p:to>
                                        <p:strVal val="visible"/>
                                      </p:to>
                                    </p:set>
                                    <p:animEffect transition="in" filter="fade">
                                      <p:cBhvr>
                                        <p:cTn id="20" dur="500"/>
                                        <p:tgtEl>
                                          <p:spTgt spid="6">
                                            <p:graphicEl>
                                              <a:dgm id="{BC37C384-718A-4F2C-8CAE-0AC799C701B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E83F2819-4EF7-4534-8D4C-6598CD88E438}"/>
                                            </p:graphicEl>
                                          </p:spTgt>
                                        </p:tgtEl>
                                        <p:attrNameLst>
                                          <p:attrName>style.visibility</p:attrName>
                                        </p:attrNameLst>
                                      </p:cBhvr>
                                      <p:to>
                                        <p:strVal val="visible"/>
                                      </p:to>
                                    </p:set>
                                    <p:animEffect transition="in" filter="fade">
                                      <p:cBhvr>
                                        <p:cTn id="23" dur="500"/>
                                        <p:tgtEl>
                                          <p:spTgt spid="6">
                                            <p:graphicEl>
                                              <a:dgm id="{E83F2819-4EF7-4534-8D4C-6598CD88E438}"/>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FEBF2BED-8F41-47D5-A7C7-E237F98A189F}"/>
                                            </p:graphicEl>
                                          </p:spTgt>
                                        </p:tgtEl>
                                        <p:attrNameLst>
                                          <p:attrName>style.visibility</p:attrName>
                                        </p:attrNameLst>
                                      </p:cBhvr>
                                      <p:to>
                                        <p:strVal val="visible"/>
                                      </p:to>
                                    </p:set>
                                    <p:animEffect transition="in" filter="fade">
                                      <p:cBhvr>
                                        <p:cTn id="27" dur="500"/>
                                        <p:tgtEl>
                                          <p:spTgt spid="6">
                                            <p:graphicEl>
                                              <a:dgm id="{FEBF2BED-8F41-47D5-A7C7-E237F98A189F}"/>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graphicEl>
                                              <a:dgm id="{A1AC5328-D269-4821-AF20-CE5B538EAA27}"/>
                                            </p:graphicEl>
                                          </p:spTgt>
                                        </p:tgtEl>
                                        <p:attrNameLst>
                                          <p:attrName>style.visibility</p:attrName>
                                        </p:attrNameLst>
                                      </p:cBhvr>
                                      <p:to>
                                        <p:strVal val="visible"/>
                                      </p:to>
                                    </p:set>
                                    <p:animEffect transition="in" filter="fade">
                                      <p:cBhvr>
                                        <p:cTn id="30" dur="500"/>
                                        <p:tgtEl>
                                          <p:spTgt spid="6">
                                            <p:graphicEl>
                                              <a:dgm id="{A1AC5328-D269-4821-AF20-CE5B538EAA27}"/>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graphicEl>
                                              <a:dgm id="{CE3BEF1A-E065-4DBC-BE93-4F47583844F2}"/>
                                            </p:graphicEl>
                                          </p:spTgt>
                                        </p:tgtEl>
                                        <p:attrNameLst>
                                          <p:attrName>style.visibility</p:attrName>
                                        </p:attrNameLst>
                                      </p:cBhvr>
                                      <p:to>
                                        <p:strVal val="visible"/>
                                      </p:to>
                                    </p:set>
                                    <p:animEffect transition="in" filter="fade">
                                      <p:cBhvr>
                                        <p:cTn id="33" dur="500"/>
                                        <p:tgtEl>
                                          <p:spTgt spid="6">
                                            <p:graphicEl>
                                              <a:dgm id="{CE3BEF1A-E065-4DBC-BE93-4F47583844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1635-D73A-E9A3-1BE6-F292B4B2D859}"/>
              </a:ext>
            </a:extLst>
          </p:cNvPr>
          <p:cNvSpPr>
            <a:spLocks noGrp="1"/>
          </p:cNvSpPr>
          <p:nvPr>
            <p:ph type="title"/>
          </p:nvPr>
        </p:nvSpPr>
        <p:spPr/>
        <p:txBody>
          <a:bodyPr/>
          <a:lstStyle/>
          <a:p>
            <a:r>
              <a:rPr lang="en-NZ" dirty="0"/>
              <a:t>How Partitioning works</a:t>
            </a:r>
            <a:endParaRPr lang="en-US" dirty="0"/>
          </a:p>
        </p:txBody>
      </p:sp>
      <p:sp>
        <p:nvSpPr>
          <p:cNvPr id="5" name="Content Placeholder 4">
            <a:extLst>
              <a:ext uri="{FF2B5EF4-FFF2-40B4-BE49-F238E27FC236}">
                <a16:creationId xmlns:a16="http://schemas.microsoft.com/office/drawing/2014/main" id="{61FC856D-88D3-7F12-339E-D1247A7A8608}"/>
              </a:ext>
            </a:extLst>
          </p:cNvPr>
          <p:cNvSpPr>
            <a:spLocks noGrp="1"/>
          </p:cNvSpPr>
          <p:nvPr>
            <p:ph idx="1"/>
          </p:nvPr>
        </p:nvSpPr>
        <p:spPr/>
        <p:txBody>
          <a:bodyPr/>
          <a:lstStyle/>
          <a:p>
            <a:pPr lvl="0"/>
            <a:r>
              <a:rPr lang="en-NZ" dirty="0"/>
              <a:t>Cosmos DB uses partitioning to scale containers to meet performance needs.</a:t>
            </a:r>
          </a:p>
          <a:p>
            <a:pPr lvl="0"/>
            <a:r>
              <a:rPr lang="en-NZ" dirty="0"/>
              <a:t>Items in our containers are divided into </a:t>
            </a:r>
            <a:r>
              <a:rPr lang="en-NZ" b="1" dirty="0"/>
              <a:t>logical partitions.</a:t>
            </a:r>
          </a:p>
          <a:p>
            <a:pPr lvl="0"/>
            <a:r>
              <a:rPr lang="en-NZ" dirty="0"/>
              <a:t>These are based on the value of a </a:t>
            </a:r>
            <a:r>
              <a:rPr lang="en-NZ" b="1" dirty="0"/>
              <a:t>partition key</a:t>
            </a:r>
            <a:r>
              <a:rPr lang="en-NZ" dirty="0"/>
              <a:t> that is associated with items in our containers.</a:t>
            </a:r>
          </a:p>
          <a:p>
            <a:pPr lvl="0"/>
            <a:r>
              <a:rPr lang="en-NZ" dirty="0"/>
              <a:t>All items in a logical partition have the same partition key value</a:t>
            </a:r>
          </a:p>
          <a:p>
            <a:pPr lvl="0"/>
            <a:r>
              <a:rPr lang="en-NZ" dirty="0"/>
              <a:t>These logical partitions are then mapped to </a:t>
            </a:r>
            <a:r>
              <a:rPr lang="en-NZ" b="1" dirty="0"/>
              <a:t>physical partitions </a:t>
            </a:r>
            <a:r>
              <a:rPr lang="en-NZ" dirty="0"/>
              <a:t>behind the scenes.</a:t>
            </a:r>
          </a:p>
        </p:txBody>
      </p:sp>
    </p:spTree>
    <p:extLst>
      <p:ext uri="{BB962C8B-B14F-4D97-AF65-F5344CB8AC3E}">
        <p14:creationId xmlns:p14="http://schemas.microsoft.com/office/powerpoint/2010/main" val="45396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2D82B39-41EB-4F46-A0F8-C2E95185E18F}"/>
              </a:ext>
            </a:extLst>
          </p:cNvPr>
          <p:cNvSpPr/>
          <p:nvPr/>
        </p:nvSpPr>
        <p:spPr>
          <a:xfrm>
            <a:off x="9538573" y="2080289"/>
            <a:ext cx="1998282" cy="36323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E2DEA8D2-2258-1E4A-D5D2-FAA426A2D2F6}"/>
              </a:ext>
            </a:extLst>
          </p:cNvPr>
          <p:cNvSpPr/>
          <p:nvPr/>
        </p:nvSpPr>
        <p:spPr>
          <a:xfrm>
            <a:off x="5146106" y="2080289"/>
            <a:ext cx="1998282" cy="36323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7E4D6812-FDE4-0A02-7AAE-F65B0818E358}"/>
              </a:ext>
            </a:extLst>
          </p:cNvPr>
          <p:cNvSpPr/>
          <p:nvPr/>
        </p:nvSpPr>
        <p:spPr>
          <a:xfrm>
            <a:off x="708470" y="2080289"/>
            <a:ext cx="1998282" cy="363234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9E356096-C27B-820D-4FEC-933553D08AD3}"/>
              </a:ext>
            </a:extLst>
          </p:cNvPr>
          <p:cNvSpPr/>
          <p:nvPr/>
        </p:nvSpPr>
        <p:spPr>
          <a:xfrm>
            <a:off x="4847896" y="385010"/>
            <a:ext cx="2579063" cy="9154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bg1"/>
                </a:solidFill>
              </a:rPr>
              <a:t>Partition Key Value:</a:t>
            </a:r>
          </a:p>
          <a:p>
            <a:pPr algn="ctr"/>
            <a:r>
              <a:rPr lang="en-NZ" dirty="0">
                <a:solidFill>
                  <a:schemeClr val="bg1"/>
                </a:solidFill>
              </a:rPr>
              <a:t>/Genre</a:t>
            </a:r>
          </a:p>
        </p:txBody>
      </p:sp>
      <p:sp>
        <p:nvSpPr>
          <p:cNvPr id="27" name="Rectangle 26">
            <a:extLst>
              <a:ext uri="{FF2B5EF4-FFF2-40B4-BE49-F238E27FC236}">
                <a16:creationId xmlns:a16="http://schemas.microsoft.com/office/drawing/2014/main" id="{4F9E0481-E13B-4A52-DD71-84CACB36A3B4}"/>
              </a:ext>
            </a:extLst>
          </p:cNvPr>
          <p:cNvSpPr/>
          <p:nvPr/>
        </p:nvSpPr>
        <p:spPr>
          <a:xfrm>
            <a:off x="1092376" y="2363667"/>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Romance</a:t>
            </a:r>
          </a:p>
        </p:txBody>
      </p:sp>
      <p:sp>
        <p:nvSpPr>
          <p:cNvPr id="28" name="Rectangle 27">
            <a:extLst>
              <a:ext uri="{FF2B5EF4-FFF2-40B4-BE49-F238E27FC236}">
                <a16:creationId xmlns:a16="http://schemas.microsoft.com/office/drawing/2014/main" id="{E5CDD76D-D533-187F-330E-276EEA1F8307}"/>
              </a:ext>
            </a:extLst>
          </p:cNvPr>
          <p:cNvSpPr/>
          <p:nvPr/>
        </p:nvSpPr>
        <p:spPr>
          <a:xfrm>
            <a:off x="1092376" y="3136322"/>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Fiction</a:t>
            </a:r>
          </a:p>
        </p:txBody>
      </p:sp>
      <p:sp>
        <p:nvSpPr>
          <p:cNvPr id="29" name="Rectangle 28">
            <a:extLst>
              <a:ext uri="{FF2B5EF4-FFF2-40B4-BE49-F238E27FC236}">
                <a16:creationId xmlns:a16="http://schemas.microsoft.com/office/drawing/2014/main" id="{1EB72E7D-1314-3BE8-C006-9C7FAB2645E2}"/>
              </a:ext>
            </a:extLst>
          </p:cNvPr>
          <p:cNvSpPr/>
          <p:nvPr/>
        </p:nvSpPr>
        <p:spPr>
          <a:xfrm>
            <a:off x="1092376" y="3882529"/>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Thriller</a:t>
            </a:r>
          </a:p>
        </p:txBody>
      </p:sp>
      <p:sp>
        <p:nvSpPr>
          <p:cNvPr id="30" name="Rectangle 29">
            <a:extLst>
              <a:ext uri="{FF2B5EF4-FFF2-40B4-BE49-F238E27FC236}">
                <a16:creationId xmlns:a16="http://schemas.microsoft.com/office/drawing/2014/main" id="{E9D1460D-E646-463B-AA82-622DA5AEE9E2}"/>
              </a:ext>
            </a:extLst>
          </p:cNvPr>
          <p:cNvSpPr/>
          <p:nvPr/>
        </p:nvSpPr>
        <p:spPr>
          <a:xfrm>
            <a:off x="1092376" y="4662339"/>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Fantasy</a:t>
            </a:r>
          </a:p>
        </p:txBody>
      </p:sp>
      <p:sp>
        <p:nvSpPr>
          <p:cNvPr id="31" name="Rectangle 30">
            <a:extLst>
              <a:ext uri="{FF2B5EF4-FFF2-40B4-BE49-F238E27FC236}">
                <a16:creationId xmlns:a16="http://schemas.microsoft.com/office/drawing/2014/main" id="{BA55B3A4-5480-BB82-D855-2D7C69540729}"/>
              </a:ext>
            </a:extLst>
          </p:cNvPr>
          <p:cNvSpPr/>
          <p:nvPr/>
        </p:nvSpPr>
        <p:spPr>
          <a:xfrm>
            <a:off x="5510690" y="2713272"/>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Sci-fi</a:t>
            </a:r>
          </a:p>
        </p:txBody>
      </p:sp>
      <p:sp>
        <p:nvSpPr>
          <p:cNvPr id="32" name="Rectangle 31">
            <a:extLst>
              <a:ext uri="{FF2B5EF4-FFF2-40B4-BE49-F238E27FC236}">
                <a16:creationId xmlns:a16="http://schemas.microsoft.com/office/drawing/2014/main" id="{ED6500CD-8BE9-58D9-E5D0-2594E07B0047}"/>
              </a:ext>
            </a:extLst>
          </p:cNvPr>
          <p:cNvSpPr/>
          <p:nvPr/>
        </p:nvSpPr>
        <p:spPr>
          <a:xfrm>
            <a:off x="5510690" y="3526072"/>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History</a:t>
            </a:r>
          </a:p>
        </p:txBody>
      </p:sp>
      <p:sp>
        <p:nvSpPr>
          <p:cNvPr id="33" name="Rectangle 32">
            <a:extLst>
              <a:ext uri="{FF2B5EF4-FFF2-40B4-BE49-F238E27FC236}">
                <a16:creationId xmlns:a16="http://schemas.microsoft.com/office/drawing/2014/main" id="{0880A16B-66D3-1360-7875-8C3EF6FDD372}"/>
              </a:ext>
            </a:extLst>
          </p:cNvPr>
          <p:cNvSpPr/>
          <p:nvPr/>
        </p:nvSpPr>
        <p:spPr>
          <a:xfrm>
            <a:off x="9986170" y="2713272"/>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Non-fiction</a:t>
            </a:r>
          </a:p>
        </p:txBody>
      </p:sp>
      <p:sp>
        <p:nvSpPr>
          <p:cNvPr id="34" name="Rectangle 33">
            <a:extLst>
              <a:ext uri="{FF2B5EF4-FFF2-40B4-BE49-F238E27FC236}">
                <a16:creationId xmlns:a16="http://schemas.microsoft.com/office/drawing/2014/main" id="{DD7102D7-87B7-F2A4-D831-26AF2C4848E1}"/>
              </a:ext>
            </a:extLst>
          </p:cNvPr>
          <p:cNvSpPr/>
          <p:nvPr/>
        </p:nvSpPr>
        <p:spPr>
          <a:xfrm>
            <a:off x="9986170" y="3526072"/>
            <a:ext cx="1230469" cy="649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Adventure</a:t>
            </a:r>
          </a:p>
        </p:txBody>
      </p:sp>
      <p:cxnSp>
        <p:nvCxnSpPr>
          <p:cNvPr id="35" name="Straight Arrow Connector 34">
            <a:extLst>
              <a:ext uri="{FF2B5EF4-FFF2-40B4-BE49-F238E27FC236}">
                <a16:creationId xmlns:a16="http://schemas.microsoft.com/office/drawing/2014/main" id="{2F81CA42-73F3-D679-6C93-7BDB9F0CFD39}"/>
              </a:ext>
            </a:extLst>
          </p:cNvPr>
          <p:cNvCxnSpPr>
            <a:stCxn id="26" idx="2"/>
            <a:endCxn id="24" idx="0"/>
          </p:cNvCxnSpPr>
          <p:nvPr/>
        </p:nvCxnSpPr>
        <p:spPr>
          <a:xfrm>
            <a:off x="6137428" y="1300479"/>
            <a:ext cx="7819" cy="77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D6F46F3-5E78-1541-5D31-3569B627DB1F}"/>
              </a:ext>
            </a:extLst>
          </p:cNvPr>
          <p:cNvCxnSpPr>
            <a:stCxn id="26" idx="2"/>
            <a:endCxn id="25" idx="0"/>
          </p:cNvCxnSpPr>
          <p:nvPr/>
        </p:nvCxnSpPr>
        <p:spPr>
          <a:xfrm flipH="1">
            <a:off x="1707611" y="1300479"/>
            <a:ext cx="4429817" cy="77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1D51DA-1852-7EB7-BADC-065E7223DDE6}"/>
              </a:ext>
            </a:extLst>
          </p:cNvPr>
          <p:cNvCxnSpPr>
            <a:stCxn id="26" idx="2"/>
            <a:endCxn id="23" idx="0"/>
          </p:cNvCxnSpPr>
          <p:nvPr/>
        </p:nvCxnSpPr>
        <p:spPr>
          <a:xfrm>
            <a:off x="6137428" y="1300479"/>
            <a:ext cx="4400286" cy="77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7D74439-8F34-8679-16AB-76126AAEE523}"/>
              </a:ext>
            </a:extLst>
          </p:cNvPr>
          <p:cNvSpPr txBox="1"/>
          <p:nvPr/>
        </p:nvSpPr>
        <p:spPr>
          <a:xfrm>
            <a:off x="708469" y="5891246"/>
            <a:ext cx="1998282" cy="369332"/>
          </a:xfrm>
          <a:prstGeom prst="rect">
            <a:avLst/>
          </a:prstGeom>
          <a:noFill/>
        </p:spPr>
        <p:txBody>
          <a:bodyPr wrap="square" rtlCol="0">
            <a:spAutoFit/>
          </a:bodyPr>
          <a:lstStyle/>
          <a:p>
            <a:pPr algn="ctr"/>
            <a:r>
              <a:rPr lang="en-NZ" dirty="0"/>
              <a:t>Partition 1</a:t>
            </a:r>
          </a:p>
        </p:txBody>
      </p:sp>
      <p:sp>
        <p:nvSpPr>
          <p:cNvPr id="39" name="TextBox 38">
            <a:extLst>
              <a:ext uri="{FF2B5EF4-FFF2-40B4-BE49-F238E27FC236}">
                <a16:creationId xmlns:a16="http://schemas.microsoft.com/office/drawing/2014/main" id="{D0C0A45A-6242-7D95-5BF8-8F01A129D517}"/>
              </a:ext>
            </a:extLst>
          </p:cNvPr>
          <p:cNvSpPr txBox="1"/>
          <p:nvPr/>
        </p:nvSpPr>
        <p:spPr>
          <a:xfrm>
            <a:off x="5096859" y="5875746"/>
            <a:ext cx="1998282" cy="369332"/>
          </a:xfrm>
          <a:prstGeom prst="rect">
            <a:avLst/>
          </a:prstGeom>
          <a:noFill/>
        </p:spPr>
        <p:txBody>
          <a:bodyPr wrap="square" rtlCol="0">
            <a:spAutoFit/>
          </a:bodyPr>
          <a:lstStyle/>
          <a:p>
            <a:pPr algn="ctr"/>
            <a:r>
              <a:rPr lang="en-NZ" dirty="0"/>
              <a:t>Partition 2</a:t>
            </a:r>
          </a:p>
        </p:txBody>
      </p:sp>
      <p:sp>
        <p:nvSpPr>
          <p:cNvPr id="40" name="TextBox 39">
            <a:extLst>
              <a:ext uri="{FF2B5EF4-FFF2-40B4-BE49-F238E27FC236}">
                <a16:creationId xmlns:a16="http://schemas.microsoft.com/office/drawing/2014/main" id="{35B0FE89-A492-4297-78EE-09046295586A}"/>
              </a:ext>
            </a:extLst>
          </p:cNvPr>
          <p:cNvSpPr txBox="1"/>
          <p:nvPr/>
        </p:nvSpPr>
        <p:spPr>
          <a:xfrm>
            <a:off x="9602263" y="5820301"/>
            <a:ext cx="1998282" cy="369332"/>
          </a:xfrm>
          <a:prstGeom prst="rect">
            <a:avLst/>
          </a:prstGeom>
          <a:noFill/>
        </p:spPr>
        <p:txBody>
          <a:bodyPr wrap="square" rtlCol="0">
            <a:spAutoFit/>
          </a:bodyPr>
          <a:lstStyle/>
          <a:p>
            <a:pPr algn="ctr"/>
            <a:r>
              <a:rPr lang="en-NZ" dirty="0"/>
              <a:t>Partition n</a:t>
            </a:r>
          </a:p>
        </p:txBody>
      </p:sp>
      <p:sp>
        <p:nvSpPr>
          <p:cNvPr id="41" name="TextBox 40">
            <a:extLst>
              <a:ext uri="{FF2B5EF4-FFF2-40B4-BE49-F238E27FC236}">
                <a16:creationId xmlns:a16="http://schemas.microsoft.com/office/drawing/2014/main" id="{5CE92A25-0301-FDA5-DF01-FE3B2E9E825E}"/>
              </a:ext>
            </a:extLst>
          </p:cNvPr>
          <p:cNvSpPr txBox="1"/>
          <p:nvPr/>
        </p:nvSpPr>
        <p:spPr>
          <a:xfrm>
            <a:off x="2806766" y="2468678"/>
            <a:ext cx="1978594" cy="646331"/>
          </a:xfrm>
          <a:prstGeom prst="rect">
            <a:avLst/>
          </a:prstGeom>
          <a:noFill/>
        </p:spPr>
        <p:txBody>
          <a:bodyPr wrap="square" rtlCol="0">
            <a:spAutoFit/>
          </a:bodyPr>
          <a:lstStyle/>
          <a:p>
            <a:r>
              <a:rPr lang="en-NZ" dirty="0"/>
              <a:t>10K RU</a:t>
            </a:r>
          </a:p>
          <a:p>
            <a:r>
              <a:rPr lang="en-NZ" dirty="0"/>
              <a:t>50GB</a:t>
            </a:r>
          </a:p>
        </p:txBody>
      </p:sp>
    </p:spTree>
    <p:extLst>
      <p:ext uri="{BB962C8B-B14F-4D97-AF65-F5344CB8AC3E}">
        <p14:creationId xmlns:p14="http://schemas.microsoft.com/office/powerpoint/2010/main" val="414866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right)">
                                      <p:cBhvr>
                                        <p:cTn id="29" dur="500"/>
                                        <p:tgtEl>
                                          <p:spTgt spid="36"/>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2" presetClass="entr" presetSubtype="1"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59BB-F673-09B5-730E-5C4ABC5F66CA}"/>
              </a:ext>
            </a:extLst>
          </p:cNvPr>
          <p:cNvSpPr>
            <a:spLocks noGrp="1"/>
          </p:cNvSpPr>
          <p:nvPr>
            <p:ph type="title"/>
          </p:nvPr>
        </p:nvSpPr>
        <p:spPr/>
        <p:txBody>
          <a:bodyPr/>
          <a:lstStyle/>
          <a:p>
            <a:r>
              <a:rPr lang="en-NZ" dirty="0"/>
              <a:t>Hot Partitions</a:t>
            </a:r>
            <a:endParaRPr lang="en-US" dirty="0"/>
          </a:p>
        </p:txBody>
      </p:sp>
      <p:cxnSp>
        <p:nvCxnSpPr>
          <p:cNvPr id="4" name="Straight Connector 3">
            <a:extLst>
              <a:ext uri="{FF2B5EF4-FFF2-40B4-BE49-F238E27FC236}">
                <a16:creationId xmlns:a16="http://schemas.microsoft.com/office/drawing/2014/main" id="{B98D3714-F17E-9A97-3153-8F74CF539BE5}"/>
              </a:ext>
            </a:extLst>
          </p:cNvPr>
          <p:cNvCxnSpPr/>
          <p:nvPr/>
        </p:nvCxnSpPr>
        <p:spPr>
          <a:xfrm>
            <a:off x="1079500" y="5440680"/>
            <a:ext cx="10033000"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A0FE276-977A-8833-E741-A5FBFD88227F}"/>
              </a:ext>
            </a:extLst>
          </p:cNvPr>
          <p:cNvSpPr/>
          <p:nvPr/>
        </p:nvSpPr>
        <p:spPr>
          <a:xfrm>
            <a:off x="1079500" y="3259019"/>
            <a:ext cx="1887220" cy="209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Adventure</a:t>
            </a:r>
          </a:p>
        </p:txBody>
      </p:sp>
      <p:sp>
        <p:nvSpPr>
          <p:cNvPr id="6" name="Rectangle 5">
            <a:extLst>
              <a:ext uri="{FF2B5EF4-FFF2-40B4-BE49-F238E27FC236}">
                <a16:creationId xmlns:a16="http://schemas.microsoft.com/office/drawing/2014/main" id="{D46C0DEE-4C4E-0D50-AA37-FC3C2102AF38}"/>
              </a:ext>
            </a:extLst>
          </p:cNvPr>
          <p:cNvSpPr/>
          <p:nvPr/>
        </p:nvSpPr>
        <p:spPr>
          <a:xfrm>
            <a:off x="3127057" y="3094900"/>
            <a:ext cx="1887220" cy="225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Non-fiction</a:t>
            </a:r>
          </a:p>
        </p:txBody>
      </p:sp>
      <p:sp>
        <p:nvSpPr>
          <p:cNvPr id="7" name="Rectangle 6">
            <a:extLst>
              <a:ext uri="{FF2B5EF4-FFF2-40B4-BE49-F238E27FC236}">
                <a16:creationId xmlns:a16="http://schemas.microsoft.com/office/drawing/2014/main" id="{4CE6C9A6-C901-71BC-6382-C47F80658FBF}"/>
              </a:ext>
            </a:extLst>
          </p:cNvPr>
          <p:cNvSpPr/>
          <p:nvPr/>
        </p:nvSpPr>
        <p:spPr>
          <a:xfrm>
            <a:off x="5174615" y="3774830"/>
            <a:ext cx="1887220" cy="1574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Sci-fi</a:t>
            </a:r>
          </a:p>
        </p:txBody>
      </p:sp>
      <p:sp>
        <p:nvSpPr>
          <p:cNvPr id="8" name="Rectangle 7">
            <a:extLst>
              <a:ext uri="{FF2B5EF4-FFF2-40B4-BE49-F238E27FC236}">
                <a16:creationId xmlns:a16="http://schemas.microsoft.com/office/drawing/2014/main" id="{F6E2DAAA-D334-AD65-B845-DC520B7DDE42}"/>
              </a:ext>
            </a:extLst>
          </p:cNvPr>
          <p:cNvSpPr/>
          <p:nvPr/>
        </p:nvSpPr>
        <p:spPr>
          <a:xfrm>
            <a:off x="7222173" y="3516922"/>
            <a:ext cx="1887220" cy="1832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Thriller</a:t>
            </a:r>
          </a:p>
        </p:txBody>
      </p:sp>
      <p:sp>
        <p:nvSpPr>
          <p:cNvPr id="9" name="Rectangle 8">
            <a:extLst>
              <a:ext uri="{FF2B5EF4-FFF2-40B4-BE49-F238E27FC236}">
                <a16:creationId xmlns:a16="http://schemas.microsoft.com/office/drawing/2014/main" id="{500563BE-4227-7F66-67BC-ECB59CAF2328}"/>
              </a:ext>
            </a:extLst>
          </p:cNvPr>
          <p:cNvSpPr/>
          <p:nvPr/>
        </p:nvSpPr>
        <p:spPr>
          <a:xfrm>
            <a:off x="9225280" y="2167599"/>
            <a:ext cx="1887220" cy="31816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Romance</a:t>
            </a:r>
          </a:p>
        </p:txBody>
      </p:sp>
      <p:cxnSp>
        <p:nvCxnSpPr>
          <p:cNvPr id="10" name="Straight Connector 9">
            <a:extLst>
              <a:ext uri="{FF2B5EF4-FFF2-40B4-BE49-F238E27FC236}">
                <a16:creationId xmlns:a16="http://schemas.microsoft.com/office/drawing/2014/main" id="{43FEBAA5-7BD6-6038-7933-CA4A6D0EF6FF}"/>
              </a:ext>
            </a:extLst>
          </p:cNvPr>
          <p:cNvCxnSpPr/>
          <p:nvPr/>
        </p:nvCxnSpPr>
        <p:spPr>
          <a:xfrm>
            <a:off x="1079500" y="2076156"/>
            <a:ext cx="10033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4E30A07E-121C-3E83-75EF-7AA80CB2FDCE}"/>
              </a:ext>
            </a:extLst>
          </p:cNvPr>
          <p:cNvSpPr txBox="1"/>
          <p:nvPr/>
        </p:nvSpPr>
        <p:spPr>
          <a:xfrm>
            <a:off x="4454769" y="1701321"/>
            <a:ext cx="3282461" cy="369332"/>
          </a:xfrm>
          <a:prstGeom prst="rect">
            <a:avLst/>
          </a:prstGeom>
          <a:noFill/>
        </p:spPr>
        <p:txBody>
          <a:bodyPr wrap="square" rtlCol="0">
            <a:spAutoFit/>
          </a:bodyPr>
          <a:lstStyle/>
          <a:p>
            <a:r>
              <a:rPr lang="en-NZ" dirty="0"/>
              <a:t>Storage/Throughput threshold</a:t>
            </a:r>
          </a:p>
        </p:txBody>
      </p:sp>
    </p:spTree>
    <p:extLst>
      <p:ext uri="{BB962C8B-B14F-4D97-AF65-F5344CB8AC3E}">
        <p14:creationId xmlns:p14="http://schemas.microsoft.com/office/powerpoint/2010/main" val="276954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2FE1-D372-7BD6-17CD-AFA7F6959464}"/>
              </a:ext>
            </a:extLst>
          </p:cNvPr>
          <p:cNvSpPr>
            <a:spLocks noGrp="1"/>
          </p:cNvSpPr>
          <p:nvPr>
            <p:ph type="title"/>
          </p:nvPr>
        </p:nvSpPr>
        <p:spPr/>
        <p:txBody>
          <a:bodyPr/>
          <a:lstStyle/>
          <a:p>
            <a:r>
              <a:rPr lang="en-NZ" dirty="0"/>
              <a:t>Data Modelling Options</a:t>
            </a:r>
            <a:endParaRPr lang="en-US" dirty="0"/>
          </a:p>
        </p:txBody>
      </p:sp>
      <p:graphicFrame>
        <p:nvGraphicFramePr>
          <p:cNvPr id="3" name="Content Placeholder 5">
            <a:extLst>
              <a:ext uri="{FF2B5EF4-FFF2-40B4-BE49-F238E27FC236}">
                <a16:creationId xmlns:a16="http://schemas.microsoft.com/office/drawing/2014/main" id="{5325D1D5-7CAD-92C9-13E1-A51B2853DAB0}"/>
              </a:ext>
            </a:extLst>
          </p:cNvPr>
          <p:cNvGraphicFramePr>
            <a:graphicFrameLocks/>
          </p:cNvGraphicFramePr>
          <p:nvPr>
            <p:extLst>
              <p:ext uri="{D42A27DB-BD31-4B8C-83A1-F6EECF244321}">
                <p14:modId xmlns:p14="http://schemas.microsoft.com/office/powerpoint/2010/main" val="2273081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79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graphicEl>
                                              <a:dgm id="{DC7F629A-73BE-4FF0-B526-B7FE90B51A41}"/>
                                            </p:graphicEl>
                                          </p:spTgt>
                                        </p:tgtEl>
                                        <p:attrNameLst>
                                          <p:attrName>style.visibility</p:attrName>
                                        </p:attrNameLst>
                                      </p:cBhvr>
                                      <p:to>
                                        <p:strVal val="visible"/>
                                      </p:to>
                                    </p:set>
                                    <p:animEffect transition="in" filter="fade">
                                      <p:cBhvr>
                                        <p:cTn id="7" dur="500"/>
                                        <p:tgtEl>
                                          <p:spTgt spid="3">
                                            <p:graphicEl>
                                              <a:dgm id="{DC7F629A-73BE-4FF0-B526-B7FE90B51A4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graphicEl>
                                              <a:dgm id="{2A122B90-57D2-43AE-BC41-A5C4ABFD3E9B}"/>
                                            </p:graphicEl>
                                          </p:spTgt>
                                        </p:tgtEl>
                                        <p:attrNameLst>
                                          <p:attrName>style.visibility</p:attrName>
                                        </p:attrNameLst>
                                      </p:cBhvr>
                                      <p:to>
                                        <p:strVal val="visible"/>
                                      </p:to>
                                    </p:set>
                                    <p:animEffect transition="in" filter="fade">
                                      <p:cBhvr>
                                        <p:cTn id="11" dur="500"/>
                                        <p:tgtEl>
                                          <p:spTgt spid="3">
                                            <p:graphicEl>
                                              <a:dgm id="{2A122B90-57D2-43AE-BC41-A5C4ABFD3E9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graphicEl>
                                              <a:dgm id="{B6166056-78BD-4432-8D11-9BAFC6557F4F}"/>
                                            </p:graphicEl>
                                          </p:spTgt>
                                        </p:tgtEl>
                                        <p:attrNameLst>
                                          <p:attrName>style.visibility</p:attrName>
                                        </p:attrNameLst>
                                      </p:cBhvr>
                                      <p:to>
                                        <p:strVal val="visible"/>
                                      </p:to>
                                    </p:set>
                                    <p:animEffect transition="in" filter="fade">
                                      <p:cBhvr>
                                        <p:cTn id="15" dur="500"/>
                                        <p:tgtEl>
                                          <p:spTgt spid="3">
                                            <p:graphicEl>
                                              <a:dgm id="{B6166056-78BD-4432-8D11-9BAFC6557F4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graphicEl>
                                              <a:dgm id="{C3BF9AE2-6C3A-445E-BB0E-B49088ED793F}"/>
                                            </p:graphicEl>
                                          </p:spTgt>
                                        </p:tgtEl>
                                        <p:attrNameLst>
                                          <p:attrName>style.visibility</p:attrName>
                                        </p:attrNameLst>
                                      </p:cBhvr>
                                      <p:to>
                                        <p:strVal val="visible"/>
                                      </p:to>
                                    </p:set>
                                    <p:animEffect transition="in" filter="fade">
                                      <p:cBhvr>
                                        <p:cTn id="19" dur="500"/>
                                        <p:tgtEl>
                                          <p:spTgt spid="3">
                                            <p:graphicEl>
                                              <a:dgm id="{C3BF9AE2-6C3A-445E-BB0E-B49088ED793F}"/>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graphicEl>
                                              <a:dgm id="{63D41415-A8C0-42CA-B6FE-8895A131886C}"/>
                                            </p:graphicEl>
                                          </p:spTgt>
                                        </p:tgtEl>
                                        <p:attrNameLst>
                                          <p:attrName>style.visibility</p:attrName>
                                        </p:attrNameLst>
                                      </p:cBhvr>
                                      <p:to>
                                        <p:strVal val="visible"/>
                                      </p:to>
                                    </p:set>
                                    <p:animEffect transition="in" filter="fade">
                                      <p:cBhvr>
                                        <p:cTn id="23" dur="500"/>
                                        <p:tgtEl>
                                          <p:spTgt spid="3">
                                            <p:graphicEl>
                                              <a:dgm id="{63D41415-A8C0-42CA-B6FE-8895A131886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graphicEl>
                                              <a:dgm id="{6EA1DEEC-D9F7-476B-BA31-8A76C77A000A}"/>
                                            </p:graphicEl>
                                          </p:spTgt>
                                        </p:tgtEl>
                                        <p:attrNameLst>
                                          <p:attrName>style.visibility</p:attrName>
                                        </p:attrNameLst>
                                      </p:cBhvr>
                                      <p:to>
                                        <p:strVal val="visible"/>
                                      </p:to>
                                    </p:set>
                                    <p:animEffect transition="in" filter="fade">
                                      <p:cBhvr>
                                        <p:cTn id="27" dur="500"/>
                                        <p:tgtEl>
                                          <p:spTgt spid="3">
                                            <p:graphicEl>
                                              <a:dgm id="{6EA1DEEC-D9F7-476B-BA31-8A76C77A000A}"/>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graphicEl>
                                              <a:dgm id="{10987A9E-2A33-4B4A-AF81-7FC9DAFA1958}"/>
                                            </p:graphicEl>
                                          </p:spTgt>
                                        </p:tgtEl>
                                        <p:attrNameLst>
                                          <p:attrName>style.visibility</p:attrName>
                                        </p:attrNameLst>
                                      </p:cBhvr>
                                      <p:to>
                                        <p:strVal val="visible"/>
                                      </p:to>
                                    </p:set>
                                    <p:animEffect transition="in" filter="fade">
                                      <p:cBhvr>
                                        <p:cTn id="31" dur="500"/>
                                        <p:tgtEl>
                                          <p:spTgt spid="3">
                                            <p:graphicEl>
                                              <a:dgm id="{10987A9E-2A33-4B4A-AF81-7FC9DAFA1958}"/>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graphicEl>
                                              <a:dgm id="{3D3AD960-BDF9-4527-B72F-46293AB687E6}"/>
                                            </p:graphicEl>
                                          </p:spTgt>
                                        </p:tgtEl>
                                        <p:attrNameLst>
                                          <p:attrName>style.visibility</p:attrName>
                                        </p:attrNameLst>
                                      </p:cBhvr>
                                      <p:to>
                                        <p:strVal val="visible"/>
                                      </p:to>
                                    </p:set>
                                    <p:animEffect transition="in" filter="fade">
                                      <p:cBhvr>
                                        <p:cTn id="35" dur="500"/>
                                        <p:tgtEl>
                                          <p:spTgt spid="3">
                                            <p:graphicEl>
                                              <a:dgm id="{3D3AD960-BDF9-4527-B72F-46293AB687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61" y="365125"/>
            <a:ext cx="10515600" cy="834455"/>
          </a:xfrm>
        </p:spPr>
        <p:txBody>
          <a:bodyPr/>
          <a:lstStyle/>
          <a:p>
            <a:r>
              <a:rPr lang="en-US" dirty="0"/>
              <a:t>Thanks to our sponsors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161" y="4395514"/>
            <a:ext cx="1781188" cy="1781188"/>
          </a:xfrm>
          <a:prstGeom prst="rect">
            <a:avLst/>
          </a:prstGeom>
        </p:spPr>
      </p:pic>
      <p:sp>
        <p:nvSpPr>
          <p:cNvPr id="12" name="TextBox 11"/>
          <p:cNvSpPr txBox="1"/>
          <p:nvPr/>
        </p:nvSpPr>
        <p:spPr>
          <a:xfrm>
            <a:off x="251381" y="1484490"/>
            <a:ext cx="4361063" cy="523220"/>
          </a:xfrm>
          <a:prstGeom prst="rect">
            <a:avLst/>
          </a:prstGeom>
          <a:noFill/>
        </p:spPr>
        <p:txBody>
          <a:bodyPr wrap="square" rtlCol="0">
            <a:spAutoFit/>
          </a:bodyPr>
          <a:lstStyle/>
          <a:p>
            <a:pPr algn="ctr"/>
            <a:r>
              <a:rPr lang="en-US" sz="2800" b="1" dirty="0">
                <a:solidFill>
                  <a:schemeClr val="bg2">
                    <a:lumMod val="10000"/>
                  </a:schemeClr>
                </a:solidFill>
                <a:latin typeface="Segoe UI" panose="020B0502040204020203" pitchFamily="34" charset="0"/>
                <a:cs typeface="Segoe UI" panose="020B0502040204020203" pitchFamily="34" charset="0"/>
              </a:rPr>
              <a:t>Gold Sponsor</a:t>
            </a:r>
          </a:p>
        </p:txBody>
      </p:sp>
      <p:sp>
        <p:nvSpPr>
          <p:cNvPr id="13" name="TextBox 12">
            <a:extLst>
              <a:ext uri="{FF2B5EF4-FFF2-40B4-BE49-F238E27FC236}">
                <a16:creationId xmlns:a16="http://schemas.microsoft.com/office/drawing/2014/main" id="{9355F9C6-EFF5-46C1-8D25-C9D9E7857B17}"/>
              </a:ext>
            </a:extLst>
          </p:cNvPr>
          <p:cNvSpPr txBox="1"/>
          <p:nvPr/>
        </p:nvSpPr>
        <p:spPr>
          <a:xfrm>
            <a:off x="1017563" y="2936579"/>
            <a:ext cx="2946546" cy="523220"/>
          </a:xfrm>
          <a:prstGeom prst="rect">
            <a:avLst/>
          </a:prstGeom>
          <a:noFill/>
        </p:spPr>
        <p:txBody>
          <a:bodyPr wrap="square" rtlCol="0">
            <a:spAutoFit/>
          </a:bodyPr>
          <a:lstStyle/>
          <a:p>
            <a:pPr algn="ctr"/>
            <a:r>
              <a:rPr lang="en-US" sz="2800" b="1" dirty="0">
                <a:solidFill>
                  <a:schemeClr val="bg2">
                    <a:lumMod val="10000"/>
                  </a:schemeClr>
                </a:solidFill>
                <a:latin typeface="Segoe UI" panose="020B0502040204020203" pitchFamily="34" charset="0"/>
                <a:cs typeface="Segoe UI" panose="020B0502040204020203" pitchFamily="34" charset="0"/>
              </a:rPr>
              <a:t>Silver Sponsor</a:t>
            </a:r>
          </a:p>
        </p:txBody>
      </p:sp>
      <p:pic>
        <p:nvPicPr>
          <p:cNvPr id="2050" name="Picture 2" descr="snowflake-logo-blue@2x">
            <a:extLst>
              <a:ext uri="{FF2B5EF4-FFF2-40B4-BE49-F238E27FC236}">
                <a16:creationId xmlns:a16="http://schemas.microsoft.com/office/drawing/2014/main" id="{C577E064-4542-4991-9166-5DF46E566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1667" y="1320348"/>
            <a:ext cx="44672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B9EA7F7-A032-432E-8DF5-4D5904F50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3759" y="2698600"/>
            <a:ext cx="4679671" cy="952500"/>
          </a:xfrm>
          <a:prstGeom prst="rect">
            <a:avLst/>
          </a:prstGeom>
        </p:spPr>
      </p:pic>
      <p:sp>
        <p:nvSpPr>
          <p:cNvPr id="5" name="TextBox 4">
            <a:extLst>
              <a:ext uri="{FF2B5EF4-FFF2-40B4-BE49-F238E27FC236}">
                <a16:creationId xmlns:a16="http://schemas.microsoft.com/office/drawing/2014/main" id="{1CB81982-4966-CC8C-3D01-4F474C846525}"/>
              </a:ext>
            </a:extLst>
          </p:cNvPr>
          <p:cNvSpPr txBox="1"/>
          <p:nvPr/>
        </p:nvSpPr>
        <p:spPr>
          <a:xfrm>
            <a:off x="1017563" y="4748967"/>
            <a:ext cx="2946546" cy="954107"/>
          </a:xfrm>
          <a:prstGeom prst="rect">
            <a:avLst/>
          </a:prstGeom>
          <a:noFill/>
        </p:spPr>
        <p:txBody>
          <a:bodyPr wrap="square" rtlCol="0">
            <a:spAutoFit/>
          </a:bodyPr>
          <a:lstStyle/>
          <a:p>
            <a:pPr algn="ctr"/>
            <a:r>
              <a:rPr lang="en-US" sz="2800" dirty="0">
                <a:solidFill>
                  <a:schemeClr val="bg2">
                    <a:lumMod val="10000"/>
                  </a:schemeClr>
                </a:solidFill>
                <a:latin typeface="Segoe UI" panose="020B0502040204020203" pitchFamily="34" charset="0"/>
                <a:cs typeface="Segoe UI" panose="020B0502040204020203" pitchFamily="34" charset="0"/>
              </a:rPr>
              <a:t>This event presented by</a:t>
            </a:r>
          </a:p>
        </p:txBody>
      </p:sp>
    </p:spTree>
    <p:extLst>
      <p:ext uri="{BB962C8B-B14F-4D97-AF65-F5344CB8AC3E}">
        <p14:creationId xmlns:p14="http://schemas.microsoft.com/office/powerpoint/2010/main" val="301784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BDC81F-18F5-336A-FD8E-B1E0FFE1CA8F}"/>
              </a:ext>
            </a:extLst>
          </p:cNvPr>
          <p:cNvSpPr>
            <a:spLocks noGrp="1"/>
          </p:cNvSpPr>
          <p:nvPr>
            <p:ph type="title"/>
          </p:nvPr>
        </p:nvSpPr>
        <p:spPr/>
        <p:txBody>
          <a:bodyPr/>
          <a:lstStyle/>
          <a:p>
            <a:r>
              <a:rPr lang="en-NZ" dirty="0"/>
              <a:t>Embedding Data</a:t>
            </a:r>
            <a:endParaRPr lang="en-US" dirty="0"/>
          </a:p>
        </p:txBody>
      </p:sp>
      <p:sp>
        <p:nvSpPr>
          <p:cNvPr id="4" name="Content Placeholder 3">
            <a:extLst>
              <a:ext uri="{FF2B5EF4-FFF2-40B4-BE49-F238E27FC236}">
                <a16:creationId xmlns:a16="http://schemas.microsoft.com/office/drawing/2014/main" id="{3F1B7077-E15A-B9AF-D2AB-797A23BC242B}"/>
              </a:ext>
            </a:extLst>
          </p:cNvPr>
          <p:cNvSpPr>
            <a:spLocks noGrp="1"/>
          </p:cNvSpPr>
          <p:nvPr>
            <p:ph sz="half" idx="1"/>
          </p:nvPr>
        </p:nvSpPr>
        <p:spPr/>
        <p:txBody>
          <a:bodyPr/>
          <a:lstStyle/>
          <a:p>
            <a:r>
              <a:rPr lang="en-US" dirty="0"/>
              <a:t>Treat entities in our model as self-contained items in our documents.</a:t>
            </a:r>
          </a:p>
          <a:p>
            <a:r>
              <a:rPr lang="en-US" dirty="0"/>
              <a:t>Author entity is embedded inside Book.</a:t>
            </a:r>
          </a:p>
          <a:p>
            <a:r>
              <a:rPr lang="en-US" dirty="0"/>
              <a:t>One document, one collection, one request.</a:t>
            </a:r>
          </a:p>
        </p:txBody>
      </p:sp>
      <p:pic>
        <p:nvPicPr>
          <p:cNvPr id="6" name="Content Placeholder 2" descr="A screenshot of a cell phone&#10;&#10;Description automatically generated">
            <a:extLst>
              <a:ext uri="{FF2B5EF4-FFF2-40B4-BE49-F238E27FC236}">
                <a16:creationId xmlns:a16="http://schemas.microsoft.com/office/drawing/2014/main" id="{A8237F6C-C57E-D0F1-B809-4ACF06D6E24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17139"/>
            <a:ext cx="5181600" cy="4168309"/>
          </a:xfrm>
        </p:spPr>
      </p:pic>
    </p:spTree>
    <p:extLst>
      <p:ext uri="{BB962C8B-B14F-4D97-AF65-F5344CB8AC3E}">
        <p14:creationId xmlns:p14="http://schemas.microsoft.com/office/powerpoint/2010/main" val="226169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05B28-F24E-3612-F48A-F9639E9CB875}"/>
              </a:ext>
            </a:extLst>
          </p:cNvPr>
          <p:cNvSpPr>
            <a:spLocks noGrp="1"/>
          </p:cNvSpPr>
          <p:nvPr>
            <p:ph type="title"/>
          </p:nvPr>
        </p:nvSpPr>
        <p:spPr/>
        <p:txBody>
          <a:bodyPr/>
          <a:lstStyle/>
          <a:p>
            <a:r>
              <a:rPr lang="en-NZ" dirty="0"/>
              <a:t>When can we use embedding?</a:t>
            </a:r>
            <a:endParaRPr lang="en-US" dirty="0"/>
          </a:p>
        </p:txBody>
      </p:sp>
      <p:grpSp>
        <p:nvGrpSpPr>
          <p:cNvPr id="16" name="Group 15">
            <a:extLst>
              <a:ext uri="{FF2B5EF4-FFF2-40B4-BE49-F238E27FC236}">
                <a16:creationId xmlns:a16="http://schemas.microsoft.com/office/drawing/2014/main" id="{200F80EF-6138-35FC-A10F-4D445DA0D0AE}"/>
              </a:ext>
            </a:extLst>
          </p:cNvPr>
          <p:cNvGrpSpPr/>
          <p:nvPr/>
        </p:nvGrpSpPr>
        <p:grpSpPr>
          <a:xfrm>
            <a:off x="2755133" y="1641175"/>
            <a:ext cx="6992874" cy="701793"/>
            <a:chOff x="1936811" y="2205"/>
            <a:chExt cx="6992874" cy="701793"/>
          </a:xfrm>
        </p:grpSpPr>
        <p:sp>
          <p:nvSpPr>
            <p:cNvPr id="34" name="Arrow: Pentagon 33">
              <a:extLst>
                <a:ext uri="{FF2B5EF4-FFF2-40B4-BE49-F238E27FC236}">
                  <a16:creationId xmlns:a16="http://schemas.microsoft.com/office/drawing/2014/main" id="{4AAE4752-3FF9-4E6F-1203-BAC195DD671D}"/>
                </a:ext>
              </a:extLst>
            </p:cNvPr>
            <p:cNvSpPr/>
            <p:nvPr/>
          </p:nvSpPr>
          <p:spPr>
            <a:xfrm rot="10800000">
              <a:off x="1936811" y="2205"/>
              <a:ext cx="6992874" cy="701793"/>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Arrow: Pentagon 4">
              <a:extLst>
                <a:ext uri="{FF2B5EF4-FFF2-40B4-BE49-F238E27FC236}">
                  <a16:creationId xmlns:a16="http://schemas.microsoft.com/office/drawing/2014/main" id="{026300A9-01F6-375E-984F-A0097FF3E08D}"/>
                </a:ext>
              </a:extLst>
            </p:cNvPr>
            <p:cNvSpPr txBox="1"/>
            <p:nvPr/>
          </p:nvSpPr>
          <p:spPr>
            <a:xfrm rot="21600000">
              <a:off x="2112259" y="2205"/>
              <a:ext cx="6817426" cy="7017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Contained Relationships between entities.</a:t>
              </a:r>
            </a:p>
          </p:txBody>
        </p:sp>
      </p:grpSp>
      <p:sp>
        <p:nvSpPr>
          <p:cNvPr id="17" name="Oval 16" descr="Cycle with people">
            <a:extLst>
              <a:ext uri="{FF2B5EF4-FFF2-40B4-BE49-F238E27FC236}">
                <a16:creationId xmlns:a16="http://schemas.microsoft.com/office/drawing/2014/main" id="{F931867F-E518-B9FF-AA5D-C1D37B6491FF}"/>
              </a:ext>
            </a:extLst>
          </p:cNvPr>
          <p:cNvSpPr/>
          <p:nvPr/>
        </p:nvSpPr>
        <p:spPr>
          <a:xfrm>
            <a:off x="2404236" y="1641175"/>
            <a:ext cx="701793" cy="701793"/>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nvGrpSpPr>
          <p:cNvPr id="18" name="Group 17">
            <a:extLst>
              <a:ext uri="{FF2B5EF4-FFF2-40B4-BE49-F238E27FC236}">
                <a16:creationId xmlns:a16="http://schemas.microsoft.com/office/drawing/2014/main" id="{65B9643C-88E6-1A82-38A4-CC63108C9062}"/>
              </a:ext>
            </a:extLst>
          </p:cNvPr>
          <p:cNvGrpSpPr/>
          <p:nvPr/>
        </p:nvGrpSpPr>
        <p:grpSpPr>
          <a:xfrm>
            <a:off x="2755133" y="2552458"/>
            <a:ext cx="6992874" cy="701793"/>
            <a:chOff x="1936811" y="913488"/>
            <a:chExt cx="6992874" cy="701793"/>
          </a:xfrm>
        </p:grpSpPr>
        <p:sp>
          <p:nvSpPr>
            <p:cNvPr id="32" name="Arrow: Pentagon 31">
              <a:extLst>
                <a:ext uri="{FF2B5EF4-FFF2-40B4-BE49-F238E27FC236}">
                  <a16:creationId xmlns:a16="http://schemas.microsoft.com/office/drawing/2014/main" id="{88F095CD-BD33-DEEE-C758-294F2AEB4C6A}"/>
                </a:ext>
              </a:extLst>
            </p:cNvPr>
            <p:cNvSpPr/>
            <p:nvPr/>
          </p:nvSpPr>
          <p:spPr>
            <a:xfrm rot="10800000">
              <a:off x="1936811" y="913488"/>
              <a:ext cx="6992874" cy="701793"/>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Arrow: Pentagon 7">
              <a:extLst>
                <a:ext uri="{FF2B5EF4-FFF2-40B4-BE49-F238E27FC236}">
                  <a16:creationId xmlns:a16="http://schemas.microsoft.com/office/drawing/2014/main" id="{70DD569F-8141-1882-6FEB-055A40383CCB}"/>
                </a:ext>
              </a:extLst>
            </p:cNvPr>
            <p:cNvSpPr txBox="1"/>
            <p:nvPr/>
          </p:nvSpPr>
          <p:spPr>
            <a:xfrm rot="21600000">
              <a:off x="2112259" y="913488"/>
              <a:ext cx="6817426" cy="7017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One-to-few relationships between entities.</a:t>
              </a:r>
            </a:p>
          </p:txBody>
        </p:sp>
      </p:grpSp>
      <p:sp>
        <p:nvSpPr>
          <p:cNvPr id="19" name="Oval 18" descr="Branching diagram">
            <a:extLst>
              <a:ext uri="{FF2B5EF4-FFF2-40B4-BE49-F238E27FC236}">
                <a16:creationId xmlns:a16="http://schemas.microsoft.com/office/drawing/2014/main" id="{52FD4193-6C9D-CDBE-30E9-C192554BD82A}"/>
              </a:ext>
            </a:extLst>
          </p:cNvPr>
          <p:cNvSpPr/>
          <p:nvPr/>
        </p:nvSpPr>
        <p:spPr>
          <a:xfrm>
            <a:off x="2404236" y="2552458"/>
            <a:ext cx="701793" cy="701793"/>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nvGrpSpPr>
          <p:cNvPr id="20" name="Group 19">
            <a:extLst>
              <a:ext uri="{FF2B5EF4-FFF2-40B4-BE49-F238E27FC236}">
                <a16:creationId xmlns:a16="http://schemas.microsoft.com/office/drawing/2014/main" id="{63EB41A2-98A3-AD1A-6567-80704C0B5FB6}"/>
              </a:ext>
            </a:extLst>
          </p:cNvPr>
          <p:cNvGrpSpPr/>
          <p:nvPr/>
        </p:nvGrpSpPr>
        <p:grpSpPr>
          <a:xfrm>
            <a:off x="2755133" y="3463742"/>
            <a:ext cx="6992874" cy="701793"/>
            <a:chOff x="1936811" y="1824772"/>
            <a:chExt cx="6992874" cy="701793"/>
          </a:xfrm>
        </p:grpSpPr>
        <p:sp>
          <p:nvSpPr>
            <p:cNvPr id="30" name="Arrow: Pentagon 29">
              <a:extLst>
                <a:ext uri="{FF2B5EF4-FFF2-40B4-BE49-F238E27FC236}">
                  <a16:creationId xmlns:a16="http://schemas.microsoft.com/office/drawing/2014/main" id="{80D468B1-B7A8-B284-1D5B-B50AC4E64FF4}"/>
                </a:ext>
              </a:extLst>
            </p:cNvPr>
            <p:cNvSpPr/>
            <p:nvPr/>
          </p:nvSpPr>
          <p:spPr>
            <a:xfrm rot="10800000">
              <a:off x="1936811" y="1824772"/>
              <a:ext cx="6992874" cy="701793"/>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Arrow: Pentagon 10">
              <a:extLst>
                <a:ext uri="{FF2B5EF4-FFF2-40B4-BE49-F238E27FC236}">
                  <a16:creationId xmlns:a16="http://schemas.microsoft.com/office/drawing/2014/main" id="{978844E2-45D1-934A-5FC9-E0C009EAFD92}"/>
                </a:ext>
              </a:extLst>
            </p:cNvPr>
            <p:cNvSpPr txBox="1"/>
            <p:nvPr/>
          </p:nvSpPr>
          <p:spPr>
            <a:xfrm rot="21600000">
              <a:off x="2112259" y="1824772"/>
              <a:ext cx="6817426" cy="7017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changes infrequently.</a:t>
              </a:r>
            </a:p>
          </p:txBody>
        </p:sp>
      </p:grpSp>
      <p:sp>
        <p:nvSpPr>
          <p:cNvPr id="21" name="Oval 20" descr="Disk">
            <a:extLst>
              <a:ext uri="{FF2B5EF4-FFF2-40B4-BE49-F238E27FC236}">
                <a16:creationId xmlns:a16="http://schemas.microsoft.com/office/drawing/2014/main" id="{BE096525-41FE-3F23-FAB9-42558E204073}"/>
              </a:ext>
            </a:extLst>
          </p:cNvPr>
          <p:cNvSpPr/>
          <p:nvPr/>
        </p:nvSpPr>
        <p:spPr>
          <a:xfrm>
            <a:off x="2404236" y="3463742"/>
            <a:ext cx="701793" cy="701793"/>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nvGrpSpPr>
          <p:cNvPr id="22" name="Group 21">
            <a:extLst>
              <a:ext uri="{FF2B5EF4-FFF2-40B4-BE49-F238E27FC236}">
                <a16:creationId xmlns:a16="http://schemas.microsoft.com/office/drawing/2014/main" id="{314A31FB-17F8-DD61-7D02-F369F9C2E000}"/>
              </a:ext>
            </a:extLst>
          </p:cNvPr>
          <p:cNvGrpSpPr/>
          <p:nvPr/>
        </p:nvGrpSpPr>
        <p:grpSpPr>
          <a:xfrm>
            <a:off x="2755133" y="4375026"/>
            <a:ext cx="6992874" cy="701793"/>
            <a:chOff x="1936811" y="2736056"/>
            <a:chExt cx="6992874" cy="701793"/>
          </a:xfrm>
        </p:grpSpPr>
        <p:sp>
          <p:nvSpPr>
            <p:cNvPr id="28" name="Arrow: Pentagon 27">
              <a:extLst>
                <a:ext uri="{FF2B5EF4-FFF2-40B4-BE49-F238E27FC236}">
                  <a16:creationId xmlns:a16="http://schemas.microsoft.com/office/drawing/2014/main" id="{345F6F6F-55C9-7129-1B3D-056A927BCD0C}"/>
                </a:ext>
              </a:extLst>
            </p:cNvPr>
            <p:cNvSpPr/>
            <p:nvPr/>
          </p:nvSpPr>
          <p:spPr>
            <a:xfrm rot="10800000">
              <a:off x="1936811" y="2736056"/>
              <a:ext cx="6992874" cy="701793"/>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Arrow: Pentagon 13">
              <a:extLst>
                <a:ext uri="{FF2B5EF4-FFF2-40B4-BE49-F238E27FC236}">
                  <a16:creationId xmlns:a16="http://schemas.microsoft.com/office/drawing/2014/main" id="{ADC83C33-40FE-A3AF-6E08-F6B001E872D3}"/>
                </a:ext>
              </a:extLst>
            </p:cNvPr>
            <p:cNvSpPr txBox="1"/>
            <p:nvPr/>
          </p:nvSpPr>
          <p:spPr>
            <a:xfrm rot="21600000">
              <a:off x="2112259" y="2736056"/>
              <a:ext cx="6817426" cy="7017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doesn’t grow without bound.</a:t>
              </a:r>
            </a:p>
          </p:txBody>
        </p:sp>
      </p:grpSp>
      <p:sp>
        <p:nvSpPr>
          <p:cNvPr id="23" name="Oval 22" descr="Artificial Intelligence">
            <a:extLst>
              <a:ext uri="{FF2B5EF4-FFF2-40B4-BE49-F238E27FC236}">
                <a16:creationId xmlns:a16="http://schemas.microsoft.com/office/drawing/2014/main" id="{30B9F471-CA65-A6DD-8D54-157AA867D2B2}"/>
              </a:ext>
            </a:extLst>
          </p:cNvPr>
          <p:cNvSpPr/>
          <p:nvPr/>
        </p:nvSpPr>
        <p:spPr>
          <a:xfrm>
            <a:off x="2404236" y="4375026"/>
            <a:ext cx="701793" cy="701793"/>
          </a:xfrm>
          <a:prstGeom prst="ellipse">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nvGrpSpPr>
          <p:cNvPr id="24" name="Group 23">
            <a:extLst>
              <a:ext uri="{FF2B5EF4-FFF2-40B4-BE49-F238E27FC236}">
                <a16:creationId xmlns:a16="http://schemas.microsoft.com/office/drawing/2014/main" id="{C4E2CB25-4745-6C57-BB83-3D16C9C71A41}"/>
              </a:ext>
            </a:extLst>
          </p:cNvPr>
          <p:cNvGrpSpPr/>
          <p:nvPr/>
        </p:nvGrpSpPr>
        <p:grpSpPr>
          <a:xfrm>
            <a:off x="2755133" y="5286309"/>
            <a:ext cx="6992874" cy="701793"/>
            <a:chOff x="1936811" y="3647339"/>
            <a:chExt cx="6992874" cy="701793"/>
          </a:xfrm>
        </p:grpSpPr>
        <p:sp>
          <p:nvSpPr>
            <p:cNvPr id="26" name="Arrow: Pentagon 25">
              <a:extLst>
                <a:ext uri="{FF2B5EF4-FFF2-40B4-BE49-F238E27FC236}">
                  <a16:creationId xmlns:a16="http://schemas.microsoft.com/office/drawing/2014/main" id="{19BFAD87-D843-5B77-E2AD-F67BB8BA0CC7}"/>
                </a:ext>
              </a:extLst>
            </p:cNvPr>
            <p:cNvSpPr/>
            <p:nvPr/>
          </p:nvSpPr>
          <p:spPr>
            <a:xfrm rot="10800000">
              <a:off x="1936811" y="3647339"/>
              <a:ext cx="6992874" cy="701793"/>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Arrow: Pentagon 16">
              <a:extLst>
                <a:ext uri="{FF2B5EF4-FFF2-40B4-BE49-F238E27FC236}">
                  <a16:creationId xmlns:a16="http://schemas.microsoft.com/office/drawing/2014/main" id="{F1E0B032-80A0-DB98-2034-7409A9F821FA}"/>
                </a:ext>
              </a:extLst>
            </p:cNvPr>
            <p:cNvSpPr txBox="1"/>
            <p:nvPr/>
          </p:nvSpPr>
          <p:spPr>
            <a:xfrm rot="21600000">
              <a:off x="2112259" y="3647339"/>
              <a:ext cx="6817426" cy="7017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is queried frequently together.</a:t>
              </a:r>
            </a:p>
          </p:txBody>
        </p:sp>
      </p:grpSp>
      <p:sp>
        <p:nvSpPr>
          <p:cNvPr id="25" name="Oval 24" descr="Cmd Terminal">
            <a:extLst>
              <a:ext uri="{FF2B5EF4-FFF2-40B4-BE49-F238E27FC236}">
                <a16:creationId xmlns:a16="http://schemas.microsoft.com/office/drawing/2014/main" id="{971907D8-EF0C-296A-554F-E3E0E9657722}"/>
              </a:ext>
            </a:extLst>
          </p:cNvPr>
          <p:cNvSpPr/>
          <p:nvPr/>
        </p:nvSpPr>
        <p:spPr>
          <a:xfrm>
            <a:off x="2404236" y="5286309"/>
            <a:ext cx="701793" cy="701793"/>
          </a:xfrm>
          <a:prstGeom prst="ellipse">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2262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AFAF-EDBF-6665-DD62-C341FCBEDE9F}"/>
              </a:ext>
            </a:extLst>
          </p:cNvPr>
          <p:cNvSpPr>
            <a:spLocks noGrp="1"/>
          </p:cNvSpPr>
          <p:nvPr>
            <p:ph type="title"/>
          </p:nvPr>
        </p:nvSpPr>
        <p:spPr/>
        <p:txBody>
          <a:bodyPr/>
          <a:lstStyle/>
          <a:p>
            <a:r>
              <a:rPr lang="en-US" sz="4400" kern="1200" dirty="0">
                <a:solidFill>
                  <a:schemeClr val="tx1"/>
                </a:solidFill>
                <a:latin typeface="+mj-lt"/>
                <a:ea typeface="+mj-ea"/>
                <a:cs typeface="+mj-cs"/>
              </a:rPr>
              <a:t>Referencing Data</a:t>
            </a:r>
            <a:endParaRPr lang="en-US" dirty="0"/>
          </a:p>
        </p:txBody>
      </p:sp>
      <p:pic>
        <p:nvPicPr>
          <p:cNvPr id="3" name="Content Placeholder 10" descr="A picture containing clock&#10;&#10;Description automatically generated">
            <a:extLst>
              <a:ext uri="{FF2B5EF4-FFF2-40B4-BE49-F238E27FC236}">
                <a16:creationId xmlns:a16="http://schemas.microsoft.com/office/drawing/2014/main" id="{3675E2BC-485B-7558-7EB7-B4D7D693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87833"/>
            <a:ext cx="5181600" cy="3426921"/>
          </a:xfrm>
          <a:prstGeom prst="rect">
            <a:avLst/>
          </a:prstGeom>
        </p:spPr>
      </p:pic>
      <p:pic>
        <p:nvPicPr>
          <p:cNvPr id="4" name="Content Placeholder 12" descr="A screenshot of a cell phone&#10;&#10;Description automatically generated">
            <a:extLst>
              <a:ext uri="{FF2B5EF4-FFF2-40B4-BE49-F238E27FC236}">
                <a16:creationId xmlns:a16="http://schemas.microsoft.com/office/drawing/2014/main" id="{4D783894-2E77-2E73-0246-AFEB31CD1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2861525"/>
            <a:ext cx="5181600" cy="2279537"/>
          </a:xfrm>
          <a:prstGeom prst="rect">
            <a:avLst/>
          </a:prstGeom>
        </p:spPr>
      </p:pic>
    </p:spTree>
    <p:extLst>
      <p:ext uri="{BB962C8B-B14F-4D97-AF65-F5344CB8AC3E}">
        <p14:creationId xmlns:p14="http://schemas.microsoft.com/office/powerpoint/2010/main" val="171565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F7F1-5104-7DB2-4AC1-9D2E4E787C4F}"/>
              </a:ext>
            </a:extLst>
          </p:cNvPr>
          <p:cNvSpPr>
            <a:spLocks noGrp="1"/>
          </p:cNvSpPr>
          <p:nvPr>
            <p:ph type="title"/>
          </p:nvPr>
        </p:nvSpPr>
        <p:spPr/>
        <p:txBody>
          <a:bodyPr/>
          <a:lstStyle/>
          <a:p>
            <a:r>
              <a:rPr lang="en-NZ" dirty="0"/>
              <a:t>When should we use Referencing?</a:t>
            </a:r>
            <a:endParaRPr lang="en-US" dirty="0"/>
          </a:p>
        </p:txBody>
      </p:sp>
      <p:graphicFrame>
        <p:nvGraphicFramePr>
          <p:cNvPr id="3" name="Content Placeholder 3">
            <a:extLst>
              <a:ext uri="{FF2B5EF4-FFF2-40B4-BE49-F238E27FC236}">
                <a16:creationId xmlns:a16="http://schemas.microsoft.com/office/drawing/2014/main" id="{34DB85BD-A124-A260-8758-61557422F652}"/>
              </a:ext>
            </a:extLst>
          </p:cNvPr>
          <p:cNvGraphicFramePr>
            <a:graphicFrameLocks/>
          </p:cNvGraphicFramePr>
          <p:nvPr>
            <p:extLst>
              <p:ext uri="{D42A27DB-BD31-4B8C-83A1-F6EECF244321}">
                <p14:modId xmlns:p14="http://schemas.microsoft.com/office/powerpoint/2010/main" val="31401245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Connections">
            <a:extLst>
              <a:ext uri="{FF2B5EF4-FFF2-40B4-BE49-F238E27FC236}">
                <a16:creationId xmlns:a16="http://schemas.microsoft.com/office/drawing/2014/main" id="{B7EA6EFC-CE1E-C26D-0A64-B14DEF8706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40828" y="3140345"/>
            <a:ext cx="714983" cy="714983"/>
          </a:xfrm>
          <a:prstGeom prst="rect">
            <a:avLst/>
          </a:prstGeom>
        </p:spPr>
      </p:pic>
      <p:pic>
        <p:nvPicPr>
          <p:cNvPr id="5" name="Graphic 4" descr="Social network">
            <a:extLst>
              <a:ext uri="{FF2B5EF4-FFF2-40B4-BE49-F238E27FC236}">
                <a16:creationId xmlns:a16="http://schemas.microsoft.com/office/drawing/2014/main" id="{A449DA81-2F9C-3341-12B4-DE401522366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7111" y="2169268"/>
            <a:ext cx="627434" cy="627434"/>
          </a:xfrm>
          <a:prstGeom prst="rect">
            <a:avLst/>
          </a:prstGeom>
        </p:spPr>
      </p:pic>
      <p:pic>
        <p:nvPicPr>
          <p:cNvPr id="6" name="Graphic 5" descr="Database">
            <a:extLst>
              <a:ext uri="{FF2B5EF4-FFF2-40B4-BE49-F238E27FC236}">
                <a16:creationId xmlns:a16="http://schemas.microsoft.com/office/drawing/2014/main" id="{BFEC9363-BA26-E267-B831-F2780ED56E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78085" y="4179079"/>
            <a:ext cx="640468" cy="640468"/>
          </a:xfrm>
          <a:prstGeom prst="rect">
            <a:avLst/>
          </a:prstGeom>
        </p:spPr>
      </p:pic>
      <p:pic>
        <p:nvPicPr>
          <p:cNvPr id="7" name="Graphic 6" descr="Exponential Graph">
            <a:extLst>
              <a:ext uri="{FF2B5EF4-FFF2-40B4-BE49-F238E27FC236}">
                <a16:creationId xmlns:a16="http://schemas.microsoft.com/office/drawing/2014/main" id="{D857A787-41B3-1DAA-7E7B-398601A660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4532" y="5285093"/>
            <a:ext cx="512592" cy="512592"/>
          </a:xfrm>
          <a:prstGeom prst="rect">
            <a:avLst/>
          </a:prstGeom>
        </p:spPr>
      </p:pic>
    </p:spTree>
    <p:extLst>
      <p:ext uri="{BB962C8B-B14F-4D97-AF65-F5344CB8AC3E}">
        <p14:creationId xmlns:p14="http://schemas.microsoft.com/office/powerpoint/2010/main" val="203122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8924-4DD0-CDED-CFFF-B14EBBD44033}"/>
              </a:ext>
            </a:extLst>
          </p:cNvPr>
          <p:cNvSpPr>
            <a:spLocks noGrp="1"/>
          </p:cNvSpPr>
          <p:nvPr>
            <p:ph type="title"/>
          </p:nvPr>
        </p:nvSpPr>
        <p:spPr/>
        <p:txBody>
          <a:bodyPr/>
          <a:lstStyle/>
          <a:p>
            <a:r>
              <a:rPr lang="en-NZ" dirty="0"/>
              <a:t>Can we mix and match?</a:t>
            </a:r>
            <a:endParaRPr lang="en-US" dirty="0"/>
          </a:p>
        </p:txBody>
      </p:sp>
      <p:pic>
        <p:nvPicPr>
          <p:cNvPr id="3" name="Content Placeholder 6" descr="A close up of text on a black background&#10;&#10;Description automatically generated">
            <a:extLst>
              <a:ext uri="{FF2B5EF4-FFF2-40B4-BE49-F238E27FC236}">
                <a16:creationId xmlns:a16="http://schemas.microsoft.com/office/drawing/2014/main" id="{0E3B8FEB-9874-BE80-C87E-1F15DA72D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68328"/>
            <a:ext cx="5181600" cy="4265932"/>
          </a:xfrm>
          <a:prstGeom prst="rect">
            <a:avLst/>
          </a:prstGeom>
        </p:spPr>
      </p:pic>
      <p:pic>
        <p:nvPicPr>
          <p:cNvPr id="4" name="Content Placeholder 8" descr="A screenshot of a cell phone&#10;&#10;Description automatically generated">
            <a:extLst>
              <a:ext uri="{FF2B5EF4-FFF2-40B4-BE49-F238E27FC236}">
                <a16:creationId xmlns:a16="http://schemas.microsoft.com/office/drawing/2014/main" id="{7CA12933-3706-9E60-B5E1-6199BF195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190" y="1825625"/>
            <a:ext cx="5021619" cy="4351338"/>
          </a:xfrm>
          <a:prstGeom prst="rect">
            <a:avLst/>
          </a:prstGeom>
        </p:spPr>
      </p:pic>
    </p:spTree>
    <p:extLst>
      <p:ext uri="{BB962C8B-B14F-4D97-AF65-F5344CB8AC3E}">
        <p14:creationId xmlns:p14="http://schemas.microsoft.com/office/powerpoint/2010/main" val="278216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44DE-1ECF-067A-37B8-942CAB400C67}"/>
              </a:ext>
            </a:extLst>
          </p:cNvPr>
          <p:cNvSpPr>
            <a:spLocks noGrp="1"/>
          </p:cNvSpPr>
          <p:nvPr>
            <p:ph type="title"/>
          </p:nvPr>
        </p:nvSpPr>
        <p:spPr/>
        <p:txBody>
          <a:bodyPr/>
          <a:lstStyle/>
          <a:p>
            <a:r>
              <a:rPr lang="en-NZ" dirty="0"/>
              <a:t>Different Document Types</a:t>
            </a:r>
            <a:endParaRPr lang="en-US" dirty="0"/>
          </a:p>
        </p:txBody>
      </p:sp>
      <p:sp>
        <p:nvSpPr>
          <p:cNvPr id="3" name="Content Placeholder 2">
            <a:extLst>
              <a:ext uri="{FF2B5EF4-FFF2-40B4-BE49-F238E27FC236}">
                <a16:creationId xmlns:a16="http://schemas.microsoft.com/office/drawing/2014/main" id="{CC10DBE1-CAF7-F448-D617-39BE778BFE53}"/>
              </a:ext>
            </a:extLst>
          </p:cNvPr>
          <p:cNvSpPr>
            <a:spLocks noGrp="1"/>
          </p:cNvSpPr>
          <p:nvPr>
            <p:ph sz="half" idx="1"/>
          </p:nvPr>
        </p:nvSpPr>
        <p:spPr/>
        <p:txBody>
          <a:bodyPr/>
          <a:lstStyle/>
          <a:p>
            <a:r>
              <a:rPr lang="en-US" dirty="0"/>
              <a:t>Partition on document type.</a:t>
            </a:r>
          </a:p>
          <a:p>
            <a:r>
              <a:rPr lang="en-US" dirty="0"/>
              <a:t>Query the same container, using inner joins.</a:t>
            </a:r>
          </a:p>
          <a:p>
            <a:r>
              <a:rPr lang="en-US" dirty="0"/>
              <a:t>All document types sit within the same partition in our collection.</a:t>
            </a:r>
          </a:p>
        </p:txBody>
      </p:sp>
      <p:pic>
        <p:nvPicPr>
          <p:cNvPr id="5" name="Content Placeholder 4" descr="A screenshot of a cell phone&#10;&#10;Description automatically generated">
            <a:extLst>
              <a:ext uri="{FF2B5EF4-FFF2-40B4-BE49-F238E27FC236}">
                <a16:creationId xmlns:a16="http://schemas.microsoft.com/office/drawing/2014/main" id="{7E89E470-6658-09A3-8795-4A58B8570E0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1713" y="1825625"/>
            <a:ext cx="4202574" cy="4351338"/>
          </a:xfrm>
        </p:spPr>
      </p:pic>
    </p:spTree>
    <p:extLst>
      <p:ext uri="{BB962C8B-B14F-4D97-AF65-F5344CB8AC3E}">
        <p14:creationId xmlns:p14="http://schemas.microsoft.com/office/powerpoint/2010/main" val="394154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F22D6-68B8-BF96-E0DF-97DBFA315AA6}"/>
              </a:ext>
            </a:extLst>
          </p:cNvPr>
          <p:cNvSpPr>
            <a:spLocks noGrp="1"/>
          </p:cNvSpPr>
          <p:nvPr>
            <p:ph type="title"/>
          </p:nvPr>
        </p:nvSpPr>
        <p:spPr/>
        <p:txBody>
          <a:bodyPr/>
          <a:lstStyle/>
          <a:p>
            <a:r>
              <a:rPr lang="en-US" dirty="0"/>
              <a:t>Takeaways</a:t>
            </a:r>
          </a:p>
        </p:txBody>
      </p:sp>
      <p:sp>
        <p:nvSpPr>
          <p:cNvPr id="4" name="Content Placeholder 3">
            <a:extLst>
              <a:ext uri="{FF2B5EF4-FFF2-40B4-BE49-F238E27FC236}">
                <a16:creationId xmlns:a16="http://schemas.microsoft.com/office/drawing/2014/main" id="{A782085A-BD6C-A53C-D8CB-D98920346C70}"/>
              </a:ext>
            </a:extLst>
          </p:cNvPr>
          <p:cNvSpPr>
            <a:spLocks noGrp="1"/>
          </p:cNvSpPr>
          <p:nvPr>
            <p:ph sz="half" idx="1"/>
          </p:nvPr>
        </p:nvSpPr>
        <p:spPr/>
        <p:txBody>
          <a:bodyPr>
            <a:normAutofit lnSpcReduction="10000"/>
          </a:bodyPr>
          <a:lstStyle/>
          <a:p>
            <a:r>
              <a:rPr lang="en-US" dirty="0"/>
              <a:t>Data modelling is still important in NoSQL!</a:t>
            </a:r>
          </a:p>
          <a:p>
            <a:r>
              <a:rPr lang="en-US" dirty="0"/>
              <a:t>Think about your query patterns.</a:t>
            </a:r>
          </a:p>
          <a:p>
            <a:r>
              <a:rPr lang="en-US" dirty="0"/>
              <a:t>Choose a partition scheme that works for your data.</a:t>
            </a:r>
          </a:p>
          <a:p>
            <a:r>
              <a:rPr lang="en-US" dirty="0"/>
              <a:t>REMEMBER: Cosmos DB is OLTP, not OLAP!</a:t>
            </a:r>
          </a:p>
          <a:p>
            <a:r>
              <a:rPr lang="en-US" dirty="0"/>
              <a:t>Cosmos is schema-free, use it to your advantage!</a:t>
            </a:r>
          </a:p>
          <a:p>
            <a:r>
              <a:rPr lang="en-US" dirty="0"/>
              <a:t>Be mindful of resource costs.</a:t>
            </a:r>
          </a:p>
          <a:p>
            <a:endParaRPr lang="en-US" dirty="0"/>
          </a:p>
        </p:txBody>
      </p:sp>
      <p:pic>
        <p:nvPicPr>
          <p:cNvPr id="1028" name="Picture 4" descr="See the source image">
            <a:extLst>
              <a:ext uri="{FF2B5EF4-FFF2-40B4-BE49-F238E27FC236}">
                <a16:creationId xmlns:a16="http://schemas.microsoft.com/office/drawing/2014/main" id="{9FB13FE8-EA14-D4A7-933B-EDEBCA34BF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0142" y="1896386"/>
            <a:ext cx="5833105" cy="364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9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BBA2E-21EC-C018-11B4-2D724A30C054}"/>
              </a:ext>
            </a:extLst>
          </p:cNvPr>
          <p:cNvSpPr>
            <a:spLocks noGrp="1"/>
          </p:cNvSpPr>
          <p:nvPr>
            <p:ph type="title"/>
          </p:nvPr>
        </p:nvSpPr>
        <p:spPr/>
        <p:txBody>
          <a:bodyPr/>
          <a:lstStyle/>
          <a:p>
            <a:r>
              <a:rPr lang="en-US" dirty="0"/>
              <a:t>Thanks for listening!</a:t>
            </a:r>
          </a:p>
        </p:txBody>
      </p:sp>
      <p:sp>
        <p:nvSpPr>
          <p:cNvPr id="5" name="Text Placeholder 4">
            <a:extLst>
              <a:ext uri="{FF2B5EF4-FFF2-40B4-BE49-F238E27FC236}">
                <a16:creationId xmlns:a16="http://schemas.microsoft.com/office/drawing/2014/main" id="{18CE8786-340D-B099-76DC-7DEEFF18FF1F}"/>
              </a:ext>
            </a:extLst>
          </p:cNvPr>
          <p:cNvSpPr>
            <a:spLocks noGrp="1"/>
          </p:cNvSpPr>
          <p:nvPr>
            <p:ph idx="1"/>
          </p:nvPr>
        </p:nvSpPr>
        <p:spPr/>
        <p:txBody>
          <a:bodyPr/>
          <a:lstStyle/>
          <a:p>
            <a:r>
              <a:rPr lang="en-US" dirty="0"/>
              <a:t>Email: </a:t>
            </a:r>
            <a:r>
              <a:rPr lang="en-US" dirty="0">
                <a:hlinkClick r:id="rId2"/>
              </a:rPr>
              <a:t>willvelida@microsoft.com</a:t>
            </a:r>
            <a:endParaRPr lang="en-US" dirty="0"/>
          </a:p>
          <a:p>
            <a:r>
              <a:rPr lang="en-US" dirty="0"/>
              <a:t>Blog: </a:t>
            </a:r>
            <a:r>
              <a:rPr lang="en-US" dirty="0">
                <a:hlinkClick r:id="rId3"/>
              </a:rPr>
              <a:t>https://www.willvelida.com/</a:t>
            </a:r>
            <a:endParaRPr lang="en-US" dirty="0"/>
          </a:p>
          <a:p>
            <a:r>
              <a:rPr lang="en-US" dirty="0"/>
              <a:t>YouTube: </a:t>
            </a:r>
            <a:r>
              <a:rPr lang="en-US" dirty="0">
                <a:hlinkClick r:id="rId4"/>
              </a:rPr>
              <a:t>https://www.youtube.com/c/WillVelida</a:t>
            </a:r>
            <a:endParaRPr lang="en-US" dirty="0"/>
          </a:p>
          <a:p>
            <a:r>
              <a:rPr lang="en-US" dirty="0"/>
              <a:t>GitHub: </a:t>
            </a:r>
            <a:r>
              <a:rPr lang="en-US" dirty="0">
                <a:hlinkClick r:id="rId5"/>
              </a:rPr>
              <a:t>https://github.com/willvelida</a:t>
            </a:r>
            <a:r>
              <a:rPr lang="en-US" dirty="0"/>
              <a:t> </a:t>
            </a:r>
          </a:p>
        </p:txBody>
      </p:sp>
    </p:spTree>
    <p:extLst>
      <p:ext uri="{BB962C8B-B14F-4D97-AF65-F5344CB8AC3E}">
        <p14:creationId xmlns:p14="http://schemas.microsoft.com/office/powerpoint/2010/main" val="31958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4892-F1B6-C6EB-FDAE-A518F1AB4E09}"/>
              </a:ext>
            </a:extLst>
          </p:cNvPr>
          <p:cNvSpPr>
            <a:spLocks noGrp="1"/>
          </p:cNvSpPr>
          <p:nvPr>
            <p:ph type="title"/>
          </p:nvPr>
        </p:nvSpPr>
        <p:spPr/>
        <p:txBody>
          <a:bodyPr/>
          <a:lstStyle/>
          <a:p>
            <a:r>
              <a:rPr lang="en-US" dirty="0"/>
              <a:t>About Me</a:t>
            </a:r>
          </a:p>
        </p:txBody>
      </p:sp>
      <p:sp>
        <p:nvSpPr>
          <p:cNvPr id="5" name="Content Placeholder 4">
            <a:extLst>
              <a:ext uri="{FF2B5EF4-FFF2-40B4-BE49-F238E27FC236}">
                <a16:creationId xmlns:a16="http://schemas.microsoft.com/office/drawing/2014/main" id="{7B101D41-BD34-B264-FC6C-C864085A427F}"/>
              </a:ext>
            </a:extLst>
          </p:cNvPr>
          <p:cNvSpPr>
            <a:spLocks noGrp="1"/>
          </p:cNvSpPr>
          <p:nvPr>
            <p:ph sz="half" idx="2"/>
          </p:nvPr>
        </p:nvSpPr>
        <p:spPr/>
        <p:txBody>
          <a:bodyPr/>
          <a:lstStyle/>
          <a:p>
            <a:r>
              <a:rPr lang="en-US" dirty="0"/>
              <a:t>Customer Engineer at Microsoft in the Fast Track for Azure team.</a:t>
            </a:r>
          </a:p>
          <a:p>
            <a:r>
              <a:rPr lang="en-US" dirty="0"/>
              <a:t>Focus on App development &amp; modernization.</a:t>
            </a:r>
          </a:p>
          <a:p>
            <a:r>
              <a:rPr lang="en-US" dirty="0"/>
              <a:t>Former Data Platform MVP.</a:t>
            </a:r>
          </a:p>
          <a:p>
            <a:r>
              <a:rPr lang="en-US" dirty="0"/>
              <a:t>Experience in health, financial and agricultural sectors.</a:t>
            </a:r>
          </a:p>
        </p:txBody>
      </p:sp>
      <p:pic>
        <p:nvPicPr>
          <p:cNvPr id="1026" name="Picture 2" descr="Image">
            <a:extLst>
              <a:ext uri="{FF2B5EF4-FFF2-40B4-BE49-F238E27FC236}">
                <a16:creationId xmlns:a16="http://schemas.microsoft.com/office/drawing/2014/main" id="{EB9A57C9-FE95-6D10-791A-53C06A9CE95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0"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5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94A5-14A9-A2DD-00ED-DBBFFE359DB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321BB75-2A3F-2B11-4477-1C63C8900AD5}"/>
              </a:ext>
            </a:extLst>
          </p:cNvPr>
          <p:cNvSpPr>
            <a:spLocks noGrp="1"/>
          </p:cNvSpPr>
          <p:nvPr>
            <p:ph idx="1"/>
          </p:nvPr>
        </p:nvSpPr>
        <p:spPr/>
        <p:txBody>
          <a:bodyPr/>
          <a:lstStyle/>
          <a:p>
            <a:r>
              <a:rPr lang="en-US" dirty="0"/>
              <a:t>Review of Cosmos DB Antipatterns.</a:t>
            </a:r>
          </a:p>
          <a:p>
            <a:r>
              <a:rPr lang="en-US" dirty="0"/>
              <a:t>Why SQL Modelling won’t work.</a:t>
            </a:r>
          </a:p>
          <a:p>
            <a:r>
              <a:rPr lang="en-US" dirty="0"/>
              <a:t>Partitioning in Cosmos DB.</a:t>
            </a:r>
          </a:p>
          <a:p>
            <a:r>
              <a:rPr lang="en-US" dirty="0"/>
              <a:t>Data Modelling Techniques.</a:t>
            </a:r>
          </a:p>
          <a:p>
            <a:r>
              <a:rPr lang="en-US" dirty="0"/>
              <a:t>Q&amp;A</a:t>
            </a:r>
          </a:p>
        </p:txBody>
      </p:sp>
    </p:spTree>
    <p:extLst>
      <p:ext uri="{BB962C8B-B14F-4D97-AF65-F5344CB8AC3E}">
        <p14:creationId xmlns:p14="http://schemas.microsoft.com/office/powerpoint/2010/main" val="354120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5"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1"/>
            <a:ext cx="1141366"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2" y="2510764"/>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Turnkey global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Guaranteed low latency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at the 99</a:t>
              </a:r>
              <a:r>
                <a:rPr kumimoji="0" lang="en-US" sz="1100" b="0" i="0" u="none" strike="noStrike" kern="0" cap="none" spc="0" normalizeH="0" baseline="30000" noProof="0">
                  <a:ln>
                    <a:noFill/>
                  </a:ln>
                  <a:solidFill>
                    <a:schemeClr val="tx2"/>
                  </a:solidFill>
                  <a:effectLst/>
                  <a:uLnTx/>
                  <a:uFillTx/>
                  <a:latin typeface="Segoe UI Semilight" panose="020B0402040204020203" pitchFamily="34" charset="0"/>
                  <a:cs typeface="Segoe UI Semilight" panose="020B0402040204020203" pitchFamily="34" charset="0"/>
                </a:rPr>
                <a:t>th</a:t>
              </a: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Comprehensive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Five well-defined </a:t>
              </a:r>
              <a:b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6731" y="438590"/>
            <a:ext cx="11655840" cy="899665"/>
          </a:xfrm>
        </p:spPr>
        <p:txBody>
          <a:bodyPr>
            <a:normAutofit fontScale="90000"/>
          </a:bodyPr>
          <a:lstStyle/>
          <a:p>
            <a:pPr>
              <a:spcBef>
                <a:spcPts val="600"/>
              </a:spcBef>
            </a:pPr>
            <a:r>
              <a:rPr lang="en-US" dirty="0"/>
              <a:t>Azure Cosmos DB</a:t>
            </a:r>
            <a:br>
              <a:rPr lang="en-US" dirty="0"/>
            </a:br>
            <a:endParaRPr lang="en-US" cap="none" dirty="0"/>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8" y="2032648"/>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19" y="801695"/>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01C1-4D18-8166-9D09-0AD732C7EE44}"/>
              </a:ext>
            </a:extLst>
          </p:cNvPr>
          <p:cNvSpPr>
            <a:spLocks noGrp="1"/>
          </p:cNvSpPr>
          <p:nvPr>
            <p:ph type="title"/>
          </p:nvPr>
        </p:nvSpPr>
        <p:spPr/>
        <p:txBody>
          <a:bodyPr/>
          <a:lstStyle/>
          <a:p>
            <a:r>
              <a:rPr lang="en-US" dirty="0"/>
              <a:t>Antipatterns in Azure Cosmos DB</a:t>
            </a:r>
          </a:p>
        </p:txBody>
      </p:sp>
      <p:pic>
        <p:nvPicPr>
          <p:cNvPr id="5" name="Content Placeholder 4">
            <a:extLst>
              <a:ext uri="{FF2B5EF4-FFF2-40B4-BE49-F238E27FC236}">
                <a16:creationId xmlns:a16="http://schemas.microsoft.com/office/drawing/2014/main" id="{26C86B3D-1139-A790-93C0-33589774C198}"/>
              </a:ext>
            </a:extLst>
          </p:cNvPr>
          <p:cNvPicPr>
            <a:picLocks noGrp="1" noChangeAspect="1"/>
          </p:cNvPicPr>
          <p:nvPr>
            <p:ph idx="1"/>
          </p:nvPr>
        </p:nvPicPr>
        <p:blipFill>
          <a:blip r:embed="rId3"/>
          <a:stretch>
            <a:fillRect/>
          </a:stretch>
        </p:blipFill>
        <p:spPr>
          <a:xfrm>
            <a:off x="4169878" y="1690688"/>
            <a:ext cx="3852244" cy="3494073"/>
          </a:xfrm>
        </p:spPr>
      </p:pic>
      <p:sp>
        <p:nvSpPr>
          <p:cNvPr id="6" name="TextBox 5">
            <a:extLst>
              <a:ext uri="{FF2B5EF4-FFF2-40B4-BE49-F238E27FC236}">
                <a16:creationId xmlns:a16="http://schemas.microsoft.com/office/drawing/2014/main" id="{7D71F531-5005-456C-ABDA-45DCB811E1EF}"/>
              </a:ext>
            </a:extLst>
          </p:cNvPr>
          <p:cNvSpPr txBox="1"/>
          <p:nvPr/>
        </p:nvSpPr>
        <p:spPr>
          <a:xfrm>
            <a:off x="2504573" y="5239753"/>
            <a:ext cx="7600126" cy="369332"/>
          </a:xfrm>
          <a:prstGeom prst="rect">
            <a:avLst/>
          </a:prstGeom>
          <a:noFill/>
        </p:spPr>
        <p:txBody>
          <a:bodyPr wrap="square" rtlCol="0">
            <a:spAutoFit/>
          </a:bodyPr>
          <a:lstStyle/>
          <a:p>
            <a:r>
              <a:rPr lang="en-US" dirty="0">
                <a:hlinkClick r:id="rId4"/>
              </a:rPr>
              <a:t>https://devblogs.microsoft.com/cosmosdb/antipatterns-on-azure-cosmos-db/</a:t>
            </a:r>
            <a:r>
              <a:rPr lang="en-US" dirty="0"/>
              <a:t> </a:t>
            </a:r>
          </a:p>
        </p:txBody>
      </p:sp>
    </p:spTree>
    <p:extLst>
      <p:ext uri="{BB962C8B-B14F-4D97-AF65-F5344CB8AC3E}">
        <p14:creationId xmlns:p14="http://schemas.microsoft.com/office/powerpoint/2010/main" val="102969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A54D-137D-22FD-4E3E-A178D2554443}"/>
              </a:ext>
            </a:extLst>
          </p:cNvPr>
          <p:cNvSpPr>
            <a:spLocks noGrp="1"/>
          </p:cNvSpPr>
          <p:nvPr>
            <p:ph type="title"/>
          </p:nvPr>
        </p:nvSpPr>
        <p:spPr/>
        <p:txBody>
          <a:bodyPr/>
          <a:lstStyle/>
          <a:p>
            <a:r>
              <a:rPr lang="en-US" dirty="0"/>
              <a:t>Antipattern 1: Choosing a partition scheme that does not work for your data</a:t>
            </a:r>
          </a:p>
        </p:txBody>
      </p:sp>
      <p:sp>
        <p:nvSpPr>
          <p:cNvPr id="5" name="Content Placeholder 4">
            <a:extLst>
              <a:ext uri="{FF2B5EF4-FFF2-40B4-BE49-F238E27FC236}">
                <a16:creationId xmlns:a16="http://schemas.microsoft.com/office/drawing/2014/main" id="{21777F85-D393-09C2-1833-5D0D9E8E1307}"/>
              </a:ext>
            </a:extLst>
          </p:cNvPr>
          <p:cNvSpPr>
            <a:spLocks noGrp="1"/>
          </p:cNvSpPr>
          <p:nvPr>
            <p:ph sz="half" idx="2"/>
          </p:nvPr>
        </p:nvSpPr>
        <p:spPr/>
        <p:txBody>
          <a:bodyPr/>
          <a:lstStyle/>
          <a:p>
            <a:r>
              <a:rPr lang="en-US" dirty="0"/>
              <a:t>Poor Partitioning can break performance!</a:t>
            </a:r>
          </a:p>
          <a:p>
            <a:r>
              <a:rPr lang="en-US" dirty="0"/>
              <a:t>You have to tell Cosmos DB how the data will be stored.</a:t>
            </a:r>
          </a:p>
          <a:p>
            <a:r>
              <a:rPr lang="en-US" dirty="0"/>
              <a:t>This depends on type of workload (read-heavy vs write-heavy).</a:t>
            </a:r>
          </a:p>
        </p:txBody>
      </p:sp>
      <p:pic>
        <p:nvPicPr>
          <p:cNvPr id="1026" name="Picture 2" descr="Partition key examples">
            <a:extLst>
              <a:ext uri="{FF2B5EF4-FFF2-40B4-BE49-F238E27FC236}">
                <a16:creationId xmlns:a16="http://schemas.microsoft.com/office/drawing/2014/main" id="{5E768EC8-CD3B-7B61-753A-7581A5134E5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3187517"/>
            <a:ext cx="5181600" cy="162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23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DE81-B0B4-F790-7777-F85FD77D0F93}"/>
              </a:ext>
            </a:extLst>
          </p:cNvPr>
          <p:cNvSpPr>
            <a:spLocks noGrp="1"/>
          </p:cNvSpPr>
          <p:nvPr>
            <p:ph type="title"/>
          </p:nvPr>
        </p:nvSpPr>
        <p:spPr/>
        <p:txBody>
          <a:bodyPr/>
          <a:lstStyle/>
          <a:p>
            <a:r>
              <a:rPr lang="en-US" dirty="0"/>
              <a:t>Antipattern 3: Bad query patterns</a:t>
            </a:r>
          </a:p>
        </p:txBody>
      </p:sp>
      <p:sp>
        <p:nvSpPr>
          <p:cNvPr id="4" name="Content Placeholder 3">
            <a:extLst>
              <a:ext uri="{FF2B5EF4-FFF2-40B4-BE49-F238E27FC236}">
                <a16:creationId xmlns:a16="http://schemas.microsoft.com/office/drawing/2014/main" id="{58F4AC37-0D1F-CFD8-9008-BAA66ABEA267}"/>
              </a:ext>
            </a:extLst>
          </p:cNvPr>
          <p:cNvSpPr>
            <a:spLocks noGrp="1"/>
          </p:cNvSpPr>
          <p:nvPr>
            <p:ph sz="half" idx="1"/>
          </p:nvPr>
        </p:nvSpPr>
        <p:spPr/>
        <p:txBody>
          <a:bodyPr/>
          <a:lstStyle/>
          <a:p>
            <a:r>
              <a:rPr lang="en-US" dirty="0"/>
              <a:t>Query performance depends on indexing.</a:t>
            </a:r>
          </a:p>
          <a:p>
            <a:r>
              <a:rPr lang="en-US" dirty="0"/>
              <a:t>By default, everything is indexed in Cosmos DB.</a:t>
            </a:r>
          </a:p>
          <a:p>
            <a:r>
              <a:rPr lang="en-US" dirty="0"/>
              <a:t>Bad queries either fan-out across partitions, don’t use indexes or both!</a:t>
            </a:r>
          </a:p>
        </p:txBody>
      </p:sp>
      <p:pic>
        <p:nvPicPr>
          <p:cNvPr id="2050" name="Picture 2">
            <a:extLst>
              <a:ext uri="{FF2B5EF4-FFF2-40B4-BE49-F238E27FC236}">
                <a16:creationId xmlns:a16="http://schemas.microsoft.com/office/drawing/2014/main" id="{385579B6-FE29-7885-D816-1D43F5E22A3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477060"/>
            <a:ext cx="5181600" cy="304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6686F0-EF98-43A5-77A9-F67B2313770C}"/>
              </a:ext>
            </a:extLst>
          </p:cNvPr>
          <p:cNvSpPr>
            <a:spLocks noGrp="1"/>
          </p:cNvSpPr>
          <p:nvPr>
            <p:ph type="title"/>
          </p:nvPr>
        </p:nvSpPr>
        <p:spPr/>
        <p:txBody>
          <a:bodyPr/>
          <a:lstStyle/>
          <a:p>
            <a:r>
              <a:rPr lang="en-US" dirty="0"/>
              <a:t>Good to Terrible Queries</a:t>
            </a:r>
          </a:p>
        </p:txBody>
      </p:sp>
      <p:graphicFrame>
        <p:nvGraphicFramePr>
          <p:cNvPr id="7" name="Content Placeholder 6">
            <a:extLst>
              <a:ext uri="{FF2B5EF4-FFF2-40B4-BE49-F238E27FC236}">
                <a16:creationId xmlns:a16="http://schemas.microsoft.com/office/drawing/2014/main" id="{45ADA2D7-5333-31B0-B6E0-75CA419307F2}"/>
              </a:ext>
            </a:extLst>
          </p:cNvPr>
          <p:cNvGraphicFramePr>
            <a:graphicFrameLocks noGrp="1"/>
          </p:cNvGraphicFramePr>
          <p:nvPr>
            <p:ph idx="1"/>
            <p:extLst>
              <p:ext uri="{D42A27DB-BD31-4B8C-83A1-F6EECF244321}">
                <p14:modId xmlns:p14="http://schemas.microsoft.com/office/powerpoint/2010/main" val="26103530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69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973</TotalTime>
  <Words>3364</Words>
  <Application>Microsoft Office PowerPoint</Application>
  <PresentationFormat>Widescreen</PresentationFormat>
  <Paragraphs>303</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Segoe UI</vt:lpstr>
      <vt:lpstr>Segoe UI Semibold</vt:lpstr>
      <vt:lpstr>Segoe UI Semilight</vt:lpstr>
      <vt:lpstr>Office Theme</vt:lpstr>
      <vt:lpstr>Data Modelling in Azure Cosmos DB</vt:lpstr>
      <vt:lpstr>Thanks to our sponsors</vt:lpstr>
      <vt:lpstr>About Me</vt:lpstr>
      <vt:lpstr>Agenda</vt:lpstr>
      <vt:lpstr>Azure Cosmos DB </vt:lpstr>
      <vt:lpstr>Antipatterns in Azure Cosmos DB</vt:lpstr>
      <vt:lpstr>Antipattern 1: Choosing a partition scheme that does not work for your data</vt:lpstr>
      <vt:lpstr>Antipattern 3: Bad query patterns</vt:lpstr>
      <vt:lpstr>Good to Terrible Queries</vt:lpstr>
      <vt:lpstr>Antipattern 4: Using Azure Cosmos DB for OLAP</vt:lpstr>
      <vt:lpstr>Initial Questions</vt:lpstr>
      <vt:lpstr>Scenario: Online Book Store</vt:lpstr>
      <vt:lpstr>Relational Data Model</vt:lpstr>
      <vt:lpstr>SQL: Retrieving all books for a Author</vt:lpstr>
      <vt:lpstr>Problems with this approach in Cosmos DB</vt:lpstr>
      <vt:lpstr>How Partitioning works</vt:lpstr>
      <vt:lpstr>PowerPoint Presentation</vt:lpstr>
      <vt:lpstr>Hot Partitions</vt:lpstr>
      <vt:lpstr>Data Modelling Options</vt:lpstr>
      <vt:lpstr>Embedding Data</vt:lpstr>
      <vt:lpstr>When can we use embedding?</vt:lpstr>
      <vt:lpstr>Referencing Data</vt:lpstr>
      <vt:lpstr>When should we use Referencing?</vt:lpstr>
      <vt:lpstr>Can we mix and match?</vt:lpstr>
      <vt:lpstr>Different Document Types</vt:lpstr>
      <vt:lpstr>Takeaways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Power Query</dc:title>
  <dc:creator>Reza Rad</dc:creator>
  <cp:lastModifiedBy>Will Velida</cp:lastModifiedBy>
  <cp:revision>73</cp:revision>
  <dcterms:created xsi:type="dcterms:W3CDTF">2017-01-19T18:52:56Z</dcterms:created>
  <dcterms:modified xsi:type="dcterms:W3CDTF">2022-11-27T21:26:57Z</dcterms:modified>
</cp:coreProperties>
</file>