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3" r:id="rId2"/>
    <p:sldId id="268"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639" autoAdjust="0"/>
  </p:normalViewPr>
  <p:slideViewPr>
    <p:cSldViewPr snapToGrid="0">
      <p:cViewPr varScale="1">
        <p:scale>
          <a:sx n="72" d="100"/>
          <a:sy n="72" d="100"/>
        </p:scale>
        <p:origin x="207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A557E7-9200-44AC-8CE0-10E409153EB4}"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0CFD63-98F3-46F0-84B0-F5431B4561A6}" type="slidenum">
              <a:rPr lang="en-AU" smtClean="0"/>
              <a:t>‹#›</a:t>
            </a:fld>
            <a:endParaRPr lang="en-AU"/>
          </a:p>
        </p:txBody>
      </p:sp>
    </p:spTree>
    <p:extLst>
      <p:ext uri="{BB962C8B-B14F-4D97-AF65-F5344CB8AC3E}">
        <p14:creationId xmlns:p14="http://schemas.microsoft.com/office/powerpoint/2010/main" val="1817756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Hi everyone, welcome back to this series on building AI Agents with </a:t>
            </a:r>
            <a:r>
              <a:rPr lang="en-AU" dirty="0" err="1"/>
              <a:t>Dapr</a:t>
            </a:r>
            <a:r>
              <a:rPr lang="en-AU" dirty="0"/>
              <a:t> Agents!</a:t>
            </a:r>
          </a:p>
          <a:p>
            <a:endParaRPr lang="en-AU" dirty="0"/>
          </a:p>
          <a:p>
            <a:r>
              <a:rPr lang="en-AU" dirty="0"/>
              <a:t>Now in this video we’re going to take a look at Advanced Prompt Chaining in </a:t>
            </a:r>
            <a:r>
              <a:rPr lang="en-AU" dirty="0" err="1"/>
              <a:t>Dapr</a:t>
            </a:r>
            <a:r>
              <a:rPr lang="en-AU" dirty="0"/>
              <a:t> Agents</a:t>
            </a:r>
          </a:p>
        </p:txBody>
      </p:sp>
      <p:sp>
        <p:nvSpPr>
          <p:cNvPr id="4" name="Slide Number Placeholder 3"/>
          <p:cNvSpPr>
            <a:spLocks noGrp="1"/>
          </p:cNvSpPr>
          <p:nvPr>
            <p:ph type="sldNum" sz="quarter" idx="5"/>
          </p:nvPr>
        </p:nvSpPr>
        <p:spPr/>
        <p:txBody>
          <a:bodyPr/>
          <a:lstStyle/>
          <a:p>
            <a:fld id="{CE0CFD63-98F3-46F0-84B0-F5431B4561A6}" type="slidenum">
              <a:rPr lang="en-AU" smtClean="0"/>
              <a:t>1</a:t>
            </a:fld>
            <a:endParaRPr lang="en-AU"/>
          </a:p>
        </p:txBody>
      </p:sp>
    </p:spTree>
    <p:extLst>
      <p:ext uri="{BB962C8B-B14F-4D97-AF65-F5344CB8AC3E}">
        <p14:creationId xmlns:p14="http://schemas.microsoft.com/office/powerpoint/2010/main" val="23346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Prompt Chaining pattern decomposes a complex task into a sequence of steps, where each LLM call processes the output of the previous one. This pattern allows for breaking down complex tasks into simpler, more manageable steps with validation gates between them.</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Content Generation</a:t>
            </a:r>
            <a:r>
              <a:rPr lang="en-US" sz="1200" b="0" i="0" kern="1200" dirty="0">
                <a:solidFill>
                  <a:schemeClr val="tx1"/>
                </a:solidFill>
                <a:effectLst/>
                <a:latin typeface="+mn-lt"/>
                <a:ea typeface="+mn-ea"/>
                <a:cs typeface="+mn-cs"/>
              </a:rPr>
              <a:t>: Creating outlines first, then expanding to full documents</a:t>
            </a:r>
          </a:p>
          <a:p>
            <a:r>
              <a:rPr lang="en-US" sz="1200" b="1" i="0" kern="1200" dirty="0">
                <a:solidFill>
                  <a:schemeClr val="tx1"/>
                </a:solidFill>
                <a:effectLst/>
                <a:latin typeface="+mn-lt"/>
                <a:ea typeface="+mn-ea"/>
                <a:cs typeface="+mn-cs"/>
              </a:rPr>
              <a:t>Multi-stage Analysis</a:t>
            </a:r>
            <a:r>
              <a:rPr lang="en-US" sz="1200" b="0" i="0" kern="1200" dirty="0">
                <a:solidFill>
                  <a:schemeClr val="tx1"/>
                </a:solidFill>
                <a:effectLst/>
                <a:latin typeface="+mn-lt"/>
                <a:ea typeface="+mn-ea"/>
                <a:cs typeface="+mn-cs"/>
              </a:rPr>
              <a:t>: Breaking complex analysis into sequential steps</a:t>
            </a:r>
          </a:p>
          <a:p>
            <a:endParaRPr lang="en-AU" dirty="0"/>
          </a:p>
          <a:p>
            <a:r>
              <a:rPr lang="en-US" sz="1200" b="1" i="0" kern="1200" dirty="0">
                <a:solidFill>
                  <a:schemeClr val="tx1"/>
                </a:solidFill>
                <a:effectLst/>
                <a:latin typeface="+mn-lt"/>
                <a:ea typeface="+mn-ea"/>
                <a:cs typeface="+mn-cs"/>
              </a:rPr>
              <a:t>How It Works</a:t>
            </a:r>
          </a:p>
          <a:p>
            <a:r>
              <a:rPr lang="en-US" sz="1200" b="0" i="0" kern="1200" dirty="0">
                <a:solidFill>
                  <a:schemeClr val="tx1"/>
                </a:solidFill>
                <a:effectLst/>
                <a:latin typeface="+mn-lt"/>
                <a:ea typeface="+mn-ea"/>
                <a:cs typeface="+mn-cs"/>
              </a:rPr>
              <a:t>The key components of this implementation are: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Sequential Tasks</a:t>
            </a:r>
            <a:r>
              <a:rPr lang="en-US" sz="1200" b="0" i="0" kern="1200" dirty="0">
                <a:solidFill>
                  <a:schemeClr val="tx1"/>
                </a:solidFill>
                <a:effectLst/>
                <a:latin typeface="+mn-lt"/>
                <a:ea typeface="+mn-ea"/>
                <a:cs typeface="+mn-cs"/>
              </a:rPr>
              <a:t>: The workflow chains multiple LLM operations together, with each building on the previous step's output.</a:t>
            </a:r>
          </a:p>
          <a:p>
            <a:r>
              <a:rPr lang="en-US" sz="1200" b="1" i="0" kern="1200" dirty="0">
                <a:solidFill>
                  <a:schemeClr val="tx1"/>
                </a:solidFill>
                <a:effectLst/>
                <a:latin typeface="+mn-lt"/>
                <a:ea typeface="+mn-ea"/>
                <a:cs typeface="+mn-cs"/>
              </a:rPr>
              <a:t>Validation Gate</a:t>
            </a:r>
            <a:r>
              <a:rPr lang="en-US" sz="1200" b="0" i="0" kern="1200" dirty="0">
                <a:solidFill>
                  <a:schemeClr val="tx1"/>
                </a:solidFill>
                <a:effectLst/>
                <a:latin typeface="+mn-lt"/>
                <a:ea typeface="+mn-ea"/>
                <a:cs typeface="+mn-cs"/>
              </a:rPr>
              <a:t>: A simple check ensures the extracted destination is valid before proceeding to more complex (and costly) operations.</a:t>
            </a:r>
          </a:p>
          <a:p>
            <a:r>
              <a:rPr lang="en-US" sz="1200" b="1" i="0" kern="1200" dirty="0">
                <a:solidFill>
                  <a:schemeClr val="tx1"/>
                </a:solidFill>
                <a:effectLst/>
                <a:latin typeface="+mn-lt"/>
                <a:ea typeface="+mn-ea"/>
                <a:cs typeface="+mn-cs"/>
              </a:rPr>
              <a:t>Multiple Execution Types</a:t>
            </a:r>
            <a:r>
              <a:rPr lang="en-US" sz="1200" b="0" i="0" kern="1200" dirty="0">
                <a:solidFill>
                  <a:schemeClr val="tx1"/>
                </a:solidFill>
                <a:effectLst/>
                <a:latin typeface="+mn-lt"/>
                <a:ea typeface="+mn-ea"/>
                <a:cs typeface="+mn-cs"/>
              </a:rPr>
              <a:t>:</a:t>
            </a:r>
          </a:p>
          <a:p>
            <a:pPr lvl="1"/>
            <a:r>
              <a:rPr lang="en-US" sz="1200" b="0" i="0" kern="1200" dirty="0">
                <a:solidFill>
                  <a:schemeClr val="tx1"/>
                </a:solidFill>
                <a:effectLst/>
                <a:latin typeface="+mn-lt"/>
                <a:ea typeface="+mn-ea"/>
                <a:cs typeface="+mn-cs"/>
              </a:rPr>
              <a:t>Simple prompt (destination extraction): Uses a basic prompt without an agent</a:t>
            </a:r>
          </a:p>
          <a:p>
            <a:pPr lvl="1"/>
            <a:r>
              <a:rPr lang="en-US" sz="1200" b="0" i="0" kern="1200" dirty="0">
                <a:solidFill>
                  <a:schemeClr val="tx1"/>
                </a:solidFill>
                <a:effectLst/>
                <a:latin typeface="+mn-lt"/>
                <a:ea typeface="+mn-ea"/>
                <a:cs typeface="+mn-cs"/>
              </a:rPr>
              <a:t>Planning agent (outline creation): Uses an agent with tools for attraction search</a:t>
            </a:r>
          </a:p>
          <a:p>
            <a:pPr lvl="1"/>
            <a:r>
              <a:rPr lang="en-US" sz="1200" b="0" i="0" kern="1200" dirty="0">
                <a:solidFill>
                  <a:schemeClr val="tx1"/>
                </a:solidFill>
                <a:effectLst/>
                <a:latin typeface="+mn-lt"/>
                <a:ea typeface="+mn-ea"/>
                <a:cs typeface="+mn-cs"/>
              </a:rPr>
              <a:t>Itinerary agent (detail expansion): Uses an agent without tools for creative content generation</a:t>
            </a:r>
          </a:p>
          <a:p>
            <a:r>
              <a:rPr lang="en-US" sz="1200" b="1" i="0" kern="1200" dirty="0">
                <a:solidFill>
                  <a:schemeClr val="tx1"/>
                </a:solidFill>
                <a:effectLst/>
                <a:latin typeface="+mn-lt"/>
                <a:ea typeface="+mn-ea"/>
                <a:cs typeface="+mn-cs"/>
              </a:rPr>
              <a:t>Tool Integration</a:t>
            </a:r>
            <a:r>
              <a:rPr lang="en-US" sz="1200" b="0" i="0" kern="1200" dirty="0">
                <a:solidFill>
                  <a:schemeClr val="tx1"/>
                </a:solidFill>
                <a:effectLst/>
                <a:latin typeface="+mn-lt"/>
                <a:ea typeface="+mn-ea"/>
                <a:cs typeface="+mn-cs"/>
              </a:rPr>
              <a:t>: The planning agent uses a tool to search for attractions based on type.</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When to Use This Pattern</a:t>
            </a:r>
          </a:p>
          <a:p>
            <a:r>
              <a:rPr lang="en-US" sz="1200" b="0" i="0" kern="1200" dirty="0">
                <a:solidFill>
                  <a:schemeClr val="tx1"/>
                </a:solidFill>
                <a:effectLst/>
                <a:latin typeface="+mn-lt"/>
                <a:ea typeface="+mn-ea"/>
                <a:cs typeface="+mn-cs"/>
              </a:rPr>
              <a:t>This pattern is ideal when:</a:t>
            </a:r>
          </a:p>
          <a:p>
            <a:r>
              <a:rPr lang="en-US" sz="1200" b="0" i="0" kern="1200" dirty="0">
                <a:solidFill>
                  <a:schemeClr val="tx1"/>
                </a:solidFill>
                <a:effectLst/>
                <a:latin typeface="+mn-lt"/>
                <a:ea typeface="+mn-ea"/>
                <a:cs typeface="+mn-cs"/>
              </a:rPr>
              <a:t>Tasks can be naturally decomposed into sequential steps</a:t>
            </a:r>
          </a:p>
          <a:p>
            <a:r>
              <a:rPr lang="en-US" sz="1200" b="0" i="0" kern="1200" dirty="0">
                <a:solidFill>
                  <a:schemeClr val="tx1"/>
                </a:solidFill>
                <a:effectLst/>
                <a:latin typeface="+mn-lt"/>
                <a:ea typeface="+mn-ea"/>
                <a:cs typeface="+mn-cs"/>
              </a:rPr>
              <a:t>Each step builds on the output of the previous step</a:t>
            </a:r>
          </a:p>
          <a:p>
            <a:r>
              <a:rPr lang="en-US" sz="1200" b="0" i="0" kern="1200" dirty="0">
                <a:solidFill>
                  <a:schemeClr val="tx1"/>
                </a:solidFill>
                <a:effectLst/>
                <a:latin typeface="+mn-lt"/>
                <a:ea typeface="+mn-ea"/>
                <a:cs typeface="+mn-cs"/>
              </a:rPr>
              <a:t>You need validation between processing steps</a:t>
            </a:r>
          </a:p>
          <a:p>
            <a:r>
              <a:rPr lang="en-US" sz="1200" b="0" i="0" kern="1200" dirty="0">
                <a:solidFill>
                  <a:schemeClr val="tx1"/>
                </a:solidFill>
                <a:effectLst/>
                <a:latin typeface="+mn-lt"/>
                <a:ea typeface="+mn-ea"/>
                <a:cs typeface="+mn-cs"/>
              </a:rPr>
              <a:t>You're willing to trade some latency for higher quality results</a:t>
            </a:r>
          </a:p>
          <a:p>
            <a:endParaRPr lang="en-AU" dirty="0"/>
          </a:p>
        </p:txBody>
      </p:sp>
      <p:sp>
        <p:nvSpPr>
          <p:cNvPr id="4" name="Slide Number Placeholder 3"/>
          <p:cNvSpPr>
            <a:spLocks noGrp="1"/>
          </p:cNvSpPr>
          <p:nvPr>
            <p:ph type="sldNum" sz="quarter" idx="5"/>
          </p:nvPr>
        </p:nvSpPr>
        <p:spPr/>
        <p:txBody>
          <a:bodyPr/>
          <a:lstStyle/>
          <a:p>
            <a:fld id="{CE0CFD63-98F3-46F0-84B0-F5431B4561A6}" type="slidenum">
              <a:rPr lang="en-AU" smtClean="0"/>
              <a:t>2</a:t>
            </a:fld>
            <a:endParaRPr lang="en-AU"/>
          </a:p>
        </p:txBody>
      </p:sp>
    </p:spTree>
    <p:extLst>
      <p:ext uri="{BB962C8B-B14F-4D97-AF65-F5344CB8AC3E}">
        <p14:creationId xmlns:p14="http://schemas.microsoft.com/office/powerpoint/2010/main" val="3891344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So now let’s jump into some code and see how we can implement the Prompt Chaining pattern in </a:t>
            </a:r>
            <a:r>
              <a:rPr lang="en-AU" dirty="0" err="1"/>
              <a:t>Dapr</a:t>
            </a:r>
            <a:r>
              <a:rPr lang="en-AU" dirty="0"/>
              <a:t> Agents</a:t>
            </a:r>
          </a:p>
        </p:txBody>
      </p:sp>
      <p:sp>
        <p:nvSpPr>
          <p:cNvPr id="4" name="Slide Number Placeholder 3"/>
          <p:cNvSpPr>
            <a:spLocks noGrp="1"/>
          </p:cNvSpPr>
          <p:nvPr>
            <p:ph type="sldNum" sz="quarter" idx="5"/>
          </p:nvPr>
        </p:nvSpPr>
        <p:spPr/>
        <p:txBody>
          <a:bodyPr/>
          <a:lstStyle/>
          <a:p>
            <a:fld id="{CE0CFD63-98F3-46F0-84B0-F5431B4561A6}" type="slidenum">
              <a:rPr lang="en-AU" smtClean="0"/>
              <a:t>3</a:t>
            </a:fld>
            <a:endParaRPr lang="en-AU"/>
          </a:p>
        </p:txBody>
      </p:sp>
    </p:spTree>
    <p:extLst>
      <p:ext uri="{BB962C8B-B14F-4D97-AF65-F5344CB8AC3E}">
        <p14:creationId xmlns:p14="http://schemas.microsoft.com/office/powerpoint/2010/main" val="10193659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816568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298E78F2-7D73-4A1C-B7CE-CDBDF5030A5F}" type="slidenum">
              <a:rPr lang="en-AU" smtClean="0"/>
              <a:t>‹#›</a:t>
            </a:fld>
            <a:endParaRPr lang="en-AU"/>
          </a:p>
        </p:txBody>
      </p:sp>
    </p:spTree>
    <p:extLst>
      <p:ext uri="{BB962C8B-B14F-4D97-AF65-F5344CB8AC3E}">
        <p14:creationId xmlns:p14="http://schemas.microsoft.com/office/powerpoint/2010/main" val="303809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22425153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57264602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166012043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52DBBF04-BF71-4885-8EE9-E559FF56427C}" type="datetimeFigureOut">
              <a:rPr lang="en-AU" smtClean="0"/>
              <a:t>1/09/2025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298E78F2-7D73-4A1C-B7CE-CDBDF5030A5F}"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1224288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96638415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52DBBF04-BF71-4885-8EE9-E559FF56427C}" type="datetimeFigureOut">
              <a:rPr lang="en-AU" smtClean="0"/>
              <a:t>1/09/2025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298E78F2-7D73-4A1C-B7CE-CDBDF5030A5F}"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73050915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30961372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28428420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83593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1609271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15043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25291978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23943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9516098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4702579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0866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257440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644874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52DBBF04-BF71-4885-8EE9-E559FF56427C}" type="datetimeFigureOut">
              <a:rPr lang="en-AU" smtClean="0"/>
              <a:t>1/09/2025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68682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52DBBF04-BF71-4885-8EE9-E559FF56427C}" type="datetimeFigureOut">
              <a:rPr lang="en-AU" smtClean="0"/>
              <a:t>1/09/2025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355492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4020146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298E78F2-7D73-4A1C-B7CE-CDBDF5030A5F}"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8113386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52DBBF04-BF71-4885-8EE9-E559FF56427C}" type="datetimeFigureOut">
              <a:rPr lang="en-AU" smtClean="0"/>
              <a:t>1/09/2025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7751169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405323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298E78F2-7D73-4A1C-B7CE-CDBDF5030A5F}"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8312737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9537253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119619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52DBBF04-BF71-4885-8EE9-E559FF56427C}" type="datetimeFigureOut">
              <a:rPr lang="en-AU" smtClean="0"/>
              <a:t>1/09/2025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298E78F2-7D73-4A1C-B7CE-CDBDF5030A5F}"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167806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189971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76755992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36512398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844116192"/>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4393970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298E78F2-7D73-4A1C-B7CE-CDBDF5030A5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2288392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1085099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96171103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53554267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421168674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98E78F2-7D73-4A1C-B7CE-CDBDF5030A5F}"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3396502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98E78F2-7D73-4A1C-B7CE-CDBDF5030A5F}"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3612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39232572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62866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43857019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09861011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310833520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98E78F2-7D73-4A1C-B7CE-CDBDF5030A5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27211258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5594575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298E78F2-7D73-4A1C-B7CE-CDBDF5030A5F}"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26864754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58717176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265518259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24120233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09685693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041025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256810538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3482068696"/>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484566966"/>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298E78F2-7D73-4A1C-B7CE-CDBDF5030A5F}"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352352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50853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2851405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52DBBF04-BF71-4885-8EE9-E559FF56427C}" type="datetimeFigureOut">
              <a:rPr lang="en-AU" smtClean="0"/>
              <a:t>1/09/2025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298E78F2-7D73-4A1C-B7CE-CDBDF5030A5F}"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35061887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52DBBF04-BF71-4885-8EE9-E559FF56427C}" type="datetimeFigureOut">
              <a:rPr lang="en-AU" smtClean="0"/>
              <a:t>1/09/2025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298E78F2-7D73-4A1C-B7CE-CDBDF5030A5F}"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2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AB9312B-C4F8-CF20-E284-F026561BCF13}"/>
              </a:ext>
            </a:extLst>
          </p:cNvPr>
          <p:cNvSpPr/>
          <p:nvPr/>
        </p:nvSpPr>
        <p:spPr>
          <a:xfrm>
            <a:off x="415297" y="4765278"/>
            <a:ext cx="1680189" cy="1091922"/>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129E6-283D-3282-8A61-5DB6D8BDFAD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208FAC8-7881-2637-755D-B182EBFD866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F556997-76DC-A756-D37D-D3835805AA69}"/>
              </a:ext>
            </a:extLst>
          </p:cNvPr>
          <p:cNvSpPr>
            <a:spLocks noGrp="1"/>
          </p:cNvSpPr>
          <p:nvPr>
            <p:ph type="title"/>
          </p:nvPr>
        </p:nvSpPr>
        <p:spPr/>
        <p:txBody>
          <a:bodyPr/>
          <a:lstStyle/>
          <a:p>
            <a:r>
              <a:rPr lang="en-AU" dirty="0"/>
              <a:t>Prompt Chaining Pattern</a:t>
            </a:r>
          </a:p>
        </p:txBody>
      </p:sp>
      <p:pic>
        <p:nvPicPr>
          <p:cNvPr id="5" name="Picture 2" descr="Home - Dapr Agents">
            <a:extLst>
              <a:ext uri="{FF2B5EF4-FFF2-40B4-BE49-F238E27FC236}">
                <a16:creationId xmlns:a16="http://schemas.microsoft.com/office/drawing/2014/main" id="{76A44EA3-6F03-ECBB-B2B7-C011D25C99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30">
            <a:extLst>
              <a:ext uri="{FF2B5EF4-FFF2-40B4-BE49-F238E27FC236}">
                <a16:creationId xmlns:a16="http://schemas.microsoft.com/office/drawing/2014/main" id="{72300222-4B47-54CE-67C3-FEF046FC3F4F}"/>
              </a:ext>
            </a:extLst>
          </p:cNvPr>
          <p:cNvPicPr>
            <a:picLocks noChangeAspect="1"/>
          </p:cNvPicPr>
          <p:nvPr/>
        </p:nvPicPr>
        <p:blipFill>
          <a:blip r:embed="rId4"/>
          <a:stretch>
            <a:fillRect/>
          </a:stretch>
        </p:blipFill>
        <p:spPr>
          <a:xfrm>
            <a:off x="528626" y="2650881"/>
            <a:ext cx="7965134" cy="2227193"/>
          </a:xfrm>
          <a:prstGeom prst="rect">
            <a:avLst/>
          </a:prstGeom>
        </p:spPr>
      </p:pic>
    </p:spTree>
    <p:extLst>
      <p:ext uri="{BB962C8B-B14F-4D97-AF65-F5344CB8AC3E}">
        <p14:creationId xmlns:p14="http://schemas.microsoft.com/office/powerpoint/2010/main" val="18455346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2230B-A744-A346-ABF8-7FCCFE194F3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F687C1-B9FD-82F1-2450-7861349201A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9877D093-0D59-E79B-9751-EFFD966277E8}"/>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a:t>Prompt Chaining in </a:t>
            </a:r>
            <a:r>
              <a:rPr lang="en-AU" dirty="0" err="1"/>
              <a:t>Dapr</a:t>
            </a:r>
            <a:r>
              <a:rPr lang="en-AU" dirty="0"/>
              <a:t> Agents</a:t>
            </a:r>
          </a:p>
          <a:p>
            <a:pPr>
              <a:buFont typeface="Wingdings" panose="05000000000000000000" pitchFamily="2" charset="2"/>
              <a:buChar char="q"/>
            </a:pPr>
            <a:r>
              <a:rPr lang="en-AU" dirty="0"/>
              <a:t>Use Sequential Tasks</a:t>
            </a:r>
          </a:p>
          <a:p>
            <a:pPr>
              <a:buFont typeface="Wingdings" panose="05000000000000000000" pitchFamily="2" charset="2"/>
              <a:buChar char="q"/>
            </a:pPr>
            <a:r>
              <a:rPr lang="en-AU" dirty="0"/>
              <a:t>Validation Gates</a:t>
            </a:r>
          </a:p>
          <a:p>
            <a:pPr>
              <a:buFont typeface="Wingdings" panose="05000000000000000000" pitchFamily="2" charset="2"/>
              <a:buChar char="q"/>
            </a:pPr>
            <a:r>
              <a:rPr lang="en-AU" dirty="0"/>
              <a:t>Execution Types</a:t>
            </a:r>
          </a:p>
          <a:p>
            <a:pPr>
              <a:buFont typeface="Wingdings" panose="05000000000000000000" pitchFamily="2" charset="2"/>
              <a:buChar char="q"/>
            </a:pPr>
            <a:r>
              <a:rPr lang="en-AU" dirty="0"/>
              <a:t>Tool Integration</a:t>
            </a:r>
          </a:p>
        </p:txBody>
      </p:sp>
      <p:sp>
        <p:nvSpPr>
          <p:cNvPr id="2" name="Title 1">
            <a:extLst>
              <a:ext uri="{FF2B5EF4-FFF2-40B4-BE49-F238E27FC236}">
                <a16:creationId xmlns:a16="http://schemas.microsoft.com/office/drawing/2014/main" id="{A6BF459F-C301-21A4-462D-73E310C1E42C}"/>
              </a:ext>
            </a:extLst>
          </p:cNvPr>
          <p:cNvSpPr>
            <a:spLocks noGrp="1"/>
          </p:cNvSpPr>
          <p:nvPr>
            <p:ph type="title"/>
          </p:nvPr>
        </p:nvSpPr>
        <p:spPr/>
        <p:txBody>
          <a:bodyPr/>
          <a:lstStyle/>
          <a:p>
            <a:r>
              <a:rPr lang="en-AU" dirty="0"/>
              <a:t>Let’s dive into the code</a:t>
            </a:r>
          </a:p>
        </p:txBody>
      </p:sp>
      <p:pic>
        <p:nvPicPr>
          <p:cNvPr id="5" name="Picture 2" descr="Home - Dapr Agents">
            <a:extLst>
              <a:ext uri="{FF2B5EF4-FFF2-40B4-BE49-F238E27FC236}">
                <a16:creationId xmlns:a16="http://schemas.microsoft.com/office/drawing/2014/main" id="{A912D7B1-08E7-CA69-3F56-47175F8F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40</TotalTime>
  <Words>372</Words>
  <Application>Microsoft Office PowerPoint</Application>
  <PresentationFormat>Widescreen</PresentationFormat>
  <Paragraphs>50</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Neue Haas Grotesk Text Pro</vt:lpstr>
      <vt:lpstr>System Font Regular</vt:lpstr>
      <vt:lpstr>Wingdings</vt:lpstr>
      <vt:lpstr>Bjorn Showcase</vt:lpstr>
      <vt:lpstr>PowerPoint Presentation</vt:lpstr>
      <vt:lpstr>Prompt Chaining Pattern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3</cp:revision>
  <dcterms:created xsi:type="dcterms:W3CDTF">2025-08-30T03:10:23Z</dcterms:created>
  <dcterms:modified xsi:type="dcterms:W3CDTF">2025-09-01T06:27:11Z</dcterms:modified>
</cp:coreProperties>
</file>