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039" autoAdjust="0"/>
  </p:normalViewPr>
  <p:slideViewPr>
    <p:cSldViewPr snapToGrid="0">
      <p:cViewPr varScale="1">
        <p:scale>
          <a:sx n="67" d="100"/>
          <a:sy n="67" d="100"/>
        </p:scale>
        <p:origin x="22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453B6-7E6C-4538-B431-D0D1641F48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43C6-9BB2-4139-9598-85FA9D66B3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92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Hey everyone, welcome back to this series on building AI Agents with </a:t>
            </a:r>
            <a:r>
              <a:rPr lang="en-AU" dirty="0" err="1"/>
              <a:t>Dapr</a:t>
            </a:r>
            <a:r>
              <a:rPr lang="en-AU" dirty="0"/>
              <a:t> Agents. In the last video, we covered the basics, so now let’s go a bit deeper into each topic, starting with how Large Language Models interact with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D43C6-9BB2-4139-9598-85FA9D66B3D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42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Agents provides a unified interface to connect with LLM inference APIs. This abstraction allows developers to seamlessly integrate their agents with cutting-edge language models for reasoning and decision-making.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Agents, we can make queries to Large Language Models, such as Open AI or Hugging Face and retrieve results from the Large Language Models. The results can generate both free-form text and structured data.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we can enhance our agents to make calls to external tools through Large Language Models, and utilize memory within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Agents for longer term conversations.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D43C6-9BB2-4139-9598-85FA9D66B3D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There’s really not much behind the theory so we can go into the code to get a better understanding.</a:t>
            </a:r>
          </a:p>
          <a:p>
            <a:endParaRPr lang="en-AU" dirty="0"/>
          </a:p>
          <a:p>
            <a:r>
              <a:rPr lang="en-AU" dirty="0"/>
              <a:t>We’ll start off by running a basic text completion example using OpenAI – Then we’ll work with streaming responses, first how we can use </a:t>
            </a:r>
            <a:r>
              <a:rPr lang="en-AU" dirty="0" err="1"/>
              <a:t>Pydantic</a:t>
            </a:r>
            <a:r>
              <a:rPr lang="en-AU" dirty="0"/>
              <a:t> Models to work with structured data, then with the OpenAI chat client, and then finally see how we can work with streaming responses with tool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D43C6-9BB2-4139-9598-85FA9D66B3D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29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1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5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11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1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80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10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8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96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0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99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33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4749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9179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43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8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99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17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03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44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2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55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64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0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917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5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529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59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587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93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96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1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53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9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683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77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35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149575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25436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8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1665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28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139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1869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5103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2171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5548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7986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851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166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260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494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55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0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1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76DA494-AAE9-44D9-B48B-859723ECE0F5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58E469-FE10-49FB-BEA0-39EEF06EFD8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122FBB-EF71-929B-610D-F470E3EA6834}"/>
              </a:ext>
            </a:extLst>
          </p:cNvPr>
          <p:cNvSpPr/>
          <p:nvPr/>
        </p:nvSpPr>
        <p:spPr>
          <a:xfrm>
            <a:off x="2628899" y="1685924"/>
            <a:ext cx="1643063" cy="105727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AE86-6F97-7E8A-BB7A-167A80027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DB1EA6-B57E-8031-3343-CB9920AB3BFC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CA91D-7088-A63D-7D91-6E695B32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LLMs with </a:t>
            </a:r>
            <a:br>
              <a:rPr lang="en-AU" dirty="0"/>
            </a:br>
            <a:r>
              <a:rPr lang="en-AU" dirty="0" err="1"/>
              <a:t>Dapr</a:t>
            </a:r>
            <a:r>
              <a:rPr lang="en-AU" dirty="0"/>
              <a:t> Agents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63F5B6D1-766E-A6AC-AE1F-C9BB469F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17CEE39-CE79-71DC-39D3-F6AF2D11F5C5}"/>
              </a:ext>
            </a:extLst>
          </p:cNvPr>
          <p:cNvGrpSpPr/>
          <p:nvPr/>
        </p:nvGrpSpPr>
        <p:grpSpPr>
          <a:xfrm>
            <a:off x="2092574" y="2642616"/>
            <a:ext cx="5737672" cy="3521000"/>
            <a:chOff x="3312564" y="2350696"/>
            <a:chExt cx="4588150" cy="2815580"/>
          </a:xfrm>
        </p:grpSpPr>
        <p:sp>
          <p:nvSpPr>
            <p:cNvPr id="1038" name="Google Shape;883;p64">
              <a:extLst>
                <a:ext uri="{FF2B5EF4-FFF2-40B4-BE49-F238E27FC236}">
                  <a16:creationId xmlns:a16="http://schemas.microsoft.com/office/drawing/2014/main" id="{34EFAA67-D74E-C512-C9F8-F29B65BDC2BF}"/>
                </a:ext>
              </a:extLst>
            </p:cNvPr>
            <p:cNvSpPr/>
            <p:nvPr/>
          </p:nvSpPr>
          <p:spPr>
            <a:xfrm>
              <a:off x="7096208" y="2350696"/>
              <a:ext cx="804506" cy="804506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b="0" i="0" u="none" strike="noStrike" cap="none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Out</a:t>
              </a:r>
              <a:endParaRPr b="0" i="0" u="none" strike="noStrike" cap="none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039" name="Google Shape;889;p64">
              <a:extLst>
                <a:ext uri="{FF2B5EF4-FFF2-40B4-BE49-F238E27FC236}">
                  <a16:creationId xmlns:a16="http://schemas.microsoft.com/office/drawing/2014/main" id="{E21F67CA-AB0C-CD1D-5F04-58C730924CDD}"/>
                </a:ext>
              </a:extLst>
            </p:cNvPr>
            <p:cNvSpPr/>
            <p:nvPr/>
          </p:nvSpPr>
          <p:spPr>
            <a:xfrm>
              <a:off x="3312564" y="2350696"/>
              <a:ext cx="804506" cy="804506"/>
            </a:xfrm>
            <a:prstGeom prst="ellipse">
              <a:avLst/>
            </a:prstGeom>
            <a:solidFill>
              <a:srgbClr val="00B05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b="0" i="0" u="none" strike="noStrike" cap="none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In</a:t>
              </a:r>
              <a:endParaRPr b="0" i="0" u="none" strike="noStrike" cap="none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D1B62836-64C8-1EA8-D6B9-7EFDCC526284}"/>
                </a:ext>
              </a:extLst>
            </p:cNvPr>
            <p:cNvGrpSpPr/>
            <p:nvPr/>
          </p:nvGrpSpPr>
          <p:grpSpPr>
            <a:xfrm>
              <a:off x="4977599" y="2545714"/>
              <a:ext cx="1258080" cy="414471"/>
              <a:chOff x="3511139" y="2895575"/>
              <a:chExt cx="1258080" cy="414471"/>
            </a:xfrm>
          </p:grpSpPr>
          <p:sp>
            <p:nvSpPr>
              <p:cNvPr id="1052" name="Google Shape;887;p64">
                <a:extLst>
                  <a:ext uri="{FF2B5EF4-FFF2-40B4-BE49-F238E27FC236}">
                    <a16:creationId xmlns:a16="http://schemas.microsoft.com/office/drawing/2014/main" id="{C5CFB289-E4B1-F690-8CA8-A6CB897EB081}"/>
                  </a:ext>
                </a:extLst>
              </p:cNvPr>
              <p:cNvSpPr/>
              <p:nvPr/>
            </p:nvSpPr>
            <p:spPr>
              <a:xfrm>
                <a:off x="3511139" y="2895575"/>
                <a:ext cx="1258080" cy="4144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      </a:t>
                </a:r>
                <a:r>
                  <a:rPr lang="en-US" b="0" i="0" u="none" strike="noStrike" cap="none" dirty="0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 A</a:t>
                </a:r>
                <a:endParaRPr b="0" i="0" u="none" strike="noStrike" cap="none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pic>
            <p:nvPicPr>
              <p:cNvPr id="1053" name="Google Shape;4513;p256">
                <a:extLst>
                  <a:ext uri="{FF2B5EF4-FFF2-40B4-BE49-F238E27FC236}">
                    <a16:creationId xmlns:a16="http://schemas.microsoft.com/office/drawing/2014/main" id="{CF2334B9-6259-8B20-B338-8A1C544A1C94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220748" y="2939074"/>
                <a:ext cx="321684" cy="3216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1" name="Google Shape;4526;p256">
              <a:extLst>
                <a:ext uri="{FF2B5EF4-FFF2-40B4-BE49-F238E27FC236}">
                  <a16:creationId xmlns:a16="http://schemas.microsoft.com/office/drawing/2014/main" id="{8BD2EE46-FB75-3140-C522-56CC6ABFDD1C}"/>
                </a:ext>
              </a:extLst>
            </p:cNvPr>
            <p:cNvSpPr/>
            <p:nvPr/>
          </p:nvSpPr>
          <p:spPr>
            <a:xfrm>
              <a:off x="3562044" y="4268426"/>
              <a:ext cx="1080000" cy="4140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Space Grotesk" pitchFamily="2" charset="0"/>
                  <a:ea typeface="Space Grotesk Light"/>
                  <a:cs typeface="Space Grotesk" pitchFamily="2" charset="0"/>
                  <a:sym typeface="Space Grotesk Light"/>
                </a:rPr>
                <a:t>Retrieval</a:t>
              </a:r>
              <a:endParaRPr dirty="0">
                <a:solidFill>
                  <a:schemeClr val="lt1"/>
                </a:solidFill>
                <a:latin typeface="Space Grotesk" pitchFamily="2" charset="0"/>
                <a:ea typeface="Space Grotesk Light"/>
                <a:cs typeface="Space Grotesk" pitchFamily="2" charset="0"/>
                <a:sym typeface="Space Grotesk Light"/>
              </a:endParaRPr>
            </a:p>
          </p:txBody>
        </p:sp>
        <p:sp>
          <p:nvSpPr>
            <p:cNvPr id="1042" name="Google Shape;4526;p256">
              <a:extLst>
                <a:ext uri="{FF2B5EF4-FFF2-40B4-BE49-F238E27FC236}">
                  <a16:creationId xmlns:a16="http://schemas.microsoft.com/office/drawing/2014/main" id="{F99FE42B-3C3A-F54A-F403-4A81796FFEF5}"/>
                </a:ext>
              </a:extLst>
            </p:cNvPr>
            <p:cNvSpPr/>
            <p:nvPr/>
          </p:nvSpPr>
          <p:spPr>
            <a:xfrm>
              <a:off x="5066639" y="4752276"/>
              <a:ext cx="1080000" cy="4140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Space Grotesk" pitchFamily="2" charset="0"/>
                  <a:ea typeface="Space Grotesk Light"/>
                  <a:cs typeface="Space Grotesk" pitchFamily="2" charset="0"/>
                  <a:sym typeface="Space Grotesk Light"/>
                </a:rPr>
                <a:t>Tools</a:t>
              </a:r>
              <a:endParaRPr dirty="0">
                <a:solidFill>
                  <a:schemeClr val="lt1"/>
                </a:solidFill>
                <a:latin typeface="Space Grotesk" pitchFamily="2" charset="0"/>
                <a:ea typeface="Space Grotesk Light"/>
                <a:cs typeface="Space Grotesk" pitchFamily="2" charset="0"/>
                <a:sym typeface="Space Grotesk Light"/>
              </a:endParaRPr>
            </a:p>
          </p:txBody>
        </p:sp>
        <p:sp>
          <p:nvSpPr>
            <p:cNvPr id="1043" name="Google Shape;4526;p256">
              <a:extLst>
                <a:ext uri="{FF2B5EF4-FFF2-40B4-BE49-F238E27FC236}">
                  <a16:creationId xmlns:a16="http://schemas.microsoft.com/office/drawing/2014/main" id="{1586F103-FCA7-D797-55B2-A272F4CBFD9A}"/>
                </a:ext>
              </a:extLst>
            </p:cNvPr>
            <p:cNvSpPr/>
            <p:nvPr/>
          </p:nvSpPr>
          <p:spPr>
            <a:xfrm>
              <a:off x="6585153" y="4268426"/>
              <a:ext cx="1080000" cy="4140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Space Grotesk" pitchFamily="2" charset="0"/>
                  <a:ea typeface="Space Grotesk Light"/>
                  <a:cs typeface="Space Grotesk" pitchFamily="2" charset="0"/>
                  <a:sym typeface="Space Grotesk Light"/>
                </a:rPr>
                <a:t>Memory</a:t>
              </a:r>
              <a:endParaRPr dirty="0">
                <a:solidFill>
                  <a:schemeClr val="lt1"/>
                </a:solidFill>
                <a:latin typeface="Space Grotesk" pitchFamily="2" charset="0"/>
                <a:ea typeface="Space Grotesk Light"/>
                <a:cs typeface="Space Grotesk" pitchFamily="2" charset="0"/>
                <a:sym typeface="Space Grotesk Light"/>
              </a:endParaRPr>
            </a:p>
          </p:txBody>
        </p: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86CAFCEC-76A3-6276-A5A2-313927A92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5465" y="3054350"/>
              <a:ext cx="983756" cy="121407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B4C1386E-C33D-70BC-99C4-6A61040AADA9}"/>
                </a:ext>
              </a:extLst>
            </p:cNvPr>
            <p:cNvCxnSpPr>
              <a:cxnSpLocks/>
            </p:cNvCxnSpPr>
            <p:nvPr/>
          </p:nvCxnSpPr>
          <p:spPr>
            <a:xfrm>
              <a:off x="6114521" y="3054350"/>
              <a:ext cx="1004053" cy="121407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EF268661-AB0E-8F3A-F814-4B9308A444D5}"/>
                </a:ext>
              </a:extLst>
            </p:cNvPr>
            <p:cNvCxnSpPr>
              <a:cxnSpLocks/>
            </p:cNvCxnSpPr>
            <p:nvPr/>
          </p:nvCxnSpPr>
          <p:spPr>
            <a:xfrm>
              <a:off x="5600060" y="3054350"/>
              <a:ext cx="0" cy="169792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BE81B9C0-11B4-D494-91A7-E54F64B79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9100" y="2752949"/>
              <a:ext cx="86052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BE923B1B-2050-52BF-1118-1FF34283949D}"/>
                </a:ext>
              </a:extLst>
            </p:cNvPr>
            <p:cNvCxnSpPr>
              <a:cxnSpLocks/>
            </p:cNvCxnSpPr>
            <p:nvPr/>
          </p:nvCxnSpPr>
          <p:spPr>
            <a:xfrm>
              <a:off x="4110491" y="2752949"/>
              <a:ext cx="86052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8C4FA9B4-32F0-2905-4EFC-E829EB8B4556}"/>
                </a:ext>
              </a:extLst>
            </p:cNvPr>
            <p:cNvSpPr txBox="1"/>
            <p:nvPr/>
          </p:nvSpPr>
          <p:spPr>
            <a:xfrm>
              <a:off x="3852720" y="3546649"/>
              <a:ext cx="14109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ace Grotesk" pitchFamily="2" charset="0"/>
                  <a:cs typeface="Space Grotesk" pitchFamily="2" charset="0"/>
                </a:rPr>
                <a:t>Query/Results</a:t>
              </a:r>
              <a:endParaRPr lang="en-NL" dirty="0">
                <a:latin typeface="Space Grotesk" pitchFamily="2" charset="0"/>
                <a:cs typeface="Space Grotesk" pitchFamily="2" charset="0"/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B05F1DD2-70C6-416A-8C49-8BAC8FDB345A}"/>
                </a:ext>
              </a:extLst>
            </p:cNvPr>
            <p:cNvSpPr txBox="1"/>
            <p:nvPr/>
          </p:nvSpPr>
          <p:spPr>
            <a:xfrm>
              <a:off x="6050395" y="3507500"/>
              <a:ext cx="11448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ace Grotesk" pitchFamily="2" charset="0"/>
                  <a:cs typeface="Space Grotesk" pitchFamily="2" charset="0"/>
                </a:rPr>
                <a:t>Read/Write</a:t>
              </a:r>
              <a:endParaRPr lang="en-NL" dirty="0">
                <a:latin typeface="Space Grotesk" pitchFamily="2" charset="0"/>
                <a:cs typeface="Space Grotesk" pitchFamily="2" charset="0"/>
              </a:endParaRP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1D10435A-4A25-7CCC-B240-2DA92F74C98A}"/>
                </a:ext>
              </a:extLst>
            </p:cNvPr>
            <p:cNvSpPr txBox="1"/>
            <p:nvPr/>
          </p:nvSpPr>
          <p:spPr>
            <a:xfrm>
              <a:off x="4891368" y="3999799"/>
              <a:ext cx="14061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ace Grotesk" pitchFamily="2" charset="0"/>
                  <a:cs typeface="Space Grotesk" pitchFamily="2" charset="0"/>
                </a:rPr>
                <a:t>Call/Response</a:t>
              </a:r>
              <a:endParaRPr lang="en-NL" dirty="0">
                <a:latin typeface="Space Grotesk" pitchFamily="2" charset="0"/>
                <a:cs typeface="Space Grotes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8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Basic Text Completion with </a:t>
            </a:r>
            <a:r>
              <a:rPr lang="en-AU" dirty="0" err="1"/>
              <a:t>OpenAIChatClient</a:t>
            </a:r>
            <a:r>
              <a:rPr lang="en-AU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Structured Responses with </a:t>
            </a:r>
            <a:r>
              <a:rPr lang="en-AU" dirty="0" err="1"/>
              <a:t>Pydantic</a:t>
            </a:r>
            <a:r>
              <a:rPr lang="en-AU" dirty="0"/>
              <a:t>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Streaming Responses from OpenAI chat client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Streaming Responses with Tool Calls.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88</TotalTime>
  <Words>338</Words>
  <Application>Microsoft Office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Neue Haas Grotesk Text Pro</vt:lpstr>
      <vt:lpstr>Space Grotesk</vt:lpstr>
      <vt:lpstr>System Font Regular</vt:lpstr>
      <vt:lpstr>Wingdings</vt:lpstr>
      <vt:lpstr>Bjorn Showcase</vt:lpstr>
      <vt:lpstr>PowerPoint Presentation</vt:lpstr>
      <vt:lpstr>Using LLMs with  Dapr Agents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3</cp:revision>
  <dcterms:created xsi:type="dcterms:W3CDTF">2025-08-29T12:35:07Z</dcterms:created>
  <dcterms:modified xsi:type="dcterms:W3CDTF">2025-08-30T07:05:25Z</dcterms:modified>
</cp:coreProperties>
</file>