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7" r:id="rId6"/>
    <p:sldId id="284" r:id="rId7"/>
    <p:sldId id="262" r:id="rId8"/>
    <p:sldId id="265" r:id="rId9"/>
    <p:sldId id="263" r:id="rId10"/>
    <p:sldId id="268" r:id="rId11"/>
    <p:sldId id="269" r:id="rId12"/>
    <p:sldId id="273" r:id="rId13"/>
    <p:sldId id="280" r:id="rId14"/>
    <p:sldId id="270" r:id="rId15"/>
    <p:sldId id="279" r:id="rId16"/>
    <p:sldId id="271" r:id="rId17"/>
    <p:sldId id="274" r:id="rId18"/>
    <p:sldId id="281" r:id="rId19"/>
    <p:sldId id="283" r:id="rId20"/>
    <p:sldId id="272" r:id="rId21"/>
    <p:sldId id="276" r:id="rId22"/>
    <p:sldId id="277" r:id="rId23"/>
    <p:sldId id="278" r:id="rId24"/>
    <p:sldId id="282" r:id="rId25"/>
    <p:sldId id="260" r:id="rId26"/>
    <p:sldId id="26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63FAA54-49DB-4238-AB4E-C7F56109693E}">
          <p14:sldIdLst>
            <p14:sldId id="256"/>
            <p14:sldId id="257"/>
            <p14:sldId id="258"/>
          </p14:sldIdLst>
        </p14:section>
        <p14:section name="What's the problem we're trying to solve?" id="{F37B503A-819D-4487-B1FE-0A5E46F58804}">
          <p14:sldIdLst>
            <p14:sldId id="266"/>
            <p14:sldId id="267"/>
            <p14:sldId id="284"/>
            <p14:sldId id="262"/>
            <p14:sldId id="265"/>
            <p14:sldId id="263"/>
          </p14:sldIdLst>
        </p14:section>
        <p14:section name="The Principles of Platform Engineering" id="{7274D36B-01BB-409D-BDE3-A056CCE719A9}">
          <p14:sldIdLst>
            <p14:sldId id="268"/>
            <p14:sldId id="269"/>
            <p14:sldId id="273"/>
            <p14:sldId id="280"/>
            <p14:sldId id="270"/>
            <p14:sldId id="279"/>
            <p14:sldId id="271"/>
            <p14:sldId id="274"/>
            <p14:sldId id="281"/>
            <p14:sldId id="283"/>
            <p14:sldId id="272"/>
            <p14:sldId id="276"/>
            <p14:sldId id="277"/>
            <p14:sldId id="278"/>
            <p14:sldId id="282"/>
            <p14:sldId id="26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18" y="2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C3FCDA-AE5C-44B0-B73E-E997F4278285}"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AU"/>
        </a:p>
      </dgm:t>
    </dgm:pt>
    <dgm:pt modelId="{4EDD007E-70C9-4B96-AA4E-CBF6DA03885A}">
      <dgm:prSet/>
      <dgm:spPr/>
      <dgm:t>
        <a:bodyPr/>
        <a:lstStyle/>
        <a:p>
          <a:r>
            <a:rPr lang="en-AU"/>
            <a:t>Each “customer” is important</a:t>
          </a:r>
        </a:p>
      </dgm:t>
    </dgm:pt>
    <dgm:pt modelId="{4D68E65E-1F49-45D5-843F-F8BABC010285}" type="parTrans" cxnId="{AB6B93C7-5570-41FE-AEC9-06CFE3B62585}">
      <dgm:prSet/>
      <dgm:spPr/>
      <dgm:t>
        <a:bodyPr/>
        <a:lstStyle/>
        <a:p>
          <a:endParaRPr lang="en-AU"/>
        </a:p>
      </dgm:t>
    </dgm:pt>
    <dgm:pt modelId="{661F079D-249D-4BBE-A4C9-51C46A1F762E}" type="sibTrans" cxnId="{AB6B93C7-5570-41FE-AEC9-06CFE3B62585}">
      <dgm:prSet/>
      <dgm:spPr/>
      <dgm:t>
        <a:bodyPr/>
        <a:lstStyle/>
        <a:p>
          <a:endParaRPr lang="en-AU"/>
        </a:p>
      </dgm:t>
    </dgm:pt>
    <dgm:pt modelId="{B1C4A1E8-E140-45AC-9ABB-CFA9B74DD62B}">
      <dgm:prSet/>
      <dgm:spPr/>
      <dgm:t>
        <a:bodyPr/>
        <a:lstStyle/>
        <a:p>
          <a:r>
            <a:rPr lang="en-AU"/>
            <a:t>Adopting a “product” mindset.</a:t>
          </a:r>
        </a:p>
      </dgm:t>
    </dgm:pt>
    <dgm:pt modelId="{5B746F08-AEC0-44F7-B550-4CA2360375A5}" type="parTrans" cxnId="{87DF5B53-2576-44F2-B199-F61E4E296E7D}">
      <dgm:prSet/>
      <dgm:spPr/>
      <dgm:t>
        <a:bodyPr/>
        <a:lstStyle/>
        <a:p>
          <a:endParaRPr lang="en-AU"/>
        </a:p>
      </dgm:t>
    </dgm:pt>
    <dgm:pt modelId="{7FF28C3A-2F88-41F9-A334-C3D90CACEE06}" type="sibTrans" cxnId="{87DF5B53-2576-44F2-B199-F61E4E296E7D}">
      <dgm:prSet/>
      <dgm:spPr/>
      <dgm:t>
        <a:bodyPr/>
        <a:lstStyle/>
        <a:p>
          <a:endParaRPr lang="en-AU"/>
        </a:p>
      </dgm:t>
    </dgm:pt>
    <dgm:pt modelId="{A9E4EFAB-9A0A-4095-96B5-5933120E3F66}">
      <dgm:prSet/>
      <dgm:spPr/>
      <dgm:t>
        <a:bodyPr/>
        <a:lstStyle/>
        <a:p>
          <a:r>
            <a:rPr lang="en-AU"/>
            <a:t>Empowering developers through self-service</a:t>
          </a:r>
        </a:p>
      </dgm:t>
    </dgm:pt>
    <dgm:pt modelId="{A623FF04-3D06-46A8-96AD-35C49887C852}" type="parTrans" cxnId="{3B47BA11-0D9E-4778-9C6D-CD20393915F0}">
      <dgm:prSet/>
      <dgm:spPr/>
      <dgm:t>
        <a:bodyPr/>
        <a:lstStyle/>
        <a:p>
          <a:endParaRPr lang="en-AU"/>
        </a:p>
      </dgm:t>
    </dgm:pt>
    <dgm:pt modelId="{06B373F5-9608-428E-808A-84B8BE048AE0}" type="sibTrans" cxnId="{3B47BA11-0D9E-4778-9C6D-CD20393915F0}">
      <dgm:prSet/>
      <dgm:spPr/>
      <dgm:t>
        <a:bodyPr/>
        <a:lstStyle/>
        <a:p>
          <a:endParaRPr lang="en-AU"/>
        </a:p>
      </dgm:t>
    </dgm:pt>
    <dgm:pt modelId="{F6EA4A79-BC7E-40F7-B1E4-93C48F9B3B77}">
      <dgm:prSet/>
      <dgm:spPr/>
      <dgm:t>
        <a:bodyPr/>
        <a:lstStyle/>
        <a:p>
          <a:r>
            <a:rPr lang="en-AU"/>
            <a:t>Improve discovery, eliminate waste</a:t>
          </a:r>
        </a:p>
      </dgm:t>
    </dgm:pt>
    <dgm:pt modelId="{070B2FE5-A308-409D-889D-C7E7A08A1FA7}" type="parTrans" cxnId="{D58D1B12-4EC6-4A6C-A99B-AD025614536B}">
      <dgm:prSet/>
      <dgm:spPr/>
      <dgm:t>
        <a:bodyPr/>
        <a:lstStyle/>
        <a:p>
          <a:endParaRPr lang="en-AU"/>
        </a:p>
      </dgm:t>
    </dgm:pt>
    <dgm:pt modelId="{C0DB3218-A7A3-4201-BF56-9AAFC9BD09C9}" type="sibTrans" cxnId="{D58D1B12-4EC6-4A6C-A99B-AD025614536B}">
      <dgm:prSet/>
      <dgm:spPr/>
      <dgm:t>
        <a:bodyPr/>
        <a:lstStyle/>
        <a:p>
          <a:endParaRPr lang="en-AU"/>
        </a:p>
      </dgm:t>
    </dgm:pt>
    <dgm:pt modelId="{171DD479-F4BB-4B0D-903E-85AE191F7A7B}" type="pres">
      <dgm:prSet presAssocID="{35C3FCDA-AE5C-44B0-B73E-E997F4278285}" presName="matrix" presStyleCnt="0">
        <dgm:presLayoutVars>
          <dgm:chMax val="1"/>
          <dgm:dir/>
          <dgm:resizeHandles val="exact"/>
        </dgm:presLayoutVars>
      </dgm:prSet>
      <dgm:spPr/>
    </dgm:pt>
    <dgm:pt modelId="{99AEAF6B-7C4D-4D8E-BD3F-28966FC16FCC}" type="pres">
      <dgm:prSet presAssocID="{35C3FCDA-AE5C-44B0-B73E-E997F4278285}" presName="diamond" presStyleLbl="bgShp" presStyleIdx="0" presStyleCnt="1"/>
      <dgm:spPr/>
    </dgm:pt>
    <dgm:pt modelId="{5674F7F8-7C1D-4E3E-95CB-957C5FBDFCAB}" type="pres">
      <dgm:prSet presAssocID="{35C3FCDA-AE5C-44B0-B73E-E997F4278285}" presName="quad1" presStyleLbl="node1" presStyleIdx="0" presStyleCnt="4">
        <dgm:presLayoutVars>
          <dgm:chMax val="0"/>
          <dgm:chPref val="0"/>
          <dgm:bulletEnabled val="1"/>
        </dgm:presLayoutVars>
      </dgm:prSet>
      <dgm:spPr/>
    </dgm:pt>
    <dgm:pt modelId="{F697239D-8DD3-4058-B8DC-A3D8A54F1016}" type="pres">
      <dgm:prSet presAssocID="{35C3FCDA-AE5C-44B0-B73E-E997F4278285}" presName="quad2" presStyleLbl="node1" presStyleIdx="1" presStyleCnt="4">
        <dgm:presLayoutVars>
          <dgm:chMax val="0"/>
          <dgm:chPref val="0"/>
          <dgm:bulletEnabled val="1"/>
        </dgm:presLayoutVars>
      </dgm:prSet>
      <dgm:spPr/>
    </dgm:pt>
    <dgm:pt modelId="{DDF8769B-30A8-40BB-A857-65D97A7364A0}" type="pres">
      <dgm:prSet presAssocID="{35C3FCDA-AE5C-44B0-B73E-E997F4278285}" presName="quad3" presStyleLbl="node1" presStyleIdx="2" presStyleCnt="4">
        <dgm:presLayoutVars>
          <dgm:chMax val="0"/>
          <dgm:chPref val="0"/>
          <dgm:bulletEnabled val="1"/>
        </dgm:presLayoutVars>
      </dgm:prSet>
      <dgm:spPr/>
    </dgm:pt>
    <dgm:pt modelId="{84AF97EA-6F84-448F-9096-99827E29BEB6}" type="pres">
      <dgm:prSet presAssocID="{35C3FCDA-AE5C-44B0-B73E-E997F4278285}" presName="quad4" presStyleLbl="node1" presStyleIdx="3" presStyleCnt="4">
        <dgm:presLayoutVars>
          <dgm:chMax val="0"/>
          <dgm:chPref val="0"/>
          <dgm:bulletEnabled val="1"/>
        </dgm:presLayoutVars>
      </dgm:prSet>
      <dgm:spPr/>
    </dgm:pt>
  </dgm:ptLst>
  <dgm:cxnLst>
    <dgm:cxn modelId="{3B47BA11-0D9E-4778-9C6D-CD20393915F0}" srcId="{35C3FCDA-AE5C-44B0-B73E-E997F4278285}" destId="{A9E4EFAB-9A0A-4095-96B5-5933120E3F66}" srcOrd="2" destOrd="0" parTransId="{A623FF04-3D06-46A8-96AD-35C49887C852}" sibTransId="{06B373F5-9608-428E-808A-84B8BE048AE0}"/>
    <dgm:cxn modelId="{D58D1B12-4EC6-4A6C-A99B-AD025614536B}" srcId="{35C3FCDA-AE5C-44B0-B73E-E997F4278285}" destId="{F6EA4A79-BC7E-40F7-B1E4-93C48F9B3B77}" srcOrd="3" destOrd="0" parTransId="{070B2FE5-A308-409D-889D-C7E7A08A1FA7}" sibTransId="{C0DB3218-A7A3-4201-BF56-9AAFC9BD09C9}"/>
    <dgm:cxn modelId="{C54E4C51-B659-424F-862A-A0E76AE9E0CE}" type="presOf" srcId="{35C3FCDA-AE5C-44B0-B73E-E997F4278285}" destId="{171DD479-F4BB-4B0D-903E-85AE191F7A7B}" srcOrd="0" destOrd="0" presId="urn:microsoft.com/office/officeart/2005/8/layout/matrix3"/>
    <dgm:cxn modelId="{87DF5B53-2576-44F2-B199-F61E4E296E7D}" srcId="{35C3FCDA-AE5C-44B0-B73E-E997F4278285}" destId="{B1C4A1E8-E140-45AC-9ABB-CFA9B74DD62B}" srcOrd="1" destOrd="0" parTransId="{5B746F08-AEC0-44F7-B550-4CA2360375A5}" sibTransId="{7FF28C3A-2F88-41F9-A334-C3D90CACEE06}"/>
    <dgm:cxn modelId="{EB73A674-36FF-4D05-B4DC-C575790E5D9D}" type="presOf" srcId="{B1C4A1E8-E140-45AC-9ABB-CFA9B74DD62B}" destId="{F697239D-8DD3-4058-B8DC-A3D8A54F1016}" srcOrd="0" destOrd="0" presId="urn:microsoft.com/office/officeart/2005/8/layout/matrix3"/>
    <dgm:cxn modelId="{90CC2157-5FD6-40C1-8C22-12E391100E24}" type="presOf" srcId="{A9E4EFAB-9A0A-4095-96B5-5933120E3F66}" destId="{DDF8769B-30A8-40BB-A857-65D97A7364A0}" srcOrd="0" destOrd="0" presId="urn:microsoft.com/office/officeart/2005/8/layout/matrix3"/>
    <dgm:cxn modelId="{D0A8B7B4-7661-4C73-B644-B3EA40870A9B}" type="presOf" srcId="{4EDD007E-70C9-4B96-AA4E-CBF6DA03885A}" destId="{5674F7F8-7C1D-4E3E-95CB-957C5FBDFCAB}" srcOrd="0" destOrd="0" presId="urn:microsoft.com/office/officeart/2005/8/layout/matrix3"/>
    <dgm:cxn modelId="{AB6B93C7-5570-41FE-AEC9-06CFE3B62585}" srcId="{35C3FCDA-AE5C-44B0-B73E-E997F4278285}" destId="{4EDD007E-70C9-4B96-AA4E-CBF6DA03885A}" srcOrd="0" destOrd="0" parTransId="{4D68E65E-1F49-45D5-843F-F8BABC010285}" sibTransId="{661F079D-249D-4BBE-A4C9-51C46A1F762E}"/>
    <dgm:cxn modelId="{6C964FCD-CF30-4DD3-BD3D-624C94D4B1C5}" type="presOf" srcId="{F6EA4A79-BC7E-40F7-B1E4-93C48F9B3B77}" destId="{84AF97EA-6F84-448F-9096-99827E29BEB6}" srcOrd="0" destOrd="0" presId="urn:microsoft.com/office/officeart/2005/8/layout/matrix3"/>
    <dgm:cxn modelId="{C260899E-92CF-4FE6-AF8A-5A3FB8844B57}" type="presParOf" srcId="{171DD479-F4BB-4B0D-903E-85AE191F7A7B}" destId="{99AEAF6B-7C4D-4D8E-BD3F-28966FC16FCC}" srcOrd="0" destOrd="0" presId="urn:microsoft.com/office/officeart/2005/8/layout/matrix3"/>
    <dgm:cxn modelId="{E60303B1-FDAE-4DBB-8AFF-3ACFC11430F0}" type="presParOf" srcId="{171DD479-F4BB-4B0D-903E-85AE191F7A7B}" destId="{5674F7F8-7C1D-4E3E-95CB-957C5FBDFCAB}" srcOrd="1" destOrd="0" presId="urn:microsoft.com/office/officeart/2005/8/layout/matrix3"/>
    <dgm:cxn modelId="{D46C6EB3-75D9-42AB-875B-D462CD376C31}" type="presParOf" srcId="{171DD479-F4BB-4B0D-903E-85AE191F7A7B}" destId="{F697239D-8DD3-4058-B8DC-A3D8A54F1016}" srcOrd="2" destOrd="0" presId="urn:microsoft.com/office/officeart/2005/8/layout/matrix3"/>
    <dgm:cxn modelId="{2AAC84F4-036C-4E63-8350-7C3525BEBF67}" type="presParOf" srcId="{171DD479-F4BB-4B0D-903E-85AE191F7A7B}" destId="{DDF8769B-30A8-40BB-A857-65D97A7364A0}" srcOrd="3" destOrd="0" presId="urn:microsoft.com/office/officeart/2005/8/layout/matrix3"/>
    <dgm:cxn modelId="{D1606933-C271-4570-AE14-06CEB5C17407}" type="presParOf" srcId="{171DD479-F4BB-4B0D-903E-85AE191F7A7B}" destId="{84AF97EA-6F84-448F-9096-99827E29BEB6}"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A52C97-EA02-4705-BA08-4FC341D953E8}"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AU"/>
        </a:p>
      </dgm:t>
    </dgm:pt>
    <dgm:pt modelId="{684E7BA9-29AE-4542-8FA0-CF183B96A09B}">
      <dgm:prSet phldrT="[Text]"/>
      <dgm:spPr/>
      <dgm:t>
        <a:bodyPr/>
        <a:lstStyle/>
        <a:p>
          <a:r>
            <a:rPr lang="en-AU" dirty="0"/>
            <a:t>Start Right</a:t>
          </a:r>
        </a:p>
      </dgm:t>
    </dgm:pt>
    <dgm:pt modelId="{3C603A88-24B5-4358-BDC6-011D1B4F52B0}" type="parTrans" cxnId="{58688071-650F-410E-AD82-388079FD9BF9}">
      <dgm:prSet/>
      <dgm:spPr/>
      <dgm:t>
        <a:bodyPr/>
        <a:lstStyle/>
        <a:p>
          <a:endParaRPr lang="en-AU"/>
        </a:p>
      </dgm:t>
    </dgm:pt>
    <dgm:pt modelId="{CB6F8B4A-DA1D-4240-A52B-DA1C6860FC02}" type="sibTrans" cxnId="{58688071-650F-410E-AD82-388079FD9BF9}">
      <dgm:prSet/>
      <dgm:spPr/>
      <dgm:t>
        <a:bodyPr/>
        <a:lstStyle/>
        <a:p>
          <a:endParaRPr lang="en-AU"/>
        </a:p>
      </dgm:t>
    </dgm:pt>
    <dgm:pt modelId="{73140D61-FA81-421C-8F72-7686CAC652D6}">
      <dgm:prSet phldrT="[Text]"/>
      <dgm:spPr/>
      <dgm:t>
        <a:bodyPr/>
        <a:lstStyle/>
        <a:p>
          <a:r>
            <a:rPr lang="en-AU" dirty="0"/>
            <a:t>Automated policy, scanning, and governance</a:t>
          </a:r>
        </a:p>
      </dgm:t>
    </dgm:pt>
    <dgm:pt modelId="{D4F7B92F-5618-49AF-8A9A-2ED5E559ACB9}" type="parTrans" cxnId="{6F3C7F6A-AB6E-403A-9941-C2D4CD2C8A3A}">
      <dgm:prSet/>
      <dgm:spPr/>
      <dgm:t>
        <a:bodyPr/>
        <a:lstStyle/>
        <a:p>
          <a:endParaRPr lang="en-AU"/>
        </a:p>
      </dgm:t>
    </dgm:pt>
    <dgm:pt modelId="{7042A726-435A-4EDE-AFB6-1C1BED75008F}" type="sibTrans" cxnId="{6F3C7F6A-AB6E-403A-9941-C2D4CD2C8A3A}">
      <dgm:prSet/>
      <dgm:spPr/>
      <dgm:t>
        <a:bodyPr/>
        <a:lstStyle/>
        <a:p>
          <a:endParaRPr lang="en-AU"/>
        </a:p>
      </dgm:t>
    </dgm:pt>
    <dgm:pt modelId="{EA3696F8-CF88-425A-8F19-744F773C11C7}">
      <dgm:prSet phldrT="[Text]"/>
      <dgm:spPr/>
      <dgm:t>
        <a:bodyPr/>
        <a:lstStyle/>
        <a:p>
          <a:r>
            <a:rPr lang="en-AU" dirty="0"/>
            <a:t>“Stay Right”</a:t>
          </a:r>
        </a:p>
      </dgm:t>
    </dgm:pt>
    <dgm:pt modelId="{79C749A9-427E-440C-AEF8-A5075BF4E537}" type="parTrans" cxnId="{17FD9CE0-B4F8-45C0-87FC-B6572EC06264}">
      <dgm:prSet/>
      <dgm:spPr/>
      <dgm:t>
        <a:bodyPr/>
        <a:lstStyle/>
        <a:p>
          <a:endParaRPr lang="en-AU"/>
        </a:p>
      </dgm:t>
    </dgm:pt>
    <dgm:pt modelId="{45FFA12F-D895-43F4-911E-4E01DCEEC65F}" type="sibTrans" cxnId="{17FD9CE0-B4F8-45C0-87FC-B6572EC06264}">
      <dgm:prSet/>
      <dgm:spPr/>
      <dgm:t>
        <a:bodyPr/>
        <a:lstStyle/>
        <a:p>
          <a:endParaRPr lang="en-AU"/>
        </a:p>
      </dgm:t>
    </dgm:pt>
    <dgm:pt modelId="{85A1BB5A-47D7-46DD-8301-3FE4ECD8EB7A}">
      <dgm:prSet phldrT="[Text]"/>
      <dgm:spPr/>
      <dgm:t>
        <a:bodyPr/>
        <a:lstStyle/>
        <a:p>
          <a:r>
            <a:rPr lang="en-AU" dirty="0"/>
            <a:t>Development Teams</a:t>
          </a:r>
        </a:p>
      </dgm:t>
    </dgm:pt>
    <dgm:pt modelId="{38CECF25-0776-4E89-AB2D-6B2F42E8E53E}" type="parTrans" cxnId="{F6F4D349-082A-4EA0-A4CD-14A0DABBCFF5}">
      <dgm:prSet/>
      <dgm:spPr/>
      <dgm:t>
        <a:bodyPr/>
        <a:lstStyle/>
        <a:p>
          <a:endParaRPr lang="en-AU"/>
        </a:p>
      </dgm:t>
    </dgm:pt>
    <dgm:pt modelId="{1FCB7A85-0E9E-4A30-BA22-4657649C30FF}" type="sibTrans" cxnId="{F6F4D349-082A-4EA0-A4CD-14A0DABBCFF5}">
      <dgm:prSet/>
      <dgm:spPr/>
      <dgm:t>
        <a:bodyPr/>
        <a:lstStyle/>
        <a:p>
          <a:endParaRPr lang="en-AU"/>
        </a:p>
      </dgm:t>
    </dgm:pt>
    <dgm:pt modelId="{A13EAF22-5E9D-4E05-99E6-29ED7F1779F1}" type="pres">
      <dgm:prSet presAssocID="{43A52C97-EA02-4705-BA08-4FC341D953E8}" presName="Name0" presStyleCnt="0">
        <dgm:presLayoutVars>
          <dgm:dir/>
          <dgm:resizeHandles val="exact"/>
        </dgm:presLayoutVars>
      </dgm:prSet>
      <dgm:spPr/>
    </dgm:pt>
    <dgm:pt modelId="{5BBCE42D-0E03-422C-A612-702F5F661C84}" type="pres">
      <dgm:prSet presAssocID="{43A52C97-EA02-4705-BA08-4FC341D953E8}" presName="cycle" presStyleCnt="0"/>
      <dgm:spPr/>
    </dgm:pt>
    <dgm:pt modelId="{FFD2393B-63FF-40A8-BA13-B3DD2E0CB6D1}" type="pres">
      <dgm:prSet presAssocID="{684E7BA9-29AE-4542-8FA0-CF183B96A09B}" presName="nodeFirstNode" presStyleLbl="node1" presStyleIdx="0" presStyleCnt="4">
        <dgm:presLayoutVars>
          <dgm:bulletEnabled val="1"/>
        </dgm:presLayoutVars>
      </dgm:prSet>
      <dgm:spPr/>
    </dgm:pt>
    <dgm:pt modelId="{7B9178DF-7E08-4632-8D61-C25E96A31E96}" type="pres">
      <dgm:prSet presAssocID="{CB6F8B4A-DA1D-4240-A52B-DA1C6860FC02}" presName="sibTransFirstNode" presStyleLbl="bgShp" presStyleIdx="0" presStyleCnt="1"/>
      <dgm:spPr/>
    </dgm:pt>
    <dgm:pt modelId="{6C1C5000-1398-442A-8F18-28D182CAC08C}" type="pres">
      <dgm:prSet presAssocID="{73140D61-FA81-421C-8F72-7686CAC652D6}" presName="nodeFollowingNodes" presStyleLbl="node1" presStyleIdx="1" presStyleCnt="4" custRadScaleRad="235058" custRadScaleInc="-4257">
        <dgm:presLayoutVars>
          <dgm:bulletEnabled val="1"/>
        </dgm:presLayoutVars>
      </dgm:prSet>
      <dgm:spPr/>
    </dgm:pt>
    <dgm:pt modelId="{23A86445-5A75-488C-BB14-11EED9B71C80}" type="pres">
      <dgm:prSet presAssocID="{EA3696F8-CF88-425A-8F19-744F773C11C7}" presName="nodeFollowingNodes" presStyleLbl="node1" presStyleIdx="2" presStyleCnt="4">
        <dgm:presLayoutVars>
          <dgm:bulletEnabled val="1"/>
        </dgm:presLayoutVars>
      </dgm:prSet>
      <dgm:spPr/>
    </dgm:pt>
    <dgm:pt modelId="{53662F86-2665-44CC-B4B3-3C8C92E391FF}" type="pres">
      <dgm:prSet presAssocID="{85A1BB5A-47D7-46DD-8301-3FE4ECD8EB7A}" presName="nodeFollowingNodes" presStyleLbl="node1" presStyleIdx="3" presStyleCnt="4" custRadScaleRad="239223" custRadScaleInc="7117">
        <dgm:presLayoutVars>
          <dgm:bulletEnabled val="1"/>
        </dgm:presLayoutVars>
      </dgm:prSet>
      <dgm:spPr/>
    </dgm:pt>
  </dgm:ptLst>
  <dgm:cxnLst>
    <dgm:cxn modelId="{6502D35B-5091-420D-9FCA-2E0813240C95}" type="presOf" srcId="{EA3696F8-CF88-425A-8F19-744F773C11C7}" destId="{23A86445-5A75-488C-BB14-11EED9B71C80}" srcOrd="0" destOrd="0" presId="urn:microsoft.com/office/officeart/2005/8/layout/cycle3"/>
    <dgm:cxn modelId="{F6F4D349-082A-4EA0-A4CD-14A0DABBCFF5}" srcId="{43A52C97-EA02-4705-BA08-4FC341D953E8}" destId="{85A1BB5A-47D7-46DD-8301-3FE4ECD8EB7A}" srcOrd="3" destOrd="0" parTransId="{38CECF25-0776-4E89-AB2D-6B2F42E8E53E}" sibTransId="{1FCB7A85-0E9E-4A30-BA22-4657649C30FF}"/>
    <dgm:cxn modelId="{6F3C7F6A-AB6E-403A-9941-C2D4CD2C8A3A}" srcId="{43A52C97-EA02-4705-BA08-4FC341D953E8}" destId="{73140D61-FA81-421C-8F72-7686CAC652D6}" srcOrd="1" destOrd="0" parTransId="{D4F7B92F-5618-49AF-8A9A-2ED5E559ACB9}" sibTransId="{7042A726-435A-4EDE-AFB6-1C1BED75008F}"/>
    <dgm:cxn modelId="{58688071-650F-410E-AD82-388079FD9BF9}" srcId="{43A52C97-EA02-4705-BA08-4FC341D953E8}" destId="{684E7BA9-29AE-4542-8FA0-CF183B96A09B}" srcOrd="0" destOrd="0" parTransId="{3C603A88-24B5-4358-BDC6-011D1B4F52B0}" sibTransId="{CB6F8B4A-DA1D-4240-A52B-DA1C6860FC02}"/>
    <dgm:cxn modelId="{38090956-6088-45BC-ABA2-19FA1F8D2783}" type="presOf" srcId="{684E7BA9-29AE-4542-8FA0-CF183B96A09B}" destId="{FFD2393B-63FF-40A8-BA13-B3DD2E0CB6D1}" srcOrd="0" destOrd="0" presId="urn:microsoft.com/office/officeart/2005/8/layout/cycle3"/>
    <dgm:cxn modelId="{CBEAA28E-BC0B-41A6-AF24-887CDFFE5FC3}" type="presOf" srcId="{73140D61-FA81-421C-8F72-7686CAC652D6}" destId="{6C1C5000-1398-442A-8F18-28D182CAC08C}" srcOrd="0" destOrd="0" presId="urn:microsoft.com/office/officeart/2005/8/layout/cycle3"/>
    <dgm:cxn modelId="{A7B547A6-59C6-429F-8C0F-DFF46E4CF111}" type="presOf" srcId="{43A52C97-EA02-4705-BA08-4FC341D953E8}" destId="{A13EAF22-5E9D-4E05-99E6-29ED7F1779F1}" srcOrd="0" destOrd="0" presId="urn:microsoft.com/office/officeart/2005/8/layout/cycle3"/>
    <dgm:cxn modelId="{CB84E4D9-6BCC-4D17-B647-1257362FE2EF}" type="presOf" srcId="{CB6F8B4A-DA1D-4240-A52B-DA1C6860FC02}" destId="{7B9178DF-7E08-4632-8D61-C25E96A31E96}" srcOrd="0" destOrd="0" presId="urn:microsoft.com/office/officeart/2005/8/layout/cycle3"/>
    <dgm:cxn modelId="{17FD9CE0-B4F8-45C0-87FC-B6572EC06264}" srcId="{43A52C97-EA02-4705-BA08-4FC341D953E8}" destId="{EA3696F8-CF88-425A-8F19-744F773C11C7}" srcOrd="2" destOrd="0" parTransId="{79C749A9-427E-440C-AEF8-A5075BF4E537}" sibTransId="{45FFA12F-D895-43F4-911E-4E01DCEEC65F}"/>
    <dgm:cxn modelId="{53707AF4-008A-4A8E-96B8-6E13C0DE488E}" type="presOf" srcId="{85A1BB5A-47D7-46DD-8301-3FE4ECD8EB7A}" destId="{53662F86-2665-44CC-B4B3-3C8C92E391FF}" srcOrd="0" destOrd="0" presId="urn:microsoft.com/office/officeart/2005/8/layout/cycle3"/>
    <dgm:cxn modelId="{017BA1FF-763E-41DD-8F87-C9D76A8B2E67}" type="presParOf" srcId="{A13EAF22-5E9D-4E05-99E6-29ED7F1779F1}" destId="{5BBCE42D-0E03-422C-A612-702F5F661C84}" srcOrd="0" destOrd="0" presId="urn:microsoft.com/office/officeart/2005/8/layout/cycle3"/>
    <dgm:cxn modelId="{37A52DC3-39B5-4175-B23B-FBE1AAD8A5F4}" type="presParOf" srcId="{5BBCE42D-0E03-422C-A612-702F5F661C84}" destId="{FFD2393B-63FF-40A8-BA13-B3DD2E0CB6D1}" srcOrd="0" destOrd="0" presId="urn:microsoft.com/office/officeart/2005/8/layout/cycle3"/>
    <dgm:cxn modelId="{8E622CFA-C8ED-4254-B171-DEFB48F75BDB}" type="presParOf" srcId="{5BBCE42D-0E03-422C-A612-702F5F661C84}" destId="{7B9178DF-7E08-4632-8D61-C25E96A31E96}" srcOrd="1" destOrd="0" presId="urn:microsoft.com/office/officeart/2005/8/layout/cycle3"/>
    <dgm:cxn modelId="{31F683B4-FFAE-4E32-B39B-439F9A4A0513}" type="presParOf" srcId="{5BBCE42D-0E03-422C-A612-702F5F661C84}" destId="{6C1C5000-1398-442A-8F18-28D182CAC08C}" srcOrd="2" destOrd="0" presId="urn:microsoft.com/office/officeart/2005/8/layout/cycle3"/>
    <dgm:cxn modelId="{3CF54292-AF3C-4A67-89D0-C2479906ED3F}" type="presParOf" srcId="{5BBCE42D-0E03-422C-A612-702F5F661C84}" destId="{23A86445-5A75-488C-BB14-11EED9B71C80}" srcOrd="3" destOrd="0" presId="urn:microsoft.com/office/officeart/2005/8/layout/cycle3"/>
    <dgm:cxn modelId="{41D618DE-AB32-4F9B-B83A-2FFB65B998A1}" type="presParOf" srcId="{5BBCE42D-0E03-422C-A612-702F5F661C84}" destId="{53662F86-2665-44CC-B4B3-3C8C92E391FF}"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AEAF6B-7C4D-4D8E-BD3F-28966FC16FCC}">
      <dsp:nvSpPr>
        <dsp:cNvPr id="0" name=""/>
        <dsp:cNvSpPr/>
      </dsp:nvSpPr>
      <dsp:spPr>
        <a:xfrm>
          <a:off x="3082131"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74F7F8-7C1D-4E3E-95CB-957C5FBDFCAB}">
      <dsp:nvSpPr>
        <dsp:cNvPr id="0" name=""/>
        <dsp:cNvSpPr/>
      </dsp:nvSpPr>
      <dsp:spPr>
        <a:xfrm>
          <a:off x="3495508" y="413377"/>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Each “customer” is important</a:t>
          </a:r>
        </a:p>
      </dsp:txBody>
      <dsp:txXfrm>
        <a:off x="3578350" y="496219"/>
        <a:ext cx="1531337" cy="1531337"/>
      </dsp:txXfrm>
    </dsp:sp>
    <dsp:sp modelId="{F697239D-8DD3-4058-B8DC-A3D8A54F1016}">
      <dsp:nvSpPr>
        <dsp:cNvPr id="0" name=""/>
        <dsp:cNvSpPr/>
      </dsp:nvSpPr>
      <dsp:spPr>
        <a:xfrm>
          <a:off x="5323070" y="413377"/>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Adopting a “product” mindset.</a:t>
          </a:r>
        </a:p>
      </dsp:txBody>
      <dsp:txXfrm>
        <a:off x="5405912" y="496219"/>
        <a:ext cx="1531337" cy="1531337"/>
      </dsp:txXfrm>
    </dsp:sp>
    <dsp:sp modelId="{DDF8769B-30A8-40BB-A857-65D97A7364A0}">
      <dsp:nvSpPr>
        <dsp:cNvPr id="0" name=""/>
        <dsp:cNvSpPr/>
      </dsp:nvSpPr>
      <dsp:spPr>
        <a:xfrm>
          <a:off x="3495508" y="2240939"/>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Empowering developers through self-service</a:t>
          </a:r>
        </a:p>
      </dsp:txBody>
      <dsp:txXfrm>
        <a:off x="3578350" y="2323781"/>
        <a:ext cx="1531337" cy="1531337"/>
      </dsp:txXfrm>
    </dsp:sp>
    <dsp:sp modelId="{84AF97EA-6F84-448F-9096-99827E29BEB6}">
      <dsp:nvSpPr>
        <dsp:cNvPr id="0" name=""/>
        <dsp:cNvSpPr/>
      </dsp:nvSpPr>
      <dsp:spPr>
        <a:xfrm>
          <a:off x="5323070" y="2240939"/>
          <a:ext cx="1697021" cy="1697021"/>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Improve discovery, eliminate waste</a:t>
          </a:r>
        </a:p>
      </dsp:txBody>
      <dsp:txXfrm>
        <a:off x="5405912" y="2323781"/>
        <a:ext cx="1531337" cy="1531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9178DF-7E08-4632-8D61-C25E96A31E96}">
      <dsp:nvSpPr>
        <dsp:cNvPr id="0" name=""/>
        <dsp:cNvSpPr/>
      </dsp:nvSpPr>
      <dsp:spPr>
        <a:xfrm>
          <a:off x="3190471" y="-114731"/>
          <a:ext cx="4134656" cy="4134656"/>
        </a:xfrm>
        <a:prstGeom prst="circularArrow">
          <a:avLst>
            <a:gd name="adj1" fmla="val 4668"/>
            <a:gd name="adj2" fmla="val 272909"/>
            <a:gd name="adj3" fmla="val 12817716"/>
            <a:gd name="adj4" fmla="val 18040218"/>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D2393B-63FF-40A8-BA13-B3DD2E0CB6D1}">
      <dsp:nvSpPr>
        <dsp:cNvPr id="0" name=""/>
        <dsp:cNvSpPr/>
      </dsp:nvSpPr>
      <dsp:spPr>
        <a:xfrm>
          <a:off x="3876600" y="453"/>
          <a:ext cx="2762398" cy="13811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AU" sz="2500" kern="1200" dirty="0"/>
            <a:t>Start Right</a:t>
          </a:r>
        </a:p>
      </dsp:txBody>
      <dsp:txXfrm>
        <a:off x="3944025" y="67878"/>
        <a:ext cx="2627548" cy="1246349"/>
      </dsp:txXfrm>
    </dsp:sp>
    <dsp:sp modelId="{6C1C5000-1398-442A-8F18-28D182CAC08C}">
      <dsp:nvSpPr>
        <dsp:cNvPr id="0" name=""/>
        <dsp:cNvSpPr/>
      </dsp:nvSpPr>
      <dsp:spPr>
        <a:xfrm>
          <a:off x="7361317" y="1298476"/>
          <a:ext cx="2762398" cy="13811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AU" sz="2500" kern="1200" dirty="0"/>
            <a:t>Automated policy, scanning, and governance</a:t>
          </a:r>
        </a:p>
      </dsp:txBody>
      <dsp:txXfrm>
        <a:off x="7428742" y="1365901"/>
        <a:ext cx="2627548" cy="1246349"/>
      </dsp:txXfrm>
    </dsp:sp>
    <dsp:sp modelId="{23A86445-5A75-488C-BB14-11EED9B71C80}">
      <dsp:nvSpPr>
        <dsp:cNvPr id="0" name=""/>
        <dsp:cNvSpPr/>
      </dsp:nvSpPr>
      <dsp:spPr>
        <a:xfrm>
          <a:off x="3876600" y="2969685"/>
          <a:ext cx="2762398" cy="13811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AU" sz="2500" kern="1200" dirty="0"/>
            <a:t>“Stay Right”</a:t>
          </a:r>
        </a:p>
      </dsp:txBody>
      <dsp:txXfrm>
        <a:off x="3944025" y="3037110"/>
        <a:ext cx="2627548" cy="1246349"/>
      </dsp:txXfrm>
    </dsp:sp>
    <dsp:sp modelId="{53662F86-2665-44CC-B4B3-3C8C92E391FF}">
      <dsp:nvSpPr>
        <dsp:cNvPr id="0" name=""/>
        <dsp:cNvSpPr/>
      </dsp:nvSpPr>
      <dsp:spPr>
        <a:xfrm>
          <a:off x="339251" y="1167860"/>
          <a:ext cx="2762398" cy="13811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AU" sz="2500" kern="1200" dirty="0"/>
            <a:t>Development Teams</a:t>
          </a:r>
        </a:p>
      </dsp:txBody>
      <dsp:txXfrm>
        <a:off x="406676" y="1235285"/>
        <a:ext cx="2627548" cy="1246349"/>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41FE-6D05-0135-F546-181CDADC76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0678A88-3653-D31C-FD7F-F46CAA1CC9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FD645F3E-5DAB-4783-D7CE-18E2AE5D24E1}"/>
              </a:ext>
            </a:extLst>
          </p:cNvPr>
          <p:cNvSpPr>
            <a:spLocks noGrp="1"/>
          </p:cNvSpPr>
          <p:nvPr>
            <p:ph type="dt" sz="half" idx="10"/>
          </p:nvPr>
        </p:nvSpPr>
        <p:spPr/>
        <p:txBody>
          <a:bodyPr/>
          <a:lstStyle/>
          <a:p>
            <a:fld id="{E3566A76-1105-4CB1-8FB3-6431CE8CD9D6}" type="datetimeFigureOut">
              <a:rPr lang="en-AU" smtClean="0"/>
              <a:t>17/03/2025</a:t>
            </a:fld>
            <a:endParaRPr lang="en-AU"/>
          </a:p>
        </p:txBody>
      </p:sp>
      <p:sp>
        <p:nvSpPr>
          <p:cNvPr id="5" name="Footer Placeholder 4">
            <a:extLst>
              <a:ext uri="{FF2B5EF4-FFF2-40B4-BE49-F238E27FC236}">
                <a16:creationId xmlns:a16="http://schemas.microsoft.com/office/drawing/2014/main" id="{EAB8FD3C-A7DD-41F7-E82B-8EDEEA0B5A9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ECA71FE-2558-FB9E-BE47-41D9372FCD38}"/>
              </a:ext>
            </a:extLst>
          </p:cNvPr>
          <p:cNvSpPr>
            <a:spLocks noGrp="1"/>
          </p:cNvSpPr>
          <p:nvPr>
            <p:ph type="sldNum" sz="quarter" idx="12"/>
          </p:nvPr>
        </p:nvSpPr>
        <p:spPr/>
        <p:txBody>
          <a:bodyPr/>
          <a:lstStyle/>
          <a:p>
            <a:fld id="{FDE08E26-C974-4851-A115-44130E923CB8}" type="slidenum">
              <a:rPr lang="en-AU" smtClean="0"/>
              <a:t>‹#›</a:t>
            </a:fld>
            <a:endParaRPr lang="en-AU"/>
          </a:p>
        </p:txBody>
      </p:sp>
    </p:spTree>
    <p:extLst>
      <p:ext uri="{BB962C8B-B14F-4D97-AF65-F5344CB8AC3E}">
        <p14:creationId xmlns:p14="http://schemas.microsoft.com/office/powerpoint/2010/main" val="3083547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624B6-B20A-6373-43E6-D08F18C2487B}"/>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DBA0BCC-20D2-26EC-089E-F2351692F2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A10A513-44E5-2B6F-9179-76936234438E}"/>
              </a:ext>
            </a:extLst>
          </p:cNvPr>
          <p:cNvSpPr>
            <a:spLocks noGrp="1"/>
          </p:cNvSpPr>
          <p:nvPr>
            <p:ph type="dt" sz="half" idx="10"/>
          </p:nvPr>
        </p:nvSpPr>
        <p:spPr/>
        <p:txBody>
          <a:bodyPr/>
          <a:lstStyle/>
          <a:p>
            <a:fld id="{E3566A76-1105-4CB1-8FB3-6431CE8CD9D6}" type="datetimeFigureOut">
              <a:rPr lang="en-AU" smtClean="0"/>
              <a:t>17/03/2025</a:t>
            </a:fld>
            <a:endParaRPr lang="en-AU"/>
          </a:p>
        </p:txBody>
      </p:sp>
      <p:sp>
        <p:nvSpPr>
          <p:cNvPr id="5" name="Footer Placeholder 4">
            <a:extLst>
              <a:ext uri="{FF2B5EF4-FFF2-40B4-BE49-F238E27FC236}">
                <a16:creationId xmlns:a16="http://schemas.microsoft.com/office/drawing/2014/main" id="{F1912E95-C42F-CB5A-8A71-9904EF4307A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A0D42EE-C09A-C4C7-B578-0BE24F494CC6}"/>
              </a:ext>
            </a:extLst>
          </p:cNvPr>
          <p:cNvSpPr>
            <a:spLocks noGrp="1"/>
          </p:cNvSpPr>
          <p:nvPr>
            <p:ph type="sldNum" sz="quarter" idx="12"/>
          </p:nvPr>
        </p:nvSpPr>
        <p:spPr/>
        <p:txBody>
          <a:bodyPr/>
          <a:lstStyle/>
          <a:p>
            <a:fld id="{FDE08E26-C974-4851-A115-44130E923CB8}" type="slidenum">
              <a:rPr lang="en-AU" smtClean="0"/>
              <a:t>‹#›</a:t>
            </a:fld>
            <a:endParaRPr lang="en-AU"/>
          </a:p>
        </p:txBody>
      </p:sp>
    </p:spTree>
    <p:extLst>
      <p:ext uri="{BB962C8B-B14F-4D97-AF65-F5344CB8AC3E}">
        <p14:creationId xmlns:p14="http://schemas.microsoft.com/office/powerpoint/2010/main" val="7656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1F7058-5112-D7DC-DD99-0D079C6F749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7C493CCE-092D-9FE4-CBA6-6F5D97D7F9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B131C41-910F-B00C-B304-9528980F8DD0}"/>
              </a:ext>
            </a:extLst>
          </p:cNvPr>
          <p:cNvSpPr>
            <a:spLocks noGrp="1"/>
          </p:cNvSpPr>
          <p:nvPr>
            <p:ph type="dt" sz="half" idx="10"/>
          </p:nvPr>
        </p:nvSpPr>
        <p:spPr/>
        <p:txBody>
          <a:bodyPr/>
          <a:lstStyle/>
          <a:p>
            <a:fld id="{E3566A76-1105-4CB1-8FB3-6431CE8CD9D6}" type="datetimeFigureOut">
              <a:rPr lang="en-AU" smtClean="0"/>
              <a:t>17/03/2025</a:t>
            </a:fld>
            <a:endParaRPr lang="en-AU"/>
          </a:p>
        </p:txBody>
      </p:sp>
      <p:sp>
        <p:nvSpPr>
          <p:cNvPr id="5" name="Footer Placeholder 4">
            <a:extLst>
              <a:ext uri="{FF2B5EF4-FFF2-40B4-BE49-F238E27FC236}">
                <a16:creationId xmlns:a16="http://schemas.microsoft.com/office/drawing/2014/main" id="{23F34738-BCA7-0D77-9A72-9B2958D24C0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A6E2DAD-F9A1-26DB-302B-E505A70054BD}"/>
              </a:ext>
            </a:extLst>
          </p:cNvPr>
          <p:cNvSpPr>
            <a:spLocks noGrp="1"/>
          </p:cNvSpPr>
          <p:nvPr>
            <p:ph type="sldNum" sz="quarter" idx="12"/>
          </p:nvPr>
        </p:nvSpPr>
        <p:spPr/>
        <p:txBody>
          <a:bodyPr/>
          <a:lstStyle/>
          <a:p>
            <a:fld id="{FDE08E26-C974-4851-A115-44130E923CB8}" type="slidenum">
              <a:rPr lang="en-AU" smtClean="0"/>
              <a:t>‹#›</a:t>
            </a:fld>
            <a:endParaRPr lang="en-AU"/>
          </a:p>
        </p:txBody>
      </p:sp>
    </p:spTree>
    <p:extLst>
      <p:ext uri="{BB962C8B-B14F-4D97-AF65-F5344CB8AC3E}">
        <p14:creationId xmlns:p14="http://schemas.microsoft.com/office/powerpoint/2010/main" val="380918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639F6-1C50-A60C-8FB4-9789C8701EEF}"/>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A9846496-BCE6-A47B-AA11-1070CFC0DD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26FBB8A9-F7C5-66F8-28CB-A5AB8885C9E9}"/>
              </a:ext>
            </a:extLst>
          </p:cNvPr>
          <p:cNvSpPr>
            <a:spLocks noGrp="1"/>
          </p:cNvSpPr>
          <p:nvPr>
            <p:ph type="dt" sz="half" idx="10"/>
          </p:nvPr>
        </p:nvSpPr>
        <p:spPr/>
        <p:txBody>
          <a:bodyPr/>
          <a:lstStyle/>
          <a:p>
            <a:fld id="{E3566A76-1105-4CB1-8FB3-6431CE8CD9D6}" type="datetimeFigureOut">
              <a:rPr lang="en-AU" smtClean="0"/>
              <a:t>17/03/2025</a:t>
            </a:fld>
            <a:endParaRPr lang="en-AU"/>
          </a:p>
        </p:txBody>
      </p:sp>
      <p:sp>
        <p:nvSpPr>
          <p:cNvPr id="5" name="Footer Placeholder 4">
            <a:extLst>
              <a:ext uri="{FF2B5EF4-FFF2-40B4-BE49-F238E27FC236}">
                <a16:creationId xmlns:a16="http://schemas.microsoft.com/office/drawing/2014/main" id="{FE06D33B-2605-C236-3AFE-48DDE5BBD33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D9C59D6-6E8E-8A40-5809-84F4F4DF8355}"/>
              </a:ext>
            </a:extLst>
          </p:cNvPr>
          <p:cNvSpPr>
            <a:spLocks noGrp="1"/>
          </p:cNvSpPr>
          <p:nvPr>
            <p:ph type="sldNum" sz="quarter" idx="12"/>
          </p:nvPr>
        </p:nvSpPr>
        <p:spPr/>
        <p:txBody>
          <a:bodyPr/>
          <a:lstStyle/>
          <a:p>
            <a:fld id="{FDE08E26-C974-4851-A115-44130E923CB8}" type="slidenum">
              <a:rPr lang="en-AU" smtClean="0"/>
              <a:t>‹#›</a:t>
            </a:fld>
            <a:endParaRPr lang="en-AU"/>
          </a:p>
        </p:txBody>
      </p:sp>
    </p:spTree>
    <p:extLst>
      <p:ext uri="{BB962C8B-B14F-4D97-AF65-F5344CB8AC3E}">
        <p14:creationId xmlns:p14="http://schemas.microsoft.com/office/powerpoint/2010/main" val="382450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CB63-4837-9D08-7077-D76F7CF42E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D10381BC-28CB-A1DE-21DC-F1C0943971E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5E8932-0F5F-29A6-360E-13D3D32E99BD}"/>
              </a:ext>
            </a:extLst>
          </p:cNvPr>
          <p:cNvSpPr>
            <a:spLocks noGrp="1"/>
          </p:cNvSpPr>
          <p:nvPr>
            <p:ph type="dt" sz="half" idx="10"/>
          </p:nvPr>
        </p:nvSpPr>
        <p:spPr/>
        <p:txBody>
          <a:bodyPr/>
          <a:lstStyle/>
          <a:p>
            <a:fld id="{E3566A76-1105-4CB1-8FB3-6431CE8CD9D6}" type="datetimeFigureOut">
              <a:rPr lang="en-AU" smtClean="0"/>
              <a:t>17/03/2025</a:t>
            </a:fld>
            <a:endParaRPr lang="en-AU"/>
          </a:p>
        </p:txBody>
      </p:sp>
      <p:sp>
        <p:nvSpPr>
          <p:cNvPr id="5" name="Footer Placeholder 4">
            <a:extLst>
              <a:ext uri="{FF2B5EF4-FFF2-40B4-BE49-F238E27FC236}">
                <a16:creationId xmlns:a16="http://schemas.microsoft.com/office/drawing/2014/main" id="{06330C90-9D7B-6B1B-9752-F6C8F0D17DC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A4B37AB-0A58-8E5F-FD4F-3ED865C487B3}"/>
              </a:ext>
            </a:extLst>
          </p:cNvPr>
          <p:cNvSpPr>
            <a:spLocks noGrp="1"/>
          </p:cNvSpPr>
          <p:nvPr>
            <p:ph type="sldNum" sz="quarter" idx="12"/>
          </p:nvPr>
        </p:nvSpPr>
        <p:spPr/>
        <p:txBody>
          <a:bodyPr/>
          <a:lstStyle/>
          <a:p>
            <a:fld id="{FDE08E26-C974-4851-A115-44130E923CB8}" type="slidenum">
              <a:rPr lang="en-AU" smtClean="0"/>
              <a:t>‹#›</a:t>
            </a:fld>
            <a:endParaRPr lang="en-AU"/>
          </a:p>
        </p:txBody>
      </p:sp>
    </p:spTree>
    <p:extLst>
      <p:ext uri="{BB962C8B-B14F-4D97-AF65-F5344CB8AC3E}">
        <p14:creationId xmlns:p14="http://schemas.microsoft.com/office/powerpoint/2010/main" val="4244334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A9F3-CBE0-3365-0413-B7331D40283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987EF943-7B86-EB96-6D61-F924E47CBD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2FF7EEE-EF71-092F-16D9-27D8F7355B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89D66F2-88D0-8728-8DD6-AA71B83CE025}"/>
              </a:ext>
            </a:extLst>
          </p:cNvPr>
          <p:cNvSpPr>
            <a:spLocks noGrp="1"/>
          </p:cNvSpPr>
          <p:nvPr>
            <p:ph type="dt" sz="half" idx="10"/>
          </p:nvPr>
        </p:nvSpPr>
        <p:spPr/>
        <p:txBody>
          <a:bodyPr/>
          <a:lstStyle/>
          <a:p>
            <a:fld id="{E3566A76-1105-4CB1-8FB3-6431CE8CD9D6}" type="datetimeFigureOut">
              <a:rPr lang="en-AU" smtClean="0"/>
              <a:t>17/03/2025</a:t>
            </a:fld>
            <a:endParaRPr lang="en-AU"/>
          </a:p>
        </p:txBody>
      </p:sp>
      <p:sp>
        <p:nvSpPr>
          <p:cNvPr id="6" name="Footer Placeholder 5">
            <a:extLst>
              <a:ext uri="{FF2B5EF4-FFF2-40B4-BE49-F238E27FC236}">
                <a16:creationId xmlns:a16="http://schemas.microsoft.com/office/drawing/2014/main" id="{655EDF5B-6906-B086-4E06-BCA86C6A98D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456E80F-8362-E9D0-33C1-ED781DB529E0}"/>
              </a:ext>
            </a:extLst>
          </p:cNvPr>
          <p:cNvSpPr>
            <a:spLocks noGrp="1"/>
          </p:cNvSpPr>
          <p:nvPr>
            <p:ph type="sldNum" sz="quarter" idx="12"/>
          </p:nvPr>
        </p:nvSpPr>
        <p:spPr/>
        <p:txBody>
          <a:bodyPr/>
          <a:lstStyle/>
          <a:p>
            <a:fld id="{FDE08E26-C974-4851-A115-44130E923CB8}" type="slidenum">
              <a:rPr lang="en-AU" smtClean="0"/>
              <a:t>‹#›</a:t>
            </a:fld>
            <a:endParaRPr lang="en-AU"/>
          </a:p>
        </p:txBody>
      </p:sp>
    </p:spTree>
    <p:extLst>
      <p:ext uri="{BB962C8B-B14F-4D97-AF65-F5344CB8AC3E}">
        <p14:creationId xmlns:p14="http://schemas.microsoft.com/office/powerpoint/2010/main" val="4075747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F08F-72F6-2781-73F2-02C82E667F90}"/>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4D661C7-93D9-B607-D96F-C68C5CA08A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230397-949E-CE88-A284-8671DB2E9E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3130DB7-F4B4-EAB0-EC67-04F4013C9D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2A7397-7562-1677-6273-1911A2F63D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73D02A8E-5750-BF72-0847-C05CC3453BD3}"/>
              </a:ext>
            </a:extLst>
          </p:cNvPr>
          <p:cNvSpPr>
            <a:spLocks noGrp="1"/>
          </p:cNvSpPr>
          <p:nvPr>
            <p:ph type="dt" sz="half" idx="10"/>
          </p:nvPr>
        </p:nvSpPr>
        <p:spPr/>
        <p:txBody>
          <a:bodyPr/>
          <a:lstStyle/>
          <a:p>
            <a:fld id="{E3566A76-1105-4CB1-8FB3-6431CE8CD9D6}" type="datetimeFigureOut">
              <a:rPr lang="en-AU" smtClean="0"/>
              <a:t>17/03/2025</a:t>
            </a:fld>
            <a:endParaRPr lang="en-AU"/>
          </a:p>
        </p:txBody>
      </p:sp>
      <p:sp>
        <p:nvSpPr>
          <p:cNvPr id="8" name="Footer Placeholder 7">
            <a:extLst>
              <a:ext uri="{FF2B5EF4-FFF2-40B4-BE49-F238E27FC236}">
                <a16:creationId xmlns:a16="http://schemas.microsoft.com/office/drawing/2014/main" id="{F53E545F-4FA0-944E-59B6-3916F8A57B6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B8416A5-5F75-48ED-02D4-5D38E181D0AE}"/>
              </a:ext>
            </a:extLst>
          </p:cNvPr>
          <p:cNvSpPr>
            <a:spLocks noGrp="1"/>
          </p:cNvSpPr>
          <p:nvPr>
            <p:ph type="sldNum" sz="quarter" idx="12"/>
          </p:nvPr>
        </p:nvSpPr>
        <p:spPr/>
        <p:txBody>
          <a:bodyPr/>
          <a:lstStyle/>
          <a:p>
            <a:fld id="{FDE08E26-C974-4851-A115-44130E923CB8}" type="slidenum">
              <a:rPr lang="en-AU" smtClean="0"/>
              <a:t>‹#›</a:t>
            </a:fld>
            <a:endParaRPr lang="en-AU"/>
          </a:p>
        </p:txBody>
      </p:sp>
    </p:spTree>
    <p:extLst>
      <p:ext uri="{BB962C8B-B14F-4D97-AF65-F5344CB8AC3E}">
        <p14:creationId xmlns:p14="http://schemas.microsoft.com/office/powerpoint/2010/main" val="475008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04B47-6660-0E88-F0D4-A58345861C2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AFE63A0-F169-6412-2281-11572100C581}"/>
              </a:ext>
            </a:extLst>
          </p:cNvPr>
          <p:cNvSpPr>
            <a:spLocks noGrp="1"/>
          </p:cNvSpPr>
          <p:nvPr>
            <p:ph type="dt" sz="half" idx="10"/>
          </p:nvPr>
        </p:nvSpPr>
        <p:spPr/>
        <p:txBody>
          <a:bodyPr/>
          <a:lstStyle/>
          <a:p>
            <a:fld id="{E3566A76-1105-4CB1-8FB3-6431CE8CD9D6}" type="datetimeFigureOut">
              <a:rPr lang="en-AU" smtClean="0"/>
              <a:t>17/03/2025</a:t>
            </a:fld>
            <a:endParaRPr lang="en-AU"/>
          </a:p>
        </p:txBody>
      </p:sp>
      <p:sp>
        <p:nvSpPr>
          <p:cNvPr id="4" name="Footer Placeholder 3">
            <a:extLst>
              <a:ext uri="{FF2B5EF4-FFF2-40B4-BE49-F238E27FC236}">
                <a16:creationId xmlns:a16="http://schemas.microsoft.com/office/drawing/2014/main" id="{82DC265D-EE5B-0FD8-8D3B-6B8E0178C92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9653F86C-F3B0-B97A-BD2E-A44DEF836525}"/>
              </a:ext>
            </a:extLst>
          </p:cNvPr>
          <p:cNvSpPr>
            <a:spLocks noGrp="1"/>
          </p:cNvSpPr>
          <p:nvPr>
            <p:ph type="sldNum" sz="quarter" idx="12"/>
          </p:nvPr>
        </p:nvSpPr>
        <p:spPr/>
        <p:txBody>
          <a:bodyPr/>
          <a:lstStyle/>
          <a:p>
            <a:fld id="{FDE08E26-C974-4851-A115-44130E923CB8}" type="slidenum">
              <a:rPr lang="en-AU" smtClean="0"/>
              <a:t>‹#›</a:t>
            </a:fld>
            <a:endParaRPr lang="en-AU"/>
          </a:p>
        </p:txBody>
      </p:sp>
    </p:spTree>
    <p:extLst>
      <p:ext uri="{BB962C8B-B14F-4D97-AF65-F5344CB8AC3E}">
        <p14:creationId xmlns:p14="http://schemas.microsoft.com/office/powerpoint/2010/main" val="32030470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001E1C-8472-AA82-148E-C19C82758070}"/>
              </a:ext>
            </a:extLst>
          </p:cNvPr>
          <p:cNvSpPr>
            <a:spLocks noGrp="1"/>
          </p:cNvSpPr>
          <p:nvPr>
            <p:ph type="dt" sz="half" idx="10"/>
          </p:nvPr>
        </p:nvSpPr>
        <p:spPr/>
        <p:txBody>
          <a:bodyPr/>
          <a:lstStyle/>
          <a:p>
            <a:fld id="{E3566A76-1105-4CB1-8FB3-6431CE8CD9D6}" type="datetimeFigureOut">
              <a:rPr lang="en-AU" smtClean="0"/>
              <a:t>17/03/2025</a:t>
            </a:fld>
            <a:endParaRPr lang="en-AU"/>
          </a:p>
        </p:txBody>
      </p:sp>
      <p:sp>
        <p:nvSpPr>
          <p:cNvPr id="3" name="Footer Placeholder 2">
            <a:extLst>
              <a:ext uri="{FF2B5EF4-FFF2-40B4-BE49-F238E27FC236}">
                <a16:creationId xmlns:a16="http://schemas.microsoft.com/office/drawing/2014/main" id="{557B444D-F254-4869-2A5E-4524CD59DA8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E7370F5-6047-F9C8-8F21-294E47CC94EA}"/>
              </a:ext>
            </a:extLst>
          </p:cNvPr>
          <p:cNvSpPr>
            <a:spLocks noGrp="1"/>
          </p:cNvSpPr>
          <p:nvPr>
            <p:ph type="sldNum" sz="quarter" idx="12"/>
          </p:nvPr>
        </p:nvSpPr>
        <p:spPr/>
        <p:txBody>
          <a:bodyPr/>
          <a:lstStyle/>
          <a:p>
            <a:fld id="{FDE08E26-C974-4851-A115-44130E923CB8}" type="slidenum">
              <a:rPr lang="en-AU" smtClean="0"/>
              <a:t>‹#›</a:t>
            </a:fld>
            <a:endParaRPr lang="en-AU"/>
          </a:p>
        </p:txBody>
      </p:sp>
    </p:spTree>
    <p:extLst>
      <p:ext uri="{BB962C8B-B14F-4D97-AF65-F5344CB8AC3E}">
        <p14:creationId xmlns:p14="http://schemas.microsoft.com/office/powerpoint/2010/main" val="3264298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4926B-AA92-ADD5-D43A-EA662A89B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F41E429-14D3-E202-A13E-52193DDCA9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B44A16F-7154-0EEE-2C3B-E2A92F357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181348-98E7-5A0E-8B1D-B6C7581934B0}"/>
              </a:ext>
            </a:extLst>
          </p:cNvPr>
          <p:cNvSpPr>
            <a:spLocks noGrp="1"/>
          </p:cNvSpPr>
          <p:nvPr>
            <p:ph type="dt" sz="half" idx="10"/>
          </p:nvPr>
        </p:nvSpPr>
        <p:spPr/>
        <p:txBody>
          <a:bodyPr/>
          <a:lstStyle/>
          <a:p>
            <a:fld id="{E3566A76-1105-4CB1-8FB3-6431CE8CD9D6}" type="datetimeFigureOut">
              <a:rPr lang="en-AU" smtClean="0"/>
              <a:t>17/03/2025</a:t>
            </a:fld>
            <a:endParaRPr lang="en-AU"/>
          </a:p>
        </p:txBody>
      </p:sp>
      <p:sp>
        <p:nvSpPr>
          <p:cNvPr id="6" name="Footer Placeholder 5">
            <a:extLst>
              <a:ext uri="{FF2B5EF4-FFF2-40B4-BE49-F238E27FC236}">
                <a16:creationId xmlns:a16="http://schemas.microsoft.com/office/drawing/2014/main" id="{92B08FB4-7FC2-5B39-BE22-1321E6F9A87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491BF3C-F5C4-090D-FFC2-C983E76F9F34}"/>
              </a:ext>
            </a:extLst>
          </p:cNvPr>
          <p:cNvSpPr>
            <a:spLocks noGrp="1"/>
          </p:cNvSpPr>
          <p:nvPr>
            <p:ph type="sldNum" sz="quarter" idx="12"/>
          </p:nvPr>
        </p:nvSpPr>
        <p:spPr/>
        <p:txBody>
          <a:bodyPr/>
          <a:lstStyle/>
          <a:p>
            <a:fld id="{FDE08E26-C974-4851-A115-44130E923CB8}" type="slidenum">
              <a:rPr lang="en-AU" smtClean="0"/>
              <a:t>‹#›</a:t>
            </a:fld>
            <a:endParaRPr lang="en-AU"/>
          </a:p>
        </p:txBody>
      </p:sp>
    </p:spTree>
    <p:extLst>
      <p:ext uri="{BB962C8B-B14F-4D97-AF65-F5344CB8AC3E}">
        <p14:creationId xmlns:p14="http://schemas.microsoft.com/office/powerpoint/2010/main" val="3213690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ACA2A-D793-535C-59F3-D6686C159C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FB4007E7-CF1E-378D-2EBB-11F2FEDA69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60C946B-CA3C-BC1B-DF2D-3C76A011C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26FDF2-1DA1-5F71-7066-4F8AF52B8279}"/>
              </a:ext>
            </a:extLst>
          </p:cNvPr>
          <p:cNvSpPr>
            <a:spLocks noGrp="1"/>
          </p:cNvSpPr>
          <p:nvPr>
            <p:ph type="dt" sz="half" idx="10"/>
          </p:nvPr>
        </p:nvSpPr>
        <p:spPr/>
        <p:txBody>
          <a:bodyPr/>
          <a:lstStyle/>
          <a:p>
            <a:fld id="{E3566A76-1105-4CB1-8FB3-6431CE8CD9D6}" type="datetimeFigureOut">
              <a:rPr lang="en-AU" smtClean="0"/>
              <a:t>17/03/2025</a:t>
            </a:fld>
            <a:endParaRPr lang="en-AU"/>
          </a:p>
        </p:txBody>
      </p:sp>
      <p:sp>
        <p:nvSpPr>
          <p:cNvPr id="6" name="Footer Placeholder 5">
            <a:extLst>
              <a:ext uri="{FF2B5EF4-FFF2-40B4-BE49-F238E27FC236}">
                <a16:creationId xmlns:a16="http://schemas.microsoft.com/office/drawing/2014/main" id="{DC00B243-D598-4D16-F8A8-0D3F071BEAE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908BC7D-E3F0-5364-1105-34782BF71B72}"/>
              </a:ext>
            </a:extLst>
          </p:cNvPr>
          <p:cNvSpPr>
            <a:spLocks noGrp="1"/>
          </p:cNvSpPr>
          <p:nvPr>
            <p:ph type="sldNum" sz="quarter" idx="12"/>
          </p:nvPr>
        </p:nvSpPr>
        <p:spPr/>
        <p:txBody>
          <a:bodyPr/>
          <a:lstStyle/>
          <a:p>
            <a:fld id="{FDE08E26-C974-4851-A115-44130E923CB8}" type="slidenum">
              <a:rPr lang="en-AU" smtClean="0"/>
              <a:t>‹#›</a:t>
            </a:fld>
            <a:endParaRPr lang="en-AU"/>
          </a:p>
        </p:txBody>
      </p:sp>
    </p:spTree>
    <p:extLst>
      <p:ext uri="{BB962C8B-B14F-4D97-AF65-F5344CB8AC3E}">
        <p14:creationId xmlns:p14="http://schemas.microsoft.com/office/powerpoint/2010/main" val="176655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23882A-AC32-2238-A3F1-8B57FA0B70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7F7A1D2-DDDD-0E6A-5ECE-9DF321A68F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15E37FD-2527-986C-F5C5-33B0834666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566A76-1105-4CB1-8FB3-6431CE8CD9D6}" type="datetimeFigureOut">
              <a:rPr lang="en-AU" smtClean="0"/>
              <a:t>17/03/2025</a:t>
            </a:fld>
            <a:endParaRPr lang="en-AU"/>
          </a:p>
        </p:txBody>
      </p:sp>
      <p:sp>
        <p:nvSpPr>
          <p:cNvPr id="5" name="Footer Placeholder 4">
            <a:extLst>
              <a:ext uri="{FF2B5EF4-FFF2-40B4-BE49-F238E27FC236}">
                <a16:creationId xmlns:a16="http://schemas.microsoft.com/office/drawing/2014/main" id="{F3C08171-554C-CAB5-AE0B-5A1634B559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8F07F331-AA06-1E19-EC30-8A2CE25B94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DE08E26-C974-4851-A115-44130E923CB8}" type="slidenum">
              <a:rPr lang="en-AU" smtClean="0"/>
              <a:t>‹#›</a:t>
            </a:fld>
            <a:endParaRPr lang="en-AU"/>
          </a:p>
        </p:txBody>
      </p:sp>
    </p:spTree>
    <p:extLst>
      <p:ext uri="{BB962C8B-B14F-4D97-AF65-F5344CB8AC3E}">
        <p14:creationId xmlns:p14="http://schemas.microsoft.com/office/powerpoint/2010/main" val="3234729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ka.ms/PECapabilitySurvey"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sv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C2DCF-312F-053E-E788-5560E2349DC9}"/>
              </a:ext>
            </a:extLst>
          </p:cNvPr>
          <p:cNvSpPr>
            <a:spLocks noGrp="1"/>
          </p:cNvSpPr>
          <p:nvPr>
            <p:ph type="ctrTitle"/>
          </p:nvPr>
        </p:nvSpPr>
        <p:spPr/>
        <p:txBody>
          <a:bodyPr/>
          <a:lstStyle/>
          <a:p>
            <a:r>
              <a:rPr lang="en-AU" dirty="0"/>
              <a:t>Cloud-Native Platform Engineering on Azure</a:t>
            </a:r>
          </a:p>
        </p:txBody>
      </p:sp>
      <p:sp>
        <p:nvSpPr>
          <p:cNvPr id="3" name="Subtitle 2">
            <a:extLst>
              <a:ext uri="{FF2B5EF4-FFF2-40B4-BE49-F238E27FC236}">
                <a16:creationId xmlns:a16="http://schemas.microsoft.com/office/drawing/2014/main" id="{F717D3BD-104F-4113-AFAD-804FCD165B07}"/>
              </a:ext>
            </a:extLst>
          </p:cNvPr>
          <p:cNvSpPr>
            <a:spLocks noGrp="1"/>
          </p:cNvSpPr>
          <p:nvPr>
            <p:ph type="subTitle" idx="1"/>
          </p:nvPr>
        </p:nvSpPr>
        <p:spPr/>
        <p:txBody>
          <a:bodyPr/>
          <a:lstStyle/>
          <a:p>
            <a:r>
              <a:rPr lang="en-AU" dirty="0"/>
              <a:t>Will Velida | @willvelida</a:t>
            </a:r>
          </a:p>
          <a:p>
            <a:r>
              <a:rPr lang="en-AU" dirty="0"/>
              <a:t>Lead Software Engineer and Microsoft MVP</a:t>
            </a:r>
          </a:p>
        </p:txBody>
      </p:sp>
    </p:spTree>
    <p:extLst>
      <p:ext uri="{BB962C8B-B14F-4D97-AF65-F5344CB8AC3E}">
        <p14:creationId xmlns:p14="http://schemas.microsoft.com/office/powerpoint/2010/main" val="3881737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8737B-EACF-9AE6-1B40-9026D8B27038}"/>
              </a:ext>
            </a:extLst>
          </p:cNvPr>
          <p:cNvSpPr>
            <a:spLocks noGrp="1"/>
          </p:cNvSpPr>
          <p:nvPr>
            <p:ph type="title"/>
          </p:nvPr>
        </p:nvSpPr>
        <p:spPr/>
        <p:txBody>
          <a:bodyPr/>
          <a:lstStyle/>
          <a:p>
            <a:r>
              <a:rPr lang="en-AU" dirty="0"/>
              <a:t>The Principles of Platform Engineering</a:t>
            </a:r>
          </a:p>
        </p:txBody>
      </p:sp>
      <p:graphicFrame>
        <p:nvGraphicFramePr>
          <p:cNvPr id="4" name="Content Placeholder 3">
            <a:extLst>
              <a:ext uri="{FF2B5EF4-FFF2-40B4-BE49-F238E27FC236}">
                <a16:creationId xmlns:a16="http://schemas.microsoft.com/office/drawing/2014/main" id="{126E7042-ADBD-C653-1B86-B279AE8DEB68}"/>
              </a:ext>
            </a:extLst>
          </p:cNvPr>
          <p:cNvGraphicFramePr>
            <a:graphicFrameLocks noGrp="1"/>
          </p:cNvGraphicFramePr>
          <p:nvPr>
            <p:ph idx="1"/>
            <p:extLst>
              <p:ext uri="{D42A27DB-BD31-4B8C-83A1-F6EECF244321}">
                <p14:modId xmlns:p14="http://schemas.microsoft.com/office/powerpoint/2010/main" val="17885212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41358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E8DB3-B63C-B3F3-99FE-9FC299838937}"/>
              </a:ext>
            </a:extLst>
          </p:cNvPr>
          <p:cNvSpPr>
            <a:spLocks noGrp="1"/>
          </p:cNvSpPr>
          <p:nvPr>
            <p:ph type="title"/>
          </p:nvPr>
        </p:nvSpPr>
        <p:spPr/>
        <p:txBody>
          <a:bodyPr/>
          <a:lstStyle/>
          <a:p>
            <a:pPr algn="ctr"/>
            <a:r>
              <a:rPr lang="en-AU" dirty="0"/>
              <a:t>Your Developers are now your customers</a:t>
            </a:r>
          </a:p>
        </p:txBody>
      </p:sp>
      <p:sp>
        <p:nvSpPr>
          <p:cNvPr id="3" name="Content Placeholder 2">
            <a:extLst>
              <a:ext uri="{FF2B5EF4-FFF2-40B4-BE49-F238E27FC236}">
                <a16:creationId xmlns:a16="http://schemas.microsoft.com/office/drawing/2014/main" id="{91C800A5-F464-D2A5-B144-5635B178A6C3}"/>
              </a:ext>
            </a:extLst>
          </p:cNvPr>
          <p:cNvSpPr>
            <a:spLocks noGrp="1"/>
          </p:cNvSpPr>
          <p:nvPr>
            <p:ph idx="1"/>
          </p:nvPr>
        </p:nvSpPr>
        <p:spPr/>
        <p:txBody>
          <a:bodyPr/>
          <a:lstStyle/>
          <a:p>
            <a:r>
              <a:rPr lang="en-AU" dirty="0"/>
              <a:t>Give Developers what they need and want, while maintaining your organization guardrails.</a:t>
            </a:r>
          </a:p>
          <a:p>
            <a:r>
              <a:rPr lang="en-AU" dirty="0"/>
              <a:t>Stakeholders work with Platform Engineers to codify expertise into templates and system capabilities.</a:t>
            </a:r>
          </a:p>
          <a:p>
            <a:r>
              <a:rPr lang="en-AU" dirty="0"/>
              <a:t>This helps reduce cognitive load on your developers and enables faster problem solving.</a:t>
            </a:r>
          </a:p>
          <a:p>
            <a:endParaRPr lang="en-AU" dirty="0"/>
          </a:p>
        </p:txBody>
      </p:sp>
    </p:spTree>
    <p:extLst>
      <p:ext uri="{BB962C8B-B14F-4D97-AF65-F5344CB8AC3E}">
        <p14:creationId xmlns:p14="http://schemas.microsoft.com/office/powerpoint/2010/main" val="263843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E61C-7EA0-E750-BA2D-4F25423989D1}"/>
              </a:ext>
            </a:extLst>
          </p:cNvPr>
          <p:cNvSpPr>
            <a:spLocks noGrp="1"/>
          </p:cNvSpPr>
          <p:nvPr>
            <p:ph type="title"/>
          </p:nvPr>
        </p:nvSpPr>
        <p:spPr/>
        <p:txBody>
          <a:bodyPr/>
          <a:lstStyle/>
          <a:p>
            <a:r>
              <a:rPr lang="en-AU" dirty="0"/>
              <a:t>What’s the optimal development path?</a:t>
            </a:r>
          </a:p>
        </p:txBody>
      </p:sp>
      <p:sp>
        <p:nvSpPr>
          <p:cNvPr id="4" name="AutoShape 2" descr="Diagram to show how platform engineering can evolve over time.">
            <a:extLst>
              <a:ext uri="{FF2B5EF4-FFF2-40B4-BE49-F238E27FC236}">
                <a16:creationId xmlns:a16="http://schemas.microsoft.com/office/drawing/2014/main" id="{CD79DFCC-BE92-ED6A-062D-2040F4AFBEE0}"/>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Tree>
    <p:extLst>
      <p:ext uri="{BB962C8B-B14F-4D97-AF65-F5344CB8AC3E}">
        <p14:creationId xmlns:p14="http://schemas.microsoft.com/office/powerpoint/2010/main" val="4145555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3AC30-026B-6CEF-091F-A2E00786359E}"/>
              </a:ext>
            </a:extLst>
          </p:cNvPr>
          <p:cNvSpPr>
            <a:spLocks noGrp="1"/>
          </p:cNvSpPr>
          <p:nvPr>
            <p:ph type="title"/>
          </p:nvPr>
        </p:nvSpPr>
        <p:spPr/>
        <p:txBody>
          <a:bodyPr/>
          <a:lstStyle/>
          <a:p>
            <a:r>
              <a:rPr lang="en-AU" dirty="0"/>
              <a:t>Unified Portals are not necessarily the answer</a:t>
            </a:r>
          </a:p>
        </p:txBody>
      </p:sp>
      <p:sp>
        <p:nvSpPr>
          <p:cNvPr id="3" name="Content Placeholder 2">
            <a:extLst>
              <a:ext uri="{FF2B5EF4-FFF2-40B4-BE49-F238E27FC236}">
                <a16:creationId xmlns:a16="http://schemas.microsoft.com/office/drawing/2014/main" id="{287F941F-C39F-C92D-4EBA-BD264F503717}"/>
              </a:ext>
            </a:extLst>
          </p:cNvPr>
          <p:cNvSpPr>
            <a:spLocks noGrp="1"/>
          </p:cNvSpPr>
          <p:nvPr>
            <p:ph idx="1"/>
          </p:nvPr>
        </p:nvSpPr>
        <p:spPr/>
        <p:txBody>
          <a:bodyPr/>
          <a:lstStyle/>
          <a:p>
            <a:r>
              <a:rPr lang="en-AU" dirty="0"/>
              <a:t>Ops, SREs, Developers all use different tools to get their work done.</a:t>
            </a:r>
          </a:p>
          <a:p>
            <a:r>
              <a:rPr lang="en-AU" dirty="0"/>
              <a:t>Build on existing tools, rather than trying to build or introduce new ones.</a:t>
            </a:r>
          </a:p>
          <a:p>
            <a:endParaRPr lang="en-AU" dirty="0"/>
          </a:p>
        </p:txBody>
      </p:sp>
    </p:spTree>
    <p:extLst>
      <p:ext uri="{BB962C8B-B14F-4D97-AF65-F5344CB8AC3E}">
        <p14:creationId xmlns:p14="http://schemas.microsoft.com/office/powerpoint/2010/main" val="2059084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BC76E-E7D1-01E9-175C-DF801FF643DA}"/>
              </a:ext>
            </a:extLst>
          </p:cNvPr>
          <p:cNvSpPr>
            <a:spLocks noGrp="1"/>
          </p:cNvSpPr>
          <p:nvPr>
            <p:ph type="title"/>
          </p:nvPr>
        </p:nvSpPr>
        <p:spPr/>
        <p:txBody>
          <a:bodyPr/>
          <a:lstStyle/>
          <a:p>
            <a:r>
              <a:rPr lang="en-AU" dirty="0"/>
              <a:t>Adopting a “product” mindset</a:t>
            </a:r>
          </a:p>
        </p:txBody>
      </p:sp>
      <p:sp>
        <p:nvSpPr>
          <p:cNvPr id="3" name="Content Placeholder 2">
            <a:extLst>
              <a:ext uri="{FF2B5EF4-FFF2-40B4-BE49-F238E27FC236}">
                <a16:creationId xmlns:a16="http://schemas.microsoft.com/office/drawing/2014/main" id="{59732019-AA36-1C13-A336-870269A555D2}"/>
              </a:ext>
            </a:extLst>
          </p:cNvPr>
          <p:cNvSpPr>
            <a:spLocks noGrp="1"/>
          </p:cNvSpPr>
          <p:nvPr>
            <p:ph idx="1"/>
          </p:nvPr>
        </p:nvSpPr>
        <p:spPr/>
        <p:txBody>
          <a:bodyPr/>
          <a:lstStyle/>
          <a:p>
            <a:r>
              <a:rPr lang="en-AU" dirty="0"/>
              <a:t>Once you’ve established your internal developer platform, this becomes your “product” for developer experience.</a:t>
            </a:r>
          </a:p>
          <a:p>
            <a:r>
              <a:rPr lang="en-AU" dirty="0"/>
              <a:t>It’s not enough just to build these tools, people have to use them too! (Just like actual products….)</a:t>
            </a:r>
          </a:p>
          <a:p>
            <a:r>
              <a:rPr lang="en-AU" dirty="0"/>
              <a:t>It helps if developers like using your platform!</a:t>
            </a:r>
          </a:p>
          <a:p>
            <a:r>
              <a:rPr lang="en-AU" dirty="0"/>
              <a:t>Use metrics to define success parameters.</a:t>
            </a:r>
          </a:p>
        </p:txBody>
      </p:sp>
    </p:spTree>
    <p:extLst>
      <p:ext uri="{BB962C8B-B14F-4D97-AF65-F5344CB8AC3E}">
        <p14:creationId xmlns:p14="http://schemas.microsoft.com/office/powerpoint/2010/main" val="1007666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AC48-1341-8C1E-BDAE-C6FE8C32691D}"/>
              </a:ext>
            </a:extLst>
          </p:cNvPr>
          <p:cNvSpPr>
            <a:spLocks noGrp="1"/>
          </p:cNvSpPr>
          <p:nvPr>
            <p:ph type="title"/>
          </p:nvPr>
        </p:nvSpPr>
        <p:spPr/>
        <p:txBody>
          <a:bodyPr/>
          <a:lstStyle/>
          <a:p>
            <a:r>
              <a:rPr lang="en-AU" dirty="0"/>
              <a:t>How do we measure all this?</a:t>
            </a:r>
          </a:p>
        </p:txBody>
      </p:sp>
      <p:sp>
        <p:nvSpPr>
          <p:cNvPr id="3" name="Content Placeholder 2">
            <a:extLst>
              <a:ext uri="{FF2B5EF4-FFF2-40B4-BE49-F238E27FC236}">
                <a16:creationId xmlns:a16="http://schemas.microsoft.com/office/drawing/2014/main" id="{FD88F709-6778-4880-26B1-662335EB81B9}"/>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342223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51FB1-3285-7258-2965-332A66AB19FE}"/>
              </a:ext>
            </a:extLst>
          </p:cNvPr>
          <p:cNvSpPr>
            <a:spLocks noGrp="1"/>
          </p:cNvSpPr>
          <p:nvPr>
            <p:ph type="title"/>
          </p:nvPr>
        </p:nvSpPr>
        <p:spPr/>
        <p:txBody>
          <a:bodyPr/>
          <a:lstStyle/>
          <a:p>
            <a:r>
              <a:rPr lang="en-AU" dirty="0"/>
              <a:t>Empower developers through self-service</a:t>
            </a:r>
          </a:p>
        </p:txBody>
      </p:sp>
      <p:sp>
        <p:nvSpPr>
          <p:cNvPr id="3" name="Content Placeholder 2">
            <a:extLst>
              <a:ext uri="{FF2B5EF4-FFF2-40B4-BE49-F238E27FC236}">
                <a16:creationId xmlns:a16="http://schemas.microsoft.com/office/drawing/2014/main" id="{12985F78-6659-F60D-D9E2-A79F3272A40E}"/>
              </a:ext>
            </a:extLst>
          </p:cNvPr>
          <p:cNvSpPr>
            <a:spLocks noGrp="1"/>
          </p:cNvSpPr>
          <p:nvPr>
            <p:ph idx="1"/>
          </p:nvPr>
        </p:nvSpPr>
        <p:spPr/>
        <p:txBody>
          <a:bodyPr/>
          <a:lstStyle/>
          <a:p>
            <a:r>
              <a:rPr lang="en-AU" dirty="0"/>
              <a:t>Allow developers to do their jobs within defined guardrails.</a:t>
            </a:r>
          </a:p>
          <a:p>
            <a:r>
              <a:rPr lang="en-AU" dirty="0"/>
              <a:t>Guardrails are defined and agreed to by stakeholders.</a:t>
            </a:r>
          </a:p>
          <a:p>
            <a:r>
              <a:rPr lang="en-AU" dirty="0"/>
              <a:t>Automate as much as possible (Everything-as-code pattern).</a:t>
            </a:r>
          </a:p>
          <a:p>
            <a:r>
              <a:rPr lang="en-AU" dirty="0"/>
              <a:t>Work on guardrails together instead of silos.</a:t>
            </a:r>
          </a:p>
          <a:p>
            <a:r>
              <a:rPr lang="en-AU" dirty="0"/>
              <a:t>Keep your organization sage, while providing a developer friendly experience and reduce developer toil.</a:t>
            </a:r>
          </a:p>
          <a:p>
            <a:r>
              <a:rPr lang="en-AU" dirty="0"/>
              <a:t>The goal should be to increase productivity and reduce operational overhead.</a:t>
            </a:r>
          </a:p>
        </p:txBody>
      </p:sp>
    </p:spTree>
    <p:extLst>
      <p:ext uri="{BB962C8B-B14F-4D97-AF65-F5344CB8AC3E}">
        <p14:creationId xmlns:p14="http://schemas.microsoft.com/office/powerpoint/2010/main" val="34218627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36302-9F5D-6C84-991E-27E072A2799F}"/>
              </a:ext>
            </a:extLst>
          </p:cNvPr>
          <p:cNvSpPr>
            <a:spLocks noGrp="1"/>
          </p:cNvSpPr>
          <p:nvPr>
            <p:ph type="title"/>
          </p:nvPr>
        </p:nvSpPr>
        <p:spPr/>
        <p:txBody>
          <a:bodyPr/>
          <a:lstStyle/>
          <a:p>
            <a:r>
              <a:rPr lang="en-AU" dirty="0"/>
              <a:t>Everything-as-code!</a:t>
            </a:r>
          </a:p>
        </p:txBody>
      </p:sp>
      <p:sp>
        <p:nvSpPr>
          <p:cNvPr id="3" name="Content Placeholder 2">
            <a:extLst>
              <a:ext uri="{FF2B5EF4-FFF2-40B4-BE49-F238E27FC236}">
                <a16:creationId xmlns:a16="http://schemas.microsoft.com/office/drawing/2014/main" id="{1FD55BA9-F99E-2027-32FE-517B62EAE9B4}"/>
              </a:ext>
            </a:extLst>
          </p:cNvPr>
          <p:cNvSpPr>
            <a:spLocks noGrp="1"/>
          </p:cNvSpPr>
          <p:nvPr>
            <p:ph idx="1"/>
          </p:nvPr>
        </p:nvSpPr>
        <p:spPr/>
        <p:txBody>
          <a:bodyPr/>
          <a:lstStyle/>
          <a:p>
            <a:r>
              <a:rPr lang="en-AU" dirty="0"/>
              <a:t>Through </a:t>
            </a:r>
            <a:r>
              <a:rPr lang="en-AU" dirty="0" err="1"/>
              <a:t>IaC</a:t>
            </a:r>
            <a:r>
              <a:rPr lang="en-AU" dirty="0"/>
              <a:t>, CI/CD, </a:t>
            </a:r>
            <a:r>
              <a:rPr lang="en-AU" dirty="0" err="1"/>
              <a:t>GitOps</a:t>
            </a:r>
            <a:r>
              <a:rPr lang="en-AU" dirty="0"/>
              <a:t> etc. we can enable self-service in a way that developers can understand.</a:t>
            </a:r>
          </a:p>
          <a:p>
            <a:r>
              <a:rPr lang="en-AU" dirty="0"/>
              <a:t>We can also use code for policy and security.</a:t>
            </a:r>
          </a:p>
          <a:p>
            <a:r>
              <a:rPr lang="en-AU" dirty="0"/>
              <a:t>Pushing configuration into code repositories allows developers to use them as central </a:t>
            </a:r>
            <a:r>
              <a:rPr lang="en-AU" dirty="0" err="1"/>
              <a:t>catalogs</a:t>
            </a:r>
            <a:r>
              <a:rPr lang="en-AU" dirty="0"/>
              <a:t>.</a:t>
            </a:r>
          </a:p>
        </p:txBody>
      </p:sp>
    </p:spTree>
    <p:extLst>
      <p:ext uri="{BB962C8B-B14F-4D97-AF65-F5344CB8AC3E}">
        <p14:creationId xmlns:p14="http://schemas.microsoft.com/office/powerpoint/2010/main" val="112531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666D-5A5D-D227-C4B3-A9A4CD8C3CA2}"/>
              </a:ext>
            </a:extLst>
          </p:cNvPr>
          <p:cNvSpPr>
            <a:spLocks noGrp="1"/>
          </p:cNvSpPr>
          <p:nvPr>
            <p:ph type="title"/>
          </p:nvPr>
        </p:nvSpPr>
        <p:spPr/>
        <p:txBody>
          <a:bodyPr/>
          <a:lstStyle/>
          <a:p>
            <a:r>
              <a:rPr lang="en-AU" dirty="0"/>
              <a:t>“Start right” through templates</a:t>
            </a:r>
          </a:p>
        </p:txBody>
      </p:sp>
      <p:graphicFrame>
        <p:nvGraphicFramePr>
          <p:cNvPr id="5" name="Content Placeholder 4">
            <a:extLst>
              <a:ext uri="{FF2B5EF4-FFF2-40B4-BE49-F238E27FC236}">
                <a16:creationId xmlns:a16="http://schemas.microsoft.com/office/drawing/2014/main" id="{AB0596D8-EC46-84C2-33A6-B93CCA855D98}"/>
              </a:ext>
            </a:extLst>
          </p:cNvPr>
          <p:cNvGraphicFramePr>
            <a:graphicFrameLocks noGrp="1"/>
          </p:cNvGraphicFramePr>
          <p:nvPr>
            <p:ph idx="1"/>
            <p:extLst>
              <p:ext uri="{D42A27DB-BD31-4B8C-83A1-F6EECF244321}">
                <p14:modId xmlns:p14="http://schemas.microsoft.com/office/powerpoint/2010/main" val="5702491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56491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FE717-AF54-0B14-F304-64D1E32281E4}"/>
              </a:ext>
            </a:extLst>
          </p:cNvPr>
          <p:cNvSpPr>
            <a:spLocks noGrp="1"/>
          </p:cNvSpPr>
          <p:nvPr>
            <p:ph type="title"/>
          </p:nvPr>
        </p:nvSpPr>
        <p:spPr/>
        <p:txBody>
          <a:bodyPr/>
          <a:lstStyle/>
          <a:p>
            <a:r>
              <a:rPr lang="en-AU" dirty="0"/>
              <a:t>Azure Container Registry and Bicep Modules</a:t>
            </a:r>
          </a:p>
        </p:txBody>
      </p:sp>
      <p:sp>
        <p:nvSpPr>
          <p:cNvPr id="3" name="Content Placeholder 2">
            <a:extLst>
              <a:ext uri="{FF2B5EF4-FFF2-40B4-BE49-F238E27FC236}">
                <a16:creationId xmlns:a16="http://schemas.microsoft.com/office/drawing/2014/main" id="{DCC672C3-D734-71BF-A840-25695FCBD597}"/>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450410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F4CEC-CE3C-6436-ED26-17203732B956}"/>
              </a:ext>
            </a:extLst>
          </p:cNvPr>
          <p:cNvSpPr>
            <a:spLocks noGrp="1"/>
          </p:cNvSpPr>
          <p:nvPr>
            <p:ph type="title"/>
          </p:nvPr>
        </p:nvSpPr>
        <p:spPr/>
        <p:txBody>
          <a:bodyPr/>
          <a:lstStyle/>
          <a:p>
            <a:r>
              <a:rPr lang="en-AU" dirty="0" err="1"/>
              <a:t>Whoami</a:t>
            </a:r>
            <a:r>
              <a:rPr lang="en-AU" dirty="0"/>
              <a:t>?</a:t>
            </a:r>
          </a:p>
        </p:txBody>
      </p:sp>
      <p:sp>
        <p:nvSpPr>
          <p:cNvPr id="4" name="Content Placeholder 3">
            <a:extLst>
              <a:ext uri="{FF2B5EF4-FFF2-40B4-BE49-F238E27FC236}">
                <a16:creationId xmlns:a16="http://schemas.microsoft.com/office/drawing/2014/main" id="{D52E1C03-E3A8-32DD-7776-C93EB42F603E}"/>
              </a:ext>
            </a:extLst>
          </p:cNvPr>
          <p:cNvSpPr>
            <a:spLocks noGrp="1"/>
          </p:cNvSpPr>
          <p:nvPr>
            <p:ph sz="half" idx="1"/>
          </p:nvPr>
        </p:nvSpPr>
        <p:spPr/>
        <p:txBody>
          <a:bodyPr/>
          <a:lstStyle/>
          <a:p>
            <a:r>
              <a:rPr lang="en-AU" dirty="0"/>
              <a:t>Lead Software Engineer @ Mantel Group</a:t>
            </a:r>
          </a:p>
          <a:p>
            <a:r>
              <a:rPr lang="en-AU" dirty="0"/>
              <a:t>Microsoft MVP (Specializing in Kubernetes and Open Source)</a:t>
            </a:r>
          </a:p>
          <a:p>
            <a:endParaRPr lang="en-AU" dirty="0"/>
          </a:p>
        </p:txBody>
      </p:sp>
      <p:pic>
        <p:nvPicPr>
          <p:cNvPr id="8" name="Content Placeholder 7" descr="A person taking a selfie&#10;&#10;AI-generated content may be incorrect.">
            <a:extLst>
              <a:ext uri="{FF2B5EF4-FFF2-40B4-BE49-F238E27FC236}">
                <a16:creationId xmlns:a16="http://schemas.microsoft.com/office/drawing/2014/main" id="{1E23CDD4-2771-0745-D2C2-767989B5291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87331" y="1825625"/>
            <a:ext cx="4351338" cy="4351338"/>
          </a:xfrm>
        </p:spPr>
      </p:pic>
    </p:spTree>
    <p:extLst>
      <p:ext uri="{BB962C8B-B14F-4D97-AF65-F5344CB8AC3E}">
        <p14:creationId xmlns:p14="http://schemas.microsoft.com/office/powerpoint/2010/main" val="1528310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3F63-D6B0-1718-472F-B7848F3F2D4D}"/>
              </a:ext>
            </a:extLst>
          </p:cNvPr>
          <p:cNvSpPr>
            <a:spLocks noGrp="1"/>
          </p:cNvSpPr>
          <p:nvPr>
            <p:ph type="title"/>
          </p:nvPr>
        </p:nvSpPr>
        <p:spPr/>
        <p:txBody>
          <a:bodyPr/>
          <a:lstStyle/>
          <a:p>
            <a:r>
              <a:rPr lang="en-AU" dirty="0"/>
              <a:t>Inventories to manage assets and prevent duplication</a:t>
            </a:r>
          </a:p>
        </p:txBody>
      </p:sp>
      <p:sp>
        <p:nvSpPr>
          <p:cNvPr id="3" name="Content Placeholder 2">
            <a:extLst>
              <a:ext uri="{FF2B5EF4-FFF2-40B4-BE49-F238E27FC236}">
                <a16:creationId xmlns:a16="http://schemas.microsoft.com/office/drawing/2014/main" id="{DA9490F4-191E-C4F8-D16A-075736E5BD06}"/>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393734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C1A3B-6634-787C-2B70-3F37CE5B9AAE}"/>
              </a:ext>
            </a:extLst>
          </p:cNvPr>
          <p:cNvSpPr>
            <a:spLocks noGrp="1"/>
          </p:cNvSpPr>
          <p:nvPr>
            <p:ph type="title"/>
          </p:nvPr>
        </p:nvSpPr>
        <p:spPr/>
        <p:txBody>
          <a:bodyPr/>
          <a:lstStyle/>
          <a:p>
            <a:r>
              <a:rPr lang="en-AU" dirty="0"/>
              <a:t>Azure Deployment Environments</a:t>
            </a:r>
          </a:p>
        </p:txBody>
      </p:sp>
      <p:sp>
        <p:nvSpPr>
          <p:cNvPr id="3" name="Content Placeholder 2">
            <a:extLst>
              <a:ext uri="{FF2B5EF4-FFF2-40B4-BE49-F238E27FC236}">
                <a16:creationId xmlns:a16="http://schemas.microsoft.com/office/drawing/2014/main" id="{79C7E205-3722-A562-A335-F666B840A655}"/>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908463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86BE-94E7-D6C3-80CB-FFEC7D35AABC}"/>
              </a:ext>
            </a:extLst>
          </p:cNvPr>
          <p:cNvSpPr>
            <a:spLocks noGrp="1"/>
          </p:cNvSpPr>
          <p:nvPr>
            <p:ph type="title"/>
          </p:nvPr>
        </p:nvSpPr>
        <p:spPr/>
        <p:txBody>
          <a:bodyPr/>
          <a:lstStyle/>
          <a:p>
            <a:r>
              <a:rPr lang="en-AU" dirty="0"/>
              <a:t>Handling APIs in Azure</a:t>
            </a:r>
          </a:p>
        </p:txBody>
      </p:sp>
      <p:sp>
        <p:nvSpPr>
          <p:cNvPr id="4" name="Text Placeholder 3">
            <a:extLst>
              <a:ext uri="{FF2B5EF4-FFF2-40B4-BE49-F238E27FC236}">
                <a16:creationId xmlns:a16="http://schemas.microsoft.com/office/drawing/2014/main" id="{EEF1A9C7-2E5A-268A-E53C-DF79EB1F6039}"/>
              </a:ext>
            </a:extLst>
          </p:cNvPr>
          <p:cNvSpPr>
            <a:spLocks noGrp="1"/>
          </p:cNvSpPr>
          <p:nvPr>
            <p:ph type="body" idx="1"/>
          </p:nvPr>
        </p:nvSpPr>
        <p:spPr/>
        <p:txBody>
          <a:bodyPr/>
          <a:lstStyle/>
          <a:p>
            <a:r>
              <a:rPr lang="en-AU" dirty="0"/>
              <a:t>Azure API Center</a:t>
            </a:r>
          </a:p>
        </p:txBody>
      </p:sp>
      <p:sp>
        <p:nvSpPr>
          <p:cNvPr id="5" name="Content Placeholder 4">
            <a:extLst>
              <a:ext uri="{FF2B5EF4-FFF2-40B4-BE49-F238E27FC236}">
                <a16:creationId xmlns:a16="http://schemas.microsoft.com/office/drawing/2014/main" id="{78E086D3-C8D7-9CEB-470A-8EA721AFDB65}"/>
              </a:ext>
            </a:extLst>
          </p:cNvPr>
          <p:cNvSpPr>
            <a:spLocks noGrp="1"/>
          </p:cNvSpPr>
          <p:nvPr>
            <p:ph sz="half" idx="2"/>
          </p:nvPr>
        </p:nvSpPr>
        <p:spPr/>
        <p:txBody>
          <a:bodyPr/>
          <a:lstStyle/>
          <a:p>
            <a:endParaRPr lang="en-AU"/>
          </a:p>
        </p:txBody>
      </p:sp>
      <p:sp>
        <p:nvSpPr>
          <p:cNvPr id="6" name="Text Placeholder 5">
            <a:extLst>
              <a:ext uri="{FF2B5EF4-FFF2-40B4-BE49-F238E27FC236}">
                <a16:creationId xmlns:a16="http://schemas.microsoft.com/office/drawing/2014/main" id="{F1DA8B32-4696-9D11-892D-BF6E2C0060FB}"/>
              </a:ext>
            </a:extLst>
          </p:cNvPr>
          <p:cNvSpPr>
            <a:spLocks noGrp="1"/>
          </p:cNvSpPr>
          <p:nvPr>
            <p:ph type="body" sz="quarter" idx="3"/>
          </p:nvPr>
        </p:nvSpPr>
        <p:spPr/>
        <p:txBody>
          <a:bodyPr/>
          <a:lstStyle/>
          <a:p>
            <a:r>
              <a:rPr lang="en-AU" dirty="0"/>
              <a:t>Azure API Management</a:t>
            </a:r>
          </a:p>
        </p:txBody>
      </p:sp>
      <p:sp>
        <p:nvSpPr>
          <p:cNvPr id="7" name="Content Placeholder 6">
            <a:extLst>
              <a:ext uri="{FF2B5EF4-FFF2-40B4-BE49-F238E27FC236}">
                <a16:creationId xmlns:a16="http://schemas.microsoft.com/office/drawing/2014/main" id="{204D373C-D51B-A17C-5484-C44C558E845C}"/>
              </a:ext>
            </a:extLst>
          </p:cNvPr>
          <p:cNvSpPr>
            <a:spLocks noGrp="1"/>
          </p:cNvSpPr>
          <p:nvPr>
            <p:ph sz="quarter" idx="4"/>
          </p:nvPr>
        </p:nvSpPr>
        <p:spPr/>
        <p:txBody>
          <a:bodyPr/>
          <a:lstStyle/>
          <a:p>
            <a:endParaRPr lang="en-AU"/>
          </a:p>
        </p:txBody>
      </p:sp>
    </p:spTree>
    <p:extLst>
      <p:ext uri="{BB962C8B-B14F-4D97-AF65-F5344CB8AC3E}">
        <p14:creationId xmlns:p14="http://schemas.microsoft.com/office/powerpoint/2010/main" val="4228768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AE063A7-9BCA-149E-9625-3D33C2E68F2D}"/>
              </a:ext>
            </a:extLst>
          </p:cNvPr>
          <p:cNvSpPr>
            <a:spLocks noGrp="1"/>
          </p:cNvSpPr>
          <p:nvPr>
            <p:ph type="title"/>
          </p:nvPr>
        </p:nvSpPr>
        <p:spPr/>
        <p:txBody>
          <a:bodyPr/>
          <a:lstStyle/>
          <a:p>
            <a:r>
              <a:rPr lang="en-AU" dirty="0"/>
              <a:t>Sharing Common Libraries and SDKs</a:t>
            </a:r>
          </a:p>
        </p:txBody>
      </p:sp>
      <p:sp>
        <p:nvSpPr>
          <p:cNvPr id="8" name="Content Placeholder 7">
            <a:extLst>
              <a:ext uri="{FF2B5EF4-FFF2-40B4-BE49-F238E27FC236}">
                <a16:creationId xmlns:a16="http://schemas.microsoft.com/office/drawing/2014/main" id="{E775E43A-2FAD-8EB3-E4DE-9FB2EB3336AC}"/>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476284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F0C83-8355-B8C0-104A-F956FBA1C228}"/>
              </a:ext>
            </a:extLst>
          </p:cNvPr>
          <p:cNvSpPr>
            <a:spLocks noGrp="1"/>
          </p:cNvSpPr>
          <p:nvPr>
            <p:ph type="title"/>
          </p:nvPr>
        </p:nvSpPr>
        <p:spPr/>
        <p:txBody>
          <a:bodyPr/>
          <a:lstStyle/>
          <a:p>
            <a:r>
              <a:rPr lang="en-AU" dirty="0"/>
              <a:t>Platform Engineering Capability Model Survey</a:t>
            </a:r>
          </a:p>
        </p:txBody>
      </p:sp>
      <p:pic>
        <p:nvPicPr>
          <p:cNvPr id="4" name="Content Placeholder 9" descr="A qr code with black squares">
            <a:extLst>
              <a:ext uri="{FF2B5EF4-FFF2-40B4-BE49-F238E27FC236}">
                <a16:creationId xmlns:a16="http://schemas.microsoft.com/office/drawing/2014/main" id="{B8FADB38-9764-227C-797D-6CD701E530A9}"/>
              </a:ext>
            </a:extLst>
          </p:cNvPr>
          <p:cNvPicPr>
            <a:picLocks noGrp="1" noChangeAspect="1"/>
          </p:cNvPicPr>
          <p:nvPr>
            <p:ph idx="1"/>
          </p:nvPr>
        </p:nvPicPr>
        <p:blipFill>
          <a:blip r:embed="rId2"/>
          <a:stretch>
            <a:fillRect/>
          </a:stretch>
        </p:blipFill>
        <p:spPr>
          <a:xfrm>
            <a:off x="4173793" y="1506793"/>
            <a:ext cx="3844413" cy="3844413"/>
          </a:xfrm>
          <a:prstGeom prst="rect">
            <a:avLst/>
          </a:prstGeom>
        </p:spPr>
      </p:pic>
      <p:sp>
        <p:nvSpPr>
          <p:cNvPr id="5" name="Rectangle: Rounded Corners 36">
            <a:extLst>
              <a:ext uri="{FF2B5EF4-FFF2-40B4-BE49-F238E27FC236}">
                <a16:creationId xmlns:a16="http://schemas.microsoft.com/office/drawing/2014/main" id="{703D0146-A0F0-56D3-F2D7-53F6C4D0382D}"/>
              </a:ext>
            </a:extLst>
          </p:cNvPr>
          <p:cNvSpPr/>
          <p:nvPr/>
        </p:nvSpPr>
        <p:spPr>
          <a:xfrm>
            <a:off x="2814951" y="5835935"/>
            <a:ext cx="6727370" cy="656939"/>
          </a:xfrm>
          <a:prstGeom prst="roundRect">
            <a:avLst>
              <a:gd name="adj" fmla="val 30622"/>
            </a:avLst>
          </a:prstGeom>
          <a:ln/>
        </p:spPr>
        <p:style>
          <a:lnRef idx="2">
            <a:schemeClr val="accent1">
              <a:shade val="15000"/>
            </a:schemeClr>
          </a:lnRef>
          <a:fillRef idx="1">
            <a:schemeClr val="accent1"/>
          </a:fillRef>
          <a:effectRef idx="0">
            <a:schemeClr val="accent1"/>
          </a:effectRef>
          <a:fontRef idx="minor">
            <a:schemeClr val="lt1"/>
          </a:fontRef>
        </p:style>
        <p:txBody>
          <a:bodyPr wrap="square" lIns="182880" tIns="36576" rIns="182880" bIns="73152" anchor="ctr" anchorCtr="0">
            <a:spAutoFit/>
          </a:bodyPr>
          <a:lstStyle/>
          <a:p>
            <a:pPr marL="0" marR="0" lvl="0" indent="0" algn="ctr" defTabSz="299783" rtl="0" eaLnBrk="1" fontAlgn="base" latinLnBrk="0" hangingPunct="1">
              <a:lnSpc>
                <a:spcPct val="100000"/>
              </a:lnSpc>
              <a:spcBef>
                <a:spcPts val="508"/>
              </a:spcBef>
              <a:spcAft>
                <a:spcPts val="508"/>
              </a:spcAft>
              <a:buClrTx/>
              <a:buSzPct val="90000"/>
              <a:buFontTx/>
              <a:buNone/>
              <a:tabLst/>
              <a:defRPr/>
            </a:pPr>
            <a:r>
              <a:rPr kumimoji="0" lang="en-GB" sz="2800" b="0" i="0" u="none" strike="noStrike" kern="1200" cap="none" spc="0" normalizeH="0" baseline="0" noProof="0" dirty="0">
                <a:ln w="3175">
                  <a:noFill/>
                </a:ln>
                <a:solidFill>
                  <a:srgbClr val="FFFFFF"/>
                </a:solidFill>
                <a:effectLst/>
                <a:uLnTx/>
                <a:uFillTx/>
                <a:latin typeface="Segoe UI"/>
                <a:ea typeface="+mn-ea"/>
                <a:cs typeface="Segoe UI Semibold" panose="020B0702040204020203" pitchFamily="34" charset="0"/>
                <a:hlinkClick r:id="rId3">
                  <a:extLst>
                    <a:ext uri="{A12FA001-AC4F-418D-AE19-62706E023703}">
                      <ahyp:hlinkClr xmlns:ahyp="http://schemas.microsoft.com/office/drawing/2018/hyperlinkcolor" val="tx"/>
                    </a:ext>
                  </a:extLst>
                </a:hlinkClick>
              </a:rPr>
              <a:t>https://aka.ms/PECapabilitySurvey</a:t>
            </a:r>
            <a:endParaRPr kumimoji="0" lang="en-GB" sz="2800" b="0" i="0" u="none" strike="noStrike" kern="1200" cap="none" spc="0" normalizeH="0" baseline="0" noProof="0" dirty="0">
              <a:ln w="3175">
                <a:noFill/>
              </a:ln>
              <a:solidFill>
                <a:srgbClr val="FFFFFF"/>
              </a:solidFill>
              <a:effectLst/>
              <a:uLnTx/>
              <a:uFillTx/>
              <a:latin typeface="Segoe UI"/>
              <a:ea typeface="+mn-ea"/>
              <a:cs typeface="Segoe UI Semibold" panose="020B0702040204020203" pitchFamily="34" charset="0"/>
            </a:endParaRPr>
          </a:p>
        </p:txBody>
      </p:sp>
    </p:spTree>
    <p:extLst>
      <p:ext uri="{BB962C8B-B14F-4D97-AF65-F5344CB8AC3E}">
        <p14:creationId xmlns:p14="http://schemas.microsoft.com/office/powerpoint/2010/main" val="2991703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42" presetClass="path" presetSubtype="0" decel="100000" fill="hold" grpId="1" nodeType="withEffect">
                                  <p:stCondLst>
                                    <p:cond delay="100"/>
                                  </p:stCondLst>
                                  <p:childTnLst>
                                    <p:animMotion origin="layout" path="M 0 1.48148E-6 L 0 0.03542 " pathEditMode="relative" rAng="0" ptsTypes="AA">
                                      <p:cBhvr>
                                        <p:cTn id="9" dur="700" spd="-100000" fill="hold"/>
                                        <p:tgtEl>
                                          <p:spTgt spid="5"/>
                                        </p:tgtEl>
                                        <p:attrNameLst>
                                          <p:attrName>ppt_x</p:attrName>
                                          <p:attrName>ppt_y</p:attrName>
                                        </p:attrNameLst>
                                      </p:cBhvr>
                                      <p:rCtr x="0" y="175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1AFE6A-110C-2EC5-593D-7DF324936929}"/>
              </a:ext>
            </a:extLst>
          </p:cNvPr>
          <p:cNvSpPr>
            <a:spLocks noGrp="1"/>
          </p:cNvSpPr>
          <p:nvPr>
            <p:ph type="title"/>
          </p:nvPr>
        </p:nvSpPr>
        <p:spPr/>
        <p:txBody>
          <a:bodyPr/>
          <a:lstStyle/>
          <a:p>
            <a:r>
              <a:rPr lang="en-AU" dirty="0"/>
              <a:t>Recap</a:t>
            </a:r>
          </a:p>
        </p:txBody>
      </p:sp>
      <p:sp>
        <p:nvSpPr>
          <p:cNvPr id="5" name="Content Placeholder 4">
            <a:extLst>
              <a:ext uri="{FF2B5EF4-FFF2-40B4-BE49-F238E27FC236}">
                <a16:creationId xmlns:a16="http://schemas.microsoft.com/office/drawing/2014/main" id="{DA5A0A43-4830-9213-695C-F9E6ED7618EC}"/>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611846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A902-730E-9361-0DFE-EEA998CF6D3C}"/>
              </a:ext>
            </a:extLst>
          </p:cNvPr>
          <p:cNvSpPr>
            <a:spLocks noGrp="1"/>
          </p:cNvSpPr>
          <p:nvPr>
            <p:ph type="title"/>
          </p:nvPr>
        </p:nvSpPr>
        <p:spPr/>
        <p:txBody>
          <a:bodyPr/>
          <a:lstStyle/>
          <a:p>
            <a:pPr algn="ctr"/>
            <a:r>
              <a:rPr lang="en-AU" dirty="0"/>
              <a:t>Let’s keep in touch!</a:t>
            </a:r>
          </a:p>
        </p:txBody>
      </p:sp>
      <p:grpSp>
        <p:nvGrpSpPr>
          <p:cNvPr id="4" name="Group 3">
            <a:extLst>
              <a:ext uri="{FF2B5EF4-FFF2-40B4-BE49-F238E27FC236}">
                <a16:creationId xmlns:a16="http://schemas.microsoft.com/office/drawing/2014/main" id="{6F6BBA42-A8D9-68DD-4408-D15A8E9676E3}"/>
              </a:ext>
            </a:extLst>
          </p:cNvPr>
          <p:cNvGrpSpPr/>
          <p:nvPr/>
        </p:nvGrpSpPr>
        <p:grpSpPr>
          <a:xfrm>
            <a:off x="4413467" y="2203084"/>
            <a:ext cx="2991442" cy="445859"/>
            <a:chOff x="5424090" y="4523129"/>
            <a:chExt cx="4212452" cy="627844"/>
          </a:xfrm>
        </p:grpSpPr>
        <p:sp>
          <p:nvSpPr>
            <p:cNvPr id="5" name="Rounded Rectangle 33">
              <a:extLst>
                <a:ext uri="{FF2B5EF4-FFF2-40B4-BE49-F238E27FC236}">
                  <a16:creationId xmlns:a16="http://schemas.microsoft.com/office/drawing/2014/main" id="{F87261A8-FABC-3996-1588-9FE02E35305C}"/>
                </a:ext>
              </a:extLst>
            </p:cNvPr>
            <p:cNvSpPr/>
            <p:nvPr/>
          </p:nvSpPr>
          <p:spPr bwMode="auto">
            <a:xfrm>
              <a:off x="5424090" y="4523129"/>
              <a:ext cx="4212452" cy="627844"/>
            </a:xfrm>
            <a:prstGeom prst="roundRect">
              <a:avLst>
                <a:gd name="adj" fmla="val 50000"/>
              </a:avLst>
            </a:prstGeom>
            <a:solidFill>
              <a:schemeClr val="bg1"/>
            </a:solidFill>
            <a:ln w="7710" cap="flat">
              <a:noFill/>
              <a:prstDash val="solid"/>
              <a:miter/>
            </a:ln>
            <a:effectLst>
              <a:outerShdw blurRad="203200" sx="101000" sy="1010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US" sz="788" kern="1200">
                <a:solidFill>
                  <a:schemeClr val="tx1"/>
                </a:solidFill>
                <a:latin typeface="Segoe UI Semibold"/>
                <a:cs typeface="Segoe UI" pitchFamily="34" charset="0"/>
              </a:endParaRPr>
            </a:p>
          </p:txBody>
        </p:sp>
        <p:sp>
          <p:nvSpPr>
            <p:cNvPr id="6" name="TextBox 5">
              <a:extLst>
                <a:ext uri="{FF2B5EF4-FFF2-40B4-BE49-F238E27FC236}">
                  <a16:creationId xmlns:a16="http://schemas.microsoft.com/office/drawing/2014/main" id="{FC1383E7-5802-181C-D064-334BFD81FCD4}"/>
                </a:ext>
              </a:extLst>
            </p:cNvPr>
            <p:cNvSpPr txBox="1"/>
            <p:nvPr/>
          </p:nvSpPr>
          <p:spPr>
            <a:xfrm>
              <a:off x="6181628" y="4599640"/>
              <a:ext cx="3404492" cy="422566"/>
            </a:xfrm>
            <a:prstGeom prst="rect">
              <a:avLst/>
            </a:prstGeom>
            <a:noFill/>
          </p:spPr>
          <p:txBody>
            <a:bodyPr wrap="square" lIns="68580" tIns="34290" rIns="68580" bIns="34290" anchor="ctr">
              <a:spAutoFit/>
            </a:bodyPr>
            <a:lstStyle/>
            <a:p>
              <a:pPr defTabSz="685800">
                <a:buClrTx/>
                <a:defRPr/>
              </a:pPr>
              <a:r>
                <a:rPr lang="en-US" sz="1500" kern="1200" spc="-38" dirty="0">
                  <a:ln w="3175">
                    <a:noFill/>
                  </a:ln>
                  <a:latin typeface="Segoe UI Semibold"/>
                  <a:ea typeface="+mn-ea"/>
                  <a:cs typeface="Segoe UI"/>
                </a:rPr>
                <a:t>github.com/willvelida</a:t>
              </a:r>
              <a:endParaRPr lang="en-US" sz="1050" kern="1200" dirty="0">
                <a:latin typeface="Segoe UI"/>
                <a:ea typeface="+mn-ea"/>
                <a:cs typeface="Segoe UI"/>
              </a:endParaRPr>
            </a:p>
          </p:txBody>
        </p:sp>
        <p:pic>
          <p:nvPicPr>
            <p:cNvPr id="7" name="Graphic 56">
              <a:extLst>
                <a:ext uri="{FF2B5EF4-FFF2-40B4-BE49-F238E27FC236}">
                  <a16:creationId xmlns:a16="http://schemas.microsoft.com/office/drawing/2014/main" id="{F9A44091-79E1-07E7-8C42-CE699FF37F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5636981" y="4622003"/>
              <a:ext cx="413164" cy="413162"/>
            </a:xfrm>
            <a:prstGeom prst="rect">
              <a:avLst/>
            </a:prstGeom>
            <a:effectLst/>
          </p:spPr>
        </p:pic>
      </p:grpSp>
      <p:grpSp>
        <p:nvGrpSpPr>
          <p:cNvPr id="8" name="Group 7">
            <a:extLst>
              <a:ext uri="{FF2B5EF4-FFF2-40B4-BE49-F238E27FC236}">
                <a16:creationId xmlns:a16="http://schemas.microsoft.com/office/drawing/2014/main" id="{E8A2D797-12F4-781A-69D4-8C77D19288A3}"/>
              </a:ext>
            </a:extLst>
          </p:cNvPr>
          <p:cNvGrpSpPr/>
          <p:nvPr/>
        </p:nvGrpSpPr>
        <p:grpSpPr>
          <a:xfrm>
            <a:off x="4413467" y="2719157"/>
            <a:ext cx="2991442" cy="445859"/>
            <a:chOff x="5424090" y="4523129"/>
            <a:chExt cx="4212452" cy="627844"/>
          </a:xfrm>
        </p:grpSpPr>
        <p:sp>
          <p:nvSpPr>
            <p:cNvPr id="9" name="Rounded Rectangle 33">
              <a:extLst>
                <a:ext uri="{FF2B5EF4-FFF2-40B4-BE49-F238E27FC236}">
                  <a16:creationId xmlns:a16="http://schemas.microsoft.com/office/drawing/2014/main" id="{199A48B3-173F-B737-C5DD-967CF4E3C2AE}"/>
                </a:ext>
              </a:extLst>
            </p:cNvPr>
            <p:cNvSpPr/>
            <p:nvPr/>
          </p:nvSpPr>
          <p:spPr bwMode="auto">
            <a:xfrm>
              <a:off x="5424090" y="4523129"/>
              <a:ext cx="4212452" cy="627844"/>
            </a:xfrm>
            <a:prstGeom prst="roundRect">
              <a:avLst>
                <a:gd name="adj" fmla="val 50000"/>
              </a:avLst>
            </a:prstGeom>
            <a:solidFill>
              <a:schemeClr val="bg1"/>
            </a:solidFill>
            <a:ln w="7710" cap="flat">
              <a:noFill/>
              <a:prstDash val="solid"/>
              <a:miter/>
            </a:ln>
            <a:effectLst>
              <a:outerShdw blurRad="203200" sx="101000" sy="1010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US" sz="788" kern="1200">
                <a:solidFill>
                  <a:schemeClr val="tx1"/>
                </a:solidFill>
                <a:latin typeface="Segoe UI Semibold"/>
                <a:cs typeface="Segoe UI" pitchFamily="34" charset="0"/>
              </a:endParaRPr>
            </a:p>
          </p:txBody>
        </p:sp>
        <p:sp>
          <p:nvSpPr>
            <p:cNvPr id="10" name="TextBox 9">
              <a:extLst>
                <a:ext uri="{FF2B5EF4-FFF2-40B4-BE49-F238E27FC236}">
                  <a16:creationId xmlns:a16="http://schemas.microsoft.com/office/drawing/2014/main" id="{D8901A71-151C-0054-D827-BBC9DBA9DBF8}"/>
                </a:ext>
              </a:extLst>
            </p:cNvPr>
            <p:cNvSpPr txBox="1"/>
            <p:nvPr/>
          </p:nvSpPr>
          <p:spPr>
            <a:xfrm>
              <a:off x="6181628" y="4599640"/>
              <a:ext cx="3404492" cy="422566"/>
            </a:xfrm>
            <a:prstGeom prst="rect">
              <a:avLst/>
            </a:prstGeom>
            <a:noFill/>
          </p:spPr>
          <p:txBody>
            <a:bodyPr wrap="square" lIns="68580" tIns="34290" rIns="68580" bIns="34290" anchor="ctr">
              <a:spAutoFit/>
            </a:bodyPr>
            <a:lstStyle/>
            <a:p>
              <a:pPr defTabSz="685800">
                <a:buClrTx/>
                <a:defRPr/>
              </a:pPr>
              <a:r>
                <a:rPr lang="en-US" sz="1500" kern="1200" spc="-38" dirty="0">
                  <a:ln w="3175">
                    <a:noFill/>
                  </a:ln>
                  <a:latin typeface="Segoe UI Semibold"/>
                  <a:ea typeface="+mn-ea"/>
                  <a:cs typeface="Segoe UI"/>
                </a:rPr>
                <a:t>twitter.com/willvelida</a:t>
              </a:r>
              <a:endParaRPr lang="en-US" sz="1050" kern="1200" dirty="0">
                <a:latin typeface="Segoe UI"/>
                <a:ea typeface="+mn-ea"/>
                <a:cs typeface="Segoe UI"/>
              </a:endParaRPr>
            </a:p>
          </p:txBody>
        </p:sp>
      </p:grpSp>
      <p:pic>
        <p:nvPicPr>
          <p:cNvPr id="11" name="Picture 2" descr="X Logo - Free Vectors &amp; PSDs to Download">
            <a:extLst>
              <a:ext uri="{FF2B5EF4-FFF2-40B4-BE49-F238E27FC236}">
                <a16:creationId xmlns:a16="http://schemas.microsoft.com/office/drawing/2014/main" id="{DCAF75C6-FD84-5C3A-E488-E8B155933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3596" y="2833928"/>
            <a:ext cx="216317" cy="216317"/>
          </a:xfrm>
          <a:prstGeom prst="rect">
            <a:avLst/>
          </a:prstGeom>
          <a:noFill/>
          <a:extLst>
            <a:ext uri="{909E8E84-426E-40DD-AFC4-6F175D3DCCD1}">
              <a14:hiddenFill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71B719E3-A804-3403-3FB2-27DC38FA3D59}"/>
              </a:ext>
            </a:extLst>
          </p:cNvPr>
          <p:cNvGrpSpPr/>
          <p:nvPr/>
        </p:nvGrpSpPr>
        <p:grpSpPr>
          <a:xfrm>
            <a:off x="4413467" y="3236364"/>
            <a:ext cx="2991442" cy="445859"/>
            <a:chOff x="5424090" y="4523129"/>
            <a:chExt cx="4212452" cy="627844"/>
          </a:xfrm>
        </p:grpSpPr>
        <p:sp>
          <p:nvSpPr>
            <p:cNvPr id="13" name="Rounded Rectangle 33">
              <a:extLst>
                <a:ext uri="{FF2B5EF4-FFF2-40B4-BE49-F238E27FC236}">
                  <a16:creationId xmlns:a16="http://schemas.microsoft.com/office/drawing/2014/main" id="{0D8621E0-02EE-F146-396E-49DFC9D0D6CF}"/>
                </a:ext>
              </a:extLst>
            </p:cNvPr>
            <p:cNvSpPr/>
            <p:nvPr/>
          </p:nvSpPr>
          <p:spPr bwMode="auto">
            <a:xfrm>
              <a:off x="5424090" y="4523129"/>
              <a:ext cx="4212452" cy="627844"/>
            </a:xfrm>
            <a:prstGeom prst="roundRect">
              <a:avLst>
                <a:gd name="adj" fmla="val 50000"/>
              </a:avLst>
            </a:prstGeom>
            <a:solidFill>
              <a:schemeClr val="bg1"/>
            </a:solidFill>
            <a:ln w="7710" cap="flat">
              <a:noFill/>
              <a:prstDash val="solid"/>
              <a:miter/>
            </a:ln>
            <a:effectLst>
              <a:outerShdw blurRad="203200" sx="101000" sy="1010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US" sz="788" kern="1200">
                <a:solidFill>
                  <a:schemeClr val="tx1"/>
                </a:solidFill>
                <a:latin typeface="Segoe UI Semibold"/>
                <a:cs typeface="Segoe UI" pitchFamily="34" charset="0"/>
              </a:endParaRPr>
            </a:p>
          </p:txBody>
        </p:sp>
        <p:sp>
          <p:nvSpPr>
            <p:cNvPr id="14" name="TextBox 13">
              <a:extLst>
                <a:ext uri="{FF2B5EF4-FFF2-40B4-BE49-F238E27FC236}">
                  <a16:creationId xmlns:a16="http://schemas.microsoft.com/office/drawing/2014/main" id="{D1B463C5-3862-7CE8-7FC0-C58CC671D664}"/>
                </a:ext>
              </a:extLst>
            </p:cNvPr>
            <p:cNvSpPr txBox="1"/>
            <p:nvPr/>
          </p:nvSpPr>
          <p:spPr>
            <a:xfrm>
              <a:off x="6181628" y="4599640"/>
              <a:ext cx="3404492" cy="422566"/>
            </a:xfrm>
            <a:prstGeom prst="rect">
              <a:avLst/>
            </a:prstGeom>
            <a:noFill/>
          </p:spPr>
          <p:txBody>
            <a:bodyPr wrap="square" lIns="68580" tIns="34290" rIns="68580" bIns="34290" anchor="ctr">
              <a:spAutoFit/>
            </a:bodyPr>
            <a:lstStyle/>
            <a:p>
              <a:pPr defTabSz="685800">
                <a:buClrTx/>
                <a:defRPr/>
              </a:pPr>
              <a:r>
                <a:rPr lang="en-US" sz="1500" kern="1200" spc="-38" dirty="0">
                  <a:ln w="3175">
                    <a:noFill/>
                  </a:ln>
                  <a:latin typeface="Segoe UI Semibold"/>
                  <a:ea typeface="+mn-ea"/>
                  <a:cs typeface="Segoe UI"/>
                </a:rPr>
                <a:t>linkedin.com/in/willvelida</a:t>
              </a:r>
              <a:endParaRPr lang="en-US" sz="1050" kern="1200" dirty="0">
                <a:latin typeface="Segoe UI"/>
                <a:ea typeface="+mn-ea"/>
                <a:cs typeface="Segoe UI"/>
              </a:endParaRPr>
            </a:p>
          </p:txBody>
        </p:sp>
      </p:grpSp>
      <p:pic>
        <p:nvPicPr>
          <p:cNvPr id="15" name="Picture 2" descr="Linkedin icon - Free download on Iconfinder">
            <a:extLst>
              <a:ext uri="{FF2B5EF4-FFF2-40B4-BE49-F238E27FC236}">
                <a16:creationId xmlns:a16="http://schemas.microsoft.com/office/drawing/2014/main" id="{B9E84BA4-000D-7CEA-E0A2-C408C3B13D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1781" y="3335007"/>
            <a:ext cx="248574" cy="248574"/>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a:extLst>
              <a:ext uri="{FF2B5EF4-FFF2-40B4-BE49-F238E27FC236}">
                <a16:creationId xmlns:a16="http://schemas.microsoft.com/office/drawing/2014/main" id="{5F6C2654-3E5B-C9EC-E07F-31E6F21C66C9}"/>
              </a:ext>
            </a:extLst>
          </p:cNvPr>
          <p:cNvGrpSpPr/>
          <p:nvPr/>
        </p:nvGrpSpPr>
        <p:grpSpPr>
          <a:xfrm>
            <a:off x="4413467" y="3753572"/>
            <a:ext cx="2991442" cy="445859"/>
            <a:chOff x="5424090" y="4523129"/>
            <a:chExt cx="4212452" cy="627844"/>
          </a:xfrm>
        </p:grpSpPr>
        <p:sp>
          <p:nvSpPr>
            <p:cNvPr id="17" name="Rounded Rectangle 33">
              <a:extLst>
                <a:ext uri="{FF2B5EF4-FFF2-40B4-BE49-F238E27FC236}">
                  <a16:creationId xmlns:a16="http://schemas.microsoft.com/office/drawing/2014/main" id="{1BBF8EC4-2D80-9FDC-5A46-E8EAB0264762}"/>
                </a:ext>
              </a:extLst>
            </p:cNvPr>
            <p:cNvSpPr/>
            <p:nvPr/>
          </p:nvSpPr>
          <p:spPr bwMode="auto">
            <a:xfrm>
              <a:off x="5424090" y="4523129"/>
              <a:ext cx="4212452" cy="627844"/>
            </a:xfrm>
            <a:prstGeom prst="roundRect">
              <a:avLst>
                <a:gd name="adj" fmla="val 50000"/>
              </a:avLst>
            </a:prstGeom>
            <a:solidFill>
              <a:schemeClr val="bg1"/>
            </a:solidFill>
            <a:ln w="7710" cap="flat">
              <a:noFill/>
              <a:prstDash val="solid"/>
              <a:miter/>
            </a:ln>
            <a:effectLst>
              <a:outerShdw blurRad="203200" sx="101000" sy="1010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US" sz="788" kern="1200">
                <a:solidFill>
                  <a:schemeClr val="tx1"/>
                </a:solidFill>
                <a:latin typeface="Segoe UI Semibold"/>
                <a:cs typeface="Segoe UI" pitchFamily="34" charset="0"/>
              </a:endParaRPr>
            </a:p>
          </p:txBody>
        </p:sp>
        <p:sp>
          <p:nvSpPr>
            <p:cNvPr id="18" name="TextBox 17">
              <a:extLst>
                <a:ext uri="{FF2B5EF4-FFF2-40B4-BE49-F238E27FC236}">
                  <a16:creationId xmlns:a16="http://schemas.microsoft.com/office/drawing/2014/main" id="{C2BCEED9-CF61-6413-BCEB-F4A72A61D279}"/>
                </a:ext>
              </a:extLst>
            </p:cNvPr>
            <p:cNvSpPr txBox="1"/>
            <p:nvPr/>
          </p:nvSpPr>
          <p:spPr>
            <a:xfrm>
              <a:off x="6181628" y="4599640"/>
              <a:ext cx="3404492" cy="422566"/>
            </a:xfrm>
            <a:prstGeom prst="rect">
              <a:avLst/>
            </a:prstGeom>
            <a:noFill/>
          </p:spPr>
          <p:txBody>
            <a:bodyPr wrap="square" lIns="68580" tIns="34290" rIns="68580" bIns="34290" anchor="ctr">
              <a:spAutoFit/>
            </a:bodyPr>
            <a:lstStyle/>
            <a:p>
              <a:pPr defTabSz="685800">
                <a:buClrTx/>
                <a:defRPr/>
              </a:pPr>
              <a:r>
                <a:rPr lang="en-US" sz="1500" kern="1200" spc="-38" dirty="0">
                  <a:ln w="3175">
                    <a:noFill/>
                  </a:ln>
                  <a:latin typeface="Segoe UI Semibold"/>
                  <a:ea typeface="+mn-ea"/>
                  <a:cs typeface="Segoe UI"/>
                </a:rPr>
                <a:t>youtube.com/@willvelida</a:t>
              </a:r>
              <a:endParaRPr lang="en-US" sz="1050" kern="1200" dirty="0">
                <a:latin typeface="Segoe UI"/>
                <a:ea typeface="+mn-ea"/>
                <a:cs typeface="Segoe UI"/>
              </a:endParaRPr>
            </a:p>
          </p:txBody>
        </p:sp>
      </p:grpSp>
      <p:pic>
        <p:nvPicPr>
          <p:cNvPr id="19" name="Picture 18" descr="A black background with a black square&#10;&#10;Description automatically generated with medium confidence">
            <a:extLst>
              <a:ext uri="{FF2B5EF4-FFF2-40B4-BE49-F238E27FC236}">
                <a16:creationId xmlns:a16="http://schemas.microsoft.com/office/drawing/2014/main" id="{9521C1A1-C3B3-51E1-2BE6-17DC5F8480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1781" y="3856930"/>
            <a:ext cx="239142" cy="239142"/>
          </a:xfrm>
          <a:prstGeom prst="rect">
            <a:avLst/>
          </a:prstGeom>
        </p:spPr>
      </p:pic>
      <p:grpSp>
        <p:nvGrpSpPr>
          <p:cNvPr id="20" name="Group 19">
            <a:extLst>
              <a:ext uri="{FF2B5EF4-FFF2-40B4-BE49-F238E27FC236}">
                <a16:creationId xmlns:a16="http://schemas.microsoft.com/office/drawing/2014/main" id="{F21B1F16-183A-09B5-0208-F1CA6267A4C3}"/>
              </a:ext>
            </a:extLst>
          </p:cNvPr>
          <p:cNvGrpSpPr/>
          <p:nvPr/>
        </p:nvGrpSpPr>
        <p:grpSpPr>
          <a:xfrm>
            <a:off x="4413467" y="1690688"/>
            <a:ext cx="2991442" cy="445859"/>
            <a:chOff x="5424090" y="4523129"/>
            <a:chExt cx="4212452" cy="627844"/>
          </a:xfrm>
        </p:grpSpPr>
        <p:sp>
          <p:nvSpPr>
            <p:cNvPr id="21" name="Rounded Rectangle 33">
              <a:extLst>
                <a:ext uri="{FF2B5EF4-FFF2-40B4-BE49-F238E27FC236}">
                  <a16:creationId xmlns:a16="http://schemas.microsoft.com/office/drawing/2014/main" id="{3F691596-F598-6445-5196-92A6C56280EC}"/>
                </a:ext>
              </a:extLst>
            </p:cNvPr>
            <p:cNvSpPr/>
            <p:nvPr/>
          </p:nvSpPr>
          <p:spPr bwMode="auto">
            <a:xfrm>
              <a:off x="5424090" y="4523129"/>
              <a:ext cx="4212452" cy="627844"/>
            </a:xfrm>
            <a:prstGeom prst="roundRect">
              <a:avLst>
                <a:gd name="adj" fmla="val 50000"/>
              </a:avLst>
            </a:prstGeom>
            <a:solidFill>
              <a:schemeClr val="bg1"/>
            </a:solidFill>
            <a:ln w="7710" cap="flat">
              <a:noFill/>
              <a:prstDash val="solid"/>
              <a:miter/>
            </a:ln>
            <a:effectLst>
              <a:outerShdw blurRad="203200" sx="101000" sy="101000" algn="ctr" rotWithShape="0">
                <a:prstClr val="black">
                  <a:alpha val="1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699354" fontAlgn="base">
                <a:spcBef>
                  <a:spcPct val="0"/>
                </a:spcBef>
                <a:spcAft>
                  <a:spcPct val="0"/>
                </a:spcAft>
                <a:buClrTx/>
                <a:defRPr/>
              </a:pPr>
              <a:endParaRPr lang="en-US" sz="788" kern="1200">
                <a:solidFill>
                  <a:schemeClr val="tx1"/>
                </a:solidFill>
                <a:latin typeface="Segoe UI Semibold"/>
                <a:cs typeface="Segoe UI" pitchFamily="34" charset="0"/>
              </a:endParaRPr>
            </a:p>
          </p:txBody>
        </p:sp>
        <p:sp>
          <p:nvSpPr>
            <p:cNvPr id="22" name="TextBox 21">
              <a:extLst>
                <a:ext uri="{FF2B5EF4-FFF2-40B4-BE49-F238E27FC236}">
                  <a16:creationId xmlns:a16="http://schemas.microsoft.com/office/drawing/2014/main" id="{50683595-14D4-F82E-E19C-9E33B8CAD883}"/>
                </a:ext>
              </a:extLst>
            </p:cNvPr>
            <p:cNvSpPr txBox="1"/>
            <p:nvPr/>
          </p:nvSpPr>
          <p:spPr>
            <a:xfrm>
              <a:off x="6181628" y="4599640"/>
              <a:ext cx="3404492" cy="422566"/>
            </a:xfrm>
            <a:prstGeom prst="rect">
              <a:avLst/>
            </a:prstGeom>
            <a:noFill/>
          </p:spPr>
          <p:txBody>
            <a:bodyPr wrap="square" lIns="68580" tIns="34290" rIns="68580" bIns="34290" anchor="ctr">
              <a:spAutoFit/>
            </a:bodyPr>
            <a:lstStyle/>
            <a:p>
              <a:pPr defTabSz="685800">
                <a:buClrTx/>
                <a:defRPr/>
              </a:pPr>
              <a:r>
                <a:rPr lang="en-US" sz="1500" kern="1200" spc="-38" dirty="0">
                  <a:ln w="3175">
                    <a:noFill/>
                  </a:ln>
                  <a:latin typeface="Segoe UI Semibold"/>
                  <a:ea typeface="+mn-ea"/>
                  <a:cs typeface="Segoe UI"/>
                </a:rPr>
                <a:t>willvelida.com</a:t>
              </a:r>
              <a:endParaRPr lang="en-US" sz="1050" kern="1200" dirty="0">
                <a:latin typeface="Segoe UI"/>
                <a:ea typeface="+mn-ea"/>
                <a:cs typeface="Segoe UI"/>
              </a:endParaRPr>
            </a:p>
          </p:txBody>
        </p:sp>
      </p:grpSp>
      <p:pic>
        <p:nvPicPr>
          <p:cNvPr id="23" name="Graphic 22">
            <a:extLst>
              <a:ext uri="{FF2B5EF4-FFF2-40B4-BE49-F238E27FC236}">
                <a16:creationId xmlns:a16="http://schemas.microsoft.com/office/drawing/2014/main" id="{CB058A78-F647-4169-2BA9-A8CA3DDE58D2}"/>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569853" y="1783083"/>
            <a:ext cx="261070" cy="261069"/>
          </a:xfrm>
          <a:prstGeom prst="rect">
            <a:avLst/>
          </a:prstGeom>
        </p:spPr>
      </p:pic>
    </p:spTree>
    <p:extLst>
      <p:ext uri="{BB962C8B-B14F-4D97-AF65-F5344CB8AC3E}">
        <p14:creationId xmlns:p14="http://schemas.microsoft.com/office/powerpoint/2010/main" val="717548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A3E47F9-F043-5E02-2097-DF4C49BA20D1}"/>
              </a:ext>
            </a:extLst>
          </p:cNvPr>
          <p:cNvSpPr>
            <a:spLocks noGrp="1"/>
          </p:cNvSpPr>
          <p:nvPr>
            <p:ph type="title"/>
          </p:nvPr>
        </p:nvSpPr>
        <p:spPr/>
        <p:txBody>
          <a:bodyPr/>
          <a:lstStyle/>
          <a:p>
            <a:r>
              <a:rPr lang="en-AU" dirty="0"/>
              <a:t>Agenda</a:t>
            </a:r>
          </a:p>
        </p:txBody>
      </p:sp>
      <p:sp>
        <p:nvSpPr>
          <p:cNvPr id="6" name="Content Placeholder 5">
            <a:extLst>
              <a:ext uri="{FF2B5EF4-FFF2-40B4-BE49-F238E27FC236}">
                <a16:creationId xmlns:a16="http://schemas.microsoft.com/office/drawing/2014/main" id="{3C146AFE-1A74-0098-3B98-FEE9335015B2}"/>
              </a:ext>
            </a:extLst>
          </p:cNvPr>
          <p:cNvSpPr>
            <a:spLocks noGrp="1"/>
          </p:cNvSpPr>
          <p:nvPr>
            <p:ph idx="1"/>
          </p:nvPr>
        </p:nvSpPr>
        <p:spPr/>
        <p:txBody>
          <a:bodyPr/>
          <a:lstStyle/>
          <a:p>
            <a:r>
              <a:rPr lang="en-AU" dirty="0"/>
              <a:t>What is Platform Engineering?</a:t>
            </a:r>
          </a:p>
          <a:p>
            <a:r>
              <a:rPr lang="en-AU" dirty="0"/>
              <a:t>Why is it needed?</a:t>
            </a:r>
          </a:p>
          <a:p>
            <a:r>
              <a:rPr lang="en-AU" dirty="0"/>
              <a:t>Building Platforms on Azure</a:t>
            </a:r>
          </a:p>
        </p:txBody>
      </p:sp>
    </p:spTree>
    <p:extLst>
      <p:ext uri="{BB962C8B-B14F-4D97-AF65-F5344CB8AC3E}">
        <p14:creationId xmlns:p14="http://schemas.microsoft.com/office/powerpoint/2010/main" val="2397081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9A0E-4075-C280-1F51-4AD4207C8604}"/>
              </a:ext>
            </a:extLst>
          </p:cNvPr>
          <p:cNvSpPr>
            <a:spLocks noGrp="1"/>
          </p:cNvSpPr>
          <p:nvPr>
            <p:ph type="title"/>
          </p:nvPr>
        </p:nvSpPr>
        <p:spPr>
          <a:xfrm>
            <a:off x="838200" y="365125"/>
            <a:ext cx="10515600" cy="667261"/>
          </a:xfrm>
        </p:spPr>
        <p:txBody>
          <a:bodyPr>
            <a:normAutofit/>
          </a:bodyPr>
          <a:lstStyle/>
          <a:p>
            <a:pPr algn="ctr"/>
            <a:r>
              <a:rPr lang="en-AU" sz="3600" dirty="0"/>
              <a:t>Challenges when developing for the cloud</a:t>
            </a:r>
          </a:p>
        </p:txBody>
      </p:sp>
      <p:pic>
        <p:nvPicPr>
          <p:cNvPr id="5" name="Graphic 4" descr="Female Profile with solid fill">
            <a:extLst>
              <a:ext uri="{FF2B5EF4-FFF2-40B4-BE49-F238E27FC236}">
                <a16:creationId xmlns:a16="http://schemas.microsoft.com/office/drawing/2014/main" id="{9D555CD2-BFCF-2DBE-2BB4-D353DCDB52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2445" y="2423767"/>
            <a:ext cx="914400" cy="914400"/>
          </a:xfrm>
          <a:prstGeom prst="rect">
            <a:avLst/>
          </a:prstGeom>
        </p:spPr>
      </p:pic>
      <p:pic>
        <p:nvPicPr>
          <p:cNvPr id="7" name="Graphic 6" descr="Male profile with solid fill">
            <a:extLst>
              <a:ext uri="{FF2B5EF4-FFF2-40B4-BE49-F238E27FC236}">
                <a16:creationId xmlns:a16="http://schemas.microsoft.com/office/drawing/2014/main" id="{E161FEF7-4C4A-8B31-E252-74A9823C0A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792430" y="2512143"/>
            <a:ext cx="914400" cy="914400"/>
          </a:xfrm>
          <a:prstGeom prst="rect">
            <a:avLst/>
          </a:prstGeom>
        </p:spPr>
      </p:pic>
      <p:pic>
        <p:nvPicPr>
          <p:cNvPr id="9" name="Graphic 8" descr="Confused person with solid fill">
            <a:extLst>
              <a:ext uri="{FF2B5EF4-FFF2-40B4-BE49-F238E27FC236}">
                <a16:creationId xmlns:a16="http://schemas.microsoft.com/office/drawing/2014/main" id="{213F8EDD-D6A5-0100-C3FB-A8EE24C4E0D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71156" y="2880967"/>
            <a:ext cx="2851354" cy="2851354"/>
          </a:xfrm>
          <a:prstGeom prst="rect">
            <a:avLst/>
          </a:prstGeom>
        </p:spPr>
      </p:pic>
      <p:pic>
        <p:nvPicPr>
          <p:cNvPr id="12" name="Graphic 11" descr="Male profile with solid fill">
            <a:extLst>
              <a:ext uri="{FF2B5EF4-FFF2-40B4-BE49-F238E27FC236}">
                <a16:creationId xmlns:a16="http://schemas.microsoft.com/office/drawing/2014/main" id="{00D95C48-94B1-DF71-C4CB-686CEB6861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86452" y="4911214"/>
            <a:ext cx="914400" cy="914400"/>
          </a:xfrm>
          <a:prstGeom prst="rect">
            <a:avLst/>
          </a:prstGeom>
        </p:spPr>
      </p:pic>
      <p:pic>
        <p:nvPicPr>
          <p:cNvPr id="13" name="Graphic 12" descr="Female Profile with solid fill">
            <a:extLst>
              <a:ext uri="{FF2B5EF4-FFF2-40B4-BE49-F238E27FC236}">
                <a16:creationId xmlns:a16="http://schemas.microsoft.com/office/drawing/2014/main" id="{7BB380C0-F199-0107-5E16-0815B379CC9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2335" y="4881256"/>
            <a:ext cx="914400" cy="914400"/>
          </a:xfrm>
          <a:prstGeom prst="rect">
            <a:avLst/>
          </a:prstGeom>
        </p:spPr>
      </p:pic>
      <p:sp>
        <p:nvSpPr>
          <p:cNvPr id="14" name="Rectangle: Rounded Corners 13">
            <a:extLst>
              <a:ext uri="{FF2B5EF4-FFF2-40B4-BE49-F238E27FC236}">
                <a16:creationId xmlns:a16="http://schemas.microsoft.com/office/drawing/2014/main" id="{F030367D-E9D9-C2E0-A921-BE496842916C}"/>
              </a:ext>
            </a:extLst>
          </p:cNvPr>
          <p:cNvSpPr/>
          <p:nvPr/>
        </p:nvSpPr>
        <p:spPr>
          <a:xfrm>
            <a:off x="528484" y="3338167"/>
            <a:ext cx="1622322" cy="5702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Security</a:t>
            </a:r>
          </a:p>
        </p:txBody>
      </p:sp>
      <p:sp>
        <p:nvSpPr>
          <p:cNvPr id="15" name="Rectangle: Rounded Corners 14">
            <a:extLst>
              <a:ext uri="{FF2B5EF4-FFF2-40B4-BE49-F238E27FC236}">
                <a16:creationId xmlns:a16="http://schemas.microsoft.com/office/drawing/2014/main" id="{C7337AFA-1429-33A5-7345-4A648AF484E1}"/>
              </a:ext>
            </a:extLst>
          </p:cNvPr>
          <p:cNvSpPr/>
          <p:nvPr/>
        </p:nvSpPr>
        <p:spPr>
          <a:xfrm>
            <a:off x="5438469" y="3426543"/>
            <a:ext cx="1622322" cy="5702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Architecture</a:t>
            </a:r>
          </a:p>
        </p:txBody>
      </p:sp>
      <p:sp>
        <p:nvSpPr>
          <p:cNvPr id="16" name="Rectangle: Rounded Corners 15">
            <a:extLst>
              <a:ext uri="{FF2B5EF4-FFF2-40B4-BE49-F238E27FC236}">
                <a16:creationId xmlns:a16="http://schemas.microsoft.com/office/drawing/2014/main" id="{01F4AB87-2A8C-E060-C536-56887110ED51}"/>
              </a:ext>
            </a:extLst>
          </p:cNvPr>
          <p:cNvSpPr/>
          <p:nvPr/>
        </p:nvSpPr>
        <p:spPr>
          <a:xfrm>
            <a:off x="5532491" y="5825614"/>
            <a:ext cx="1622322" cy="5702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Cloud Ops</a:t>
            </a:r>
          </a:p>
        </p:txBody>
      </p:sp>
      <p:sp>
        <p:nvSpPr>
          <p:cNvPr id="17" name="Rectangle: Rounded Corners 16">
            <a:extLst>
              <a:ext uri="{FF2B5EF4-FFF2-40B4-BE49-F238E27FC236}">
                <a16:creationId xmlns:a16="http://schemas.microsoft.com/office/drawing/2014/main" id="{A10AE216-EA8D-158D-40AE-9E7BCAA19275}"/>
              </a:ext>
            </a:extLst>
          </p:cNvPr>
          <p:cNvSpPr/>
          <p:nvPr/>
        </p:nvSpPr>
        <p:spPr>
          <a:xfrm>
            <a:off x="388374" y="5795656"/>
            <a:ext cx="1622322" cy="5702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DevOps</a:t>
            </a:r>
          </a:p>
        </p:txBody>
      </p:sp>
      <p:sp>
        <p:nvSpPr>
          <p:cNvPr id="18" name="Rectangle: Rounded Corners 17">
            <a:extLst>
              <a:ext uri="{FF2B5EF4-FFF2-40B4-BE49-F238E27FC236}">
                <a16:creationId xmlns:a16="http://schemas.microsoft.com/office/drawing/2014/main" id="{50D52294-3D71-D2D0-077C-0130D6694AB5}"/>
              </a:ext>
            </a:extLst>
          </p:cNvPr>
          <p:cNvSpPr/>
          <p:nvPr/>
        </p:nvSpPr>
        <p:spPr>
          <a:xfrm>
            <a:off x="9485672" y="5748751"/>
            <a:ext cx="1622322" cy="57027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You</a:t>
            </a:r>
          </a:p>
        </p:txBody>
      </p:sp>
      <p:sp>
        <p:nvSpPr>
          <p:cNvPr id="19" name="Speech Bubble: Rectangle 18">
            <a:extLst>
              <a:ext uri="{FF2B5EF4-FFF2-40B4-BE49-F238E27FC236}">
                <a16:creationId xmlns:a16="http://schemas.microsoft.com/office/drawing/2014/main" id="{332B5CED-09E0-962F-FF4E-D13E7FA9CC48}"/>
              </a:ext>
            </a:extLst>
          </p:cNvPr>
          <p:cNvSpPr/>
          <p:nvPr/>
        </p:nvSpPr>
        <p:spPr>
          <a:xfrm>
            <a:off x="9505335" y="1396120"/>
            <a:ext cx="2116394" cy="1325562"/>
          </a:xfrm>
          <a:prstGeom prst="wedgeRectCallout">
            <a:avLst>
              <a:gd name="adj1" fmla="val 5950"/>
              <a:gd name="adj2" fmla="val 6602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dirty="0"/>
              <a:t>This is madness! I have deadlines and I just want to get started</a:t>
            </a:r>
          </a:p>
        </p:txBody>
      </p:sp>
      <p:sp>
        <p:nvSpPr>
          <p:cNvPr id="20" name="Speech Bubble: Rectangle with Corners Rounded 19">
            <a:extLst>
              <a:ext uri="{FF2B5EF4-FFF2-40B4-BE49-F238E27FC236}">
                <a16:creationId xmlns:a16="http://schemas.microsoft.com/office/drawing/2014/main" id="{2FA10D8E-E380-106A-913F-4DE5602342D2}"/>
              </a:ext>
            </a:extLst>
          </p:cNvPr>
          <p:cNvSpPr/>
          <p:nvPr/>
        </p:nvSpPr>
        <p:spPr>
          <a:xfrm>
            <a:off x="388374" y="1150374"/>
            <a:ext cx="1762432" cy="1101213"/>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t>Got security questions? Sure, we have weekly office hours, let’s wait till then</a:t>
            </a:r>
          </a:p>
        </p:txBody>
      </p:sp>
      <p:sp>
        <p:nvSpPr>
          <p:cNvPr id="22" name="Speech Bubble: Rectangle with Corners Rounded 21">
            <a:extLst>
              <a:ext uri="{FF2B5EF4-FFF2-40B4-BE49-F238E27FC236}">
                <a16:creationId xmlns:a16="http://schemas.microsoft.com/office/drawing/2014/main" id="{6CEEF714-5524-FE62-66C3-A3054098CA0E}"/>
              </a:ext>
            </a:extLst>
          </p:cNvPr>
          <p:cNvSpPr/>
          <p:nvPr/>
        </p:nvSpPr>
        <p:spPr>
          <a:xfrm>
            <a:off x="5462436" y="1216742"/>
            <a:ext cx="1762432" cy="1101213"/>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t>Read the wiki for our shared app services. We’re updating them all the time, so keep an eye on it</a:t>
            </a:r>
          </a:p>
        </p:txBody>
      </p:sp>
      <p:sp>
        <p:nvSpPr>
          <p:cNvPr id="23" name="Speech Bubble: Rectangle with Corners Rounded 22">
            <a:extLst>
              <a:ext uri="{FF2B5EF4-FFF2-40B4-BE49-F238E27FC236}">
                <a16:creationId xmlns:a16="http://schemas.microsoft.com/office/drawing/2014/main" id="{A94EE4B2-53CC-0F03-2645-CF1DEFBA10BC}"/>
              </a:ext>
            </a:extLst>
          </p:cNvPr>
          <p:cNvSpPr/>
          <p:nvPr/>
        </p:nvSpPr>
        <p:spPr>
          <a:xfrm>
            <a:off x="4301613" y="4137039"/>
            <a:ext cx="1762432" cy="1101213"/>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050" dirty="0"/>
              <a:t>We have strict requirements for our cloud apps. We need to run audits before you even think of creating a DEV environment</a:t>
            </a:r>
          </a:p>
        </p:txBody>
      </p:sp>
      <p:sp>
        <p:nvSpPr>
          <p:cNvPr id="24" name="Speech Bubble: Rectangle with Corners Rounded 23">
            <a:extLst>
              <a:ext uri="{FF2B5EF4-FFF2-40B4-BE49-F238E27FC236}">
                <a16:creationId xmlns:a16="http://schemas.microsoft.com/office/drawing/2014/main" id="{E53A10C5-E142-F2FD-381A-364DC7F70D50}"/>
              </a:ext>
            </a:extLst>
          </p:cNvPr>
          <p:cNvSpPr/>
          <p:nvPr/>
        </p:nvSpPr>
        <p:spPr>
          <a:xfrm>
            <a:off x="1527381" y="3969430"/>
            <a:ext cx="1973210" cy="1369026"/>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1200" dirty="0"/>
              <a:t>Our DevOps team is slammed. We can set you up with a pipeline, but we’ll need to schedule some time to discuss your requirements</a:t>
            </a:r>
          </a:p>
        </p:txBody>
      </p:sp>
    </p:spTree>
    <p:extLst>
      <p:ext uri="{BB962C8B-B14F-4D97-AF65-F5344CB8AC3E}">
        <p14:creationId xmlns:p14="http://schemas.microsoft.com/office/powerpoint/2010/main" val="17847777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994A58-5269-F54F-552D-7ABBB44A495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The answer?</a:t>
            </a:r>
          </a:p>
        </p:txBody>
      </p:sp>
      <p:pic>
        <p:nvPicPr>
          <p:cNvPr id="1026" name="Picture 2" descr="A cartoon character with a rainbow&#10;&#10;AI-generated content may be incorrect.">
            <a:extLst>
              <a:ext uri="{FF2B5EF4-FFF2-40B4-BE49-F238E27FC236}">
                <a16:creationId xmlns:a16="http://schemas.microsoft.com/office/drawing/2014/main" id="{7CED0900-2BD4-C23A-A870-7D1261F82F1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885073"/>
            <a:ext cx="6780700" cy="508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51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B9C4-C1C2-AB51-2165-805449E64F8E}"/>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E2A0DA8A-3DEC-9FC4-6650-0E028EE1C580}"/>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1852768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5600E9-0891-7089-502F-0FFCA5343CC2}"/>
              </a:ext>
            </a:extLst>
          </p:cNvPr>
          <p:cNvSpPr>
            <a:spLocks noGrp="1"/>
          </p:cNvSpPr>
          <p:nvPr>
            <p:ph idx="1"/>
          </p:nvPr>
        </p:nvSpPr>
        <p:spPr>
          <a:xfrm>
            <a:off x="838200" y="1253331"/>
            <a:ext cx="10515600" cy="4351338"/>
          </a:xfrm>
        </p:spPr>
        <p:txBody>
          <a:bodyPr>
            <a:normAutofit fontScale="92500" lnSpcReduction="10000"/>
          </a:bodyPr>
          <a:lstStyle/>
          <a:p>
            <a:pPr marL="0" indent="0" algn="ctr">
              <a:buNone/>
            </a:pPr>
            <a:r>
              <a:rPr lang="en-AU" sz="4000" i="1" dirty="0"/>
              <a:t>“Platform Engineering is what DevOps should have been from the start – Just making it easy for Software Engineers to do their damn jobs and enjoy doing it. Except this time, we threw in some more jargon that recruiters love for some reason and are willing to pay us more for essentially the same work as we did as ‘DevOps Engineers’. But who am I to complain, I’ve got a wedding to pay for!”</a:t>
            </a:r>
          </a:p>
          <a:p>
            <a:pPr marL="0" indent="0" algn="ctr">
              <a:buNone/>
            </a:pPr>
            <a:r>
              <a:rPr lang="en-AU" sz="4000" i="1" dirty="0"/>
              <a:t>- Will Velida, 2025 </a:t>
            </a:r>
          </a:p>
        </p:txBody>
      </p:sp>
    </p:spTree>
    <p:extLst>
      <p:ext uri="{BB962C8B-B14F-4D97-AF65-F5344CB8AC3E}">
        <p14:creationId xmlns:p14="http://schemas.microsoft.com/office/powerpoint/2010/main" val="369735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1F09E0-580B-E56F-AFF0-593FEA33FC13}"/>
              </a:ext>
            </a:extLst>
          </p:cNvPr>
          <p:cNvSpPr>
            <a:spLocks noGrp="1"/>
          </p:cNvSpPr>
          <p:nvPr>
            <p:ph type="title"/>
          </p:nvPr>
        </p:nvSpPr>
        <p:spPr/>
        <p:txBody>
          <a:bodyPr/>
          <a:lstStyle/>
          <a:p>
            <a:pPr algn="ctr"/>
            <a:r>
              <a:rPr lang="en-AU" dirty="0"/>
              <a:t>How easy is it for your developers to do their jobs?</a:t>
            </a:r>
          </a:p>
        </p:txBody>
      </p:sp>
    </p:spTree>
    <p:extLst>
      <p:ext uri="{BB962C8B-B14F-4D97-AF65-F5344CB8AC3E}">
        <p14:creationId xmlns:p14="http://schemas.microsoft.com/office/powerpoint/2010/main" val="1698133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D823A-6454-462D-4811-64911E47464D}"/>
              </a:ext>
            </a:extLst>
          </p:cNvPr>
          <p:cNvSpPr>
            <a:spLocks noGrp="1"/>
          </p:cNvSpPr>
          <p:nvPr>
            <p:ph type="title"/>
          </p:nvPr>
        </p:nvSpPr>
        <p:spPr/>
        <p:txBody>
          <a:bodyPr/>
          <a:lstStyle/>
          <a:p>
            <a:r>
              <a:rPr lang="en-AU" dirty="0"/>
              <a:t>But seriously….</a:t>
            </a:r>
          </a:p>
        </p:txBody>
      </p:sp>
      <p:sp>
        <p:nvSpPr>
          <p:cNvPr id="6" name="Text Placeholder 5">
            <a:extLst>
              <a:ext uri="{FF2B5EF4-FFF2-40B4-BE49-F238E27FC236}">
                <a16:creationId xmlns:a16="http://schemas.microsoft.com/office/drawing/2014/main" id="{BB6EE679-B784-BFB9-FD87-156028196A8B}"/>
              </a:ext>
            </a:extLst>
          </p:cNvPr>
          <p:cNvSpPr>
            <a:spLocks noGrp="1"/>
          </p:cNvSpPr>
          <p:nvPr>
            <p:ph type="body" idx="1"/>
          </p:nvPr>
        </p:nvSpPr>
        <p:spPr/>
        <p:txBody>
          <a:bodyPr/>
          <a:lstStyle/>
          <a:p>
            <a:r>
              <a:rPr lang="en-AU" dirty="0"/>
              <a:t>Self-service with guardrails</a:t>
            </a:r>
          </a:p>
        </p:txBody>
      </p:sp>
      <p:sp>
        <p:nvSpPr>
          <p:cNvPr id="4" name="Content Placeholder 3">
            <a:extLst>
              <a:ext uri="{FF2B5EF4-FFF2-40B4-BE49-F238E27FC236}">
                <a16:creationId xmlns:a16="http://schemas.microsoft.com/office/drawing/2014/main" id="{4957E8EB-7CD5-6411-D1E4-727727CCC003}"/>
              </a:ext>
            </a:extLst>
          </p:cNvPr>
          <p:cNvSpPr>
            <a:spLocks noGrp="1"/>
          </p:cNvSpPr>
          <p:nvPr>
            <p:ph sz="half" idx="2"/>
          </p:nvPr>
        </p:nvSpPr>
        <p:spPr/>
        <p:txBody>
          <a:bodyPr>
            <a:normAutofit fontScale="85000" lnSpcReduction="20000"/>
          </a:bodyPr>
          <a:lstStyle/>
          <a:p>
            <a:r>
              <a:rPr lang="en-AU" dirty="0"/>
              <a:t>Helping developers deliver business value quickly through self-service.</a:t>
            </a:r>
          </a:p>
          <a:p>
            <a:r>
              <a:rPr lang="en-AU" dirty="0"/>
              <a:t>Secure, governed development with flexibility.</a:t>
            </a:r>
          </a:p>
          <a:p>
            <a:r>
              <a:rPr lang="en-AU" dirty="0"/>
              <a:t>Rapid project and team onboarding that’s secure.</a:t>
            </a:r>
          </a:p>
          <a:p>
            <a:r>
              <a:rPr lang="en-AU" dirty="0"/>
              <a:t>Simplified shared APIs, service discovery etc. across teams.</a:t>
            </a:r>
          </a:p>
          <a:p>
            <a:r>
              <a:rPr lang="en-AU" dirty="0"/>
              <a:t>Improved collaboration while maintaining tool choice</a:t>
            </a:r>
          </a:p>
          <a:p>
            <a:r>
              <a:rPr lang="en-AU" dirty="0"/>
              <a:t>Optimization of costs</a:t>
            </a:r>
          </a:p>
        </p:txBody>
      </p:sp>
      <p:sp>
        <p:nvSpPr>
          <p:cNvPr id="7" name="Text Placeholder 6">
            <a:extLst>
              <a:ext uri="{FF2B5EF4-FFF2-40B4-BE49-F238E27FC236}">
                <a16:creationId xmlns:a16="http://schemas.microsoft.com/office/drawing/2014/main" id="{E0E2084A-6646-E4AA-31DD-323CE753D84E}"/>
              </a:ext>
            </a:extLst>
          </p:cNvPr>
          <p:cNvSpPr>
            <a:spLocks noGrp="1"/>
          </p:cNvSpPr>
          <p:nvPr>
            <p:ph type="body" sz="quarter" idx="3"/>
          </p:nvPr>
        </p:nvSpPr>
        <p:spPr/>
        <p:txBody>
          <a:bodyPr/>
          <a:lstStyle/>
          <a:p>
            <a:r>
              <a:rPr lang="en-AU" dirty="0"/>
              <a:t>Culture shift to product mentality</a:t>
            </a:r>
          </a:p>
        </p:txBody>
      </p:sp>
      <p:sp>
        <p:nvSpPr>
          <p:cNvPr id="8" name="Content Placeholder 7">
            <a:extLst>
              <a:ext uri="{FF2B5EF4-FFF2-40B4-BE49-F238E27FC236}">
                <a16:creationId xmlns:a16="http://schemas.microsoft.com/office/drawing/2014/main" id="{7414A6EE-3F12-04D7-804F-5A8F11102DC2}"/>
              </a:ext>
            </a:extLst>
          </p:cNvPr>
          <p:cNvSpPr>
            <a:spLocks noGrp="1"/>
          </p:cNvSpPr>
          <p:nvPr>
            <p:ph sz="quarter" idx="4"/>
          </p:nvPr>
        </p:nvSpPr>
        <p:spPr/>
        <p:txBody>
          <a:bodyPr>
            <a:normAutofit fontScale="85000" lnSpcReduction="20000"/>
          </a:bodyPr>
          <a:lstStyle/>
          <a:p>
            <a:r>
              <a:rPr lang="en-AU" dirty="0"/>
              <a:t>Engineering Platform managed as a product.</a:t>
            </a:r>
          </a:p>
          <a:p>
            <a:r>
              <a:rPr lang="en-AU" dirty="0"/>
              <a:t>Developers are your primary customer.</a:t>
            </a:r>
          </a:p>
          <a:p>
            <a:r>
              <a:rPr lang="en-AU" dirty="0"/>
              <a:t>Automate as much as possible (Everything-as-Code).</a:t>
            </a:r>
          </a:p>
          <a:p>
            <a:r>
              <a:rPr lang="en-AU" dirty="0"/>
              <a:t>Security, architecture, and operations are also key!</a:t>
            </a:r>
          </a:p>
        </p:txBody>
      </p:sp>
    </p:spTree>
    <p:extLst>
      <p:ext uri="{BB962C8B-B14F-4D97-AF65-F5344CB8AC3E}">
        <p14:creationId xmlns:p14="http://schemas.microsoft.com/office/powerpoint/2010/main" val="1868206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3775</TotalTime>
  <Words>747</Words>
  <Application>Microsoft Office PowerPoint</Application>
  <PresentationFormat>Widescreen</PresentationFormat>
  <Paragraphs>89</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Segoe UI</vt:lpstr>
      <vt:lpstr>Segoe UI Semibold</vt:lpstr>
      <vt:lpstr>Office Theme</vt:lpstr>
      <vt:lpstr>Cloud-Native Platform Engineering on Azure</vt:lpstr>
      <vt:lpstr>Whoami?</vt:lpstr>
      <vt:lpstr>Agenda</vt:lpstr>
      <vt:lpstr>Challenges when developing for the cloud</vt:lpstr>
      <vt:lpstr>The answer?</vt:lpstr>
      <vt:lpstr>PowerPoint Presentation</vt:lpstr>
      <vt:lpstr>PowerPoint Presentation</vt:lpstr>
      <vt:lpstr>How easy is it for your developers to do their jobs?</vt:lpstr>
      <vt:lpstr>But seriously….</vt:lpstr>
      <vt:lpstr>The Principles of Platform Engineering</vt:lpstr>
      <vt:lpstr>Your Developers are now your customers</vt:lpstr>
      <vt:lpstr>What’s the optimal development path?</vt:lpstr>
      <vt:lpstr>Unified Portals are not necessarily the answer</vt:lpstr>
      <vt:lpstr>Adopting a “product” mindset</vt:lpstr>
      <vt:lpstr>How do we measure all this?</vt:lpstr>
      <vt:lpstr>Empower developers through self-service</vt:lpstr>
      <vt:lpstr>Everything-as-code!</vt:lpstr>
      <vt:lpstr>“Start right” through templates</vt:lpstr>
      <vt:lpstr>Azure Container Registry and Bicep Modules</vt:lpstr>
      <vt:lpstr>Inventories to manage assets and prevent duplication</vt:lpstr>
      <vt:lpstr>Azure Deployment Environments</vt:lpstr>
      <vt:lpstr>Handling APIs in Azure</vt:lpstr>
      <vt:lpstr>Sharing Common Libraries and SDKs</vt:lpstr>
      <vt:lpstr>Platform Engineering Capability Model Survey</vt:lpstr>
      <vt:lpstr>Recap</vt:lpstr>
      <vt:lpstr>Let’s keep in touch!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 Velida</dc:creator>
  <cp:lastModifiedBy>Will Velida</cp:lastModifiedBy>
  <cp:revision>10</cp:revision>
  <dcterms:created xsi:type="dcterms:W3CDTF">2025-03-11T10:19:03Z</dcterms:created>
  <dcterms:modified xsi:type="dcterms:W3CDTF">2025-03-19T21:57:13Z</dcterms:modified>
</cp:coreProperties>
</file>