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74572" autoAdjust="0"/>
  </p:normalViewPr>
  <p:slideViewPr>
    <p:cSldViewPr snapToGrid="0">
      <p:cViewPr varScale="1">
        <p:scale>
          <a:sx n="86" d="100"/>
          <a:sy n="86" d="100"/>
        </p:scale>
        <p:origin x="212" y="72"/>
      </p:cViewPr>
      <p:guideLst/>
    </p:cSldViewPr>
  </p:slideViewPr>
  <p:notesTextViewPr>
    <p:cViewPr>
      <p:scale>
        <a:sx n="1" d="1"/>
        <a:sy n="1" d="1"/>
      </p:scale>
      <p:origin x="0" y="-1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80114-D9FE-4013-99AD-1057D987FFC6}" type="datetimeFigureOut">
              <a:rPr lang="en-AU" smtClean="0"/>
              <a:t>29/04/2024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E18A0-D3F6-43AC-A7F8-E5BACC6D4EC5}" type="slidenum">
              <a:rPr lang="en-AU" smtClean="0"/>
              <a:t>‹#›</a:t>
            </a:fld>
            <a:endParaRPr lang="en-AU"/>
          </a:p>
        </p:txBody>
      </p:sp>
    </p:spTree>
    <p:extLst>
      <p:ext uri="{BB962C8B-B14F-4D97-AF65-F5344CB8AC3E}">
        <p14:creationId xmlns:p14="http://schemas.microsoft.com/office/powerpoint/2010/main" val="47540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 everyone, my name is Will Velida – I’m a Software Engineer and Cloud architect and in this video, I’ll be introducing Kernel Memory.</a:t>
            </a:r>
          </a:p>
          <a:p>
            <a:endParaRPr lang="en-AU" dirty="0"/>
          </a:p>
          <a:p>
            <a:r>
              <a:rPr lang="en-AU" dirty="0"/>
              <a:t>Now, Kernel Memory is a multi-model AI service which specializes in the indexing of datasets through continuous data hybrid pipelines, with support for </a:t>
            </a:r>
            <a:r>
              <a:rPr lang="en-AU" dirty="0" err="1"/>
              <a:t>Retrievel</a:t>
            </a:r>
            <a:r>
              <a:rPr lang="en-AU" dirty="0"/>
              <a:t> Augmented Generation, synthetic memory, prompt engineering and custom semantic memory processing.</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Kernel Memory supports lots of data types, such as PDF and word documents, PowerPoint presentations, images, spreadsheets and more. We can extract information and generate memories from documents using Large Language models, embeddings and vector storage. Using embeddings and Large Language models, Kernel Memory enables Natural Language queries for obtaining answers from data that’s indexed. </a:t>
            </a:r>
            <a:r>
              <a:rPr lang="en-AU"/>
              <a:t>We can also obtain information like citations, and links to original sources.</a:t>
            </a:r>
            <a:endParaRPr lang="en-AU" dirty="0"/>
          </a:p>
          <a:p>
            <a:endParaRPr lang="en-AU" dirty="0"/>
          </a:p>
          <a:p>
            <a:r>
              <a:rPr lang="en-AU" dirty="0"/>
              <a:t>Kernel Memory is available as a Web Service, as a Docker Container, we can use it as a plugin for ChatGPT, </a:t>
            </a:r>
            <a:r>
              <a:rPr lang="en-AU" dirty="0" err="1"/>
              <a:t>CoPilots</a:t>
            </a:r>
            <a:r>
              <a:rPr lang="en-AU" dirty="0"/>
              <a:t>, and the Semantic Kernel. In a previous video, I showed how Kernel Memory can be used as a plugin for Semantic Kernel, and Kernel Memory can enhance our AI agents. We can also use it as a .NET library for embedded applications.</a:t>
            </a:r>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64DE18A0-D3F6-43AC-A7F8-E5BACC6D4EC5}" type="slidenum">
              <a:rPr lang="en-AU" smtClean="0"/>
              <a:t>1</a:t>
            </a:fld>
            <a:endParaRPr lang="en-AU"/>
          </a:p>
        </p:txBody>
      </p:sp>
    </p:spTree>
    <p:extLst>
      <p:ext uri="{BB962C8B-B14F-4D97-AF65-F5344CB8AC3E}">
        <p14:creationId xmlns:p14="http://schemas.microsoft.com/office/powerpoint/2010/main" val="341213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1F2328"/>
                </a:solidFill>
                <a:effectLst/>
                <a:highlight>
                  <a:srgbClr val="FFFFFF"/>
                </a:highlight>
                <a:latin typeface="-apple-system"/>
              </a:rPr>
              <a:t>So to start, let’s talk about the differences between Kernel Memory and Semantic Memory.</a:t>
            </a:r>
          </a:p>
          <a:p>
            <a:pPr algn="l"/>
            <a:endParaRPr lang="en-GB" b="1" i="0" dirty="0">
              <a:solidFill>
                <a:srgbClr val="1F2328"/>
              </a:solidFill>
              <a:effectLst/>
              <a:highlight>
                <a:srgbClr val="FFFFFF"/>
              </a:highlight>
              <a:latin typeface="-apple-system"/>
            </a:endParaRPr>
          </a:p>
          <a:p>
            <a:pPr algn="l"/>
            <a:r>
              <a:rPr lang="en-GB" b="1" i="0" dirty="0">
                <a:solidFill>
                  <a:srgbClr val="1F2328"/>
                </a:solidFill>
                <a:effectLst/>
                <a:highlight>
                  <a:srgbClr val="FFFFFF"/>
                </a:highlight>
                <a:latin typeface="-apple-system"/>
              </a:rPr>
              <a:t>Kernel Memory (KM) is a service</a:t>
            </a:r>
            <a:r>
              <a:rPr lang="en-GB" b="0" i="0" dirty="0">
                <a:solidFill>
                  <a:srgbClr val="1F2328"/>
                </a:solidFill>
                <a:effectLst/>
                <a:highlight>
                  <a:srgbClr val="FFFFFF"/>
                </a:highlight>
                <a:latin typeface="-apple-system"/>
              </a:rPr>
              <a:t> built on the feedback received and lessons learned from developing Semantic Kernel (SK) and Semantic Memory (SM). It provides several features that would otherwise have to be developed manually, such as storing files, extracting text from files, providing a framework to secure users' data, etc. The KM codebase is entirely in .NET, which eliminates the need to write and maintain features in multiple languages. As a service, </a:t>
            </a:r>
            <a:r>
              <a:rPr lang="en-GB" b="1" i="0" dirty="0">
                <a:solidFill>
                  <a:srgbClr val="1F2328"/>
                </a:solidFill>
                <a:effectLst/>
                <a:highlight>
                  <a:srgbClr val="FFFFFF"/>
                </a:highlight>
                <a:latin typeface="-apple-system"/>
              </a:rPr>
              <a:t>KM can be used from any language, tool, or platform, e.g. browser extensions and ChatGPT assistants.</a:t>
            </a:r>
          </a:p>
          <a:p>
            <a:pPr algn="l"/>
            <a:endParaRPr lang="en-GB" b="0" i="0" dirty="0">
              <a:solidFill>
                <a:srgbClr val="1F2328"/>
              </a:solidFill>
              <a:effectLst/>
              <a:highlight>
                <a:srgbClr val="FFFFFF"/>
              </a:highlight>
              <a:latin typeface="-apple-system"/>
            </a:endParaRPr>
          </a:p>
          <a:p>
            <a:pPr algn="l"/>
            <a:r>
              <a:rPr lang="en-GB" b="1" i="0" dirty="0">
                <a:solidFill>
                  <a:srgbClr val="1F2328"/>
                </a:solidFill>
                <a:effectLst/>
                <a:highlight>
                  <a:srgbClr val="FFFFFF"/>
                </a:highlight>
                <a:latin typeface="-apple-system"/>
              </a:rPr>
              <a:t>Semantic Memory (SM) is a library for C#, Python, and Java</a:t>
            </a:r>
            <a:r>
              <a:rPr lang="en-GB" b="0" i="0" dirty="0">
                <a:solidFill>
                  <a:srgbClr val="1F2328"/>
                </a:solidFill>
                <a:effectLst/>
                <a:highlight>
                  <a:srgbClr val="FFFFFF"/>
                </a:highlight>
                <a:latin typeface="-apple-system"/>
              </a:rPr>
              <a:t> that wraps direct calls to databases and supports vector search. It was developed as part of the Semantic Kernel (SK) project and serves as the first public iteration of long-term memory. The core library is maintained in three languages, while the list of supported storage engines (known as "connectors") varies across languages.</a:t>
            </a:r>
          </a:p>
          <a:p>
            <a:endParaRPr lang="en-AU" dirty="0"/>
          </a:p>
        </p:txBody>
      </p:sp>
      <p:sp>
        <p:nvSpPr>
          <p:cNvPr id="4" name="Slide Number Placeholder 3"/>
          <p:cNvSpPr>
            <a:spLocks noGrp="1"/>
          </p:cNvSpPr>
          <p:nvPr>
            <p:ph type="sldNum" sz="quarter" idx="5"/>
          </p:nvPr>
        </p:nvSpPr>
        <p:spPr/>
        <p:txBody>
          <a:bodyPr/>
          <a:lstStyle/>
          <a:p>
            <a:fld id="{64DE18A0-D3F6-43AC-A7F8-E5BACC6D4EC5}" type="slidenum">
              <a:rPr lang="en-AU" smtClean="0"/>
              <a:t>2</a:t>
            </a:fld>
            <a:endParaRPr lang="en-AU"/>
          </a:p>
        </p:txBody>
      </p:sp>
    </p:spTree>
    <p:extLst>
      <p:ext uri="{BB962C8B-B14F-4D97-AF65-F5344CB8AC3E}">
        <p14:creationId xmlns:p14="http://schemas.microsoft.com/office/powerpoint/2010/main" val="3114309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F2328"/>
                </a:solidFill>
                <a:effectLst/>
                <a:highlight>
                  <a:srgbClr val="FFFFFF"/>
                </a:highlight>
                <a:latin typeface="-apple-system"/>
              </a:rPr>
              <a:t>So in this video I’ll show you how we can get started with Kernel Memory. In this video, we’ll talk about two methods that we can use : Serverless Mode and as a Web Service</a:t>
            </a:r>
          </a:p>
          <a:p>
            <a:pPr algn="l"/>
            <a:endParaRPr lang="en-GB" b="0" i="0" dirty="0">
              <a:solidFill>
                <a:srgbClr val="1F2328"/>
              </a:solidFill>
              <a:effectLst/>
              <a:highlight>
                <a:srgbClr val="FFFFFF"/>
              </a:highlight>
              <a:latin typeface="-apple-system"/>
            </a:endParaRPr>
          </a:p>
          <a:p>
            <a:pPr algn="l"/>
            <a:r>
              <a:rPr lang="en-GB" b="0" i="0" dirty="0">
                <a:solidFill>
                  <a:srgbClr val="1F2328"/>
                </a:solidFill>
                <a:effectLst/>
                <a:highlight>
                  <a:srgbClr val="FFFFFF"/>
                </a:highlight>
                <a:latin typeface="-apple-system"/>
              </a:rPr>
              <a:t>Kernel Memory works and scales at best when running as a </a:t>
            </a:r>
            <a:r>
              <a:rPr lang="en-GB" b="1" i="0" dirty="0">
                <a:solidFill>
                  <a:srgbClr val="1F2328"/>
                </a:solidFill>
                <a:effectLst/>
                <a:highlight>
                  <a:srgbClr val="FFFFFF"/>
                </a:highlight>
                <a:latin typeface="-apple-system"/>
              </a:rPr>
              <a:t>Web Service</a:t>
            </a:r>
            <a:r>
              <a:rPr lang="en-GB" b="0" i="0" dirty="0">
                <a:solidFill>
                  <a:srgbClr val="1F2328"/>
                </a:solidFill>
                <a:effectLst/>
                <a:highlight>
                  <a:srgbClr val="FFFFFF"/>
                </a:highlight>
                <a:latin typeface="-apple-system"/>
              </a:rPr>
              <a:t>, allowing to ingest thousands of documents and information without blocking your app.</a:t>
            </a:r>
          </a:p>
          <a:p>
            <a:pPr algn="l"/>
            <a:r>
              <a:rPr lang="en-GB" b="0" i="0" dirty="0">
                <a:solidFill>
                  <a:srgbClr val="1F2328"/>
                </a:solidFill>
                <a:effectLst/>
                <a:highlight>
                  <a:srgbClr val="FFFFFF"/>
                </a:highlight>
                <a:latin typeface="-apple-system"/>
              </a:rPr>
              <a:t>However, you can use Kernel Memory also in serverless mode, embedding the </a:t>
            </a:r>
            <a:r>
              <a:rPr lang="en-GB" b="0" i="0" dirty="0" err="1">
                <a:solidFill>
                  <a:srgbClr val="1F2328"/>
                </a:solidFill>
                <a:effectLst/>
                <a:highlight>
                  <a:srgbClr val="FFFFFF"/>
                </a:highlight>
                <a:latin typeface="-apple-system"/>
              </a:rPr>
              <a:t>MemoryServerless</a:t>
            </a:r>
            <a:r>
              <a:rPr lang="en-GB" b="0" i="0" dirty="0">
                <a:solidFill>
                  <a:srgbClr val="1F2328"/>
                </a:solidFill>
                <a:effectLst/>
                <a:highlight>
                  <a:srgbClr val="FFFFFF"/>
                </a:highlight>
                <a:latin typeface="-apple-system"/>
              </a:rPr>
              <a:t> class in your .NET app.</a:t>
            </a:r>
          </a:p>
          <a:p>
            <a:pPr algn="l"/>
            <a:endParaRPr lang="en-GB" b="0" i="0" dirty="0">
              <a:solidFill>
                <a:srgbClr val="1F2328"/>
              </a:solidFill>
              <a:effectLst/>
              <a:highlight>
                <a:srgbClr val="FFFFFF"/>
              </a:highlight>
              <a:latin typeface="-apple-system"/>
            </a:endParaRPr>
          </a:p>
          <a:p>
            <a:pPr algn="l"/>
            <a:r>
              <a:rPr lang="en-GB" b="0" i="0" dirty="0">
                <a:solidFill>
                  <a:srgbClr val="1F2328"/>
                </a:solidFill>
                <a:effectLst/>
                <a:highlight>
                  <a:srgbClr val="FFFFFF"/>
                </a:highlight>
                <a:latin typeface="-apple-system"/>
              </a:rPr>
              <a:t>By default, this is volatile, and keeps all data only in memory, </a:t>
            </a:r>
            <a:r>
              <a:rPr lang="en-AU" b="0" i="0" dirty="0">
                <a:solidFill>
                  <a:srgbClr val="5C5962"/>
                </a:solidFill>
                <a:effectLst/>
                <a:latin typeface="system-ui"/>
              </a:rPr>
              <a:t>without persistence on disk</a:t>
            </a:r>
            <a:r>
              <a:rPr lang="en-GB" b="0" i="0" dirty="0">
                <a:solidFill>
                  <a:srgbClr val="1F2328"/>
                </a:solidFill>
                <a:effectLst/>
                <a:highlight>
                  <a:srgbClr val="FFFFFF"/>
                </a:highlight>
                <a:latin typeface="-apple-system"/>
              </a:rPr>
              <a:t>.</a:t>
            </a:r>
          </a:p>
          <a:p>
            <a:pPr algn="l"/>
            <a:endParaRPr lang="en-GB" b="0" i="0" dirty="0">
              <a:solidFill>
                <a:srgbClr val="1F2328"/>
              </a:solidFill>
              <a:effectLst/>
              <a:highlight>
                <a:srgbClr val="FFFFFF"/>
              </a:highlight>
              <a:latin typeface="-apple-system"/>
            </a:endParaRPr>
          </a:p>
          <a:p>
            <a:pPr algn="l"/>
            <a:r>
              <a:rPr lang="en-GB" b="1" i="0" dirty="0" err="1">
                <a:solidFill>
                  <a:srgbClr val="5C5962"/>
                </a:solidFill>
                <a:effectLst/>
                <a:highlight>
                  <a:srgbClr val="FFFFFF"/>
                </a:highlight>
                <a:latin typeface="system-ui"/>
              </a:rPr>
              <a:t>MemoryServerless</a:t>
            </a:r>
            <a:r>
              <a:rPr lang="en-GB" b="1" i="0" dirty="0">
                <a:solidFill>
                  <a:srgbClr val="5C5962"/>
                </a:solidFill>
                <a:effectLst/>
                <a:highlight>
                  <a:srgbClr val="FFFFFF"/>
                </a:highlight>
                <a:latin typeface="system-ui"/>
              </a:rPr>
              <a:t> and </a:t>
            </a:r>
            <a:r>
              <a:rPr lang="en-GB" b="1" i="0" dirty="0" err="1">
                <a:solidFill>
                  <a:srgbClr val="5C5962"/>
                </a:solidFill>
                <a:effectLst/>
                <a:highlight>
                  <a:srgbClr val="FFFFFF"/>
                </a:highlight>
                <a:latin typeface="system-ui"/>
              </a:rPr>
              <a:t>MemoryWebClient</a:t>
            </a:r>
            <a:r>
              <a:rPr lang="en-GB" b="1" i="0" dirty="0">
                <a:solidFill>
                  <a:srgbClr val="5C5962"/>
                </a:solidFill>
                <a:effectLst/>
                <a:highlight>
                  <a:srgbClr val="FFFFFF"/>
                </a:highlight>
                <a:latin typeface="system-ui"/>
              </a:rPr>
              <a:t> implement the same interface and offer the same API</a:t>
            </a:r>
            <a:r>
              <a:rPr lang="en-GB" b="0" i="0" dirty="0">
                <a:solidFill>
                  <a:srgbClr val="5C5962"/>
                </a:solidFill>
                <a:effectLst/>
                <a:highlight>
                  <a:srgbClr val="FFFFFF"/>
                </a:highlight>
                <a:latin typeface="system-ui"/>
              </a:rPr>
              <a:t>, so you can easily switch from one to the other. However, since Serverless mode runs inside your application, it’s only available for .NET applications.</a:t>
            </a:r>
            <a:endParaRPr lang="en-GB" b="0" i="0" dirty="0">
              <a:solidFill>
                <a:srgbClr val="1F2328"/>
              </a:solidFill>
              <a:effectLst/>
              <a:highlight>
                <a:srgbClr val="FFFFFF"/>
              </a:highlight>
              <a:latin typeface="-apple-system"/>
            </a:endParaRPr>
          </a:p>
          <a:p>
            <a:pPr algn="l"/>
            <a:endParaRPr lang="en-GB" b="0" i="0" dirty="0">
              <a:solidFill>
                <a:srgbClr val="1F2328"/>
              </a:solidFill>
              <a:effectLst/>
              <a:highlight>
                <a:srgbClr val="FFFFFF"/>
              </a:highlight>
              <a:latin typeface="-apple-system"/>
            </a:endParaRPr>
          </a:p>
          <a:p>
            <a:pPr algn="l"/>
            <a:r>
              <a:rPr lang="en-GB" b="0" i="0" dirty="0">
                <a:solidFill>
                  <a:srgbClr val="1F2328"/>
                </a:solidFill>
                <a:effectLst/>
                <a:highlight>
                  <a:srgbClr val="FFFFFF"/>
                </a:highlight>
                <a:latin typeface="-apple-system"/>
              </a:rPr>
              <a:t> </a:t>
            </a:r>
          </a:p>
          <a:p>
            <a:endParaRPr lang="en-AU" dirty="0"/>
          </a:p>
          <a:p>
            <a:endParaRPr lang="en-AU" dirty="0"/>
          </a:p>
        </p:txBody>
      </p:sp>
      <p:sp>
        <p:nvSpPr>
          <p:cNvPr id="4" name="Slide Number Placeholder 3"/>
          <p:cNvSpPr>
            <a:spLocks noGrp="1"/>
          </p:cNvSpPr>
          <p:nvPr>
            <p:ph type="sldNum" sz="quarter" idx="5"/>
          </p:nvPr>
        </p:nvSpPr>
        <p:spPr/>
        <p:txBody>
          <a:bodyPr/>
          <a:lstStyle/>
          <a:p>
            <a:fld id="{64DE18A0-D3F6-43AC-A7F8-E5BACC6D4EC5}" type="slidenum">
              <a:rPr lang="en-AU" smtClean="0"/>
              <a:t>3</a:t>
            </a:fld>
            <a:endParaRPr lang="en-AU"/>
          </a:p>
        </p:txBody>
      </p:sp>
    </p:spTree>
    <p:extLst>
      <p:ext uri="{BB962C8B-B14F-4D97-AF65-F5344CB8AC3E}">
        <p14:creationId xmlns:p14="http://schemas.microsoft.com/office/powerpoint/2010/main" val="2827389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F2328"/>
                </a:solidFill>
                <a:effectLst/>
                <a:highlight>
                  <a:srgbClr val="FFFFFF"/>
                </a:highlight>
                <a:latin typeface="-apple-system"/>
              </a:rPr>
              <a:t>Depending on your scenarios, you might want to run all the code </a:t>
            </a:r>
            <a:r>
              <a:rPr lang="en-GB" b="1" i="0" dirty="0">
                <a:solidFill>
                  <a:srgbClr val="1F2328"/>
                </a:solidFill>
                <a:effectLst/>
                <a:highlight>
                  <a:srgbClr val="FFFFFF"/>
                </a:highlight>
                <a:latin typeface="-apple-system"/>
              </a:rPr>
              <a:t>locally inside your process, or remotely through an asynchronous service.</a:t>
            </a:r>
          </a:p>
          <a:p>
            <a:pPr algn="l"/>
            <a:endParaRPr lang="en-GB" b="0" i="0" dirty="0">
              <a:solidFill>
                <a:srgbClr val="1F2328"/>
              </a:solidFill>
              <a:effectLst/>
              <a:highlight>
                <a:srgbClr val="FFFFFF"/>
              </a:highlight>
              <a:latin typeface="-apple-system"/>
            </a:endParaRPr>
          </a:p>
          <a:p>
            <a:pPr algn="l"/>
            <a:r>
              <a:rPr lang="en-GB" b="0" i="0" dirty="0">
                <a:solidFill>
                  <a:srgbClr val="1F2328"/>
                </a:solidFill>
                <a:effectLst/>
                <a:highlight>
                  <a:srgbClr val="FFFFFF"/>
                </a:highlight>
                <a:latin typeface="-apple-system"/>
              </a:rPr>
              <a:t>If you're importing small files, and need only C# and can block the process during the import, local-in-process execution can be fine, using the </a:t>
            </a:r>
            <a:r>
              <a:rPr lang="en-GB" b="1" i="0" dirty="0" err="1">
                <a:solidFill>
                  <a:srgbClr val="1F2328"/>
                </a:solidFill>
                <a:effectLst/>
                <a:highlight>
                  <a:srgbClr val="FFFFFF"/>
                </a:highlight>
                <a:latin typeface="-apple-system"/>
              </a:rPr>
              <a:t>MemoryServerless</a:t>
            </a:r>
            <a:r>
              <a:rPr lang="en-GB" b="0" i="0" dirty="0">
                <a:solidFill>
                  <a:srgbClr val="1F2328"/>
                </a:solidFill>
                <a:effectLst/>
                <a:highlight>
                  <a:srgbClr val="FFFFFF"/>
                </a:highlight>
                <a:latin typeface="-apple-system"/>
              </a:rPr>
              <a:t>..</a:t>
            </a:r>
          </a:p>
          <a:p>
            <a:pPr algn="l"/>
            <a:endParaRPr lang="en-GB" b="0" i="0" dirty="0">
              <a:solidFill>
                <a:srgbClr val="1F2328"/>
              </a:solidFill>
              <a:effectLst/>
              <a:highlight>
                <a:srgbClr val="FFFFFF"/>
              </a:highlight>
              <a:latin typeface="-apple-system"/>
            </a:endParaRPr>
          </a:p>
          <a:p>
            <a:pPr algn="l"/>
            <a:r>
              <a:rPr lang="en-GB" b="0" i="0" dirty="0">
                <a:solidFill>
                  <a:srgbClr val="1F2328"/>
                </a:solidFill>
                <a:effectLst/>
                <a:highlight>
                  <a:srgbClr val="FFFFFF"/>
                </a:highlight>
                <a:latin typeface="-apple-system"/>
              </a:rPr>
              <a:t>However, if you are in one of these scenarios:</a:t>
            </a:r>
          </a:p>
          <a:p>
            <a:pPr algn="l">
              <a:buFont typeface="Arial" panose="020B0604020202020204" pitchFamily="34" charset="0"/>
              <a:buChar char="•"/>
            </a:pPr>
            <a:r>
              <a:rPr lang="en-GB" b="0" i="0" dirty="0">
                <a:solidFill>
                  <a:srgbClr val="1F2328"/>
                </a:solidFill>
                <a:effectLst/>
                <a:highlight>
                  <a:srgbClr val="FFFFFF"/>
                </a:highlight>
                <a:latin typeface="-apple-system"/>
              </a:rPr>
              <a:t>I'd just like a web service to import data and send queries to answer</a:t>
            </a:r>
          </a:p>
          <a:p>
            <a:pPr algn="l">
              <a:buFont typeface="Arial" panose="020B0604020202020204" pitchFamily="34" charset="0"/>
              <a:buChar char="•"/>
            </a:pPr>
            <a:r>
              <a:rPr lang="en-GB" b="0" i="0" dirty="0">
                <a:solidFill>
                  <a:srgbClr val="1F2328"/>
                </a:solidFill>
                <a:effectLst/>
                <a:highlight>
                  <a:srgbClr val="FFFFFF"/>
                </a:highlight>
                <a:latin typeface="-apple-system"/>
              </a:rPr>
              <a:t>My app is written in </a:t>
            </a:r>
            <a:r>
              <a:rPr lang="en-GB" b="1" i="0" dirty="0">
                <a:solidFill>
                  <a:srgbClr val="1F2328"/>
                </a:solidFill>
                <a:effectLst/>
                <a:highlight>
                  <a:srgbClr val="FFFFFF"/>
                </a:highlight>
                <a:latin typeface="-apple-system"/>
              </a:rPr>
              <a:t>TypeScript, Java, Rust, or some other language</a:t>
            </a:r>
            <a:endParaRPr lang="en-GB" b="0" i="0" dirty="0">
              <a:solidFill>
                <a:srgbClr val="1F2328"/>
              </a:solidFill>
              <a:effectLst/>
              <a:highlight>
                <a:srgbClr val="FFFFFF"/>
              </a:highlight>
              <a:latin typeface="-apple-system"/>
            </a:endParaRPr>
          </a:p>
          <a:p>
            <a:pPr algn="l">
              <a:buFont typeface="Arial" panose="020B0604020202020204" pitchFamily="34" charset="0"/>
              <a:buChar char="•"/>
            </a:pPr>
            <a:r>
              <a:rPr lang="en-GB" b="0" i="0" dirty="0">
                <a:solidFill>
                  <a:srgbClr val="1F2328"/>
                </a:solidFill>
                <a:effectLst/>
                <a:highlight>
                  <a:srgbClr val="FFFFFF"/>
                </a:highlight>
                <a:latin typeface="-apple-system"/>
              </a:rPr>
              <a:t>I want to define </a:t>
            </a:r>
            <a:r>
              <a:rPr lang="en-GB" b="1" i="0" dirty="0">
                <a:solidFill>
                  <a:srgbClr val="1F2328"/>
                </a:solidFill>
                <a:effectLst/>
                <a:highlight>
                  <a:srgbClr val="FFFFFF"/>
                </a:highlight>
                <a:latin typeface="-apple-system"/>
              </a:rPr>
              <a:t>custom pipelines mixing multiple languages</a:t>
            </a:r>
            <a:r>
              <a:rPr lang="en-GB" b="0" i="0" dirty="0">
                <a:solidFill>
                  <a:srgbClr val="1F2328"/>
                </a:solidFill>
                <a:effectLst/>
                <a:highlight>
                  <a:srgbClr val="FFFFFF"/>
                </a:highlight>
                <a:latin typeface="-apple-system"/>
              </a:rPr>
              <a:t> like Python, TypeScript, etc</a:t>
            </a:r>
          </a:p>
          <a:p>
            <a:pPr algn="l">
              <a:buFont typeface="Arial" panose="020B0604020202020204" pitchFamily="34" charset="0"/>
              <a:buChar char="•"/>
            </a:pPr>
            <a:r>
              <a:rPr lang="en-GB" b="0" i="0" dirty="0">
                <a:solidFill>
                  <a:srgbClr val="1F2328"/>
                </a:solidFill>
                <a:effectLst/>
                <a:highlight>
                  <a:srgbClr val="FFFFFF"/>
                </a:highlight>
                <a:latin typeface="-apple-system"/>
              </a:rPr>
              <a:t>I'm importing </a:t>
            </a:r>
            <a:r>
              <a:rPr lang="en-GB" b="1" i="0" dirty="0">
                <a:solidFill>
                  <a:srgbClr val="1F2328"/>
                </a:solidFill>
                <a:effectLst/>
                <a:highlight>
                  <a:srgbClr val="FFFFFF"/>
                </a:highlight>
                <a:latin typeface="-apple-system"/>
              </a:rPr>
              <a:t>big documents that can require minutes to process</a:t>
            </a:r>
            <a:r>
              <a:rPr lang="en-GB" b="0" i="0" dirty="0">
                <a:solidFill>
                  <a:srgbClr val="1F2328"/>
                </a:solidFill>
                <a:effectLst/>
                <a:highlight>
                  <a:srgbClr val="FFFFFF"/>
                </a:highlight>
                <a:latin typeface="-apple-system"/>
              </a:rPr>
              <a:t>, and I don't want to block the user interface</a:t>
            </a:r>
          </a:p>
          <a:p>
            <a:pPr algn="l">
              <a:buFont typeface="Arial" panose="020B0604020202020204" pitchFamily="34" charset="0"/>
              <a:buChar char="•"/>
            </a:pPr>
            <a:r>
              <a:rPr lang="en-GB" b="0" i="0" dirty="0">
                <a:solidFill>
                  <a:srgbClr val="1F2328"/>
                </a:solidFill>
                <a:effectLst/>
                <a:highlight>
                  <a:srgbClr val="FFFFFF"/>
                </a:highlight>
                <a:latin typeface="-apple-system"/>
              </a:rPr>
              <a:t>I need memory import to </a:t>
            </a:r>
            <a:r>
              <a:rPr lang="en-GB" b="1" i="0" dirty="0">
                <a:solidFill>
                  <a:srgbClr val="1F2328"/>
                </a:solidFill>
                <a:effectLst/>
                <a:highlight>
                  <a:srgbClr val="FFFFFF"/>
                </a:highlight>
                <a:latin typeface="-apple-system"/>
              </a:rPr>
              <a:t>run independently, supporting failures and retry logic</a:t>
            </a:r>
          </a:p>
          <a:p>
            <a:pPr algn="l">
              <a:buFont typeface="Arial" panose="020B0604020202020204" pitchFamily="34" charset="0"/>
              <a:buChar char="•"/>
            </a:pPr>
            <a:endParaRPr lang="en-GB" b="0" i="0" dirty="0">
              <a:solidFill>
                <a:srgbClr val="1F2328"/>
              </a:solidFill>
              <a:effectLst/>
              <a:highlight>
                <a:srgbClr val="FFFFFF"/>
              </a:highlight>
              <a:latin typeface="-apple-system"/>
            </a:endParaRPr>
          </a:p>
          <a:p>
            <a:pPr algn="l"/>
            <a:r>
              <a:rPr lang="en-GB" b="0" i="0" dirty="0">
                <a:solidFill>
                  <a:srgbClr val="1F2328"/>
                </a:solidFill>
                <a:effectLst/>
                <a:highlight>
                  <a:srgbClr val="FFFFFF"/>
                </a:highlight>
                <a:latin typeface="-apple-system"/>
              </a:rPr>
              <a:t>then you can deploy Kernel Memory as a service, plugging in the default handlers, or your custom Python/TypeScript/Java/etc. handlers, and leveraging the asynchronous non-blocking memory encoding process, sending documents and asking questions using the </a:t>
            </a:r>
            <a:r>
              <a:rPr lang="en-GB" b="1" i="0" dirty="0" err="1">
                <a:solidFill>
                  <a:srgbClr val="1F2328"/>
                </a:solidFill>
                <a:effectLst/>
                <a:highlight>
                  <a:srgbClr val="FFFFFF"/>
                </a:highlight>
                <a:latin typeface="-apple-system"/>
              </a:rPr>
              <a:t>MemoryWebClient</a:t>
            </a:r>
            <a:r>
              <a:rPr lang="en-GB" b="0" i="0" dirty="0">
                <a:solidFill>
                  <a:srgbClr val="1F2328"/>
                </a:solidFill>
                <a:effectLst/>
                <a:highlight>
                  <a:srgbClr val="FFFFFF"/>
                </a:highlight>
                <a:latin typeface="-apple-system"/>
              </a:rPr>
              <a:t>.</a:t>
            </a:r>
          </a:p>
          <a:p>
            <a:endParaRPr lang="en-AU" dirty="0"/>
          </a:p>
        </p:txBody>
      </p:sp>
      <p:sp>
        <p:nvSpPr>
          <p:cNvPr id="4" name="Slide Number Placeholder 3"/>
          <p:cNvSpPr>
            <a:spLocks noGrp="1"/>
          </p:cNvSpPr>
          <p:nvPr>
            <p:ph type="sldNum" sz="quarter" idx="5"/>
          </p:nvPr>
        </p:nvSpPr>
        <p:spPr/>
        <p:txBody>
          <a:bodyPr/>
          <a:lstStyle/>
          <a:p>
            <a:fld id="{64DE18A0-D3F6-43AC-A7F8-E5BACC6D4EC5}" type="slidenum">
              <a:rPr lang="en-AU" smtClean="0"/>
              <a:t>4</a:t>
            </a:fld>
            <a:endParaRPr lang="en-AU"/>
          </a:p>
        </p:txBody>
      </p:sp>
    </p:spTree>
    <p:extLst>
      <p:ext uri="{BB962C8B-B14F-4D97-AF65-F5344CB8AC3E}">
        <p14:creationId xmlns:p14="http://schemas.microsoft.com/office/powerpoint/2010/main" val="1938572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see this in action with a demo. We’ll run Kernel Memory in both Serverless Mode and as a Web Service, and then we’ll import some documents and ask it some questions</a:t>
            </a:r>
          </a:p>
        </p:txBody>
      </p:sp>
      <p:sp>
        <p:nvSpPr>
          <p:cNvPr id="4" name="Slide Number Placeholder 3"/>
          <p:cNvSpPr>
            <a:spLocks noGrp="1"/>
          </p:cNvSpPr>
          <p:nvPr>
            <p:ph type="sldNum" sz="quarter" idx="5"/>
          </p:nvPr>
        </p:nvSpPr>
        <p:spPr/>
        <p:txBody>
          <a:bodyPr/>
          <a:lstStyle/>
          <a:p>
            <a:fld id="{64DE18A0-D3F6-43AC-A7F8-E5BACC6D4EC5}" type="slidenum">
              <a:rPr lang="en-AU" smtClean="0"/>
              <a:t>5</a:t>
            </a:fld>
            <a:endParaRPr lang="en-AU"/>
          </a:p>
        </p:txBody>
      </p:sp>
    </p:spTree>
    <p:extLst>
      <p:ext uri="{BB962C8B-B14F-4D97-AF65-F5344CB8AC3E}">
        <p14:creationId xmlns:p14="http://schemas.microsoft.com/office/powerpoint/2010/main" val="544367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57FD-A754-7C8A-7CBD-87080799BD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919ECDB-78EF-E9DB-E467-77B5DA714C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A51C0FD-1361-85B1-7E0B-F0850AADF0E2}"/>
              </a:ext>
            </a:extLst>
          </p:cNvPr>
          <p:cNvSpPr>
            <a:spLocks noGrp="1"/>
          </p:cNvSpPr>
          <p:nvPr>
            <p:ph type="dt" sz="half" idx="10"/>
          </p:nvPr>
        </p:nvSpPr>
        <p:spPr/>
        <p:txBody>
          <a:bodyPr/>
          <a:lstStyle/>
          <a:p>
            <a:fld id="{904453AF-775E-4013-95FC-5BE955E633AA}" type="datetimeFigureOut">
              <a:rPr lang="en-AU" smtClean="0"/>
              <a:t>29/04/2024</a:t>
            </a:fld>
            <a:endParaRPr lang="en-AU"/>
          </a:p>
        </p:txBody>
      </p:sp>
      <p:sp>
        <p:nvSpPr>
          <p:cNvPr id="5" name="Footer Placeholder 4">
            <a:extLst>
              <a:ext uri="{FF2B5EF4-FFF2-40B4-BE49-F238E27FC236}">
                <a16:creationId xmlns:a16="http://schemas.microsoft.com/office/drawing/2014/main" id="{F61983EB-E980-C5BE-CC09-92467A57DB2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369BC96-3104-1109-5A52-12F7B4D349A8}"/>
              </a:ext>
            </a:extLst>
          </p:cNvPr>
          <p:cNvSpPr>
            <a:spLocks noGrp="1"/>
          </p:cNvSpPr>
          <p:nvPr>
            <p:ph type="sldNum" sz="quarter" idx="12"/>
          </p:nvPr>
        </p:nvSpPr>
        <p:spPr/>
        <p:txBody>
          <a:bodyPr/>
          <a:lstStyle/>
          <a:p>
            <a:fld id="{F1CABF10-C977-484A-B17C-7483E3A0E9FD}" type="slidenum">
              <a:rPr lang="en-AU" smtClean="0"/>
              <a:t>‹#›</a:t>
            </a:fld>
            <a:endParaRPr lang="en-AU"/>
          </a:p>
        </p:txBody>
      </p:sp>
    </p:spTree>
    <p:extLst>
      <p:ext uri="{BB962C8B-B14F-4D97-AF65-F5344CB8AC3E}">
        <p14:creationId xmlns:p14="http://schemas.microsoft.com/office/powerpoint/2010/main" val="3071738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E060-31ED-26B3-06DD-16594388642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0BB0A61-05FE-28D1-E676-B85C4DFBE1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C478F46-3496-B48C-B50A-AA5EB07BEDB6}"/>
              </a:ext>
            </a:extLst>
          </p:cNvPr>
          <p:cNvSpPr>
            <a:spLocks noGrp="1"/>
          </p:cNvSpPr>
          <p:nvPr>
            <p:ph type="dt" sz="half" idx="10"/>
          </p:nvPr>
        </p:nvSpPr>
        <p:spPr/>
        <p:txBody>
          <a:bodyPr/>
          <a:lstStyle/>
          <a:p>
            <a:fld id="{904453AF-775E-4013-95FC-5BE955E633AA}" type="datetimeFigureOut">
              <a:rPr lang="en-AU" smtClean="0"/>
              <a:t>29/04/2024</a:t>
            </a:fld>
            <a:endParaRPr lang="en-AU"/>
          </a:p>
        </p:txBody>
      </p:sp>
      <p:sp>
        <p:nvSpPr>
          <p:cNvPr id="5" name="Footer Placeholder 4">
            <a:extLst>
              <a:ext uri="{FF2B5EF4-FFF2-40B4-BE49-F238E27FC236}">
                <a16:creationId xmlns:a16="http://schemas.microsoft.com/office/drawing/2014/main" id="{23C3EFB8-6EE3-619D-AA63-B22A94C46C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43E2B89-6B04-EED2-3A51-4E0E2DA47BB3}"/>
              </a:ext>
            </a:extLst>
          </p:cNvPr>
          <p:cNvSpPr>
            <a:spLocks noGrp="1"/>
          </p:cNvSpPr>
          <p:nvPr>
            <p:ph type="sldNum" sz="quarter" idx="12"/>
          </p:nvPr>
        </p:nvSpPr>
        <p:spPr/>
        <p:txBody>
          <a:bodyPr/>
          <a:lstStyle/>
          <a:p>
            <a:fld id="{F1CABF10-C977-484A-B17C-7483E3A0E9FD}" type="slidenum">
              <a:rPr lang="en-AU" smtClean="0"/>
              <a:t>‹#›</a:t>
            </a:fld>
            <a:endParaRPr lang="en-AU"/>
          </a:p>
        </p:txBody>
      </p:sp>
    </p:spTree>
    <p:extLst>
      <p:ext uri="{BB962C8B-B14F-4D97-AF65-F5344CB8AC3E}">
        <p14:creationId xmlns:p14="http://schemas.microsoft.com/office/powerpoint/2010/main" val="32387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5EC839-14F6-AFC3-495F-8E47894815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17AFD9C-AD2B-79B2-C4D9-3A26131618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68A567A-384A-EA70-6141-DE51990C72E9}"/>
              </a:ext>
            </a:extLst>
          </p:cNvPr>
          <p:cNvSpPr>
            <a:spLocks noGrp="1"/>
          </p:cNvSpPr>
          <p:nvPr>
            <p:ph type="dt" sz="half" idx="10"/>
          </p:nvPr>
        </p:nvSpPr>
        <p:spPr/>
        <p:txBody>
          <a:bodyPr/>
          <a:lstStyle/>
          <a:p>
            <a:fld id="{904453AF-775E-4013-95FC-5BE955E633AA}" type="datetimeFigureOut">
              <a:rPr lang="en-AU" smtClean="0"/>
              <a:t>29/04/2024</a:t>
            </a:fld>
            <a:endParaRPr lang="en-AU"/>
          </a:p>
        </p:txBody>
      </p:sp>
      <p:sp>
        <p:nvSpPr>
          <p:cNvPr id="5" name="Footer Placeholder 4">
            <a:extLst>
              <a:ext uri="{FF2B5EF4-FFF2-40B4-BE49-F238E27FC236}">
                <a16:creationId xmlns:a16="http://schemas.microsoft.com/office/drawing/2014/main" id="{B1490474-67BB-9A15-53F5-A95470C5DCB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104E172-08AF-FF42-7FF9-9C658307128C}"/>
              </a:ext>
            </a:extLst>
          </p:cNvPr>
          <p:cNvSpPr>
            <a:spLocks noGrp="1"/>
          </p:cNvSpPr>
          <p:nvPr>
            <p:ph type="sldNum" sz="quarter" idx="12"/>
          </p:nvPr>
        </p:nvSpPr>
        <p:spPr/>
        <p:txBody>
          <a:bodyPr/>
          <a:lstStyle/>
          <a:p>
            <a:fld id="{F1CABF10-C977-484A-B17C-7483E3A0E9FD}" type="slidenum">
              <a:rPr lang="en-AU" smtClean="0"/>
              <a:t>‹#›</a:t>
            </a:fld>
            <a:endParaRPr lang="en-AU"/>
          </a:p>
        </p:txBody>
      </p:sp>
    </p:spTree>
    <p:extLst>
      <p:ext uri="{BB962C8B-B14F-4D97-AF65-F5344CB8AC3E}">
        <p14:creationId xmlns:p14="http://schemas.microsoft.com/office/powerpoint/2010/main" val="139315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3125-CA78-D75F-0FFC-7F9ABD0C92B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203C5CB-11AA-6B31-1248-BC7F5C925A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4AF8407-8C4F-B89F-DCB4-6E67D0CC5C4D}"/>
              </a:ext>
            </a:extLst>
          </p:cNvPr>
          <p:cNvSpPr>
            <a:spLocks noGrp="1"/>
          </p:cNvSpPr>
          <p:nvPr>
            <p:ph type="dt" sz="half" idx="10"/>
          </p:nvPr>
        </p:nvSpPr>
        <p:spPr/>
        <p:txBody>
          <a:bodyPr/>
          <a:lstStyle/>
          <a:p>
            <a:fld id="{904453AF-775E-4013-95FC-5BE955E633AA}" type="datetimeFigureOut">
              <a:rPr lang="en-AU" smtClean="0"/>
              <a:t>29/04/2024</a:t>
            </a:fld>
            <a:endParaRPr lang="en-AU"/>
          </a:p>
        </p:txBody>
      </p:sp>
      <p:sp>
        <p:nvSpPr>
          <p:cNvPr id="5" name="Footer Placeholder 4">
            <a:extLst>
              <a:ext uri="{FF2B5EF4-FFF2-40B4-BE49-F238E27FC236}">
                <a16:creationId xmlns:a16="http://schemas.microsoft.com/office/drawing/2014/main" id="{30921A8E-A1D9-E3CB-909A-47A642B0C76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A3EDA2E-AE35-6807-3427-8CCB0855FE14}"/>
              </a:ext>
            </a:extLst>
          </p:cNvPr>
          <p:cNvSpPr>
            <a:spLocks noGrp="1"/>
          </p:cNvSpPr>
          <p:nvPr>
            <p:ph type="sldNum" sz="quarter" idx="12"/>
          </p:nvPr>
        </p:nvSpPr>
        <p:spPr/>
        <p:txBody>
          <a:bodyPr/>
          <a:lstStyle/>
          <a:p>
            <a:fld id="{F1CABF10-C977-484A-B17C-7483E3A0E9FD}" type="slidenum">
              <a:rPr lang="en-AU" smtClean="0"/>
              <a:t>‹#›</a:t>
            </a:fld>
            <a:endParaRPr lang="en-AU"/>
          </a:p>
        </p:txBody>
      </p:sp>
    </p:spTree>
    <p:extLst>
      <p:ext uri="{BB962C8B-B14F-4D97-AF65-F5344CB8AC3E}">
        <p14:creationId xmlns:p14="http://schemas.microsoft.com/office/powerpoint/2010/main" val="38894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CEBB-3161-2220-B850-4E1532AA96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1655B32-F8CB-B348-624A-2E0ED77FFF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7DDB7A-91E5-1660-133B-FCC1E499B9F3}"/>
              </a:ext>
            </a:extLst>
          </p:cNvPr>
          <p:cNvSpPr>
            <a:spLocks noGrp="1"/>
          </p:cNvSpPr>
          <p:nvPr>
            <p:ph type="dt" sz="half" idx="10"/>
          </p:nvPr>
        </p:nvSpPr>
        <p:spPr/>
        <p:txBody>
          <a:bodyPr/>
          <a:lstStyle/>
          <a:p>
            <a:fld id="{904453AF-775E-4013-95FC-5BE955E633AA}" type="datetimeFigureOut">
              <a:rPr lang="en-AU" smtClean="0"/>
              <a:t>29/04/2024</a:t>
            </a:fld>
            <a:endParaRPr lang="en-AU"/>
          </a:p>
        </p:txBody>
      </p:sp>
      <p:sp>
        <p:nvSpPr>
          <p:cNvPr id="5" name="Footer Placeholder 4">
            <a:extLst>
              <a:ext uri="{FF2B5EF4-FFF2-40B4-BE49-F238E27FC236}">
                <a16:creationId xmlns:a16="http://schemas.microsoft.com/office/drawing/2014/main" id="{128CD33D-5B95-B583-407A-B021830E72F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04505D1-FF44-DFD2-C90E-9573EA4B173D}"/>
              </a:ext>
            </a:extLst>
          </p:cNvPr>
          <p:cNvSpPr>
            <a:spLocks noGrp="1"/>
          </p:cNvSpPr>
          <p:nvPr>
            <p:ph type="sldNum" sz="quarter" idx="12"/>
          </p:nvPr>
        </p:nvSpPr>
        <p:spPr/>
        <p:txBody>
          <a:bodyPr/>
          <a:lstStyle/>
          <a:p>
            <a:fld id="{F1CABF10-C977-484A-B17C-7483E3A0E9FD}" type="slidenum">
              <a:rPr lang="en-AU" smtClean="0"/>
              <a:t>‹#›</a:t>
            </a:fld>
            <a:endParaRPr lang="en-AU"/>
          </a:p>
        </p:txBody>
      </p:sp>
    </p:spTree>
    <p:extLst>
      <p:ext uri="{BB962C8B-B14F-4D97-AF65-F5344CB8AC3E}">
        <p14:creationId xmlns:p14="http://schemas.microsoft.com/office/powerpoint/2010/main" val="426228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8EF9-CDE2-3FB3-1765-43D6F13302D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01772A8-2D9E-09C8-70DB-DC2CDCB0FA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BC4DD72-3ED0-1EA3-7AD5-5458615D5A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5C8DFB1-C402-0DC7-529E-13BF3D4F3360}"/>
              </a:ext>
            </a:extLst>
          </p:cNvPr>
          <p:cNvSpPr>
            <a:spLocks noGrp="1"/>
          </p:cNvSpPr>
          <p:nvPr>
            <p:ph type="dt" sz="half" idx="10"/>
          </p:nvPr>
        </p:nvSpPr>
        <p:spPr/>
        <p:txBody>
          <a:bodyPr/>
          <a:lstStyle/>
          <a:p>
            <a:fld id="{904453AF-775E-4013-95FC-5BE955E633AA}" type="datetimeFigureOut">
              <a:rPr lang="en-AU" smtClean="0"/>
              <a:t>29/04/2024</a:t>
            </a:fld>
            <a:endParaRPr lang="en-AU"/>
          </a:p>
        </p:txBody>
      </p:sp>
      <p:sp>
        <p:nvSpPr>
          <p:cNvPr id="6" name="Footer Placeholder 5">
            <a:extLst>
              <a:ext uri="{FF2B5EF4-FFF2-40B4-BE49-F238E27FC236}">
                <a16:creationId xmlns:a16="http://schemas.microsoft.com/office/drawing/2014/main" id="{F889F6EA-8086-BFEB-261B-BD1484BCAA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6C28814-C242-6952-7064-09BFFFDD03DD}"/>
              </a:ext>
            </a:extLst>
          </p:cNvPr>
          <p:cNvSpPr>
            <a:spLocks noGrp="1"/>
          </p:cNvSpPr>
          <p:nvPr>
            <p:ph type="sldNum" sz="quarter" idx="12"/>
          </p:nvPr>
        </p:nvSpPr>
        <p:spPr/>
        <p:txBody>
          <a:bodyPr/>
          <a:lstStyle/>
          <a:p>
            <a:fld id="{F1CABF10-C977-484A-B17C-7483E3A0E9FD}" type="slidenum">
              <a:rPr lang="en-AU" smtClean="0"/>
              <a:t>‹#›</a:t>
            </a:fld>
            <a:endParaRPr lang="en-AU"/>
          </a:p>
        </p:txBody>
      </p:sp>
    </p:spTree>
    <p:extLst>
      <p:ext uri="{BB962C8B-B14F-4D97-AF65-F5344CB8AC3E}">
        <p14:creationId xmlns:p14="http://schemas.microsoft.com/office/powerpoint/2010/main" val="395283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31AB-A73D-A7C0-675D-DFD067C7977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22F4F73-89C4-E8B1-391D-3460CECB9D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8FA01F-20D0-6FEA-A338-0AE937532C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60B1D53-EDB5-8430-9E24-1F1E5A39F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1C47C9-866F-A6DA-1324-6EEB83C2A8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C57B44E-621D-DCF0-42B7-2BED60E808F8}"/>
              </a:ext>
            </a:extLst>
          </p:cNvPr>
          <p:cNvSpPr>
            <a:spLocks noGrp="1"/>
          </p:cNvSpPr>
          <p:nvPr>
            <p:ph type="dt" sz="half" idx="10"/>
          </p:nvPr>
        </p:nvSpPr>
        <p:spPr/>
        <p:txBody>
          <a:bodyPr/>
          <a:lstStyle/>
          <a:p>
            <a:fld id="{904453AF-775E-4013-95FC-5BE955E633AA}" type="datetimeFigureOut">
              <a:rPr lang="en-AU" smtClean="0"/>
              <a:t>29/04/2024</a:t>
            </a:fld>
            <a:endParaRPr lang="en-AU"/>
          </a:p>
        </p:txBody>
      </p:sp>
      <p:sp>
        <p:nvSpPr>
          <p:cNvPr id="8" name="Footer Placeholder 7">
            <a:extLst>
              <a:ext uri="{FF2B5EF4-FFF2-40B4-BE49-F238E27FC236}">
                <a16:creationId xmlns:a16="http://schemas.microsoft.com/office/drawing/2014/main" id="{BA73CD1C-2F4F-9A06-41CA-4827E6E6F42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DD71CD2-7122-65D7-951F-4C9DED0FB1B4}"/>
              </a:ext>
            </a:extLst>
          </p:cNvPr>
          <p:cNvSpPr>
            <a:spLocks noGrp="1"/>
          </p:cNvSpPr>
          <p:nvPr>
            <p:ph type="sldNum" sz="quarter" idx="12"/>
          </p:nvPr>
        </p:nvSpPr>
        <p:spPr/>
        <p:txBody>
          <a:bodyPr/>
          <a:lstStyle/>
          <a:p>
            <a:fld id="{F1CABF10-C977-484A-B17C-7483E3A0E9FD}" type="slidenum">
              <a:rPr lang="en-AU" smtClean="0"/>
              <a:t>‹#›</a:t>
            </a:fld>
            <a:endParaRPr lang="en-AU"/>
          </a:p>
        </p:txBody>
      </p:sp>
    </p:spTree>
    <p:extLst>
      <p:ext uri="{BB962C8B-B14F-4D97-AF65-F5344CB8AC3E}">
        <p14:creationId xmlns:p14="http://schemas.microsoft.com/office/powerpoint/2010/main" val="109048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2AD8-7717-031E-0E3D-BB655058F9C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9077927-A98F-451E-09DD-F2440CF05E23}"/>
              </a:ext>
            </a:extLst>
          </p:cNvPr>
          <p:cNvSpPr>
            <a:spLocks noGrp="1"/>
          </p:cNvSpPr>
          <p:nvPr>
            <p:ph type="dt" sz="half" idx="10"/>
          </p:nvPr>
        </p:nvSpPr>
        <p:spPr/>
        <p:txBody>
          <a:bodyPr/>
          <a:lstStyle/>
          <a:p>
            <a:fld id="{904453AF-775E-4013-95FC-5BE955E633AA}" type="datetimeFigureOut">
              <a:rPr lang="en-AU" smtClean="0"/>
              <a:t>29/04/2024</a:t>
            </a:fld>
            <a:endParaRPr lang="en-AU"/>
          </a:p>
        </p:txBody>
      </p:sp>
      <p:sp>
        <p:nvSpPr>
          <p:cNvPr id="4" name="Footer Placeholder 3">
            <a:extLst>
              <a:ext uri="{FF2B5EF4-FFF2-40B4-BE49-F238E27FC236}">
                <a16:creationId xmlns:a16="http://schemas.microsoft.com/office/drawing/2014/main" id="{64490A9D-E112-4770-38C5-22DEFE61895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F94B253-F9EC-70ED-4BDE-D89CBCCBC269}"/>
              </a:ext>
            </a:extLst>
          </p:cNvPr>
          <p:cNvSpPr>
            <a:spLocks noGrp="1"/>
          </p:cNvSpPr>
          <p:nvPr>
            <p:ph type="sldNum" sz="quarter" idx="12"/>
          </p:nvPr>
        </p:nvSpPr>
        <p:spPr/>
        <p:txBody>
          <a:bodyPr/>
          <a:lstStyle/>
          <a:p>
            <a:fld id="{F1CABF10-C977-484A-B17C-7483E3A0E9FD}" type="slidenum">
              <a:rPr lang="en-AU" smtClean="0"/>
              <a:t>‹#›</a:t>
            </a:fld>
            <a:endParaRPr lang="en-AU"/>
          </a:p>
        </p:txBody>
      </p:sp>
    </p:spTree>
    <p:extLst>
      <p:ext uri="{BB962C8B-B14F-4D97-AF65-F5344CB8AC3E}">
        <p14:creationId xmlns:p14="http://schemas.microsoft.com/office/powerpoint/2010/main" val="11536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D813B-66A1-01A3-D18F-329D37C3672A}"/>
              </a:ext>
            </a:extLst>
          </p:cNvPr>
          <p:cNvSpPr>
            <a:spLocks noGrp="1"/>
          </p:cNvSpPr>
          <p:nvPr>
            <p:ph type="dt" sz="half" idx="10"/>
          </p:nvPr>
        </p:nvSpPr>
        <p:spPr/>
        <p:txBody>
          <a:bodyPr/>
          <a:lstStyle/>
          <a:p>
            <a:fld id="{904453AF-775E-4013-95FC-5BE955E633AA}" type="datetimeFigureOut">
              <a:rPr lang="en-AU" smtClean="0"/>
              <a:t>29/04/2024</a:t>
            </a:fld>
            <a:endParaRPr lang="en-AU"/>
          </a:p>
        </p:txBody>
      </p:sp>
      <p:sp>
        <p:nvSpPr>
          <p:cNvPr id="3" name="Footer Placeholder 2">
            <a:extLst>
              <a:ext uri="{FF2B5EF4-FFF2-40B4-BE49-F238E27FC236}">
                <a16:creationId xmlns:a16="http://schemas.microsoft.com/office/drawing/2014/main" id="{CFAC949D-1EB6-2D86-DD68-ED10E0A2500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5305751-A886-8B69-9D36-97B025F5008F}"/>
              </a:ext>
            </a:extLst>
          </p:cNvPr>
          <p:cNvSpPr>
            <a:spLocks noGrp="1"/>
          </p:cNvSpPr>
          <p:nvPr>
            <p:ph type="sldNum" sz="quarter" idx="12"/>
          </p:nvPr>
        </p:nvSpPr>
        <p:spPr/>
        <p:txBody>
          <a:bodyPr/>
          <a:lstStyle/>
          <a:p>
            <a:fld id="{F1CABF10-C977-484A-B17C-7483E3A0E9FD}" type="slidenum">
              <a:rPr lang="en-AU" smtClean="0"/>
              <a:t>‹#›</a:t>
            </a:fld>
            <a:endParaRPr lang="en-AU"/>
          </a:p>
        </p:txBody>
      </p:sp>
    </p:spTree>
    <p:extLst>
      <p:ext uri="{BB962C8B-B14F-4D97-AF65-F5344CB8AC3E}">
        <p14:creationId xmlns:p14="http://schemas.microsoft.com/office/powerpoint/2010/main" val="13772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143DE-B633-9601-0A60-B2FBFB2E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9DDB229-DA34-CB7C-7D69-D31B84DE54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6D331E1-3A7C-157D-3561-7EFFE48E3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5DA44-5F5E-AF9A-4464-46331AC9A26B}"/>
              </a:ext>
            </a:extLst>
          </p:cNvPr>
          <p:cNvSpPr>
            <a:spLocks noGrp="1"/>
          </p:cNvSpPr>
          <p:nvPr>
            <p:ph type="dt" sz="half" idx="10"/>
          </p:nvPr>
        </p:nvSpPr>
        <p:spPr/>
        <p:txBody>
          <a:bodyPr/>
          <a:lstStyle/>
          <a:p>
            <a:fld id="{904453AF-775E-4013-95FC-5BE955E633AA}" type="datetimeFigureOut">
              <a:rPr lang="en-AU" smtClean="0"/>
              <a:t>29/04/2024</a:t>
            </a:fld>
            <a:endParaRPr lang="en-AU"/>
          </a:p>
        </p:txBody>
      </p:sp>
      <p:sp>
        <p:nvSpPr>
          <p:cNvPr id="6" name="Footer Placeholder 5">
            <a:extLst>
              <a:ext uri="{FF2B5EF4-FFF2-40B4-BE49-F238E27FC236}">
                <a16:creationId xmlns:a16="http://schemas.microsoft.com/office/drawing/2014/main" id="{BE4412E4-0F01-2FF3-F0CD-4149AA85878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B156F63-6CA2-17D6-FE6C-968D3C9556E0}"/>
              </a:ext>
            </a:extLst>
          </p:cNvPr>
          <p:cNvSpPr>
            <a:spLocks noGrp="1"/>
          </p:cNvSpPr>
          <p:nvPr>
            <p:ph type="sldNum" sz="quarter" idx="12"/>
          </p:nvPr>
        </p:nvSpPr>
        <p:spPr/>
        <p:txBody>
          <a:bodyPr/>
          <a:lstStyle/>
          <a:p>
            <a:fld id="{F1CABF10-C977-484A-B17C-7483E3A0E9FD}" type="slidenum">
              <a:rPr lang="en-AU" smtClean="0"/>
              <a:t>‹#›</a:t>
            </a:fld>
            <a:endParaRPr lang="en-AU"/>
          </a:p>
        </p:txBody>
      </p:sp>
    </p:spTree>
    <p:extLst>
      <p:ext uri="{BB962C8B-B14F-4D97-AF65-F5344CB8AC3E}">
        <p14:creationId xmlns:p14="http://schemas.microsoft.com/office/powerpoint/2010/main" val="173128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795F-EA1F-0588-0E84-D7639ABE4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0A942DC-0E71-DC26-AD10-93529FB4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0FB94C4-39D4-82D5-D896-475EF7087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1388D-CAA2-71C1-02E8-65CA5249A682}"/>
              </a:ext>
            </a:extLst>
          </p:cNvPr>
          <p:cNvSpPr>
            <a:spLocks noGrp="1"/>
          </p:cNvSpPr>
          <p:nvPr>
            <p:ph type="dt" sz="half" idx="10"/>
          </p:nvPr>
        </p:nvSpPr>
        <p:spPr/>
        <p:txBody>
          <a:bodyPr/>
          <a:lstStyle/>
          <a:p>
            <a:fld id="{904453AF-775E-4013-95FC-5BE955E633AA}" type="datetimeFigureOut">
              <a:rPr lang="en-AU" smtClean="0"/>
              <a:t>29/04/2024</a:t>
            </a:fld>
            <a:endParaRPr lang="en-AU"/>
          </a:p>
        </p:txBody>
      </p:sp>
      <p:sp>
        <p:nvSpPr>
          <p:cNvPr id="6" name="Footer Placeholder 5">
            <a:extLst>
              <a:ext uri="{FF2B5EF4-FFF2-40B4-BE49-F238E27FC236}">
                <a16:creationId xmlns:a16="http://schemas.microsoft.com/office/drawing/2014/main" id="{6650602A-222E-A8B0-723A-06CCD5050FC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3B60F8F-FA10-3CB9-4BFE-8AB4D61CD382}"/>
              </a:ext>
            </a:extLst>
          </p:cNvPr>
          <p:cNvSpPr>
            <a:spLocks noGrp="1"/>
          </p:cNvSpPr>
          <p:nvPr>
            <p:ph type="sldNum" sz="quarter" idx="12"/>
          </p:nvPr>
        </p:nvSpPr>
        <p:spPr/>
        <p:txBody>
          <a:bodyPr/>
          <a:lstStyle/>
          <a:p>
            <a:fld id="{F1CABF10-C977-484A-B17C-7483E3A0E9FD}" type="slidenum">
              <a:rPr lang="en-AU" smtClean="0"/>
              <a:t>‹#›</a:t>
            </a:fld>
            <a:endParaRPr lang="en-AU"/>
          </a:p>
        </p:txBody>
      </p:sp>
    </p:spTree>
    <p:extLst>
      <p:ext uri="{BB962C8B-B14F-4D97-AF65-F5344CB8AC3E}">
        <p14:creationId xmlns:p14="http://schemas.microsoft.com/office/powerpoint/2010/main" val="133472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19652-B4F0-B0B6-EDF2-B15992396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E598116-7DEA-911A-1001-47BEA194B0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E538DE7-47E2-2E41-6948-AAEE589FD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4453AF-775E-4013-95FC-5BE955E633AA}" type="datetimeFigureOut">
              <a:rPr lang="en-AU" smtClean="0"/>
              <a:t>29/04/2024</a:t>
            </a:fld>
            <a:endParaRPr lang="en-AU"/>
          </a:p>
        </p:txBody>
      </p:sp>
      <p:sp>
        <p:nvSpPr>
          <p:cNvPr id="5" name="Footer Placeholder 4">
            <a:extLst>
              <a:ext uri="{FF2B5EF4-FFF2-40B4-BE49-F238E27FC236}">
                <a16:creationId xmlns:a16="http://schemas.microsoft.com/office/drawing/2014/main" id="{D89FBE9A-6240-52ED-4B93-CBD9462E26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6C3ED1D-1C37-369A-8791-602F33F1C9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CABF10-C977-484A-B17C-7483E3A0E9FD}" type="slidenum">
              <a:rPr lang="en-AU" smtClean="0"/>
              <a:t>‹#›</a:t>
            </a:fld>
            <a:endParaRPr lang="en-AU"/>
          </a:p>
        </p:txBody>
      </p:sp>
    </p:spTree>
    <p:extLst>
      <p:ext uri="{BB962C8B-B14F-4D97-AF65-F5344CB8AC3E}">
        <p14:creationId xmlns:p14="http://schemas.microsoft.com/office/powerpoint/2010/main" val="2342156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0267C3-939C-F6DC-6F2A-69E73B76DC10}"/>
              </a:ext>
            </a:extLst>
          </p:cNvPr>
          <p:cNvSpPr>
            <a:spLocks noGrp="1"/>
          </p:cNvSpPr>
          <p:nvPr>
            <p:ph type="title"/>
          </p:nvPr>
        </p:nvSpPr>
        <p:spPr/>
        <p:txBody>
          <a:bodyPr/>
          <a:lstStyle/>
          <a:p>
            <a:r>
              <a:rPr lang="en-AU" dirty="0"/>
              <a:t>Introduction to Kernel Memory</a:t>
            </a:r>
          </a:p>
        </p:txBody>
      </p:sp>
      <p:sp>
        <p:nvSpPr>
          <p:cNvPr id="5" name="Content Placeholder 4">
            <a:extLst>
              <a:ext uri="{FF2B5EF4-FFF2-40B4-BE49-F238E27FC236}">
                <a16:creationId xmlns:a16="http://schemas.microsoft.com/office/drawing/2014/main" id="{DBE51D9F-96FA-1A57-3E35-0A0ED284EB0F}"/>
              </a:ext>
            </a:extLst>
          </p:cNvPr>
          <p:cNvSpPr>
            <a:spLocks noGrp="1"/>
          </p:cNvSpPr>
          <p:nvPr>
            <p:ph sz="half" idx="1"/>
          </p:nvPr>
        </p:nvSpPr>
        <p:spPr/>
        <p:txBody>
          <a:bodyPr>
            <a:normAutofit lnSpcReduction="10000"/>
          </a:bodyPr>
          <a:lstStyle/>
          <a:p>
            <a:r>
              <a:rPr lang="en-AU" dirty="0"/>
              <a:t>Multi-model AI service for efficient indexing of datasets through hybrid pipelines.</a:t>
            </a:r>
          </a:p>
          <a:p>
            <a:r>
              <a:rPr lang="en-AU" dirty="0"/>
              <a:t>Support for RAG, synthetic memory, prompt engineering, and custom semantic memory processing.</a:t>
            </a:r>
          </a:p>
          <a:p>
            <a:r>
              <a:rPr lang="en-AU" dirty="0"/>
              <a:t>Available as a Web Service, Docker Container, plugin for ChatGPT/Copilot/Semantic Kernel, and .NET library.</a:t>
            </a:r>
          </a:p>
        </p:txBody>
      </p:sp>
      <p:pic>
        <p:nvPicPr>
          <p:cNvPr id="1026" name="Picture 2" descr="GitHub - microsoft/kernel-memory: Index and query any data ...">
            <a:extLst>
              <a:ext uri="{FF2B5EF4-FFF2-40B4-BE49-F238E27FC236}">
                <a16:creationId xmlns:a16="http://schemas.microsoft.com/office/drawing/2014/main" id="{076BB5D8-EBA5-11C6-31B0-851919B8CC5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705894"/>
            <a:ext cx="51816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78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9B01-02E8-F55C-6890-F67B45784D2A}"/>
              </a:ext>
            </a:extLst>
          </p:cNvPr>
          <p:cNvSpPr>
            <a:spLocks noGrp="1"/>
          </p:cNvSpPr>
          <p:nvPr>
            <p:ph type="title"/>
          </p:nvPr>
        </p:nvSpPr>
        <p:spPr/>
        <p:txBody>
          <a:bodyPr>
            <a:normAutofit/>
          </a:bodyPr>
          <a:lstStyle/>
          <a:p>
            <a:r>
              <a:rPr lang="en-AU" sz="3200" dirty="0"/>
              <a:t>Difference between Kernel Memory and Semantic Memory</a:t>
            </a:r>
          </a:p>
        </p:txBody>
      </p:sp>
      <p:sp>
        <p:nvSpPr>
          <p:cNvPr id="9" name="Text Placeholder 8">
            <a:extLst>
              <a:ext uri="{FF2B5EF4-FFF2-40B4-BE49-F238E27FC236}">
                <a16:creationId xmlns:a16="http://schemas.microsoft.com/office/drawing/2014/main" id="{7AD6C70D-B71D-ED7A-A673-9AA56AA51DF3}"/>
              </a:ext>
            </a:extLst>
          </p:cNvPr>
          <p:cNvSpPr>
            <a:spLocks noGrp="1"/>
          </p:cNvSpPr>
          <p:nvPr>
            <p:ph type="body" idx="1"/>
          </p:nvPr>
        </p:nvSpPr>
        <p:spPr/>
        <p:txBody>
          <a:bodyPr/>
          <a:lstStyle/>
          <a:p>
            <a:r>
              <a:rPr lang="en-AU" dirty="0"/>
              <a:t>Kernel Memory</a:t>
            </a:r>
          </a:p>
        </p:txBody>
      </p:sp>
      <p:sp>
        <p:nvSpPr>
          <p:cNvPr id="7" name="Content Placeholder 6">
            <a:extLst>
              <a:ext uri="{FF2B5EF4-FFF2-40B4-BE49-F238E27FC236}">
                <a16:creationId xmlns:a16="http://schemas.microsoft.com/office/drawing/2014/main" id="{6CBF2B4D-F2B1-8CBF-FDD0-05D8ECD97423}"/>
              </a:ext>
            </a:extLst>
          </p:cNvPr>
          <p:cNvSpPr>
            <a:spLocks noGrp="1"/>
          </p:cNvSpPr>
          <p:nvPr>
            <p:ph sz="half" idx="2"/>
          </p:nvPr>
        </p:nvSpPr>
        <p:spPr/>
        <p:txBody>
          <a:bodyPr/>
          <a:lstStyle/>
          <a:p>
            <a:r>
              <a:rPr lang="en-AU" dirty="0"/>
              <a:t>Provides features such as storing files, extracting text from files, secure data etc.</a:t>
            </a:r>
          </a:p>
          <a:p>
            <a:r>
              <a:rPr lang="en-AU" dirty="0"/>
              <a:t>Codebase is entirely in .NET</a:t>
            </a:r>
          </a:p>
          <a:p>
            <a:r>
              <a:rPr lang="en-AU" dirty="0"/>
              <a:t>Can be used from any tool, language, platform.</a:t>
            </a:r>
          </a:p>
        </p:txBody>
      </p:sp>
      <p:sp>
        <p:nvSpPr>
          <p:cNvPr id="10" name="Text Placeholder 9">
            <a:extLst>
              <a:ext uri="{FF2B5EF4-FFF2-40B4-BE49-F238E27FC236}">
                <a16:creationId xmlns:a16="http://schemas.microsoft.com/office/drawing/2014/main" id="{536BACAE-B0D2-6D0C-3551-07ACA2909FAB}"/>
              </a:ext>
            </a:extLst>
          </p:cNvPr>
          <p:cNvSpPr>
            <a:spLocks noGrp="1"/>
          </p:cNvSpPr>
          <p:nvPr>
            <p:ph type="body" sz="quarter" idx="3"/>
          </p:nvPr>
        </p:nvSpPr>
        <p:spPr/>
        <p:txBody>
          <a:bodyPr/>
          <a:lstStyle/>
          <a:p>
            <a:r>
              <a:rPr lang="en-AU" dirty="0"/>
              <a:t>Semantic Memory</a:t>
            </a:r>
          </a:p>
        </p:txBody>
      </p:sp>
      <p:sp>
        <p:nvSpPr>
          <p:cNvPr id="8" name="Content Placeholder 7">
            <a:extLst>
              <a:ext uri="{FF2B5EF4-FFF2-40B4-BE49-F238E27FC236}">
                <a16:creationId xmlns:a16="http://schemas.microsoft.com/office/drawing/2014/main" id="{2C2FFA2E-159D-D348-A982-5A270976C161}"/>
              </a:ext>
            </a:extLst>
          </p:cNvPr>
          <p:cNvSpPr>
            <a:spLocks noGrp="1"/>
          </p:cNvSpPr>
          <p:nvPr>
            <p:ph sz="quarter" idx="4"/>
          </p:nvPr>
        </p:nvSpPr>
        <p:spPr/>
        <p:txBody>
          <a:bodyPr/>
          <a:lstStyle/>
          <a:p>
            <a:r>
              <a:rPr lang="en-AU" dirty="0"/>
              <a:t>Library for C#, Python, and Java.</a:t>
            </a:r>
          </a:p>
          <a:p>
            <a:r>
              <a:rPr lang="en-AU" dirty="0"/>
              <a:t>Wraps direct calls to DBs and supports vector search.</a:t>
            </a:r>
          </a:p>
          <a:p>
            <a:r>
              <a:rPr lang="en-AU" dirty="0"/>
              <a:t>Part of Semantic Kernel project.</a:t>
            </a:r>
          </a:p>
        </p:txBody>
      </p:sp>
    </p:spTree>
    <p:extLst>
      <p:ext uri="{BB962C8B-B14F-4D97-AF65-F5344CB8AC3E}">
        <p14:creationId xmlns:p14="http://schemas.microsoft.com/office/powerpoint/2010/main" val="2857428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383561-45A9-ABF6-2DC9-83CD5DCBDC5F}"/>
              </a:ext>
            </a:extLst>
          </p:cNvPr>
          <p:cNvSpPr>
            <a:spLocks noGrp="1"/>
          </p:cNvSpPr>
          <p:nvPr>
            <p:ph type="title"/>
          </p:nvPr>
        </p:nvSpPr>
        <p:spPr/>
        <p:txBody>
          <a:bodyPr/>
          <a:lstStyle/>
          <a:p>
            <a:r>
              <a:rPr lang="en-AU" dirty="0"/>
              <a:t>Kernel Memory in Serverless Mode</a:t>
            </a:r>
          </a:p>
        </p:txBody>
      </p:sp>
      <p:sp>
        <p:nvSpPr>
          <p:cNvPr id="8" name="Content Placeholder 7">
            <a:extLst>
              <a:ext uri="{FF2B5EF4-FFF2-40B4-BE49-F238E27FC236}">
                <a16:creationId xmlns:a16="http://schemas.microsoft.com/office/drawing/2014/main" id="{F5054E3E-918F-064A-C08E-EE9AD0B9FF77}"/>
              </a:ext>
            </a:extLst>
          </p:cNvPr>
          <p:cNvSpPr>
            <a:spLocks noGrp="1"/>
          </p:cNvSpPr>
          <p:nvPr>
            <p:ph sz="half" idx="1"/>
          </p:nvPr>
        </p:nvSpPr>
        <p:spPr/>
        <p:txBody>
          <a:bodyPr/>
          <a:lstStyle/>
          <a:p>
            <a:r>
              <a:rPr lang="en-AU" dirty="0"/>
              <a:t>Kernel Memory works and scales best when running as a Web Service.</a:t>
            </a:r>
          </a:p>
          <a:p>
            <a:r>
              <a:rPr lang="en-AU" dirty="0"/>
              <a:t>However, we can use it in serverless mode.</a:t>
            </a:r>
          </a:p>
          <a:p>
            <a:r>
              <a:rPr lang="en-AU" dirty="0"/>
              <a:t>By default, this is volatile and keeps all data only in memory.</a:t>
            </a:r>
          </a:p>
        </p:txBody>
      </p:sp>
      <p:pic>
        <p:nvPicPr>
          <p:cNvPr id="11" name="Content Placeholder 10" descr="A screen shot of a computer program&#10;&#10;Description automatically generated">
            <a:extLst>
              <a:ext uri="{FF2B5EF4-FFF2-40B4-BE49-F238E27FC236}">
                <a16:creationId xmlns:a16="http://schemas.microsoft.com/office/drawing/2014/main" id="{E8A6B76E-4F00-D8B6-0106-015C3C063EE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850188"/>
            <a:ext cx="5181600" cy="2302212"/>
          </a:xfrm>
        </p:spPr>
      </p:pic>
    </p:spTree>
    <p:extLst>
      <p:ext uri="{BB962C8B-B14F-4D97-AF65-F5344CB8AC3E}">
        <p14:creationId xmlns:p14="http://schemas.microsoft.com/office/powerpoint/2010/main" val="2153251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BA47-CACD-9DBC-A29B-F353917432E4}"/>
              </a:ext>
            </a:extLst>
          </p:cNvPr>
          <p:cNvSpPr>
            <a:spLocks noGrp="1"/>
          </p:cNvSpPr>
          <p:nvPr>
            <p:ph type="title"/>
          </p:nvPr>
        </p:nvSpPr>
        <p:spPr/>
        <p:txBody>
          <a:bodyPr/>
          <a:lstStyle/>
          <a:p>
            <a:r>
              <a:rPr lang="en-AU" dirty="0"/>
              <a:t>Using Kernel Memory Service</a:t>
            </a:r>
          </a:p>
        </p:txBody>
      </p:sp>
      <p:sp>
        <p:nvSpPr>
          <p:cNvPr id="5" name="Content Placeholder 4">
            <a:extLst>
              <a:ext uri="{FF2B5EF4-FFF2-40B4-BE49-F238E27FC236}">
                <a16:creationId xmlns:a16="http://schemas.microsoft.com/office/drawing/2014/main" id="{70FF9D72-8EF7-B60E-C853-CC065A50F733}"/>
              </a:ext>
            </a:extLst>
          </p:cNvPr>
          <p:cNvSpPr>
            <a:spLocks noGrp="1"/>
          </p:cNvSpPr>
          <p:nvPr>
            <p:ph idx="1"/>
          </p:nvPr>
        </p:nvSpPr>
        <p:spPr/>
        <p:txBody>
          <a:bodyPr>
            <a:normAutofit lnSpcReduction="10000"/>
          </a:bodyPr>
          <a:lstStyle/>
          <a:p>
            <a:r>
              <a:rPr lang="en-AU" dirty="0"/>
              <a:t>You can run your code locally inside your process, or remotely through an asynchronous service.</a:t>
            </a:r>
          </a:p>
          <a:p>
            <a:r>
              <a:rPr lang="en-AU" dirty="0"/>
              <a:t>Deploy Kernel Memory as a service, plugging in default handlers, using non-blocking processes etc.</a:t>
            </a:r>
          </a:p>
          <a:p>
            <a:r>
              <a:rPr lang="en-AU" dirty="0"/>
              <a:t>Deploy Kernel Memory as a Service if you’re:</a:t>
            </a:r>
          </a:p>
          <a:p>
            <a:pPr lvl="1"/>
            <a:r>
              <a:rPr lang="en-AU" dirty="0"/>
              <a:t>Importing Data and sending queries to your web service</a:t>
            </a:r>
          </a:p>
          <a:p>
            <a:pPr lvl="1"/>
            <a:r>
              <a:rPr lang="en-AU" dirty="0"/>
              <a:t>App is written in another language</a:t>
            </a:r>
          </a:p>
          <a:p>
            <a:pPr lvl="1"/>
            <a:r>
              <a:rPr lang="en-AU" dirty="0"/>
              <a:t>Define custom pipelines mixing multiple languages</a:t>
            </a:r>
          </a:p>
          <a:p>
            <a:pPr lvl="1"/>
            <a:r>
              <a:rPr lang="en-AU" dirty="0"/>
              <a:t>Importing big documents without blocking UI.</a:t>
            </a:r>
          </a:p>
          <a:p>
            <a:pPr lvl="1"/>
            <a:r>
              <a:rPr lang="en-AU" dirty="0"/>
              <a:t>Running memory imports independently, supporting failures and retry logic.</a:t>
            </a:r>
          </a:p>
          <a:p>
            <a:pPr lvl="1"/>
            <a:endParaRPr lang="en-AU" dirty="0"/>
          </a:p>
        </p:txBody>
      </p:sp>
    </p:spTree>
    <p:extLst>
      <p:ext uri="{BB962C8B-B14F-4D97-AF65-F5344CB8AC3E}">
        <p14:creationId xmlns:p14="http://schemas.microsoft.com/office/powerpoint/2010/main" val="3871214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C60E4D-F44E-6483-023A-7241E6D8B281}"/>
              </a:ext>
            </a:extLst>
          </p:cNvPr>
          <p:cNvSpPr>
            <a:spLocks noGrp="1"/>
          </p:cNvSpPr>
          <p:nvPr>
            <p:ph type="title"/>
          </p:nvPr>
        </p:nvSpPr>
        <p:spPr/>
        <p:txBody>
          <a:bodyPr/>
          <a:lstStyle/>
          <a:p>
            <a:r>
              <a:rPr lang="en-AU" dirty="0"/>
              <a:t>Demo</a:t>
            </a:r>
          </a:p>
        </p:txBody>
      </p:sp>
      <p:sp>
        <p:nvSpPr>
          <p:cNvPr id="5" name="Text Placeholder 4">
            <a:extLst>
              <a:ext uri="{FF2B5EF4-FFF2-40B4-BE49-F238E27FC236}">
                <a16:creationId xmlns:a16="http://schemas.microsoft.com/office/drawing/2014/main" id="{029F60F4-6F83-41FA-9C89-088B3851E305}"/>
              </a:ext>
            </a:extLst>
          </p:cNvPr>
          <p:cNvSpPr>
            <a:spLocks noGrp="1"/>
          </p:cNvSpPr>
          <p:nvPr>
            <p:ph type="body" idx="1"/>
          </p:nvPr>
        </p:nvSpPr>
        <p:spPr/>
        <p:txBody>
          <a:bodyPr/>
          <a:lstStyle/>
          <a:p>
            <a:r>
              <a:rPr lang="en-AU" dirty="0"/>
              <a:t>Running Kernel Memory in Serverless Mode and as a Web Service</a:t>
            </a:r>
          </a:p>
        </p:txBody>
      </p:sp>
    </p:spTree>
    <p:extLst>
      <p:ext uri="{BB962C8B-B14F-4D97-AF65-F5344CB8AC3E}">
        <p14:creationId xmlns:p14="http://schemas.microsoft.com/office/powerpoint/2010/main" val="1583836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TotalTime>
  <Words>1065</Words>
  <Application>Microsoft Office PowerPoint</Application>
  <PresentationFormat>Widescreen</PresentationFormat>
  <Paragraphs>69</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Aptos</vt:lpstr>
      <vt:lpstr>Aptos Display</vt:lpstr>
      <vt:lpstr>Arial</vt:lpstr>
      <vt:lpstr>system-ui</vt:lpstr>
      <vt:lpstr>Office Theme</vt:lpstr>
      <vt:lpstr>Introduction to Kernel Memory</vt:lpstr>
      <vt:lpstr>Difference between Kernel Memory and Semantic Memory</vt:lpstr>
      <vt:lpstr>Kernel Memory in Serverless Mode</vt:lpstr>
      <vt:lpstr>Using Kernel Memory Service</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Kernel Memory</dc:title>
  <dc:creator>Will Velida</dc:creator>
  <cp:lastModifiedBy>Will Velida</cp:lastModifiedBy>
  <cp:revision>2</cp:revision>
  <dcterms:created xsi:type="dcterms:W3CDTF">2024-04-26T06:08:59Z</dcterms:created>
  <dcterms:modified xsi:type="dcterms:W3CDTF">2024-04-29T01:54:10Z</dcterms:modified>
</cp:coreProperties>
</file>