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63" r:id="rId5"/>
    <p:sldId id="265" r:id="rId6"/>
    <p:sldId id="269" r:id="rId7"/>
    <p:sldId id="270" r:id="rId8"/>
    <p:sldId id="262" r:id="rId9"/>
    <p:sldId id="266" r:id="rId10"/>
    <p:sldId id="267" r:id="rId11"/>
    <p:sldId id="268" r:id="rId12"/>
    <p:sldId id="272" r:id="rId13"/>
    <p:sldId id="271" r:id="rId14"/>
    <p:sldId id="261" r:id="rId15"/>
    <p:sldId id="273" r:id="rId16"/>
    <p:sldId id="274" r:id="rId17"/>
    <p:sldId id="260"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86AA95B-591A-49DE-B60E-2CEAB2DA068F}">
          <p14:sldIdLst>
            <p14:sldId id="256"/>
            <p14:sldId id="257"/>
            <p14:sldId id="258"/>
          </p14:sldIdLst>
        </p14:section>
        <p14:section name="Native AOT" id="{31F51142-40B7-4CEE-962D-6F37FAD3A7A2}">
          <p14:sldIdLst>
            <p14:sldId id="263"/>
            <p14:sldId id="265"/>
            <p14:sldId id="269"/>
            <p14:sldId id="270"/>
          </p14:sldIdLst>
        </p14:section>
        <p14:section name="Resiliency" id="{AC5EC272-2D1B-468A-A6E1-5B9681C049E7}">
          <p14:sldIdLst>
            <p14:sldId id="262"/>
            <p14:sldId id="266"/>
            <p14:sldId id="267"/>
            <p14:sldId id="268"/>
            <p14:sldId id="272"/>
            <p14:sldId id="271"/>
          </p14:sldIdLst>
        </p14:section>
        <p14:section name="Open Telemetry" id="{48B0B115-B9DF-4647-AD04-F084920AEB36}">
          <p14:sldIdLst>
            <p14:sldId id="261"/>
            <p14:sldId id="273"/>
            <p14:sldId id="274"/>
          </p14:sldIdLst>
        </p14:section>
        <p14:section name=".NET Aspire" id="{1E2FD5A5-DEB1-4AAC-9598-5DFD0590E05E}">
          <p14:sldIdLst>
            <p14:sldId id="260"/>
          </p14:sldIdLst>
        </p14:section>
        <p14:section name="Ending" id="{DD80E051-ECF8-4931-A1E5-CAE701DD3FA6}">
          <p14:sldIdLst>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2" autoAdjust="0"/>
    <p:restoredTop sz="73618" autoAdjust="0"/>
  </p:normalViewPr>
  <p:slideViewPr>
    <p:cSldViewPr snapToGrid="0">
      <p:cViewPr varScale="1">
        <p:scale>
          <a:sx n="78" d="100"/>
          <a:sy n="78" d="100"/>
        </p:scale>
        <p:origin x="96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9EBDE7-6793-4FAE-98E5-AABB28AEFCC5}" type="datetimeFigureOut">
              <a:rPr lang="en-NZ" smtClean="0"/>
              <a:t>5/12/2023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0642DD-F651-47DC-B7D5-5290C747C85D}" type="slidenum">
              <a:rPr lang="en-NZ" smtClean="0"/>
              <a:t>‹#›</a:t>
            </a:fld>
            <a:endParaRPr lang="en-NZ"/>
          </a:p>
        </p:txBody>
      </p:sp>
    </p:spTree>
    <p:extLst>
      <p:ext uri="{BB962C8B-B14F-4D97-AF65-F5344CB8AC3E}">
        <p14:creationId xmlns:p14="http://schemas.microsoft.com/office/powerpoint/2010/main" val="508721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Publishing your app as Native AOT produces an app that’s self contained and that has been ahead-of-time complied to native code.</a:t>
            </a:r>
          </a:p>
          <a:p>
            <a:r>
              <a:rPr lang="en-NZ" dirty="0"/>
              <a:t>They have faster startup time and smaller memory footprints</a:t>
            </a:r>
          </a:p>
          <a:p>
            <a:r>
              <a:rPr lang="en-NZ" dirty="0"/>
              <a:t>These apps can run on machines that don’t have the .NET runtime installed.</a:t>
            </a:r>
          </a:p>
          <a:p>
            <a:r>
              <a:rPr lang="en-NZ" dirty="0"/>
              <a:t>The Native AOT deployment model uses a ahead-of-time complier to compile intermediate language to native code at time of publish.</a:t>
            </a:r>
          </a:p>
          <a:p>
            <a:r>
              <a:rPr lang="en-NZ" dirty="0"/>
              <a:t>Native AOT apps don’t use a just in time complier when the application runs, meaning they can run in restricted environments where a JIT isn’t allowed.</a:t>
            </a:r>
          </a:p>
          <a:p>
            <a:r>
              <a:rPr lang="en-NZ" dirty="0"/>
              <a:t>They target a specific runtime environment, such as Linux x64 or Windows x64</a:t>
            </a:r>
          </a:p>
        </p:txBody>
      </p:sp>
      <p:sp>
        <p:nvSpPr>
          <p:cNvPr id="4" name="Slide Number Placeholder 3"/>
          <p:cNvSpPr>
            <a:spLocks noGrp="1"/>
          </p:cNvSpPr>
          <p:nvPr>
            <p:ph type="sldNum" sz="quarter" idx="5"/>
          </p:nvPr>
        </p:nvSpPr>
        <p:spPr/>
        <p:txBody>
          <a:bodyPr/>
          <a:lstStyle/>
          <a:p>
            <a:fld id="{360642DD-F651-47DC-B7D5-5290C747C85D}" type="slidenum">
              <a:rPr lang="en-NZ" smtClean="0"/>
              <a:t>5</a:t>
            </a:fld>
            <a:endParaRPr lang="en-NZ"/>
          </a:p>
        </p:txBody>
      </p:sp>
    </p:spTree>
    <p:extLst>
      <p:ext uri="{BB962C8B-B14F-4D97-AF65-F5344CB8AC3E}">
        <p14:creationId xmlns:p14="http://schemas.microsoft.com/office/powerpoint/2010/main" val="1498991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Publishing and deploying a native AOT app gives us the following benefits:</a:t>
            </a:r>
          </a:p>
          <a:p>
            <a:endParaRPr lang="en-NZ" dirty="0"/>
          </a:p>
          <a:p>
            <a:r>
              <a:rPr lang="en-NZ" dirty="0"/>
              <a:t>- when publishing with native AOT, a single executable is produced containing just the code from external dependencies need to support the program. This reduced size leads to smaller container images and reduced deployment time from smaller images.</a:t>
            </a:r>
          </a:p>
          <a:p>
            <a:r>
              <a:rPr lang="en-NZ" dirty="0"/>
              <a:t>- Native AOT apps can show a reduced start-up time, which means the app can serve requests quicker, and it can improve deployment where container orchestrators need to manage transition from one version of the app to another.</a:t>
            </a:r>
          </a:p>
          <a:p>
            <a:r>
              <a:rPr lang="en-NZ" dirty="0"/>
              <a:t>- Native AOT apps can have reduced memory demands, depending on the workload. This can lead to greater deployment density and improved scalability.</a:t>
            </a:r>
          </a:p>
        </p:txBody>
      </p:sp>
      <p:sp>
        <p:nvSpPr>
          <p:cNvPr id="4" name="Slide Number Placeholder 3"/>
          <p:cNvSpPr>
            <a:spLocks noGrp="1"/>
          </p:cNvSpPr>
          <p:nvPr>
            <p:ph type="sldNum" sz="quarter" idx="5"/>
          </p:nvPr>
        </p:nvSpPr>
        <p:spPr/>
        <p:txBody>
          <a:bodyPr/>
          <a:lstStyle/>
          <a:p>
            <a:fld id="{360642DD-F651-47DC-B7D5-5290C747C85D}" type="slidenum">
              <a:rPr lang="en-NZ" smtClean="0"/>
              <a:t>6</a:t>
            </a:fld>
            <a:endParaRPr lang="en-NZ"/>
          </a:p>
        </p:txBody>
      </p:sp>
    </p:spTree>
    <p:extLst>
      <p:ext uri="{BB962C8B-B14F-4D97-AF65-F5344CB8AC3E}">
        <p14:creationId xmlns:p14="http://schemas.microsoft.com/office/powerpoint/2010/main" val="2467045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360642DD-F651-47DC-B7D5-5290C747C85D}" type="slidenum">
              <a:rPr lang="en-NZ" smtClean="0"/>
              <a:t>7</a:t>
            </a:fld>
            <a:endParaRPr lang="en-NZ"/>
          </a:p>
        </p:txBody>
      </p:sp>
    </p:spTree>
    <p:extLst>
      <p:ext uri="{BB962C8B-B14F-4D97-AF65-F5344CB8AC3E}">
        <p14:creationId xmlns:p14="http://schemas.microsoft.com/office/powerpoint/2010/main" val="1398543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One thing we can be sure of about when we deploy cloud services is that failures will always happen.</a:t>
            </a:r>
          </a:p>
          <a:p>
            <a:r>
              <a:rPr lang="en-NZ" dirty="0"/>
              <a:t>They could be network outages, transient errors, remote services going offline etc.</a:t>
            </a:r>
          </a:p>
        </p:txBody>
      </p:sp>
      <p:sp>
        <p:nvSpPr>
          <p:cNvPr id="4" name="Slide Number Placeholder 3"/>
          <p:cNvSpPr>
            <a:spLocks noGrp="1"/>
          </p:cNvSpPr>
          <p:nvPr>
            <p:ph type="sldNum" sz="quarter" idx="5"/>
          </p:nvPr>
        </p:nvSpPr>
        <p:spPr/>
        <p:txBody>
          <a:bodyPr/>
          <a:lstStyle/>
          <a:p>
            <a:fld id="{360642DD-F651-47DC-B7D5-5290C747C85D}" type="slidenum">
              <a:rPr lang="en-NZ" smtClean="0"/>
              <a:t>9</a:t>
            </a:fld>
            <a:endParaRPr lang="en-NZ"/>
          </a:p>
        </p:txBody>
      </p:sp>
    </p:spTree>
    <p:extLst>
      <p:ext uri="{BB962C8B-B14F-4D97-AF65-F5344CB8AC3E}">
        <p14:creationId xmlns:p14="http://schemas.microsoft.com/office/powerpoint/2010/main" val="3425297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So Microsoft have introduced two new packages for resilience!</a:t>
            </a:r>
          </a:p>
          <a:p>
            <a:r>
              <a:rPr lang="en-NZ" dirty="0"/>
              <a:t>In .NET programming, resilience is achieved by designing apps that can handle failures and recover quickly.</a:t>
            </a:r>
          </a:p>
          <a:p>
            <a:endParaRPr lang="en-NZ" dirty="0"/>
          </a:p>
          <a:p>
            <a:endParaRPr lang="en-NZ" dirty="0"/>
          </a:p>
          <a:p>
            <a:endParaRPr lang="en-NZ" dirty="0"/>
          </a:p>
        </p:txBody>
      </p:sp>
      <p:sp>
        <p:nvSpPr>
          <p:cNvPr id="4" name="Slide Number Placeholder 3"/>
          <p:cNvSpPr>
            <a:spLocks noGrp="1"/>
          </p:cNvSpPr>
          <p:nvPr>
            <p:ph type="sldNum" sz="quarter" idx="5"/>
          </p:nvPr>
        </p:nvSpPr>
        <p:spPr/>
        <p:txBody>
          <a:bodyPr/>
          <a:lstStyle/>
          <a:p>
            <a:fld id="{360642DD-F651-47DC-B7D5-5290C747C85D}" type="slidenum">
              <a:rPr lang="en-NZ" smtClean="0"/>
              <a:t>10</a:t>
            </a:fld>
            <a:endParaRPr lang="en-NZ"/>
          </a:p>
        </p:txBody>
      </p:sp>
    </p:spTree>
    <p:extLst>
      <p:ext uri="{BB962C8B-B14F-4D97-AF65-F5344CB8AC3E}">
        <p14:creationId xmlns:p14="http://schemas.microsoft.com/office/powerpoint/2010/main" val="902128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 two new NuGet packages for resilience are built on top of Polly</a:t>
            </a:r>
          </a:p>
          <a:p>
            <a:r>
              <a:rPr lang="en-NZ" dirty="0"/>
              <a:t>Polly is a .NET resilience and transient fault-handling library that allows you to create resilience strategies such as retry, timeouts etc in a fluent and thread-safe manner.</a:t>
            </a:r>
          </a:p>
        </p:txBody>
      </p:sp>
      <p:sp>
        <p:nvSpPr>
          <p:cNvPr id="4" name="Slide Number Placeholder 3"/>
          <p:cNvSpPr>
            <a:spLocks noGrp="1"/>
          </p:cNvSpPr>
          <p:nvPr>
            <p:ph type="sldNum" sz="quarter" idx="5"/>
          </p:nvPr>
        </p:nvSpPr>
        <p:spPr/>
        <p:txBody>
          <a:bodyPr/>
          <a:lstStyle/>
          <a:p>
            <a:fld id="{360642DD-F651-47DC-B7D5-5290C747C85D}" type="slidenum">
              <a:rPr lang="en-NZ" smtClean="0"/>
              <a:t>11</a:t>
            </a:fld>
            <a:endParaRPr lang="en-NZ"/>
          </a:p>
        </p:txBody>
      </p:sp>
    </p:spTree>
    <p:extLst>
      <p:ext uri="{BB962C8B-B14F-4D97-AF65-F5344CB8AC3E}">
        <p14:creationId xmlns:p14="http://schemas.microsoft.com/office/powerpoint/2010/main" val="4075320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Let’s jump into another demo.</a:t>
            </a:r>
          </a:p>
        </p:txBody>
      </p:sp>
      <p:sp>
        <p:nvSpPr>
          <p:cNvPr id="4" name="Slide Number Placeholder 3"/>
          <p:cNvSpPr>
            <a:spLocks noGrp="1"/>
          </p:cNvSpPr>
          <p:nvPr>
            <p:ph type="sldNum" sz="quarter" idx="5"/>
          </p:nvPr>
        </p:nvSpPr>
        <p:spPr/>
        <p:txBody>
          <a:bodyPr/>
          <a:lstStyle/>
          <a:p>
            <a:fld id="{360642DD-F651-47DC-B7D5-5290C747C85D}" type="slidenum">
              <a:rPr lang="en-NZ" smtClean="0"/>
              <a:t>12</a:t>
            </a:fld>
            <a:endParaRPr lang="en-NZ"/>
          </a:p>
        </p:txBody>
      </p:sp>
    </p:spTree>
    <p:extLst>
      <p:ext uri="{BB962C8B-B14F-4D97-AF65-F5344CB8AC3E}">
        <p14:creationId xmlns:p14="http://schemas.microsoft.com/office/powerpoint/2010/main" val="2977197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Adding resiliency to our client</a:t>
            </a:r>
          </a:p>
        </p:txBody>
      </p:sp>
      <p:sp>
        <p:nvSpPr>
          <p:cNvPr id="4" name="Slide Number Placeholder 3"/>
          <p:cNvSpPr>
            <a:spLocks noGrp="1"/>
          </p:cNvSpPr>
          <p:nvPr>
            <p:ph type="sldNum" sz="quarter" idx="5"/>
          </p:nvPr>
        </p:nvSpPr>
        <p:spPr/>
        <p:txBody>
          <a:bodyPr/>
          <a:lstStyle/>
          <a:p>
            <a:fld id="{360642DD-F651-47DC-B7D5-5290C747C85D}" type="slidenum">
              <a:rPr lang="en-NZ" smtClean="0"/>
              <a:t>13</a:t>
            </a:fld>
            <a:endParaRPr lang="en-NZ"/>
          </a:p>
        </p:txBody>
      </p:sp>
    </p:spTree>
    <p:extLst>
      <p:ext uri="{BB962C8B-B14F-4D97-AF65-F5344CB8AC3E}">
        <p14:creationId xmlns:p14="http://schemas.microsoft.com/office/powerpoint/2010/main" val="197030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21774-8DCC-9433-EDB5-E4F8E46DE5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06ED3D70-6813-107E-7A8C-FEE4751187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653F8165-D7EB-82CF-80AA-435D6210A99B}"/>
              </a:ext>
            </a:extLst>
          </p:cNvPr>
          <p:cNvSpPr>
            <a:spLocks noGrp="1"/>
          </p:cNvSpPr>
          <p:nvPr>
            <p:ph type="dt" sz="half" idx="10"/>
          </p:nvPr>
        </p:nvSpPr>
        <p:spPr/>
        <p:txBody>
          <a:bodyPr/>
          <a:lstStyle/>
          <a:p>
            <a:fld id="{659407C2-D68D-4B0B-863C-653D31E8C3AB}" type="datetimeFigureOut">
              <a:rPr lang="en-AU" smtClean="0"/>
              <a:t>5/12/2023</a:t>
            </a:fld>
            <a:endParaRPr lang="en-AU"/>
          </a:p>
        </p:txBody>
      </p:sp>
      <p:sp>
        <p:nvSpPr>
          <p:cNvPr id="5" name="Footer Placeholder 4">
            <a:extLst>
              <a:ext uri="{FF2B5EF4-FFF2-40B4-BE49-F238E27FC236}">
                <a16:creationId xmlns:a16="http://schemas.microsoft.com/office/drawing/2014/main" id="{33479D08-BE4B-4FCE-F109-6F9E854E14F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1FCD7E4-D69C-3A85-524F-BC28A6C46597}"/>
              </a:ext>
            </a:extLst>
          </p:cNvPr>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1027148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6294F-D11F-A4E8-88F5-2A9EC20F40FC}"/>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21C41A8-2C72-3DC5-7A54-0C36C6837F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05E7A38-D5AE-8566-8815-00AC6E9D6F53}"/>
              </a:ext>
            </a:extLst>
          </p:cNvPr>
          <p:cNvSpPr>
            <a:spLocks noGrp="1"/>
          </p:cNvSpPr>
          <p:nvPr>
            <p:ph type="dt" sz="half" idx="10"/>
          </p:nvPr>
        </p:nvSpPr>
        <p:spPr/>
        <p:txBody>
          <a:bodyPr/>
          <a:lstStyle/>
          <a:p>
            <a:fld id="{659407C2-D68D-4B0B-863C-653D31E8C3AB}" type="datetimeFigureOut">
              <a:rPr lang="en-AU" smtClean="0"/>
              <a:t>5/12/2023</a:t>
            </a:fld>
            <a:endParaRPr lang="en-AU"/>
          </a:p>
        </p:txBody>
      </p:sp>
      <p:sp>
        <p:nvSpPr>
          <p:cNvPr id="5" name="Footer Placeholder 4">
            <a:extLst>
              <a:ext uri="{FF2B5EF4-FFF2-40B4-BE49-F238E27FC236}">
                <a16:creationId xmlns:a16="http://schemas.microsoft.com/office/drawing/2014/main" id="{759FD25A-721F-C9B1-18C2-BD234ABA573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AE05731-E834-3D6F-FC16-D811BC75AA13}"/>
              </a:ext>
            </a:extLst>
          </p:cNvPr>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2596662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77F6E1-F7DD-61DF-2FE4-A4F62CA71D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2039FB1-004C-9AF9-AA51-06B83131F8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0391C12-9C0F-1342-82A2-3327183E50EB}"/>
              </a:ext>
            </a:extLst>
          </p:cNvPr>
          <p:cNvSpPr>
            <a:spLocks noGrp="1"/>
          </p:cNvSpPr>
          <p:nvPr>
            <p:ph type="dt" sz="half" idx="10"/>
          </p:nvPr>
        </p:nvSpPr>
        <p:spPr/>
        <p:txBody>
          <a:bodyPr/>
          <a:lstStyle/>
          <a:p>
            <a:fld id="{659407C2-D68D-4B0B-863C-653D31E8C3AB}" type="datetimeFigureOut">
              <a:rPr lang="en-AU" smtClean="0"/>
              <a:t>5/12/2023</a:t>
            </a:fld>
            <a:endParaRPr lang="en-AU"/>
          </a:p>
        </p:txBody>
      </p:sp>
      <p:sp>
        <p:nvSpPr>
          <p:cNvPr id="5" name="Footer Placeholder 4">
            <a:extLst>
              <a:ext uri="{FF2B5EF4-FFF2-40B4-BE49-F238E27FC236}">
                <a16:creationId xmlns:a16="http://schemas.microsoft.com/office/drawing/2014/main" id="{DFA2C1A4-9BA8-F27D-FB35-3D3CFB92E24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B2DBFC2-78EB-FA27-D383-115CF85004B0}"/>
              </a:ext>
            </a:extLst>
          </p:cNvPr>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3026673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0DD9E-D6B7-4E80-64D6-25B882C8699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0B4E006A-E2CE-D93B-7638-491E2BF177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D5ED2DA-F458-4FCD-CA99-9CFC7025F4EB}"/>
              </a:ext>
            </a:extLst>
          </p:cNvPr>
          <p:cNvSpPr>
            <a:spLocks noGrp="1"/>
          </p:cNvSpPr>
          <p:nvPr>
            <p:ph type="dt" sz="half" idx="10"/>
          </p:nvPr>
        </p:nvSpPr>
        <p:spPr/>
        <p:txBody>
          <a:bodyPr/>
          <a:lstStyle/>
          <a:p>
            <a:fld id="{659407C2-D68D-4B0B-863C-653D31E8C3AB}" type="datetimeFigureOut">
              <a:rPr lang="en-AU" smtClean="0"/>
              <a:t>5/12/2023</a:t>
            </a:fld>
            <a:endParaRPr lang="en-AU"/>
          </a:p>
        </p:txBody>
      </p:sp>
      <p:sp>
        <p:nvSpPr>
          <p:cNvPr id="5" name="Footer Placeholder 4">
            <a:extLst>
              <a:ext uri="{FF2B5EF4-FFF2-40B4-BE49-F238E27FC236}">
                <a16:creationId xmlns:a16="http://schemas.microsoft.com/office/drawing/2014/main" id="{46A397A6-F9BC-AE25-7830-4FAD1812258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343FC29-AA34-8556-435C-841D831A2000}"/>
              </a:ext>
            </a:extLst>
          </p:cNvPr>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3993681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8CF1A-FBFB-7A9F-5199-C670FDE5E7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6E0808D6-9F92-85DC-522B-5B9E1E093F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2FB960-87DC-0663-6343-F9F3B7EE8BC2}"/>
              </a:ext>
            </a:extLst>
          </p:cNvPr>
          <p:cNvSpPr>
            <a:spLocks noGrp="1"/>
          </p:cNvSpPr>
          <p:nvPr>
            <p:ph type="dt" sz="half" idx="10"/>
          </p:nvPr>
        </p:nvSpPr>
        <p:spPr/>
        <p:txBody>
          <a:bodyPr/>
          <a:lstStyle/>
          <a:p>
            <a:fld id="{659407C2-D68D-4B0B-863C-653D31E8C3AB}" type="datetimeFigureOut">
              <a:rPr lang="en-AU" smtClean="0"/>
              <a:t>5/12/2023</a:t>
            </a:fld>
            <a:endParaRPr lang="en-AU"/>
          </a:p>
        </p:txBody>
      </p:sp>
      <p:sp>
        <p:nvSpPr>
          <p:cNvPr id="5" name="Footer Placeholder 4">
            <a:extLst>
              <a:ext uri="{FF2B5EF4-FFF2-40B4-BE49-F238E27FC236}">
                <a16:creationId xmlns:a16="http://schemas.microsoft.com/office/drawing/2014/main" id="{D4F2E7F3-863C-64DC-F69B-DCB5DDCE047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E64C034-1BF3-EF0C-F926-6F4F0C24BD65}"/>
              </a:ext>
            </a:extLst>
          </p:cNvPr>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87639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D3A44-1A7D-4B38-9648-965D52204F7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8650AF8-19CA-5310-AF03-8777007C87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5B45C5C8-E57E-146B-561D-2C59ACC393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47C3439E-7BBA-DFFD-3C79-240B57E62E06}"/>
              </a:ext>
            </a:extLst>
          </p:cNvPr>
          <p:cNvSpPr>
            <a:spLocks noGrp="1"/>
          </p:cNvSpPr>
          <p:nvPr>
            <p:ph type="dt" sz="half" idx="10"/>
          </p:nvPr>
        </p:nvSpPr>
        <p:spPr/>
        <p:txBody>
          <a:bodyPr/>
          <a:lstStyle/>
          <a:p>
            <a:fld id="{659407C2-D68D-4B0B-863C-653D31E8C3AB}" type="datetimeFigureOut">
              <a:rPr lang="en-AU" smtClean="0"/>
              <a:t>5/12/2023</a:t>
            </a:fld>
            <a:endParaRPr lang="en-AU"/>
          </a:p>
        </p:txBody>
      </p:sp>
      <p:sp>
        <p:nvSpPr>
          <p:cNvPr id="6" name="Footer Placeholder 5">
            <a:extLst>
              <a:ext uri="{FF2B5EF4-FFF2-40B4-BE49-F238E27FC236}">
                <a16:creationId xmlns:a16="http://schemas.microsoft.com/office/drawing/2014/main" id="{83EBCA26-7677-D18D-7886-766D77FCF2E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DB36438-6B60-AB8A-536F-6CEC05FA3E21}"/>
              </a:ext>
            </a:extLst>
          </p:cNvPr>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3426961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5A5B9-530F-117B-1DF9-51CA3D2BD6F8}"/>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B8E83FF-52C5-FCE7-6B29-1A02071C25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82B3F3-C474-2937-1C0A-DAE5349ED5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98659142-4D9B-EF69-FDE8-FC82E9F1D5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3F34D2-4F11-3E7D-D043-30242886BE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33FFCA41-F5DE-32C1-300E-8E0F04C804C8}"/>
              </a:ext>
            </a:extLst>
          </p:cNvPr>
          <p:cNvSpPr>
            <a:spLocks noGrp="1"/>
          </p:cNvSpPr>
          <p:nvPr>
            <p:ph type="dt" sz="half" idx="10"/>
          </p:nvPr>
        </p:nvSpPr>
        <p:spPr/>
        <p:txBody>
          <a:bodyPr/>
          <a:lstStyle/>
          <a:p>
            <a:fld id="{659407C2-D68D-4B0B-863C-653D31E8C3AB}" type="datetimeFigureOut">
              <a:rPr lang="en-AU" smtClean="0"/>
              <a:t>5/12/2023</a:t>
            </a:fld>
            <a:endParaRPr lang="en-AU"/>
          </a:p>
        </p:txBody>
      </p:sp>
      <p:sp>
        <p:nvSpPr>
          <p:cNvPr id="8" name="Footer Placeholder 7">
            <a:extLst>
              <a:ext uri="{FF2B5EF4-FFF2-40B4-BE49-F238E27FC236}">
                <a16:creationId xmlns:a16="http://schemas.microsoft.com/office/drawing/2014/main" id="{756978BA-6D9D-3085-5183-916754036A78}"/>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F27B3054-EA4C-845A-5B0F-2C7E830D6478}"/>
              </a:ext>
            </a:extLst>
          </p:cNvPr>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286056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CEDC4-DF3B-40C4-9883-2D02E4614C2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9F6B0CA-104F-869F-EAEF-33BB2889A951}"/>
              </a:ext>
            </a:extLst>
          </p:cNvPr>
          <p:cNvSpPr>
            <a:spLocks noGrp="1"/>
          </p:cNvSpPr>
          <p:nvPr>
            <p:ph type="dt" sz="half" idx="10"/>
          </p:nvPr>
        </p:nvSpPr>
        <p:spPr/>
        <p:txBody>
          <a:bodyPr/>
          <a:lstStyle/>
          <a:p>
            <a:fld id="{659407C2-D68D-4B0B-863C-653D31E8C3AB}" type="datetimeFigureOut">
              <a:rPr lang="en-AU" smtClean="0"/>
              <a:t>5/12/2023</a:t>
            </a:fld>
            <a:endParaRPr lang="en-AU"/>
          </a:p>
        </p:txBody>
      </p:sp>
      <p:sp>
        <p:nvSpPr>
          <p:cNvPr id="4" name="Footer Placeholder 3">
            <a:extLst>
              <a:ext uri="{FF2B5EF4-FFF2-40B4-BE49-F238E27FC236}">
                <a16:creationId xmlns:a16="http://schemas.microsoft.com/office/drawing/2014/main" id="{E0907414-195F-9664-B534-A7B68B985D6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D54DF2FC-6E82-2872-9460-2D7583E833A9}"/>
              </a:ext>
            </a:extLst>
          </p:cNvPr>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417278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8A9F56-6CF9-CA58-E549-4D21426622C4}"/>
              </a:ext>
            </a:extLst>
          </p:cNvPr>
          <p:cNvSpPr>
            <a:spLocks noGrp="1"/>
          </p:cNvSpPr>
          <p:nvPr>
            <p:ph type="dt" sz="half" idx="10"/>
          </p:nvPr>
        </p:nvSpPr>
        <p:spPr/>
        <p:txBody>
          <a:bodyPr/>
          <a:lstStyle/>
          <a:p>
            <a:fld id="{659407C2-D68D-4B0B-863C-653D31E8C3AB}" type="datetimeFigureOut">
              <a:rPr lang="en-AU" smtClean="0"/>
              <a:t>5/12/2023</a:t>
            </a:fld>
            <a:endParaRPr lang="en-AU"/>
          </a:p>
        </p:txBody>
      </p:sp>
      <p:sp>
        <p:nvSpPr>
          <p:cNvPr id="3" name="Footer Placeholder 2">
            <a:extLst>
              <a:ext uri="{FF2B5EF4-FFF2-40B4-BE49-F238E27FC236}">
                <a16:creationId xmlns:a16="http://schemas.microsoft.com/office/drawing/2014/main" id="{E9EF5F3D-A0B7-BBB8-33CA-55DE4E383A2C}"/>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0EAA43C-9A8B-747A-CC20-E36994582816}"/>
              </a:ext>
            </a:extLst>
          </p:cNvPr>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2249454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0B88E-085F-0230-412E-22B44C6FD0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B43BD383-BA7A-EA7C-4504-16CA8FEAC7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D3EDC64-4119-0655-C707-8CBF4FADDF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E61B8E-750A-9210-D3A1-AA5C05115D52}"/>
              </a:ext>
            </a:extLst>
          </p:cNvPr>
          <p:cNvSpPr>
            <a:spLocks noGrp="1"/>
          </p:cNvSpPr>
          <p:nvPr>
            <p:ph type="dt" sz="half" idx="10"/>
          </p:nvPr>
        </p:nvSpPr>
        <p:spPr/>
        <p:txBody>
          <a:bodyPr/>
          <a:lstStyle/>
          <a:p>
            <a:fld id="{659407C2-D68D-4B0B-863C-653D31E8C3AB}" type="datetimeFigureOut">
              <a:rPr lang="en-AU" smtClean="0"/>
              <a:t>5/12/2023</a:t>
            </a:fld>
            <a:endParaRPr lang="en-AU"/>
          </a:p>
        </p:txBody>
      </p:sp>
      <p:sp>
        <p:nvSpPr>
          <p:cNvPr id="6" name="Footer Placeholder 5">
            <a:extLst>
              <a:ext uri="{FF2B5EF4-FFF2-40B4-BE49-F238E27FC236}">
                <a16:creationId xmlns:a16="http://schemas.microsoft.com/office/drawing/2014/main" id="{ADD8FA0D-BADC-BF60-22DF-0D46F675F7E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2BE509B-EAFC-B16A-4097-13DC6D8CB993}"/>
              </a:ext>
            </a:extLst>
          </p:cNvPr>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662889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5ACF1-E06B-EFDF-9AF3-FA24BEC2AC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CB5EBE0A-B9BD-32DF-1F4A-A96CA45769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5D291513-E3C6-EAA7-97BB-40A53C2F2F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9FB98D-9B97-E914-0202-C1CD7FD33A23}"/>
              </a:ext>
            </a:extLst>
          </p:cNvPr>
          <p:cNvSpPr>
            <a:spLocks noGrp="1"/>
          </p:cNvSpPr>
          <p:nvPr>
            <p:ph type="dt" sz="half" idx="10"/>
          </p:nvPr>
        </p:nvSpPr>
        <p:spPr/>
        <p:txBody>
          <a:bodyPr/>
          <a:lstStyle/>
          <a:p>
            <a:fld id="{659407C2-D68D-4B0B-863C-653D31E8C3AB}" type="datetimeFigureOut">
              <a:rPr lang="en-AU" smtClean="0"/>
              <a:t>5/12/2023</a:t>
            </a:fld>
            <a:endParaRPr lang="en-AU"/>
          </a:p>
        </p:txBody>
      </p:sp>
      <p:sp>
        <p:nvSpPr>
          <p:cNvPr id="6" name="Footer Placeholder 5">
            <a:extLst>
              <a:ext uri="{FF2B5EF4-FFF2-40B4-BE49-F238E27FC236}">
                <a16:creationId xmlns:a16="http://schemas.microsoft.com/office/drawing/2014/main" id="{9328C1D7-EB71-D1B1-CE45-49B1E56B563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3A308AD-A4F8-0641-AB81-593A1EB345A1}"/>
              </a:ext>
            </a:extLst>
          </p:cNvPr>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3616338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110F37-7FA7-6143-2FF6-860BD59B57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968EA50-D1C9-62C5-65A2-F0BD4715CB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115DA4D-631B-4AB4-8E90-3654EB25FF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9407C2-D68D-4B0B-863C-653D31E8C3AB}" type="datetimeFigureOut">
              <a:rPr lang="en-AU" smtClean="0"/>
              <a:t>5/12/2023</a:t>
            </a:fld>
            <a:endParaRPr lang="en-AU"/>
          </a:p>
        </p:txBody>
      </p:sp>
      <p:sp>
        <p:nvSpPr>
          <p:cNvPr id="5" name="Footer Placeholder 4">
            <a:extLst>
              <a:ext uri="{FF2B5EF4-FFF2-40B4-BE49-F238E27FC236}">
                <a16:creationId xmlns:a16="http://schemas.microsoft.com/office/drawing/2014/main" id="{66E99543-D235-890A-2332-CB5B6BB1E2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79FC0345-2DC7-7B6A-7B2F-CC0316670B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D0FB48-4DC3-464D-A8CF-5FDD4000B367}" type="slidenum">
              <a:rPr lang="en-AU" smtClean="0"/>
              <a:t>‹#›</a:t>
            </a:fld>
            <a:endParaRPr lang="en-AU"/>
          </a:p>
        </p:txBody>
      </p:sp>
    </p:spTree>
    <p:extLst>
      <p:ext uri="{BB962C8B-B14F-4D97-AF65-F5344CB8AC3E}">
        <p14:creationId xmlns:p14="http://schemas.microsoft.com/office/powerpoint/2010/main" val="2637385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uget.org/packages/Microsoft.Extensions.Resilienc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nuget.org/packages/Microsoft.Extensions.Http.Polly" TargetMode="External"/><Relationship Id="rId5" Type="http://schemas.openxmlformats.org/officeDocument/2006/relationships/hyperlink" Target="https://learn.microsoft.com/en-us/dotnet/api/system.net.http.httpclient" TargetMode="External"/><Relationship Id="rId4" Type="http://schemas.openxmlformats.org/officeDocument/2006/relationships/hyperlink" Target="https://www.nuget.org/packages/Microsoft.Extensions.Http.Resilience"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5C076-9BEE-90BE-5D3B-DB5F2E0343D3}"/>
              </a:ext>
            </a:extLst>
          </p:cNvPr>
          <p:cNvSpPr>
            <a:spLocks noGrp="1"/>
          </p:cNvSpPr>
          <p:nvPr>
            <p:ph type="ctrTitle"/>
          </p:nvPr>
        </p:nvSpPr>
        <p:spPr/>
        <p:txBody>
          <a:bodyPr/>
          <a:lstStyle/>
          <a:p>
            <a:r>
              <a:rPr lang="en-GB" dirty="0"/>
              <a:t>What’s new for Cloud Native developers in .NET 8?</a:t>
            </a:r>
            <a:endParaRPr lang="en-AU" dirty="0"/>
          </a:p>
        </p:txBody>
      </p:sp>
      <p:sp>
        <p:nvSpPr>
          <p:cNvPr id="3" name="Subtitle 2">
            <a:extLst>
              <a:ext uri="{FF2B5EF4-FFF2-40B4-BE49-F238E27FC236}">
                <a16:creationId xmlns:a16="http://schemas.microsoft.com/office/drawing/2014/main" id="{713CA6B7-BD15-B23D-EA19-D74FBA156F3B}"/>
              </a:ext>
            </a:extLst>
          </p:cNvPr>
          <p:cNvSpPr>
            <a:spLocks noGrp="1"/>
          </p:cNvSpPr>
          <p:nvPr>
            <p:ph type="subTitle" idx="1"/>
          </p:nvPr>
        </p:nvSpPr>
        <p:spPr/>
        <p:txBody>
          <a:bodyPr/>
          <a:lstStyle/>
          <a:p>
            <a:r>
              <a:rPr lang="en-GB" dirty="0"/>
              <a:t>Will Velida</a:t>
            </a:r>
          </a:p>
          <a:p>
            <a:r>
              <a:rPr lang="en-GB" dirty="0"/>
              <a:t>Lead Software Engineer @ Mantel Group</a:t>
            </a:r>
          </a:p>
          <a:p>
            <a:r>
              <a:rPr lang="en-GB" dirty="0"/>
              <a:t>@willvelida</a:t>
            </a:r>
            <a:endParaRPr lang="en-AU" dirty="0"/>
          </a:p>
        </p:txBody>
      </p:sp>
    </p:spTree>
    <p:extLst>
      <p:ext uri="{BB962C8B-B14F-4D97-AF65-F5344CB8AC3E}">
        <p14:creationId xmlns:p14="http://schemas.microsoft.com/office/powerpoint/2010/main" val="432365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EA104-91C8-A314-5491-91F4CC12523E}"/>
              </a:ext>
            </a:extLst>
          </p:cNvPr>
          <p:cNvSpPr>
            <a:spLocks noGrp="1"/>
          </p:cNvSpPr>
          <p:nvPr>
            <p:ph type="title"/>
          </p:nvPr>
        </p:nvSpPr>
        <p:spPr/>
        <p:txBody>
          <a:bodyPr/>
          <a:lstStyle/>
          <a:p>
            <a:r>
              <a:rPr lang="en-AU" dirty="0"/>
              <a:t>Two new packages!</a:t>
            </a:r>
          </a:p>
        </p:txBody>
      </p:sp>
      <p:graphicFrame>
        <p:nvGraphicFramePr>
          <p:cNvPr id="4" name="Content Placeholder 3">
            <a:extLst>
              <a:ext uri="{FF2B5EF4-FFF2-40B4-BE49-F238E27FC236}">
                <a16:creationId xmlns:a16="http://schemas.microsoft.com/office/drawing/2014/main" id="{D504D8CE-6676-4F40-DFD1-157D76ECF8AD}"/>
              </a:ext>
            </a:extLst>
          </p:cNvPr>
          <p:cNvGraphicFramePr>
            <a:graphicFrameLocks noGrp="1"/>
          </p:cNvGraphicFramePr>
          <p:nvPr>
            <p:ph idx="1"/>
            <p:extLst>
              <p:ext uri="{D42A27DB-BD31-4B8C-83A1-F6EECF244321}">
                <p14:modId xmlns:p14="http://schemas.microsoft.com/office/powerpoint/2010/main" val="1880830907"/>
              </p:ext>
            </p:extLst>
          </p:nvPr>
        </p:nvGraphicFramePr>
        <p:xfrm>
          <a:off x="838200" y="1825625"/>
          <a:ext cx="10515600" cy="16510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981037931"/>
                    </a:ext>
                  </a:extLst>
                </a:gridCol>
                <a:gridCol w="5257800">
                  <a:extLst>
                    <a:ext uri="{9D8B030D-6E8A-4147-A177-3AD203B41FA5}">
                      <a16:colId xmlns:a16="http://schemas.microsoft.com/office/drawing/2014/main" val="842719906"/>
                    </a:ext>
                  </a:extLst>
                </a:gridCol>
              </a:tblGrid>
              <a:tr h="370840">
                <a:tc>
                  <a:txBody>
                    <a:bodyPr/>
                    <a:lstStyle/>
                    <a:p>
                      <a:pPr algn="l" fontAlgn="t"/>
                      <a:r>
                        <a:rPr lang="en-AU">
                          <a:effectLst/>
                        </a:rPr>
                        <a:t>NuGet package</a:t>
                      </a:r>
                    </a:p>
                  </a:txBody>
                  <a:tcPr/>
                </a:tc>
                <a:tc>
                  <a:txBody>
                    <a:bodyPr/>
                    <a:lstStyle/>
                    <a:p>
                      <a:pPr algn="l" fontAlgn="t"/>
                      <a:r>
                        <a:rPr lang="en-AU">
                          <a:effectLst/>
                        </a:rPr>
                        <a:t>Description</a:t>
                      </a:r>
                    </a:p>
                  </a:txBody>
                  <a:tcPr/>
                </a:tc>
                <a:extLst>
                  <a:ext uri="{0D108BD9-81ED-4DB2-BD59-A6C34878D82A}">
                    <a16:rowId xmlns:a16="http://schemas.microsoft.com/office/drawing/2014/main" val="581564670"/>
                  </a:ext>
                </a:extLst>
              </a:tr>
              <a:tr h="370840">
                <a:tc>
                  <a:txBody>
                    <a:bodyPr/>
                    <a:lstStyle/>
                    <a:p>
                      <a:pPr algn="l" fontAlgn="t"/>
                      <a:r>
                        <a:rPr lang="en-AU" u="none" strike="noStrike">
                          <a:effectLst/>
                          <a:hlinkClick r:id="rId3"/>
                        </a:rPr>
                        <a:t>📦 Microsoft.Extensions.Resilience</a:t>
                      </a:r>
                      <a:endParaRPr lang="en-AU">
                        <a:effectLst/>
                      </a:endParaRPr>
                    </a:p>
                  </a:txBody>
                  <a:tcPr/>
                </a:tc>
                <a:tc>
                  <a:txBody>
                    <a:bodyPr/>
                    <a:lstStyle/>
                    <a:p>
                      <a:pPr algn="l" fontAlgn="t"/>
                      <a:r>
                        <a:rPr lang="en-GB">
                          <a:effectLst/>
                        </a:rPr>
                        <a:t>This NuGet package provides mechanisms to harden apps against transient failures.</a:t>
                      </a:r>
                    </a:p>
                  </a:txBody>
                  <a:tcPr/>
                </a:tc>
                <a:extLst>
                  <a:ext uri="{0D108BD9-81ED-4DB2-BD59-A6C34878D82A}">
                    <a16:rowId xmlns:a16="http://schemas.microsoft.com/office/drawing/2014/main" val="820126845"/>
                  </a:ext>
                </a:extLst>
              </a:tr>
              <a:tr h="370840">
                <a:tc>
                  <a:txBody>
                    <a:bodyPr/>
                    <a:lstStyle/>
                    <a:p>
                      <a:pPr algn="l" fontAlgn="t"/>
                      <a:r>
                        <a:rPr lang="en-AU" u="none" strike="noStrike">
                          <a:effectLst/>
                          <a:hlinkClick r:id="rId4"/>
                        </a:rPr>
                        <a:t>📦 Microsoft.Extensions.Http.Resilience</a:t>
                      </a:r>
                      <a:endParaRPr lang="en-AU">
                        <a:effectLst/>
                      </a:endParaRPr>
                    </a:p>
                  </a:txBody>
                  <a:tcPr/>
                </a:tc>
                <a:tc>
                  <a:txBody>
                    <a:bodyPr/>
                    <a:lstStyle/>
                    <a:p>
                      <a:pPr algn="l" fontAlgn="t"/>
                      <a:r>
                        <a:rPr lang="en-GB" dirty="0">
                          <a:effectLst/>
                        </a:rPr>
                        <a:t>This NuGet package provides resilience mechanisms specifically for the </a:t>
                      </a:r>
                      <a:r>
                        <a:rPr lang="en-GB" u="none" strike="noStrike" dirty="0" err="1">
                          <a:effectLst/>
                          <a:hlinkClick r:id="rId5"/>
                        </a:rPr>
                        <a:t>HttpClient</a:t>
                      </a:r>
                      <a:r>
                        <a:rPr lang="en-GB" dirty="0">
                          <a:effectLst/>
                        </a:rPr>
                        <a:t> class.</a:t>
                      </a:r>
                    </a:p>
                  </a:txBody>
                  <a:tcPr/>
                </a:tc>
                <a:extLst>
                  <a:ext uri="{0D108BD9-81ED-4DB2-BD59-A6C34878D82A}">
                    <a16:rowId xmlns:a16="http://schemas.microsoft.com/office/drawing/2014/main" val="974012122"/>
                  </a:ext>
                </a:extLst>
              </a:tr>
            </a:tbl>
          </a:graphicData>
        </a:graphic>
      </p:graphicFrame>
      <p:sp>
        <p:nvSpPr>
          <p:cNvPr id="5" name="Rectangle 4">
            <a:extLst>
              <a:ext uri="{FF2B5EF4-FFF2-40B4-BE49-F238E27FC236}">
                <a16:creationId xmlns:a16="http://schemas.microsoft.com/office/drawing/2014/main" id="{8B6D24FA-2543-D6BD-7BC8-C94C1B733874}"/>
              </a:ext>
            </a:extLst>
          </p:cNvPr>
          <p:cNvSpPr/>
          <p:nvPr/>
        </p:nvSpPr>
        <p:spPr>
          <a:xfrm>
            <a:off x="838200" y="5071730"/>
            <a:ext cx="10515600" cy="11270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effectLst/>
                <a:latin typeface="Segoe UI" panose="020B0502040204020203" pitchFamily="34" charset="0"/>
              </a:rPr>
              <a:t>The </a:t>
            </a:r>
            <a:r>
              <a:rPr lang="en-GB" b="1" i="0" u="none" strike="noStrike" dirty="0" err="1">
                <a:solidFill>
                  <a:schemeClr val="bg1"/>
                </a:solidFill>
                <a:effectLst/>
                <a:latin typeface="Segoe UI" panose="020B0502040204020203" pitchFamily="34" charset="0"/>
                <a:hlinkClick r:id="rId6">
                  <a:extLst>
                    <a:ext uri="{A12FA001-AC4F-418D-AE19-62706E023703}">
                      <ahyp:hlinkClr xmlns:ahyp="http://schemas.microsoft.com/office/drawing/2018/hyperlinkcolor" val="tx"/>
                    </a:ext>
                  </a:extLst>
                </a:hlinkClick>
              </a:rPr>
              <a:t>Microsoft.Extensions.Http.Polly</a:t>
            </a:r>
            <a:r>
              <a:rPr lang="en-GB" b="0" i="0" dirty="0">
                <a:solidFill>
                  <a:schemeClr val="bg1"/>
                </a:solidFill>
                <a:effectLst/>
                <a:latin typeface="Segoe UI" panose="020B0502040204020203" pitchFamily="34" charset="0"/>
              </a:rPr>
              <a:t> NuGet package is deprecated. Use either of the aforementioned packages instead.</a:t>
            </a:r>
            <a:endParaRPr lang="en-AU" dirty="0">
              <a:solidFill>
                <a:schemeClr val="bg1"/>
              </a:solidFill>
            </a:endParaRPr>
          </a:p>
        </p:txBody>
      </p:sp>
    </p:spTree>
    <p:extLst>
      <p:ext uri="{BB962C8B-B14F-4D97-AF65-F5344CB8AC3E}">
        <p14:creationId xmlns:p14="http://schemas.microsoft.com/office/powerpoint/2010/main" val="715692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35F26-3E9D-AA43-3FCA-D6D73F3028A4}"/>
              </a:ext>
            </a:extLst>
          </p:cNvPr>
          <p:cNvSpPr>
            <a:spLocks noGrp="1"/>
          </p:cNvSpPr>
          <p:nvPr>
            <p:ph type="title"/>
          </p:nvPr>
        </p:nvSpPr>
        <p:spPr/>
        <p:txBody>
          <a:bodyPr/>
          <a:lstStyle/>
          <a:p>
            <a:r>
              <a:rPr lang="en-AU" dirty="0"/>
              <a:t>Built on Polly - .NET resilience library</a:t>
            </a:r>
          </a:p>
        </p:txBody>
      </p:sp>
      <p:sp>
        <p:nvSpPr>
          <p:cNvPr id="3" name="Content Placeholder 2">
            <a:extLst>
              <a:ext uri="{FF2B5EF4-FFF2-40B4-BE49-F238E27FC236}">
                <a16:creationId xmlns:a16="http://schemas.microsoft.com/office/drawing/2014/main" id="{ED066E45-362E-2584-0DD0-76B5F5305028}"/>
              </a:ext>
            </a:extLst>
          </p:cNvPr>
          <p:cNvSpPr>
            <a:spLocks noGrp="1"/>
          </p:cNvSpPr>
          <p:nvPr>
            <p:ph idx="1"/>
          </p:nvPr>
        </p:nvSpPr>
        <p:spPr/>
        <p:txBody>
          <a:bodyPr/>
          <a:lstStyle/>
          <a:p>
            <a:r>
              <a:rPr lang="en-AU" dirty="0"/>
              <a:t>Handles Transient failures</a:t>
            </a:r>
          </a:p>
          <a:p>
            <a:r>
              <a:rPr lang="en-AU" dirty="0"/>
              <a:t>Protects system resources</a:t>
            </a:r>
          </a:p>
          <a:p>
            <a:r>
              <a:rPr lang="en-AU" dirty="0"/>
              <a:t>Policies that you can implement include:</a:t>
            </a:r>
          </a:p>
          <a:p>
            <a:pPr lvl="1"/>
            <a:r>
              <a:rPr lang="en-AU" dirty="0"/>
              <a:t>Retry – Try again if something fails.</a:t>
            </a:r>
          </a:p>
          <a:p>
            <a:pPr lvl="1"/>
            <a:r>
              <a:rPr lang="en-AU" dirty="0"/>
              <a:t>Circuit breaker – Stop trying if something is broken or busy.</a:t>
            </a:r>
          </a:p>
          <a:p>
            <a:pPr lvl="1"/>
            <a:r>
              <a:rPr lang="en-AU" dirty="0"/>
              <a:t>Timeout – Give up if something takes too long.</a:t>
            </a:r>
          </a:p>
          <a:p>
            <a:pPr lvl="1"/>
            <a:r>
              <a:rPr lang="en-AU" dirty="0"/>
              <a:t>Fallback – Do something else if something fails.</a:t>
            </a:r>
          </a:p>
          <a:p>
            <a:pPr lvl="1"/>
            <a:r>
              <a:rPr lang="en-AU" dirty="0"/>
              <a:t>Rate limiting – Limit how many requests you make or accept.</a:t>
            </a:r>
          </a:p>
        </p:txBody>
      </p:sp>
    </p:spTree>
    <p:extLst>
      <p:ext uri="{BB962C8B-B14F-4D97-AF65-F5344CB8AC3E}">
        <p14:creationId xmlns:p14="http://schemas.microsoft.com/office/powerpoint/2010/main" val="1294719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0E0517-B83B-A9C3-4D5A-1C090AA7581B}"/>
              </a:ext>
            </a:extLst>
          </p:cNvPr>
          <p:cNvSpPr>
            <a:spLocks noGrp="1"/>
          </p:cNvSpPr>
          <p:nvPr>
            <p:ph type="title"/>
          </p:nvPr>
        </p:nvSpPr>
        <p:spPr/>
        <p:txBody>
          <a:bodyPr/>
          <a:lstStyle/>
          <a:p>
            <a:r>
              <a:rPr lang="en-NZ" dirty="0"/>
              <a:t>Resiliency Demo</a:t>
            </a:r>
          </a:p>
        </p:txBody>
      </p:sp>
      <p:sp>
        <p:nvSpPr>
          <p:cNvPr id="5" name="Text Placeholder 4">
            <a:extLst>
              <a:ext uri="{FF2B5EF4-FFF2-40B4-BE49-F238E27FC236}">
                <a16:creationId xmlns:a16="http://schemas.microsoft.com/office/drawing/2014/main" id="{907BDE63-28BA-9E65-E41D-7C3BC6308C52}"/>
              </a:ext>
            </a:extLst>
          </p:cNvPr>
          <p:cNvSpPr>
            <a:spLocks noGrp="1"/>
          </p:cNvSpPr>
          <p:nvPr>
            <p:ph type="body" idx="1"/>
          </p:nvPr>
        </p:nvSpPr>
        <p:spPr/>
        <p:txBody>
          <a:bodyPr/>
          <a:lstStyle/>
          <a:p>
            <a:endParaRPr lang="en-NZ"/>
          </a:p>
        </p:txBody>
      </p:sp>
    </p:spTree>
    <p:extLst>
      <p:ext uri="{BB962C8B-B14F-4D97-AF65-F5344CB8AC3E}">
        <p14:creationId xmlns:p14="http://schemas.microsoft.com/office/powerpoint/2010/main" val="1886326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DE934-FD49-E778-32F6-AE46E71CECCB}"/>
              </a:ext>
            </a:extLst>
          </p:cNvPr>
          <p:cNvSpPr>
            <a:spLocks noGrp="1"/>
          </p:cNvSpPr>
          <p:nvPr>
            <p:ph type="title"/>
          </p:nvPr>
        </p:nvSpPr>
        <p:spPr/>
        <p:txBody>
          <a:bodyPr/>
          <a:lstStyle/>
          <a:p>
            <a:r>
              <a:rPr lang="en-NZ" dirty="0" err="1"/>
              <a:t>Microsoft.Extensions.Http.Resilience</a:t>
            </a:r>
            <a:endParaRPr lang="en-NZ" dirty="0"/>
          </a:p>
        </p:txBody>
      </p:sp>
      <p:sp>
        <p:nvSpPr>
          <p:cNvPr id="3" name="Content Placeholder 2">
            <a:extLst>
              <a:ext uri="{FF2B5EF4-FFF2-40B4-BE49-F238E27FC236}">
                <a16:creationId xmlns:a16="http://schemas.microsoft.com/office/drawing/2014/main" id="{82AD9ABB-687B-BCF5-D26D-C6C2FDB1DB45}"/>
              </a:ext>
            </a:extLst>
          </p:cNvPr>
          <p:cNvSpPr>
            <a:spLocks noGrp="1"/>
          </p:cNvSpPr>
          <p:nvPr>
            <p:ph idx="1"/>
          </p:nvPr>
        </p:nvSpPr>
        <p:spPr/>
        <p:txBody>
          <a:bodyPr/>
          <a:lstStyle/>
          <a:p>
            <a:r>
              <a:rPr lang="en-NZ" b="1" dirty="0" err="1"/>
              <a:t>AddResilienceHandler</a:t>
            </a:r>
            <a:endParaRPr lang="en-NZ" b="1" dirty="0"/>
          </a:p>
          <a:p>
            <a:pPr lvl="1"/>
            <a:r>
              <a:rPr lang="en-NZ" dirty="0"/>
              <a:t>Used for custom resilience pipelines</a:t>
            </a:r>
          </a:p>
          <a:p>
            <a:pPr lvl="1"/>
            <a:r>
              <a:rPr lang="en-NZ" dirty="0"/>
              <a:t>Used when standard resilience or standard hedging is not suitable</a:t>
            </a:r>
          </a:p>
          <a:p>
            <a:r>
              <a:rPr lang="en-NZ" b="1" dirty="0" err="1"/>
              <a:t>AddStandardResilienceHandler</a:t>
            </a:r>
            <a:endParaRPr lang="en-NZ" b="1" dirty="0"/>
          </a:p>
          <a:p>
            <a:pPr lvl="1"/>
            <a:r>
              <a:rPr lang="en-NZ" dirty="0"/>
              <a:t>Recommended out-of-the-box resilience solution.</a:t>
            </a:r>
          </a:p>
          <a:p>
            <a:r>
              <a:rPr lang="en-NZ" b="1" dirty="0" err="1"/>
              <a:t>AddStandardHedgingHandler</a:t>
            </a:r>
            <a:endParaRPr lang="en-NZ" b="1" dirty="0"/>
          </a:p>
          <a:p>
            <a:pPr lvl="1"/>
            <a:r>
              <a:rPr lang="en-NZ" dirty="0"/>
              <a:t>Improves latencies, increases costs</a:t>
            </a:r>
          </a:p>
          <a:p>
            <a:pPr lvl="1"/>
            <a:r>
              <a:rPr lang="en-NZ" dirty="0"/>
              <a:t>Can send requests concurrently</a:t>
            </a:r>
          </a:p>
          <a:p>
            <a:pPr lvl="1"/>
            <a:r>
              <a:rPr lang="en-NZ" dirty="0"/>
              <a:t>Supports routing</a:t>
            </a:r>
          </a:p>
          <a:p>
            <a:pPr lvl="1"/>
            <a:r>
              <a:rPr lang="en-NZ" dirty="0"/>
              <a:t>Used for idempotent request only.</a:t>
            </a:r>
          </a:p>
        </p:txBody>
      </p:sp>
    </p:spTree>
    <p:extLst>
      <p:ext uri="{BB962C8B-B14F-4D97-AF65-F5344CB8AC3E}">
        <p14:creationId xmlns:p14="http://schemas.microsoft.com/office/powerpoint/2010/main" val="3123102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AB46B6-6F9A-086E-4E9F-689A28982F82}"/>
              </a:ext>
            </a:extLst>
          </p:cNvPr>
          <p:cNvSpPr>
            <a:spLocks noGrp="1"/>
          </p:cNvSpPr>
          <p:nvPr>
            <p:ph type="title"/>
          </p:nvPr>
        </p:nvSpPr>
        <p:spPr/>
        <p:txBody>
          <a:bodyPr/>
          <a:lstStyle/>
          <a:p>
            <a:r>
              <a:rPr lang="en-GB" dirty="0"/>
              <a:t>New metrics in ASP.NET Core</a:t>
            </a:r>
          </a:p>
        </p:txBody>
      </p:sp>
      <p:sp>
        <p:nvSpPr>
          <p:cNvPr id="5" name="Text Placeholder 4">
            <a:extLst>
              <a:ext uri="{FF2B5EF4-FFF2-40B4-BE49-F238E27FC236}">
                <a16:creationId xmlns:a16="http://schemas.microsoft.com/office/drawing/2014/main" id="{239FE560-E3D2-C5D4-7E61-3C34AC9F81A8}"/>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3593118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5154A3-E20E-E8DD-EA18-AA2C20916E08}"/>
              </a:ext>
            </a:extLst>
          </p:cNvPr>
          <p:cNvSpPr>
            <a:spLocks noGrp="1"/>
          </p:cNvSpPr>
          <p:nvPr>
            <p:ph type="title"/>
          </p:nvPr>
        </p:nvSpPr>
        <p:spPr/>
        <p:txBody>
          <a:bodyPr/>
          <a:lstStyle/>
          <a:p>
            <a:r>
              <a:rPr lang="en-NZ" dirty="0" err="1"/>
              <a:t>System.Diagnostics.Metrics</a:t>
            </a:r>
            <a:endParaRPr lang="en-NZ" dirty="0"/>
          </a:p>
        </p:txBody>
      </p:sp>
      <p:sp>
        <p:nvSpPr>
          <p:cNvPr id="5" name="Content Placeholder 4">
            <a:extLst>
              <a:ext uri="{FF2B5EF4-FFF2-40B4-BE49-F238E27FC236}">
                <a16:creationId xmlns:a16="http://schemas.microsoft.com/office/drawing/2014/main" id="{93C1D270-49FE-79F3-8AA6-0251BDDCE78C}"/>
              </a:ext>
            </a:extLst>
          </p:cNvPr>
          <p:cNvSpPr>
            <a:spLocks noGrp="1"/>
          </p:cNvSpPr>
          <p:nvPr>
            <p:ph idx="1"/>
          </p:nvPr>
        </p:nvSpPr>
        <p:spPr/>
        <p:txBody>
          <a:bodyPr/>
          <a:lstStyle/>
          <a:p>
            <a:r>
              <a:rPr lang="en-NZ" dirty="0"/>
              <a:t>ASP.NET Core now provides runtime metrics through </a:t>
            </a:r>
            <a:r>
              <a:rPr lang="en-NZ" dirty="0" err="1"/>
              <a:t>System.Diagnostics.Metrics</a:t>
            </a:r>
            <a:r>
              <a:rPr lang="en-NZ" dirty="0"/>
              <a:t>.</a:t>
            </a:r>
          </a:p>
          <a:p>
            <a:r>
              <a:rPr lang="en-NZ" dirty="0"/>
              <a:t>Designed in collaboration with OpenTelemetry Community.</a:t>
            </a:r>
          </a:p>
          <a:p>
            <a:r>
              <a:rPr lang="en-NZ" dirty="0"/>
              <a:t>Metrics offer improvements, such as:</a:t>
            </a:r>
          </a:p>
          <a:p>
            <a:pPr lvl="1"/>
            <a:r>
              <a:rPr lang="en-NZ" dirty="0"/>
              <a:t>New counters, gauges, and histograms.</a:t>
            </a:r>
          </a:p>
          <a:p>
            <a:pPr lvl="1"/>
            <a:r>
              <a:rPr lang="en-NZ" dirty="0"/>
              <a:t>Reporting with multi-dimensional values.</a:t>
            </a:r>
          </a:p>
          <a:p>
            <a:pPr lvl="1"/>
            <a:r>
              <a:rPr lang="en-NZ" dirty="0"/>
              <a:t>Integration with wider cloud native ecosystem by aligning to OpenTelemetry standards.</a:t>
            </a:r>
          </a:p>
        </p:txBody>
      </p:sp>
    </p:spTree>
    <p:extLst>
      <p:ext uri="{BB962C8B-B14F-4D97-AF65-F5344CB8AC3E}">
        <p14:creationId xmlns:p14="http://schemas.microsoft.com/office/powerpoint/2010/main" val="484744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8C75F7-737E-36CE-EA7B-379EFA669552}"/>
              </a:ext>
            </a:extLst>
          </p:cNvPr>
          <p:cNvSpPr>
            <a:spLocks noGrp="1"/>
          </p:cNvSpPr>
          <p:nvPr>
            <p:ph type="title"/>
          </p:nvPr>
        </p:nvSpPr>
        <p:spPr/>
        <p:txBody>
          <a:bodyPr/>
          <a:lstStyle/>
          <a:p>
            <a:r>
              <a:rPr lang="en-NZ" dirty="0"/>
              <a:t>Metrics Demo</a:t>
            </a:r>
          </a:p>
        </p:txBody>
      </p:sp>
      <p:sp>
        <p:nvSpPr>
          <p:cNvPr id="5" name="Text Placeholder 4">
            <a:extLst>
              <a:ext uri="{FF2B5EF4-FFF2-40B4-BE49-F238E27FC236}">
                <a16:creationId xmlns:a16="http://schemas.microsoft.com/office/drawing/2014/main" id="{52907351-17D6-2321-7964-95761955CBD4}"/>
              </a:ext>
            </a:extLst>
          </p:cNvPr>
          <p:cNvSpPr>
            <a:spLocks noGrp="1"/>
          </p:cNvSpPr>
          <p:nvPr>
            <p:ph type="body" idx="1"/>
          </p:nvPr>
        </p:nvSpPr>
        <p:spPr/>
        <p:txBody>
          <a:bodyPr/>
          <a:lstStyle/>
          <a:p>
            <a:endParaRPr lang="en-NZ"/>
          </a:p>
        </p:txBody>
      </p:sp>
    </p:spTree>
    <p:extLst>
      <p:ext uri="{BB962C8B-B14F-4D97-AF65-F5344CB8AC3E}">
        <p14:creationId xmlns:p14="http://schemas.microsoft.com/office/powerpoint/2010/main" val="3255049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1C4710-A126-C372-A67C-F36740142F95}"/>
              </a:ext>
            </a:extLst>
          </p:cNvPr>
          <p:cNvSpPr>
            <a:spLocks noGrp="1"/>
          </p:cNvSpPr>
          <p:nvPr>
            <p:ph type="title"/>
          </p:nvPr>
        </p:nvSpPr>
        <p:spPr/>
        <p:txBody>
          <a:bodyPr/>
          <a:lstStyle/>
          <a:p>
            <a:r>
              <a:rPr lang="en-GB" dirty="0"/>
              <a:t>.NET Aspire</a:t>
            </a:r>
            <a:endParaRPr lang="en-AU" dirty="0"/>
          </a:p>
        </p:txBody>
      </p:sp>
      <p:sp>
        <p:nvSpPr>
          <p:cNvPr id="5" name="Text Placeholder 4">
            <a:extLst>
              <a:ext uri="{FF2B5EF4-FFF2-40B4-BE49-F238E27FC236}">
                <a16:creationId xmlns:a16="http://schemas.microsoft.com/office/drawing/2014/main" id="{416B9012-16C5-B06C-BD2B-8E4EF0756FB1}"/>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3026749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BE0EC1-0495-D530-865F-A2FDCD50E28E}"/>
              </a:ext>
            </a:extLst>
          </p:cNvPr>
          <p:cNvSpPr>
            <a:spLocks noGrp="1"/>
          </p:cNvSpPr>
          <p:nvPr>
            <p:ph type="ctrTitle"/>
          </p:nvPr>
        </p:nvSpPr>
        <p:spPr/>
        <p:txBody>
          <a:bodyPr/>
          <a:lstStyle/>
          <a:p>
            <a:r>
              <a:rPr lang="en-GB" dirty="0"/>
              <a:t>Thanks for listening!</a:t>
            </a:r>
            <a:endParaRPr lang="en-AU" dirty="0"/>
          </a:p>
        </p:txBody>
      </p:sp>
      <p:sp>
        <p:nvSpPr>
          <p:cNvPr id="2" name="Subtitle 1">
            <a:extLst>
              <a:ext uri="{FF2B5EF4-FFF2-40B4-BE49-F238E27FC236}">
                <a16:creationId xmlns:a16="http://schemas.microsoft.com/office/drawing/2014/main" id="{8DE72F54-D803-AEE7-D706-6F1C1F30C03F}"/>
              </a:ext>
            </a:extLst>
          </p:cNvPr>
          <p:cNvSpPr>
            <a:spLocks noGrp="1"/>
          </p:cNvSpPr>
          <p:nvPr>
            <p:ph type="subTitle" idx="1"/>
          </p:nvPr>
        </p:nvSpPr>
        <p:spPr/>
        <p:txBody>
          <a:bodyPr>
            <a:normAutofit/>
          </a:bodyPr>
          <a:lstStyle/>
          <a:p>
            <a:r>
              <a:rPr lang="en-NZ" sz="1800" dirty="0"/>
              <a:t>https://github.com/willvelida/talks/tree/main/whats-new-cloud-native-dev-dotnet8</a:t>
            </a:r>
          </a:p>
        </p:txBody>
      </p:sp>
    </p:spTree>
    <p:extLst>
      <p:ext uri="{BB962C8B-B14F-4D97-AF65-F5344CB8AC3E}">
        <p14:creationId xmlns:p14="http://schemas.microsoft.com/office/powerpoint/2010/main" val="2929817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4BE4C-960D-E66A-D5D4-8E315A884690}"/>
              </a:ext>
            </a:extLst>
          </p:cNvPr>
          <p:cNvSpPr>
            <a:spLocks noGrp="1"/>
          </p:cNvSpPr>
          <p:nvPr>
            <p:ph type="title"/>
          </p:nvPr>
        </p:nvSpPr>
        <p:spPr/>
        <p:txBody>
          <a:bodyPr/>
          <a:lstStyle/>
          <a:p>
            <a:r>
              <a:rPr lang="en-GB" dirty="0" err="1"/>
              <a:t>whoami</a:t>
            </a:r>
            <a:endParaRPr lang="en-AU" dirty="0"/>
          </a:p>
        </p:txBody>
      </p:sp>
      <p:sp>
        <p:nvSpPr>
          <p:cNvPr id="3" name="Content Placeholder 2">
            <a:extLst>
              <a:ext uri="{FF2B5EF4-FFF2-40B4-BE49-F238E27FC236}">
                <a16:creationId xmlns:a16="http://schemas.microsoft.com/office/drawing/2014/main" id="{808D3A3C-C0C3-C0B8-50E6-44C3A43B3072}"/>
              </a:ext>
            </a:extLst>
          </p:cNvPr>
          <p:cNvSpPr>
            <a:spLocks noGrp="1"/>
          </p:cNvSpPr>
          <p:nvPr>
            <p:ph sz="half" idx="1"/>
          </p:nvPr>
        </p:nvSpPr>
        <p:spPr/>
        <p:txBody>
          <a:bodyPr/>
          <a:lstStyle/>
          <a:p>
            <a:r>
              <a:rPr lang="en-GB" dirty="0"/>
              <a:t>Lead Software Engineer at </a:t>
            </a:r>
            <a:r>
              <a:rPr lang="en-GB" dirty="0" err="1"/>
              <a:t>Azenix</a:t>
            </a:r>
            <a:r>
              <a:rPr lang="en-GB" dirty="0"/>
              <a:t> by Mantel Group.</a:t>
            </a:r>
          </a:p>
          <a:p>
            <a:r>
              <a:rPr lang="en-GB" dirty="0"/>
              <a:t>Former </a:t>
            </a:r>
            <a:r>
              <a:rPr lang="en-GB" dirty="0" err="1"/>
              <a:t>MSFTer</a:t>
            </a:r>
            <a:r>
              <a:rPr lang="en-GB" dirty="0"/>
              <a:t> and Microsoft MVP based in Auckland – Moved to Melbourne this year</a:t>
            </a:r>
          </a:p>
          <a:p>
            <a:r>
              <a:rPr lang="en-GB" dirty="0"/>
              <a:t>.NET and Azure developer with experience in banking, agriculture, and health industries.</a:t>
            </a:r>
          </a:p>
          <a:p>
            <a:r>
              <a:rPr lang="en-GB" dirty="0"/>
              <a:t>Former average rugby player.</a:t>
            </a:r>
            <a:endParaRPr lang="en-AU" dirty="0"/>
          </a:p>
        </p:txBody>
      </p:sp>
      <p:sp>
        <p:nvSpPr>
          <p:cNvPr id="4" name="Content Placeholder 3">
            <a:extLst>
              <a:ext uri="{FF2B5EF4-FFF2-40B4-BE49-F238E27FC236}">
                <a16:creationId xmlns:a16="http://schemas.microsoft.com/office/drawing/2014/main" id="{24C002BF-B02A-43E0-07B2-5B40F246AE73}"/>
              </a:ext>
            </a:extLst>
          </p:cNvPr>
          <p:cNvSpPr>
            <a:spLocks noGrp="1"/>
          </p:cNvSpPr>
          <p:nvPr>
            <p:ph sz="half" idx="2"/>
          </p:nvPr>
        </p:nvSpPr>
        <p:spPr/>
        <p:txBody>
          <a:bodyPr/>
          <a:lstStyle/>
          <a:p>
            <a:endParaRPr lang="en-AU" dirty="0"/>
          </a:p>
        </p:txBody>
      </p:sp>
    </p:spTree>
    <p:extLst>
      <p:ext uri="{BB962C8B-B14F-4D97-AF65-F5344CB8AC3E}">
        <p14:creationId xmlns:p14="http://schemas.microsoft.com/office/powerpoint/2010/main" val="681677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5A9DF2-D48E-78E3-1E9C-89F18C730719}"/>
              </a:ext>
            </a:extLst>
          </p:cNvPr>
          <p:cNvSpPr>
            <a:spLocks noGrp="1"/>
          </p:cNvSpPr>
          <p:nvPr>
            <p:ph type="title"/>
          </p:nvPr>
        </p:nvSpPr>
        <p:spPr/>
        <p:txBody>
          <a:bodyPr/>
          <a:lstStyle/>
          <a:p>
            <a:r>
              <a:rPr lang="en-GB" dirty="0"/>
              <a:t>Agenda</a:t>
            </a:r>
            <a:endParaRPr lang="en-AU" dirty="0"/>
          </a:p>
        </p:txBody>
      </p:sp>
      <p:sp>
        <p:nvSpPr>
          <p:cNvPr id="6" name="Content Placeholder 5">
            <a:extLst>
              <a:ext uri="{FF2B5EF4-FFF2-40B4-BE49-F238E27FC236}">
                <a16:creationId xmlns:a16="http://schemas.microsoft.com/office/drawing/2014/main" id="{CF80A86E-9196-51F1-C7FC-09B91CBC8319}"/>
              </a:ext>
            </a:extLst>
          </p:cNvPr>
          <p:cNvSpPr>
            <a:spLocks noGrp="1"/>
          </p:cNvSpPr>
          <p:nvPr>
            <p:ph idx="1"/>
          </p:nvPr>
        </p:nvSpPr>
        <p:spPr/>
        <p:txBody>
          <a:bodyPr/>
          <a:lstStyle/>
          <a:p>
            <a:r>
              <a:rPr lang="en-GB" dirty="0"/>
              <a:t>Native AOT</a:t>
            </a:r>
          </a:p>
          <a:p>
            <a:r>
              <a:rPr lang="en-GB" dirty="0"/>
              <a:t>Resiliency improvements</a:t>
            </a:r>
          </a:p>
          <a:p>
            <a:r>
              <a:rPr lang="en-GB" dirty="0"/>
              <a:t>New metrics in ASP.NET Core</a:t>
            </a:r>
          </a:p>
          <a:p>
            <a:r>
              <a:rPr lang="en-GB" dirty="0"/>
              <a:t>.NET Aspire</a:t>
            </a:r>
            <a:endParaRPr lang="en-AU" dirty="0"/>
          </a:p>
        </p:txBody>
      </p:sp>
    </p:spTree>
    <p:extLst>
      <p:ext uri="{BB962C8B-B14F-4D97-AF65-F5344CB8AC3E}">
        <p14:creationId xmlns:p14="http://schemas.microsoft.com/office/powerpoint/2010/main" val="3378372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72B68-A178-1959-9FEC-7EBC6B579B04}"/>
              </a:ext>
            </a:extLst>
          </p:cNvPr>
          <p:cNvSpPr>
            <a:spLocks noGrp="1"/>
          </p:cNvSpPr>
          <p:nvPr>
            <p:ph type="title"/>
          </p:nvPr>
        </p:nvSpPr>
        <p:spPr/>
        <p:txBody>
          <a:bodyPr/>
          <a:lstStyle/>
          <a:p>
            <a:r>
              <a:rPr lang="en-GB" dirty="0"/>
              <a:t>Native AOT (Ahead-of-time)</a:t>
            </a:r>
            <a:endParaRPr lang="en-AU" dirty="0"/>
          </a:p>
        </p:txBody>
      </p:sp>
      <p:sp>
        <p:nvSpPr>
          <p:cNvPr id="5" name="Text Placeholder 4">
            <a:extLst>
              <a:ext uri="{FF2B5EF4-FFF2-40B4-BE49-F238E27FC236}">
                <a16:creationId xmlns:a16="http://schemas.microsoft.com/office/drawing/2014/main" id="{0E8B857D-5DF8-6C29-3F88-631AB2CBF41D}"/>
              </a:ext>
            </a:extLst>
          </p:cNvPr>
          <p:cNvSpPr>
            <a:spLocks noGrp="1"/>
          </p:cNvSpPr>
          <p:nvPr>
            <p:ph type="body" idx="1"/>
          </p:nvPr>
        </p:nvSpPr>
        <p:spPr/>
        <p:txBody>
          <a:bodyPr/>
          <a:lstStyle/>
          <a:p>
            <a:r>
              <a:rPr lang="en-AU" dirty="0"/>
              <a:t>Smaller apps</a:t>
            </a:r>
          </a:p>
          <a:p>
            <a:r>
              <a:rPr lang="en-AU" dirty="0"/>
              <a:t>Faster Startup</a:t>
            </a:r>
          </a:p>
          <a:p>
            <a:r>
              <a:rPr lang="en-AU" dirty="0"/>
              <a:t>Less Memory Apps</a:t>
            </a:r>
          </a:p>
        </p:txBody>
      </p:sp>
    </p:spTree>
    <p:extLst>
      <p:ext uri="{BB962C8B-B14F-4D97-AF65-F5344CB8AC3E}">
        <p14:creationId xmlns:p14="http://schemas.microsoft.com/office/powerpoint/2010/main" val="1237346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5F3F56-184D-C324-9FD0-9004A515C337}"/>
              </a:ext>
            </a:extLst>
          </p:cNvPr>
          <p:cNvSpPr>
            <a:spLocks noGrp="1"/>
          </p:cNvSpPr>
          <p:nvPr>
            <p:ph type="title"/>
          </p:nvPr>
        </p:nvSpPr>
        <p:spPr/>
        <p:txBody>
          <a:bodyPr/>
          <a:lstStyle/>
          <a:p>
            <a:r>
              <a:rPr lang="en-AU" dirty="0"/>
              <a:t>How does native AOT work?</a:t>
            </a:r>
          </a:p>
        </p:txBody>
      </p:sp>
      <p:sp>
        <p:nvSpPr>
          <p:cNvPr id="5" name="Content Placeholder 4">
            <a:extLst>
              <a:ext uri="{FF2B5EF4-FFF2-40B4-BE49-F238E27FC236}">
                <a16:creationId xmlns:a16="http://schemas.microsoft.com/office/drawing/2014/main" id="{AD5781B7-8509-4495-41B9-1028316DE080}"/>
              </a:ext>
            </a:extLst>
          </p:cNvPr>
          <p:cNvSpPr>
            <a:spLocks noGrp="1"/>
          </p:cNvSpPr>
          <p:nvPr>
            <p:ph idx="1"/>
          </p:nvPr>
        </p:nvSpPr>
        <p:spPr/>
        <p:txBody>
          <a:bodyPr/>
          <a:lstStyle/>
          <a:p>
            <a:r>
              <a:rPr lang="en-AU" dirty="0"/>
              <a:t>C# is compiled to Intermediate Language (IL) on build.</a:t>
            </a:r>
          </a:p>
          <a:p>
            <a:r>
              <a:rPr lang="en-AU" dirty="0"/>
              <a:t>IL is compiled to platform code on publish.</a:t>
            </a:r>
          </a:p>
          <a:p>
            <a:r>
              <a:rPr lang="en-AU" dirty="0"/>
              <a:t>Published app:</a:t>
            </a:r>
          </a:p>
          <a:p>
            <a:pPr lvl="1"/>
            <a:r>
              <a:rPr lang="en-AU" dirty="0"/>
              <a:t>Has no JIT (Just-in-time) complier</a:t>
            </a:r>
          </a:p>
          <a:p>
            <a:pPr lvl="1"/>
            <a:r>
              <a:rPr lang="en-AU" dirty="0"/>
              <a:t>Still contains a runtime &amp; GC (is still “managed”)</a:t>
            </a:r>
          </a:p>
          <a:p>
            <a:pPr lvl="1"/>
            <a:r>
              <a:rPr lang="en-AU" dirty="0"/>
              <a:t>Is single-file</a:t>
            </a:r>
          </a:p>
          <a:p>
            <a:pPr lvl="1"/>
            <a:r>
              <a:rPr lang="en-AU" dirty="0"/>
              <a:t>Is trimmed to reduce app size</a:t>
            </a:r>
          </a:p>
          <a:p>
            <a:pPr lvl="1"/>
            <a:r>
              <a:rPr lang="en-AU" dirty="0"/>
              <a:t>Is OS &amp; architecture specific, e.g. linux-x64</a:t>
            </a:r>
          </a:p>
        </p:txBody>
      </p:sp>
    </p:spTree>
    <p:extLst>
      <p:ext uri="{BB962C8B-B14F-4D97-AF65-F5344CB8AC3E}">
        <p14:creationId xmlns:p14="http://schemas.microsoft.com/office/powerpoint/2010/main" val="1954448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5D8DC-4DDD-2A04-59AC-319262BE7065}"/>
              </a:ext>
            </a:extLst>
          </p:cNvPr>
          <p:cNvSpPr>
            <a:spLocks noGrp="1"/>
          </p:cNvSpPr>
          <p:nvPr>
            <p:ph type="title"/>
          </p:nvPr>
        </p:nvSpPr>
        <p:spPr/>
        <p:txBody>
          <a:bodyPr/>
          <a:lstStyle/>
          <a:p>
            <a:r>
              <a:rPr lang="en-NZ" dirty="0"/>
              <a:t>Why Native AOT with ASP.NET Core?</a:t>
            </a:r>
          </a:p>
        </p:txBody>
      </p:sp>
      <p:sp>
        <p:nvSpPr>
          <p:cNvPr id="3" name="Content Placeholder 2">
            <a:extLst>
              <a:ext uri="{FF2B5EF4-FFF2-40B4-BE49-F238E27FC236}">
                <a16:creationId xmlns:a16="http://schemas.microsoft.com/office/drawing/2014/main" id="{625CA74E-0983-E64D-A773-04730C5EE424}"/>
              </a:ext>
            </a:extLst>
          </p:cNvPr>
          <p:cNvSpPr>
            <a:spLocks noGrp="1"/>
          </p:cNvSpPr>
          <p:nvPr>
            <p:ph idx="1"/>
          </p:nvPr>
        </p:nvSpPr>
        <p:spPr/>
        <p:txBody>
          <a:bodyPr/>
          <a:lstStyle/>
          <a:p>
            <a:r>
              <a:rPr lang="en-NZ" dirty="0"/>
              <a:t>Minimized disk footprint</a:t>
            </a:r>
          </a:p>
          <a:p>
            <a:r>
              <a:rPr lang="en-NZ" dirty="0"/>
              <a:t>Reduced startup time</a:t>
            </a:r>
          </a:p>
          <a:p>
            <a:r>
              <a:rPr lang="en-NZ" dirty="0"/>
              <a:t>Reduced memory demand</a:t>
            </a:r>
          </a:p>
        </p:txBody>
      </p:sp>
    </p:spTree>
    <p:extLst>
      <p:ext uri="{BB962C8B-B14F-4D97-AF65-F5344CB8AC3E}">
        <p14:creationId xmlns:p14="http://schemas.microsoft.com/office/powerpoint/2010/main" val="3949879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530DC9-BA81-169B-CE67-D23C99F2F022}"/>
              </a:ext>
            </a:extLst>
          </p:cNvPr>
          <p:cNvSpPr>
            <a:spLocks noGrp="1"/>
          </p:cNvSpPr>
          <p:nvPr>
            <p:ph type="title"/>
          </p:nvPr>
        </p:nvSpPr>
        <p:spPr/>
        <p:txBody>
          <a:bodyPr/>
          <a:lstStyle/>
          <a:p>
            <a:r>
              <a:rPr lang="en-NZ" dirty="0"/>
              <a:t>Native AOT Demo</a:t>
            </a:r>
          </a:p>
        </p:txBody>
      </p:sp>
      <p:sp>
        <p:nvSpPr>
          <p:cNvPr id="5" name="Text Placeholder 4">
            <a:extLst>
              <a:ext uri="{FF2B5EF4-FFF2-40B4-BE49-F238E27FC236}">
                <a16:creationId xmlns:a16="http://schemas.microsoft.com/office/drawing/2014/main" id="{C28E54BF-5799-92D1-6C59-66B261CCBAD9}"/>
              </a:ext>
            </a:extLst>
          </p:cNvPr>
          <p:cNvSpPr>
            <a:spLocks noGrp="1"/>
          </p:cNvSpPr>
          <p:nvPr>
            <p:ph type="body" idx="1"/>
          </p:nvPr>
        </p:nvSpPr>
        <p:spPr/>
        <p:txBody>
          <a:bodyPr/>
          <a:lstStyle/>
          <a:p>
            <a:endParaRPr lang="en-NZ"/>
          </a:p>
        </p:txBody>
      </p:sp>
    </p:spTree>
    <p:extLst>
      <p:ext uri="{BB962C8B-B14F-4D97-AF65-F5344CB8AC3E}">
        <p14:creationId xmlns:p14="http://schemas.microsoft.com/office/powerpoint/2010/main" val="159064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B4E8A6-A076-8CDA-14AB-73E908A9F068}"/>
              </a:ext>
            </a:extLst>
          </p:cNvPr>
          <p:cNvSpPr>
            <a:spLocks noGrp="1"/>
          </p:cNvSpPr>
          <p:nvPr>
            <p:ph type="title"/>
          </p:nvPr>
        </p:nvSpPr>
        <p:spPr/>
        <p:txBody>
          <a:bodyPr/>
          <a:lstStyle/>
          <a:p>
            <a:r>
              <a:rPr lang="en-GB" dirty="0"/>
              <a:t>Resiliency Improvements</a:t>
            </a:r>
            <a:endParaRPr lang="en-AU" dirty="0"/>
          </a:p>
        </p:txBody>
      </p:sp>
      <p:sp>
        <p:nvSpPr>
          <p:cNvPr id="5" name="Text Placeholder 4">
            <a:extLst>
              <a:ext uri="{FF2B5EF4-FFF2-40B4-BE49-F238E27FC236}">
                <a16:creationId xmlns:a16="http://schemas.microsoft.com/office/drawing/2014/main" id="{5BD88284-4DEE-229D-B193-C4CE028BCC8C}"/>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1199755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2BFB6FC-B2C6-6C1F-0597-E3CBFFD5A639}"/>
              </a:ext>
            </a:extLst>
          </p:cNvPr>
          <p:cNvSpPr>
            <a:spLocks noGrp="1"/>
          </p:cNvSpPr>
          <p:nvPr>
            <p:ph type="ctrTitle"/>
          </p:nvPr>
        </p:nvSpPr>
        <p:spPr/>
        <p:txBody>
          <a:bodyPr/>
          <a:lstStyle/>
          <a:p>
            <a:r>
              <a:rPr lang="en-AU" dirty="0"/>
              <a:t>Failures will happen!</a:t>
            </a:r>
          </a:p>
        </p:txBody>
      </p:sp>
      <p:sp>
        <p:nvSpPr>
          <p:cNvPr id="7" name="Subtitle 6">
            <a:extLst>
              <a:ext uri="{FF2B5EF4-FFF2-40B4-BE49-F238E27FC236}">
                <a16:creationId xmlns:a16="http://schemas.microsoft.com/office/drawing/2014/main" id="{59E5AA5D-AE2C-C89E-1E1D-E3546CBA3BD5}"/>
              </a:ext>
            </a:extLst>
          </p:cNvPr>
          <p:cNvSpPr>
            <a:spLocks noGrp="1"/>
          </p:cNvSpPr>
          <p:nvPr>
            <p:ph type="subTitle" idx="1"/>
          </p:nvPr>
        </p:nvSpPr>
        <p:spPr/>
        <p:txBody>
          <a:bodyPr/>
          <a:lstStyle/>
          <a:p>
            <a:r>
              <a:rPr lang="en-AU" dirty="0"/>
              <a:t>Network outages</a:t>
            </a:r>
          </a:p>
          <a:p>
            <a:r>
              <a:rPr lang="en-AU" dirty="0"/>
              <a:t>Transient service errors</a:t>
            </a:r>
          </a:p>
          <a:p>
            <a:r>
              <a:rPr lang="en-AU" dirty="0"/>
              <a:t>Remote service outage</a:t>
            </a:r>
          </a:p>
        </p:txBody>
      </p:sp>
    </p:spTree>
    <p:extLst>
      <p:ext uri="{BB962C8B-B14F-4D97-AF65-F5344CB8AC3E}">
        <p14:creationId xmlns:p14="http://schemas.microsoft.com/office/powerpoint/2010/main" val="2072064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627</TotalTime>
  <Words>830</Words>
  <Application>Microsoft Office PowerPoint</Application>
  <PresentationFormat>Widescreen</PresentationFormat>
  <Paragraphs>106</Paragraphs>
  <Slides>18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Segoe UI</vt:lpstr>
      <vt:lpstr>Office Theme</vt:lpstr>
      <vt:lpstr>What’s new for Cloud Native developers in .NET 8?</vt:lpstr>
      <vt:lpstr>whoami</vt:lpstr>
      <vt:lpstr>Agenda</vt:lpstr>
      <vt:lpstr>Native AOT (Ahead-of-time)</vt:lpstr>
      <vt:lpstr>How does native AOT work?</vt:lpstr>
      <vt:lpstr>Why Native AOT with ASP.NET Core?</vt:lpstr>
      <vt:lpstr>Native AOT Demo</vt:lpstr>
      <vt:lpstr>Resiliency Improvements</vt:lpstr>
      <vt:lpstr>Failures will happen!</vt:lpstr>
      <vt:lpstr>Two new packages!</vt:lpstr>
      <vt:lpstr>Built on Polly - .NET resilience library</vt:lpstr>
      <vt:lpstr>Resiliency Demo</vt:lpstr>
      <vt:lpstr>Microsoft.Extensions.Http.Resilience</vt:lpstr>
      <vt:lpstr>New metrics in ASP.NET Core</vt:lpstr>
      <vt:lpstr>System.Diagnostics.Metrics</vt:lpstr>
      <vt:lpstr>Metrics Demo</vt:lpstr>
      <vt:lpstr>.NET Aspire</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new for Cloud Native developers in .NET 8?</dc:title>
  <dc:creator>Will Velida</dc:creator>
  <cp:lastModifiedBy>P</cp:lastModifiedBy>
  <cp:revision>12</cp:revision>
  <dcterms:created xsi:type="dcterms:W3CDTF">2023-12-03T23:45:48Z</dcterms:created>
  <dcterms:modified xsi:type="dcterms:W3CDTF">2023-12-05T00:21:42Z</dcterms:modified>
</cp:coreProperties>
</file>