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57" r:id="rId3"/>
    <p:sldId id="258" r:id="rId4"/>
    <p:sldId id="263" r:id="rId5"/>
    <p:sldId id="265" r:id="rId6"/>
    <p:sldId id="269" r:id="rId7"/>
    <p:sldId id="270" r:id="rId8"/>
    <p:sldId id="262" r:id="rId9"/>
    <p:sldId id="266" r:id="rId10"/>
    <p:sldId id="267" r:id="rId11"/>
    <p:sldId id="268" r:id="rId12"/>
    <p:sldId id="272" r:id="rId13"/>
    <p:sldId id="271" r:id="rId14"/>
    <p:sldId id="261" r:id="rId15"/>
    <p:sldId id="273" r:id="rId16"/>
    <p:sldId id="274" r:id="rId17"/>
    <p:sldId id="260" r:id="rId18"/>
    <p:sldId id="275" r:id="rId19"/>
    <p:sldId id="278" r:id="rId20"/>
    <p:sldId id="279" r:id="rId21"/>
    <p:sldId id="281" r:id="rId22"/>
    <p:sldId id="280" r:id="rId23"/>
    <p:sldId id="282" r:id="rId24"/>
    <p:sldId id="276" r:id="rId25"/>
    <p:sldId id="277"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6AA95B-591A-49DE-B60E-2CEAB2DA068F}">
          <p14:sldIdLst>
            <p14:sldId id="256"/>
            <p14:sldId id="257"/>
            <p14:sldId id="258"/>
          </p14:sldIdLst>
        </p14:section>
        <p14:section name="Native AOT" id="{31F51142-40B7-4CEE-962D-6F37FAD3A7A2}">
          <p14:sldIdLst>
            <p14:sldId id="263"/>
            <p14:sldId id="265"/>
            <p14:sldId id="269"/>
            <p14:sldId id="270"/>
          </p14:sldIdLst>
        </p14:section>
        <p14:section name="Resiliency" id="{AC5EC272-2D1B-468A-A6E1-5B9681C049E7}">
          <p14:sldIdLst>
            <p14:sldId id="262"/>
            <p14:sldId id="266"/>
            <p14:sldId id="267"/>
            <p14:sldId id="268"/>
            <p14:sldId id="272"/>
            <p14:sldId id="271"/>
          </p14:sldIdLst>
        </p14:section>
        <p14:section name="Open Telemetry" id="{48B0B115-B9DF-4647-AD04-F084920AEB36}">
          <p14:sldIdLst>
            <p14:sldId id="261"/>
            <p14:sldId id="273"/>
            <p14:sldId id="274"/>
          </p14:sldIdLst>
        </p14:section>
        <p14:section name=".NET Aspire" id="{1E2FD5A5-DEB1-4AAC-9598-5DFD0590E05E}">
          <p14:sldIdLst>
            <p14:sldId id="260"/>
            <p14:sldId id="275"/>
            <p14:sldId id="278"/>
            <p14:sldId id="279"/>
            <p14:sldId id="281"/>
            <p14:sldId id="280"/>
            <p14:sldId id="282"/>
            <p14:sldId id="276"/>
          </p14:sldIdLst>
        </p14:section>
        <p14:section name="Ending" id="{DD80E051-ECF8-4931-A1E5-CAE701DD3FA6}">
          <p14:sldIdLst>
            <p14:sldId id="27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73618" autoAdjust="0"/>
  </p:normalViewPr>
  <p:slideViewPr>
    <p:cSldViewPr snapToGrid="0">
      <p:cViewPr>
        <p:scale>
          <a:sx n="78" d="100"/>
          <a:sy n="78"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147DF-F00E-4BD9-9E8E-90AD60D440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NZ"/>
        </a:p>
      </dgm:t>
    </dgm:pt>
    <dgm:pt modelId="{57A30C6A-A540-4393-8212-D9CA85AC4C20}">
      <dgm:prSet/>
      <dgm:spPr/>
      <dgm:t>
        <a:bodyPr/>
        <a:lstStyle/>
        <a:p>
          <a:r>
            <a:rPr lang="en-NZ" b="0" i="0"/>
            <a:t>Minimized disk footprint</a:t>
          </a:r>
          <a:endParaRPr lang="en-NZ"/>
        </a:p>
      </dgm:t>
    </dgm:pt>
    <dgm:pt modelId="{D9D68FDB-2E21-4D92-8BAF-9466CCA2E0D2}" type="parTrans" cxnId="{F8F95949-B896-4D88-ACC8-58796D1201B6}">
      <dgm:prSet/>
      <dgm:spPr/>
      <dgm:t>
        <a:bodyPr/>
        <a:lstStyle/>
        <a:p>
          <a:endParaRPr lang="en-NZ"/>
        </a:p>
      </dgm:t>
    </dgm:pt>
    <dgm:pt modelId="{2BD8871F-03F3-49B7-A840-8A22447105C8}" type="sibTrans" cxnId="{F8F95949-B896-4D88-ACC8-58796D1201B6}">
      <dgm:prSet/>
      <dgm:spPr/>
      <dgm:t>
        <a:bodyPr/>
        <a:lstStyle/>
        <a:p>
          <a:endParaRPr lang="en-NZ"/>
        </a:p>
      </dgm:t>
    </dgm:pt>
    <dgm:pt modelId="{9AD4FD18-177E-4B49-9BC8-7427F1C1DF6B}">
      <dgm:prSet/>
      <dgm:spPr/>
      <dgm:t>
        <a:bodyPr/>
        <a:lstStyle/>
        <a:p>
          <a:r>
            <a:rPr lang="en-NZ" b="0" i="0"/>
            <a:t>Reduced startup time</a:t>
          </a:r>
          <a:endParaRPr lang="en-NZ"/>
        </a:p>
      </dgm:t>
    </dgm:pt>
    <dgm:pt modelId="{AF4F2B81-24C8-4175-885B-69BDC8EF4FBF}" type="parTrans" cxnId="{B064B49E-26B5-4AF7-8379-39278AD40ECE}">
      <dgm:prSet/>
      <dgm:spPr/>
      <dgm:t>
        <a:bodyPr/>
        <a:lstStyle/>
        <a:p>
          <a:endParaRPr lang="en-NZ"/>
        </a:p>
      </dgm:t>
    </dgm:pt>
    <dgm:pt modelId="{BA532DCC-8E81-4F8E-8DDE-7FC91847A7CD}" type="sibTrans" cxnId="{B064B49E-26B5-4AF7-8379-39278AD40ECE}">
      <dgm:prSet/>
      <dgm:spPr/>
      <dgm:t>
        <a:bodyPr/>
        <a:lstStyle/>
        <a:p>
          <a:endParaRPr lang="en-NZ"/>
        </a:p>
      </dgm:t>
    </dgm:pt>
    <dgm:pt modelId="{D8B1FA0B-C12C-4F31-B5F7-52329D8314E6}">
      <dgm:prSet/>
      <dgm:spPr/>
      <dgm:t>
        <a:bodyPr/>
        <a:lstStyle/>
        <a:p>
          <a:r>
            <a:rPr lang="en-NZ" b="0" i="0"/>
            <a:t>Reduced memory demand</a:t>
          </a:r>
          <a:endParaRPr lang="en-NZ"/>
        </a:p>
      </dgm:t>
    </dgm:pt>
    <dgm:pt modelId="{A96DA3DF-D86E-427B-9C96-C173242D07B1}" type="parTrans" cxnId="{E733DE28-C615-43C9-8F68-C272C95FA98C}">
      <dgm:prSet/>
      <dgm:spPr/>
      <dgm:t>
        <a:bodyPr/>
        <a:lstStyle/>
        <a:p>
          <a:endParaRPr lang="en-NZ"/>
        </a:p>
      </dgm:t>
    </dgm:pt>
    <dgm:pt modelId="{85D0CB47-E59A-4588-BFA0-D2FC1FEEEEBD}" type="sibTrans" cxnId="{E733DE28-C615-43C9-8F68-C272C95FA98C}">
      <dgm:prSet/>
      <dgm:spPr/>
      <dgm:t>
        <a:bodyPr/>
        <a:lstStyle/>
        <a:p>
          <a:endParaRPr lang="en-NZ"/>
        </a:p>
      </dgm:t>
    </dgm:pt>
    <dgm:pt modelId="{F89CF2D0-1BE4-4A78-BB01-96F9F33E79B8}" type="pres">
      <dgm:prSet presAssocID="{0F1147DF-F00E-4BD9-9E8E-90AD60D44033}" presName="linear" presStyleCnt="0">
        <dgm:presLayoutVars>
          <dgm:animLvl val="lvl"/>
          <dgm:resizeHandles val="exact"/>
        </dgm:presLayoutVars>
      </dgm:prSet>
      <dgm:spPr/>
    </dgm:pt>
    <dgm:pt modelId="{4E7081D5-A5F2-4B78-AF6E-7538ADF748CE}" type="pres">
      <dgm:prSet presAssocID="{57A30C6A-A540-4393-8212-D9CA85AC4C20}" presName="parentText" presStyleLbl="node1" presStyleIdx="0" presStyleCnt="3">
        <dgm:presLayoutVars>
          <dgm:chMax val="0"/>
          <dgm:bulletEnabled val="1"/>
        </dgm:presLayoutVars>
      </dgm:prSet>
      <dgm:spPr/>
    </dgm:pt>
    <dgm:pt modelId="{D440F0AD-67AD-4EB1-BD91-04D07135D4DF}" type="pres">
      <dgm:prSet presAssocID="{2BD8871F-03F3-49B7-A840-8A22447105C8}" presName="spacer" presStyleCnt="0"/>
      <dgm:spPr/>
    </dgm:pt>
    <dgm:pt modelId="{7EEA0D9D-3CBC-47C4-AC16-0F77FB11913A}" type="pres">
      <dgm:prSet presAssocID="{9AD4FD18-177E-4B49-9BC8-7427F1C1DF6B}" presName="parentText" presStyleLbl="node1" presStyleIdx="1" presStyleCnt="3">
        <dgm:presLayoutVars>
          <dgm:chMax val="0"/>
          <dgm:bulletEnabled val="1"/>
        </dgm:presLayoutVars>
      </dgm:prSet>
      <dgm:spPr/>
    </dgm:pt>
    <dgm:pt modelId="{AA5CF4B8-16CC-4EFE-8E80-7044C5A789A0}" type="pres">
      <dgm:prSet presAssocID="{BA532DCC-8E81-4F8E-8DDE-7FC91847A7CD}" presName="spacer" presStyleCnt="0"/>
      <dgm:spPr/>
    </dgm:pt>
    <dgm:pt modelId="{BCFC1BE5-F356-4D69-A80D-A9549B601B6F}" type="pres">
      <dgm:prSet presAssocID="{D8B1FA0B-C12C-4F31-B5F7-52329D8314E6}" presName="parentText" presStyleLbl="node1" presStyleIdx="2" presStyleCnt="3">
        <dgm:presLayoutVars>
          <dgm:chMax val="0"/>
          <dgm:bulletEnabled val="1"/>
        </dgm:presLayoutVars>
      </dgm:prSet>
      <dgm:spPr/>
    </dgm:pt>
  </dgm:ptLst>
  <dgm:cxnLst>
    <dgm:cxn modelId="{359DCD25-DC43-481F-9A70-906870A5BD4F}" type="presOf" srcId="{0F1147DF-F00E-4BD9-9E8E-90AD60D44033}" destId="{F89CF2D0-1BE4-4A78-BB01-96F9F33E79B8}" srcOrd="0" destOrd="0" presId="urn:microsoft.com/office/officeart/2005/8/layout/vList2"/>
    <dgm:cxn modelId="{83183627-F980-4C48-B9D4-671CDB74E6C5}" type="presOf" srcId="{9AD4FD18-177E-4B49-9BC8-7427F1C1DF6B}" destId="{7EEA0D9D-3CBC-47C4-AC16-0F77FB11913A}" srcOrd="0" destOrd="0" presId="urn:microsoft.com/office/officeart/2005/8/layout/vList2"/>
    <dgm:cxn modelId="{E733DE28-C615-43C9-8F68-C272C95FA98C}" srcId="{0F1147DF-F00E-4BD9-9E8E-90AD60D44033}" destId="{D8B1FA0B-C12C-4F31-B5F7-52329D8314E6}" srcOrd="2" destOrd="0" parTransId="{A96DA3DF-D86E-427B-9C96-C173242D07B1}" sibTransId="{85D0CB47-E59A-4588-BFA0-D2FC1FEEEEBD}"/>
    <dgm:cxn modelId="{F8F95949-B896-4D88-ACC8-58796D1201B6}" srcId="{0F1147DF-F00E-4BD9-9E8E-90AD60D44033}" destId="{57A30C6A-A540-4393-8212-D9CA85AC4C20}" srcOrd="0" destOrd="0" parTransId="{D9D68FDB-2E21-4D92-8BAF-9466CCA2E0D2}" sibTransId="{2BD8871F-03F3-49B7-A840-8A22447105C8}"/>
    <dgm:cxn modelId="{C4A7EC6A-0F05-437B-8465-1AB34488B9DF}" type="presOf" srcId="{D8B1FA0B-C12C-4F31-B5F7-52329D8314E6}" destId="{BCFC1BE5-F356-4D69-A80D-A9549B601B6F}" srcOrd="0" destOrd="0" presId="urn:microsoft.com/office/officeart/2005/8/layout/vList2"/>
    <dgm:cxn modelId="{7D87D885-F071-47F8-9FFD-B53F1DE75078}" type="presOf" srcId="{57A30C6A-A540-4393-8212-D9CA85AC4C20}" destId="{4E7081D5-A5F2-4B78-AF6E-7538ADF748CE}" srcOrd="0" destOrd="0" presId="urn:microsoft.com/office/officeart/2005/8/layout/vList2"/>
    <dgm:cxn modelId="{B064B49E-26B5-4AF7-8379-39278AD40ECE}" srcId="{0F1147DF-F00E-4BD9-9E8E-90AD60D44033}" destId="{9AD4FD18-177E-4B49-9BC8-7427F1C1DF6B}" srcOrd="1" destOrd="0" parTransId="{AF4F2B81-24C8-4175-885B-69BDC8EF4FBF}" sibTransId="{BA532DCC-8E81-4F8E-8DDE-7FC91847A7CD}"/>
    <dgm:cxn modelId="{7B3DF498-3DB7-4BD7-A433-9BC3B0753545}" type="presParOf" srcId="{F89CF2D0-1BE4-4A78-BB01-96F9F33E79B8}" destId="{4E7081D5-A5F2-4B78-AF6E-7538ADF748CE}" srcOrd="0" destOrd="0" presId="urn:microsoft.com/office/officeart/2005/8/layout/vList2"/>
    <dgm:cxn modelId="{BF2D3323-FC44-4183-A121-687F289977B1}" type="presParOf" srcId="{F89CF2D0-1BE4-4A78-BB01-96F9F33E79B8}" destId="{D440F0AD-67AD-4EB1-BD91-04D07135D4DF}" srcOrd="1" destOrd="0" presId="urn:microsoft.com/office/officeart/2005/8/layout/vList2"/>
    <dgm:cxn modelId="{80AF6849-5B5B-4311-B866-93FBA5891DAA}" type="presParOf" srcId="{F89CF2D0-1BE4-4A78-BB01-96F9F33E79B8}" destId="{7EEA0D9D-3CBC-47C4-AC16-0F77FB11913A}" srcOrd="2" destOrd="0" presId="urn:microsoft.com/office/officeart/2005/8/layout/vList2"/>
    <dgm:cxn modelId="{CEC71045-806E-4532-B6E8-21E209B53E44}" type="presParOf" srcId="{F89CF2D0-1BE4-4A78-BB01-96F9F33E79B8}" destId="{AA5CF4B8-16CC-4EFE-8E80-7044C5A789A0}" srcOrd="3" destOrd="0" presId="urn:microsoft.com/office/officeart/2005/8/layout/vList2"/>
    <dgm:cxn modelId="{B3FBA3F1-7F7C-41C1-A01E-E71D56D92A6E}" type="presParOf" srcId="{F89CF2D0-1BE4-4A78-BB01-96F9F33E79B8}" destId="{BCFC1BE5-F356-4D69-A80D-A9549B601B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15893-8E39-4025-A2E4-6C92A118500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3E458066-EF32-4301-B662-5B2604B4B155}">
      <dgm:prSet/>
      <dgm:spPr/>
      <dgm:t>
        <a:bodyPr/>
        <a:lstStyle/>
        <a:p>
          <a:r>
            <a:rPr lang="en-AU" b="0" i="0"/>
            <a:t>Network outages</a:t>
          </a:r>
          <a:endParaRPr lang="en-NZ"/>
        </a:p>
      </dgm:t>
    </dgm:pt>
    <dgm:pt modelId="{9B298B3E-507D-468D-95B0-D8B9953F175D}" type="parTrans" cxnId="{7BC4BF24-33AE-435D-BF6A-EBFAD579202E}">
      <dgm:prSet/>
      <dgm:spPr/>
      <dgm:t>
        <a:bodyPr/>
        <a:lstStyle/>
        <a:p>
          <a:endParaRPr lang="en-NZ"/>
        </a:p>
      </dgm:t>
    </dgm:pt>
    <dgm:pt modelId="{562FC37E-3360-4E2A-8853-7729ED188C2E}" type="sibTrans" cxnId="{7BC4BF24-33AE-435D-BF6A-EBFAD579202E}">
      <dgm:prSet/>
      <dgm:spPr/>
      <dgm:t>
        <a:bodyPr/>
        <a:lstStyle/>
        <a:p>
          <a:endParaRPr lang="en-NZ"/>
        </a:p>
      </dgm:t>
    </dgm:pt>
    <dgm:pt modelId="{B094CDC7-F30A-4487-9C1E-6976B65BB80F}">
      <dgm:prSet/>
      <dgm:spPr/>
      <dgm:t>
        <a:bodyPr/>
        <a:lstStyle/>
        <a:p>
          <a:r>
            <a:rPr lang="en-AU" b="0" i="0"/>
            <a:t>Transient service errors</a:t>
          </a:r>
          <a:endParaRPr lang="en-NZ"/>
        </a:p>
      </dgm:t>
    </dgm:pt>
    <dgm:pt modelId="{0054892F-3BCD-4BD2-A36A-11588719BC32}" type="parTrans" cxnId="{D8D015AF-C0D9-4B5D-B93C-40B032994FCF}">
      <dgm:prSet/>
      <dgm:spPr/>
      <dgm:t>
        <a:bodyPr/>
        <a:lstStyle/>
        <a:p>
          <a:endParaRPr lang="en-NZ"/>
        </a:p>
      </dgm:t>
    </dgm:pt>
    <dgm:pt modelId="{6229A5CE-3842-4268-9979-F6C5697CFECA}" type="sibTrans" cxnId="{D8D015AF-C0D9-4B5D-B93C-40B032994FCF}">
      <dgm:prSet/>
      <dgm:spPr/>
      <dgm:t>
        <a:bodyPr/>
        <a:lstStyle/>
        <a:p>
          <a:endParaRPr lang="en-NZ"/>
        </a:p>
      </dgm:t>
    </dgm:pt>
    <dgm:pt modelId="{7D2C6B9B-A6DF-47C9-8B7C-FB27834D009D}">
      <dgm:prSet/>
      <dgm:spPr/>
      <dgm:t>
        <a:bodyPr/>
        <a:lstStyle/>
        <a:p>
          <a:r>
            <a:rPr lang="en-AU" b="0" i="0"/>
            <a:t>Remote service outage</a:t>
          </a:r>
          <a:endParaRPr lang="en-NZ"/>
        </a:p>
      </dgm:t>
    </dgm:pt>
    <dgm:pt modelId="{A57D3564-73D0-44BD-B3BD-ED794148D723}" type="parTrans" cxnId="{EAE7ABC0-16FD-4F71-AD86-3408938F6A3A}">
      <dgm:prSet/>
      <dgm:spPr/>
      <dgm:t>
        <a:bodyPr/>
        <a:lstStyle/>
        <a:p>
          <a:endParaRPr lang="en-NZ"/>
        </a:p>
      </dgm:t>
    </dgm:pt>
    <dgm:pt modelId="{9A9459B6-45CE-4ABD-BC29-587734CA4BB2}" type="sibTrans" cxnId="{EAE7ABC0-16FD-4F71-AD86-3408938F6A3A}">
      <dgm:prSet/>
      <dgm:spPr/>
      <dgm:t>
        <a:bodyPr/>
        <a:lstStyle/>
        <a:p>
          <a:endParaRPr lang="en-NZ"/>
        </a:p>
      </dgm:t>
    </dgm:pt>
    <dgm:pt modelId="{6DAF2607-750D-4209-B6C8-E947A41A3924}" type="pres">
      <dgm:prSet presAssocID="{36315893-8E39-4025-A2E4-6C92A1185005}" presName="linearFlow" presStyleCnt="0">
        <dgm:presLayoutVars>
          <dgm:dir/>
          <dgm:resizeHandles val="exact"/>
        </dgm:presLayoutVars>
      </dgm:prSet>
      <dgm:spPr/>
    </dgm:pt>
    <dgm:pt modelId="{56B14900-A7E6-4011-B0A1-135146A5E0CD}" type="pres">
      <dgm:prSet presAssocID="{3E458066-EF32-4301-B662-5B2604B4B155}" presName="composite" presStyleCnt="0"/>
      <dgm:spPr/>
    </dgm:pt>
    <dgm:pt modelId="{3ABA2712-2F4F-42A6-90A0-148FF652CB18}" type="pres">
      <dgm:prSet presAssocID="{3E458066-EF32-4301-B662-5B2604B4B15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Influencer outline"/>
        </a:ext>
      </dgm:extLst>
    </dgm:pt>
    <dgm:pt modelId="{679FD45A-581F-4C1A-A92E-19AC17F68139}" type="pres">
      <dgm:prSet presAssocID="{3E458066-EF32-4301-B662-5B2604B4B155}" presName="txShp" presStyleLbl="node1" presStyleIdx="0" presStyleCnt="3">
        <dgm:presLayoutVars>
          <dgm:bulletEnabled val="1"/>
        </dgm:presLayoutVars>
      </dgm:prSet>
      <dgm:spPr/>
    </dgm:pt>
    <dgm:pt modelId="{7A835D23-1842-4D76-84FE-EC884C1C37DE}" type="pres">
      <dgm:prSet presAssocID="{562FC37E-3360-4E2A-8853-7729ED188C2E}" presName="spacing" presStyleCnt="0"/>
      <dgm:spPr/>
    </dgm:pt>
    <dgm:pt modelId="{96F8BBD5-B0A2-49BD-9813-2B18C5A3A6AC}" type="pres">
      <dgm:prSet presAssocID="{B094CDC7-F30A-4487-9C1E-6976B65BB80F}" presName="composite" presStyleCnt="0"/>
      <dgm:spPr/>
    </dgm:pt>
    <dgm:pt modelId="{2F4AD194-A574-4357-9931-974A0B6026D1}" type="pres">
      <dgm:prSet presAssocID="{B094CDC7-F30A-4487-9C1E-6976B65BB80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ose with solid fill"/>
        </a:ext>
      </dgm:extLst>
    </dgm:pt>
    <dgm:pt modelId="{D8B3043C-91E3-4045-955F-B20AE54FE4A7}" type="pres">
      <dgm:prSet presAssocID="{B094CDC7-F30A-4487-9C1E-6976B65BB80F}" presName="txShp" presStyleLbl="node1" presStyleIdx="1" presStyleCnt="3">
        <dgm:presLayoutVars>
          <dgm:bulletEnabled val="1"/>
        </dgm:presLayoutVars>
      </dgm:prSet>
      <dgm:spPr/>
    </dgm:pt>
    <dgm:pt modelId="{E6AC7C43-F84D-45AF-B4D6-C2BC97A60ECA}" type="pres">
      <dgm:prSet presAssocID="{6229A5CE-3842-4268-9979-F6C5697CFECA}" presName="spacing" presStyleCnt="0"/>
      <dgm:spPr/>
    </dgm:pt>
    <dgm:pt modelId="{93AA2800-915B-4708-BEEA-3B38A9EFFEA0}" type="pres">
      <dgm:prSet presAssocID="{7D2C6B9B-A6DF-47C9-8B7C-FB27834D009D}" presName="composite" presStyleCnt="0"/>
      <dgm:spPr/>
    </dgm:pt>
    <dgm:pt modelId="{80504092-3F37-4086-A3AB-B04556B5BB17}" type="pres">
      <dgm:prSet presAssocID="{7D2C6B9B-A6DF-47C9-8B7C-FB27834D009D}"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B0E6DC7E-660A-464C-B465-7DB0F5FFDF36}" type="pres">
      <dgm:prSet presAssocID="{7D2C6B9B-A6DF-47C9-8B7C-FB27834D009D}" presName="txShp" presStyleLbl="node1" presStyleIdx="2" presStyleCnt="3">
        <dgm:presLayoutVars>
          <dgm:bulletEnabled val="1"/>
        </dgm:presLayoutVars>
      </dgm:prSet>
      <dgm:spPr/>
    </dgm:pt>
  </dgm:ptLst>
  <dgm:cxnLst>
    <dgm:cxn modelId="{7BC4BF24-33AE-435D-BF6A-EBFAD579202E}" srcId="{36315893-8E39-4025-A2E4-6C92A1185005}" destId="{3E458066-EF32-4301-B662-5B2604B4B155}" srcOrd="0" destOrd="0" parTransId="{9B298B3E-507D-468D-95B0-D8B9953F175D}" sibTransId="{562FC37E-3360-4E2A-8853-7729ED188C2E}"/>
    <dgm:cxn modelId="{A66A5272-4F86-4A8C-9FB8-E4C4EEE0F588}" type="presOf" srcId="{7D2C6B9B-A6DF-47C9-8B7C-FB27834D009D}" destId="{B0E6DC7E-660A-464C-B465-7DB0F5FFDF36}" srcOrd="0" destOrd="0" presId="urn:microsoft.com/office/officeart/2005/8/layout/vList3"/>
    <dgm:cxn modelId="{E55A2B91-3967-450F-B618-7AB2DB18BA88}" type="presOf" srcId="{36315893-8E39-4025-A2E4-6C92A1185005}" destId="{6DAF2607-750D-4209-B6C8-E947A41A3924}" srcOrd="0" destOrd="0" presId="urn:microsoft.com/office/officeart/2005/8/layout/vList3"/>
    <dgm:cxn modelId="{30E2BA9B-06E3-4A65-ACCB-A2CB64F60173}" type="presOf" srcId="{B094CDC7-F30A-4487-9C1E-6976B65BB80F}" destId="{D8B3043C-91E3-4045-955F-B20AE54FE4A7}" srcOrd="0" destOrd="0" presId="urn:microsoft.com/office/officeart/2005/8/layout/vList3"/>
    <dgm:cxn modelId="{D8D015AF-C0D9-4B5D-B93C-40B032994FCF}" srcId="{36315893-8E39-4025-A2E4-6C92A1185005}" destId="{B094CDC7-F30A-4487-9C1E-6976B65BB80F}" srcOrd="1" destOrd="0" parTransId="{0054892F-3BCD-4BD2-A36A-11588719BC32}" sibTransId="{6229A5CE-3842-4268-9979-F6C5697CFECA}"/>
    <dgm:cxn modelId="{016BDBB7-991A-48F0-BEFE-544F0F8DA37A}" type="presOf" srcId="{3E458066-EF32-4301-B662-5B2604B4B155}" destId="{679FD45A-581F-4C1A-A92E-19AC17F68139}" srcOrd="0" destOrd="0" presId="urn:microsoft.com/office/officeart/2005/8/layout/vList3"/>
    <dgm:cxn modelId="{EAE7ABC0-16FD-4F71-AD86-3408938F6A3A}" srcId="{36315893-8E39-4025-A2E4-6C92A1185005}" destId="{7D2C6B9B-A6DF-47C9-8B7C-FB27834D009D}" srcOrd="2" destOrd="0" parTransId="{A57D3564-73D0-44BD-B3BD-ED794148D723}" sibTransId="{9A9459B6-45CE-4ABD-BC29-587734CA4BB2}"/>
    <dgm:cxn modelId="{36272FDD-401A-4131-A04D-FEB904487697}" type="presParOf" srcId="{6DAF2607-750D-4209-B6C8-E947A41A3924}" destId="{56B14900-A7E6-4011-B0A1-135146A5E0CD}" srcOrd="0" destOrd="0" presId="urn:microsoft.com/office/officeart/2005/8/layout/vList3"/>
    <dgm:cxn modelId="{2D520278-9E85-4D8A-A26B-B90727F0FA5E}" type="presParOf" srcId="{56B14900-A7E6-4011-B0A1-135146A5E0CD}" destId="{3ABA2712-2F4F-42A6-90A0-148FF652CB18}" srcOrd="0" destOrd="0" presId="urn:microsoft.com/office/officeart/2005/8/layout/vList3"/>
    <dgm:cxn modelId="{6E757AB0-F5EC-40A5-A718-B6A261AC5417}" type="presParOf" srcId="{56B14900-A7E6-4011-B0A1-135146A5E0CD}" destId="{679FD45A-581F-4C1A-A92E-19AC17F68139}" srcOrd="1" destOrd="0" presId="urn:microsoft.com/office/officeart/2005/8/layout/vList3"/>
    <dgm:cxn modelId="{4DA455F9-7F32-447F-AA44-E8547B7FBA70}" type="presParOf" srcId="{6DAF2607-750D-4209-B6C8-E947A41A3924}" destId="{7A835D23-1842-4D76-84FE-EC884C1C37DE}" srcOrd="1" destOrd="0" presId="urn:microsoft.com/office/officeart/2005/8/layout/vList3"/>
    <dgm:cxn modelId="{4D4B4D86-8F43-4551-A032-803769F6C8D2}" type="presParOf" srcId="{6DAF2607-750D-4209-B6C8-E947A41A3924}" destId="{96F8BBD5-B0A2-49BD-9813-2B18C5A3A6AC}" srcOrd="2" destOrd="0" presId="urn:microsoft.com/office/officeart/2005/8/layout/vList3"/>
    <dgm:cxn modelId="{1038D136-5AD5-4A3C-9F06-B6EBC29FD143}" type="presParOf" srcId="{96F8BBD5-B0A2-49BD-9813-2B18C5A3A6AC}" destId="{2F4AD194-A574-4357-9931-974A0B6026D1}" srcOrd="0" destOrd="0" presId="urn:microsoft.com/office/officeart/2005/8/layout/vList3"/>
    <dgm:cxn modelId="{C10492D9-2216-4C73-9EAF-D5D775F7FB05}" type="presParOf" srcId="{96F8BBD5-B0A2-49BD-9813-2B18C5A3A6AC}" destId="{D8B3043C-91E3-4045-955F-B20AE54FE4A7}" srcOrd="1" destOrd="0" presId="urn:microsoft.com/office/officeart/2005/8/layout/vList3"/>
    <dgm:cxn modelId="{9E785FB4-C469-492C-AC68-9146475060F8}" type="presParOf" srcId="{6DAF2607-750D-4209-B6C8-E947A41A3924}" destId="{E6AC7C43-F84D-45AF-B4D6-C2BC97A60ECA}" srcOrd="3" destOrd="0" presId="urn:microsoft.com/office/officeart/2005/8/layout/vList3"/>
    <dgm:cxn modelId="{A4EFECD2-D0CE-432B-AFB7-6EDD08BC7E19}" type="presParOf" srcId="{6DAF2607-750D-4209-B6C8-E947A41A3924}" destId="{93AA2800-915B-4708-BEEA-3B38A9EFFEA0}" srcOrd="4" destOrd="0" presId="urn:microsoft.com/office/officeart/2005/8/layout/vList3"/>
    <dgm:cxn modelId="{9CBB910D-DA3A-48C6-B62E-5B40E19C62A9}" type="presParOf" srcId="{93AA2800-915B-4708-BEEA-3B38A9EFFEA0}" destId="{80504092-3F37-4086-A3AB-B04556B5BB17}" srcOrd="0" destOrd="0" presId="urn:microsoft.com/office/officeart/2005/8/layout/vList3"/>
    <dgm:cxn modelId="{E66986CF-C43D-4AF3-88FD-33F8D31E3EC5}" type="presParOf" srcId="{93AA2800-915B-4708-BEEA-3B38A9EFFEA0}" destId="{B0E6DC7E-660A-464C-B465-7DB0F5FFDF3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081D5-A5F2-4B78-AF6E-7538ADF748CE}">
      <dsp:nvSpPr>
        <dsp:cNvPr id="0" name=""/>
        <dsp:cNvSpPr/>
      </dsp:nvSpPr>
      <dsp:spPr>
        <a:xfrm>
          <a:off x="0" y="3727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Minimized disk footprint</a:t>
          </a:r>
          <a:endParaRPr lang="en-NZ" sz="4300" kern="1200"/>
        </a:p>
      </dsp:txBody>
      <dsp:txXfrm>
        <a:off x="50347" y="87624"/>
        <a:ext cx="8724219" cy="930660"/>
      </dsp:txXfrm>
    </dsp:sp>
    <dsp:sp modelId="{7EEA0D9D-3CBC-47C4-AC16-0F77FB11913A}">
      <dsp:nvSpPr>
        <dsp:cNvPr id="0" name=""/>
        <dsp:cNvSpPr/>
      </dsp:nvSpPr>
      <dsp:spPr>
        <a:xfrm>
          <a:off x="0" y="1192472"/>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startup time</a:t>
          </a:r>
          <a:endParaRPr lang="en-NZ" sz="4300" kern="1200"/>
        </a:p>
      </dsp:txBody>
      <dsp:txXfrm>
        <a:off x="50347" y="1242819"/>
        <a:ext cx="8724219" cy="930660"/>
      </dsp:txXfrm>
    </dsp:sp>
    <dsp:sp modelId="{BCFC1BE5-F356-4D69-A80D-A9549B601B6F}">
      <dsp:nvSpPr>
        <dsp:cNvPr id="0" name=""/>
        <dsp:cNvSpPr/>
      </dsp:nvSpPr>
      <dsp:spPr>
        <a:xfrm>
          <a:off x="0" y="234766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memory demand</a:t>
          </a:r>
          <a:endParaRPr lang="en-NZ" sz="4300" kern="1200"/>
        </a:p>
      </dsp:txBody>
      <dsp:txXfrm>
        <a:off x="50347" y="2398014"/>
        <a:ext cx="8724219"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FD45A-581F-4C1A-A92E-19AC17F68139}">
      <dsp:nvSpPr>
        <dsp:cNvPr id="0" name=""/>
        <dsp:cNvSpPr/>
      </dsp:nvSpPr>
      <dsp:spPr>
        <a:xfrm rot="10800000">
          <a:off x="1716861" y="1114"/>
          <a:ext cx="5869063" cy="95425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99"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Network outages</a:t>
          </a:r>
          <a:endParaRPr lang="en-NZ" sz="3400" kern="1200"/>
        </a:p>
      </dsp:txBody>
      <dsp:txXfrm rot="10800000">
        <a:off x="1955424" y="1114"/>
        <a:ext cx="5630500" cy="954252"/>
      </dsp:txXfrm>
    </dsp:sp>
    <dsp:sp modelId="{3ABA2712-2F4F-42A6-90A0-148FF652CB18}">
      <dsp:nvSpPr>
        <dsp:cNvPr id="0" name=""/>
        <dsp:cNvSpPr/>
      </dsp:nvSpPr>
      <dsp:spPr>
        <a:xfrm>
          <a:off x="1239734" y="1114"/>
          <a:ext cx="954252" cy="9542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3043C-91E3-4045-955F-B20AE54FE4A7}">
      <dsp:nvSpPr>
        <dsp:cNvPr id="0" name=""/>
        <dsp:cNvSpPr/>
      </dsp:nvSpPr>
      <dsp:spPr>
        <a:xfrm rot="10800000">
          <a:off x="1716861" y="1231023"/>
          <a:ext cx="5869063" cy="95425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99"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Transient service errors</a:t>
          </a:r>
          <a:endParaRPr lang="en-NZ" sz="3400" kern="1200"/>
        </a:p>
      </dsp:txBody>
      <dsp:txXfrm rot="10800000">
        <a:off x="1955424" y="1231023"/>
        <a:ext cx="5630500" cy="954252"/>
      </dsp:txXfrm>
    </dsp:sp>
    <dsp:sp modelId="{2F4AD194-A574-4357-9931-974A0B6026D1}">
      <dsp:nvSpPr>
        <dsp:cNvPr id="0" name=""/>
        <dsp:cNvSpPr/>
      </dsp:nvSpPr>
      <dsp:spPr>
        <a:xfrm>
          <a:off x="1239734" y="1231023"/>
          <a:ext cx="954252" cy="95425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6DC7E-660A-464C-B465-7DB0F5FFDF36}">
      <dsp:nvSpPr>
        <dsp:cNvPr id="0" name=""/>
        <dsp:cNvSpPr/>
      </dsp:nvSpPr>
      <dsp:spPr>
        <a:xfrm rot="10800000">
          <a:off x="1716861" y="2460932"/>
          <a:ext cx="5869063" cy="95425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99"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Remote service outage</a:t>
          </a:r>
          <a:endParaRPr lang="en-NZ" sz="3400" kern="1200"/>
        </a:p>
      </dsp:txBody>
      <dsp:txXfrm rot="10800000">
        <a:off x="1955424" y="2460932"/>
        <a:ext cx="5630500" cy="954252"/>
      </dsp:txXfrm>
    </dsp:sp>
    <dsp:sp modelId="{80504092-3F37-4086-A3AB-B04556B5BB17}">
      <dsp:nvSpPr>
        <dsp:cNvPr id="0" name=""/>
        <dsp:cNvSpPr/>
      </dsp:nvSpPr>
      <dsp:spPr>
        <a:xfrm>
          <a:off x="1239734" y="2460932"/>
          <a:ext cx="954252" cy="95425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BDE7-6793-4FAE-98E5-AABB28AEFCC5}" type="datetimeFigureOut">
              <a:rPr lang="en-NZ" smtClean="0"/>
              <a:t>5/12/2023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642DD-F651-47DC-B7D5-5290C747C85D}" type="slidenum">
              <a:rPr lang="en-NZ" smtClean="0"/>
              <a:t>‹#›</a:t>
            </a:fld>
            <a:endParaRPr lang="en-NZ"/>
          </a:p>
        </p:txBody>
      </p:sp>
    </p:spTree>
    <p:extLst>
      <p:ext uri="{BB962C8B-B14F-4D97-AF65-F5344CB8AC3E}">
        <p14:creationId xmlns:p14="http://schemas.microsoft.com/office/powerpoint/2010/main" val="5087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your app as Native AOT produces an app that’s self contained and that has been ahead-of-time complied to native code.</a:t>
            </a:r>
          </a:p>
          <a:p>
            <a:r>
              <a:rPr lang="en-NZ" dirty="0"/>
              <a:t>They have faster startup time and smaller memory footprints</a:t>
            </a:r>
          </a:p>
          <a:p>
            <a:r>
              <a:rPr lang="en-NZ" dirty="0"/>
              <a:t>These apps can run on machines that don’t have the .NET runtime installed.</a:t>
            </a:r>
          </a:p>
          <a:p>
            <a:r>
              <a:rPr lang="en-NZ" dirty="0"/>
              <a:t>The Native AOT deployment model uses a ahead-of-time complier to compile intermediate language to native code at time of publish.</a:t>
            </a:r>
          </a:p>
          <a:p>
            <a:r>
              <a:rPr lang="en-NZ" dirty="0"/>
              <a:t>Native AOT apps don’t use a just in time complier when the application runs, meaning they can run in restricted environments where a JIT isn’t allowed.</a:t>
            </a:r>
          </a:p>
          <a:p>
            <a:r>
              <a:rPr lang="en-NZ" dirty="0"/>
              <a:t>They target a specific runtime environment, such as Linux x64 or Windows x64</a:t>
            </a:r>
          </a:p>
        </p:txBody>
      </p:sp>
      <p:sp>
        <p:nvSpPr>
          <p:cNvPr id="4" name="Slide Number Placeholder 3"/>
          <p:cNvSpPr>
            <a:spLocks noGrp="1"/>
          </p:cNvSpPr>
          <p:nvPr>
            <p:ph type="sldNum" sz="quarter" idx="5"/>
          </p:nvPr>
        </p:nvSpPr>
        <p:spPr/>
        <p:txBody>
          <a:bodyPr/>
          <a:lstStyle/>
          <a:p>
            <a:fld id="{360642DD-F651-47DC-B7D5-5290C747C85D}" type="slidenum">
              <a:rPr lang="en-NZ" smtClean="0"/>
              <a:t>5</a:t>
            </a:fld>
            <a:endParaRPr lang="en-NZ"/>
          </a:p>
        </p:txBody>
      </p:sp>
    </p:spTree>
    <p:extLst>
      <p:ext uri="{BB962C8B-B14F-4D97-AF65-F5344CB8AC3E}">
        <p14:creationId xmlns:p14="http://schemas.microsoft.com/office/powerpoint/2010/main" val="14989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and deploying a native AOT app gives us the following benefits:</a:t>
            </a:r>
          </a:p>
          <a:p>
            <a:endParaRPr lang="en-NZ" dirty="0"/>
          </a:p>
          <a:p>
            <a:r>
              <a:rPr lang="en-NZ" dirty="0"/>
              <a:t>- when publishing with native AOT, a single executable is produced containing just the code from external dependencies need to support the program. This reduced size leads to smaller container images and reduced deployment time from smaller images.</a:t>
            </a:r>
          </a:p>
          <a:p>
            <a:r>
              <a:rPr lang="en-NZ" dirty="0"/>
              <a:t>- Native AOT apps can show a reduced start-up time, which means the app can serve requests quicker, and it can improve deployment where container orchestrators need to manage transition from one version of the app to another.</a:t>
            </a:r>
          </a:p>
          <a:p>
            <a:r>
              <a:rPr lang="en-NZ" dirty="0"/>
              <a:t>- Native AOT apps can have reduced memory demands, depending on the workload. This can lead to greater deployment density and improved scalability.</a:t>
            </a:r>
          </a:p>
        </p:txBody>
      </p:sp>
      <p:sp>
        <p:nvSpPr>
          <p:cNvPr id="4" name="Slide Number Placeholder 3"/>
          <p:cNvSpPr>
            <a:spLocks noGrp="1"/>
          </p:cNvSpPr>
          <p:nvPr>
            <p:ph type="sldNum" sz="quarter" idx="5"/>
          </p:nvPr>
        </p:nvSpPr>
        <p:spPr/>
        <p:txBody>
          <a:bodyPr/>
          <a:lstStyle/>
          <a:p>
            <a:fld id="{360642DD-F651-47DC-B7D5-5290C747C85D}" type="slidenum">
              <a:rPr lang="en-NZ" smtClean="0"/>
              <a:t>6</a:t>
            </a:fld>
            <a:endParaRPr lang="en-NZ"/>
          </a:p>
        </p:txBody>
      </p:sp>
    </p:spTree>
    <p:extLst>
      <p:ext uri="{BB962C8B-B14F-4D97-AF65-F5344CB8AC3E}">
        <p14:creationId xmlns:p14="http://schemas.microsoft.com/office/powerpoint/2010/main" val="24670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7</a:t>
            </a:fld>
            <a:endParaRPr lang="en-NZ"/>
          </a:p>
        </p:txBody>
      </p:sp>
    </p:spTree>
    <p:extLst>
      <p:ext uri="{BB962C8B-B14F-4D97-AF65-F5344CB8AC3E}">
        <p14:creationId xmlns:p14="http://schemas.microsoft.com/office/powerpoint/2010/main" val="13985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thing we can be sure of about when we deploy cloud services is that failures will always happen.</a:t>
            </a:r>
          </a:p>
          <a:p>
            <a:r>
              <a:rPr lang="en-NZ" dirty="0"/>
              <a:t>They could be network outages, transient errors, remote services going offline etc.</a:t>
            </a:r>
          </a:p>
        </p:txBody>
      </p:sp>
      <p:sp>
        <p:nvSpPr>
          <p:cNvPr id="4" name="Slide Number Placeholder 3"/>
          <p:cNvSpPr>
            <a:spLocks noGrp="1"/>
          </p:cNvSpPr>
          <p:nvPr>
            <p:ph type="sldNum" sz="quarter" idx="5"/>
          </p:nvPr>
        </p:nvSpPr>
        <p:spPr/>
        <p:txBody>
          <a:bodyPr/>
          <a:lstStyle/>
          <a:p>
            <a:fld id="{360642DD-F651-47DC-B7D5-5290C747C85D}" type="slidenum">
              <a:rPr lang="en-NZ" smtClean="0"/>
              <a:t>9</a:t>
            </a:fld>
            <a:endParaRPr lang="en-NZ"/>
          </a:p>
        </p:txBody>
      </p:sp>
    </p:spTree>
    <p:extLst>
      <p:ext uri="{BB962C8B-B14F-4D97-AF65-F5344CB8AC3E}">
        <p14:creationId xmlns:p14="http://schemas.microsoft.com/office/powerpoint/2010/main" val="342529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Microsoft have introduced two new packages for resilience!</a:t>
            </a:r>
          </a:p>
          <a:p>
            <a:r>
              <a:rPr lang="en-NZ" dirty="0"/>
              <a:t>In .NET programming, resilience is achieved by designing apps that can handle failures and recover quickly.</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10</a:t>
            </a:fld>
            <a:endParaRPr lang="en-NZ"/>
          </a:p>
        </p:txBody>
      </p:sp>
    </p:spTree>
    <p:extLst>
      <p:ext uri="{BB962C8B-B14F-4D97-AF65-F5344CB8AC3E}">
        <p14:creationId xmlns:p14="http://schemas.microsoft.com/office/powerpoint/2010/main" val="90212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two new NuGet packages for resilience are built on top of Polly</a:t>
            </a:r>
          </a:p>
          <a:p>
            <a:r>
              <a:rPr lang="en-NZ" dirty="0"/>
              <a:t>Polly is a .NET resilience and transient fault-handling library that allows you to create resilience strategies such as retry, timeouts etc in a fluent and thread-safe manner.</a:t>
            </a:r>
          </a:p>
        </p:txBody>
      </p:sp>
      <p:sp>
        <p:nvSpPr>
          <p:cNvPr id="4" name="Slide Number Placeholder 3"/>
          <p:cNvSpPr>
            <a:spLocks noGrp="1"/>
          </p:cNvSpPr>
          <p:nvPr>
            <p:ph type="sldNum" sz="quarter" idx="5"/>
          </p:nvPr>
        </p:nvSpPr>
        <p:spPr/>
        <p:txBody>
          <a:bodyPr/>
          <a:lstStyle/>
          <a:p>
            <a:fld id="{360642DD-F651-47DC-B7D5-5290C747C85D}" type="slidenum">
              <a:rPr lang="en-NZ" smtClean="0"/>
              <a:t>11</a:t>
            </a:fld>
            <a:endParaRPr lang="en-NZ"/>
          </a:p>
        </p:txBody>
      </p:sp>
    </p:spTree>
    <p:extLst>
      <p:ext uri="{BB962C8B-B14F-4D97-AF65-F5344CB8AC3E}">
        <p14:creationId xmlns:p14="http://schemas.microsoft.com/office/powerpoint/2010/main" val="407532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jump into another demo.</a:t>
            </a:r>
          </a:p>
        </p:txBody>
      </p:sp>
      <p:sp>
        <p:nvSpPr>
          <p:cNvPr id="4" name="Slide Number Placeholder 3"/>
          <p:cNvSpPr>
            <a:spLocks noGrp="1"/>
          </p:cNvSpPr>
          <p:nvPr>
            <p:ph type="sldNum" sz="quarter" idx="5"/>
          </p:nvPr>
        </p:nvSpPr>
        <p:spPr/>
        <p:txBody>
          <a:bodyPr/>
          <a:lstStyle/>
          <a:p>
            <a:fld id="{360642DD-F651-47DC-B7D5-5290C747C85D}" type="slidenum">
              <a:rPr lang="en-NZ" smtClean="0"/>
              <a:t>12</a:t>
            </a:fld>
            <a:endParaRPr lang="en-NZ"/>
          </a:p>
        </p:txBody>
      </p:sp>
    </p:spTree>
    <p:extLst>
      <p:ext uri="{BB962C8B-B14F-4D97-AF65-F5344CB8AC3E}">
        <p14:creationId xmlns:p14="http://schemas.microsoft.com/office/powerpoint/2010/main" val="297719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Adding resiliency to our client</a:t>
            </a:r>
          </a:p>
        </p:txBody>
      </p:sp>
      <p:sp>
        <p:nvSpPr>
          <p:cNvPr id="4" name="Slide Number Placeholder 3"/>
          <p:cNvSpPr>
            <a:spLocks noGrp="1"/>
          </p:cNvSpPr>
          <p:nvPr>
            <p:ph type="sldNum" sz="quarter" idx="5"/>
          </p:nvPr>
        </p:nvSpPr>
        <p:spPr/>
        <p:txBody>
          <a:bodyPr/>
          <a:lstStyle/>
          <a:p>
            <a:fld id="{360642DD-F651-47DC-B7D5-5290C747C85D}" type="slidenum">
              <a:rPr lang="en-NZ" smtClean="0"/>
              <a:t>13</a:t>
            </a:fld>
            <a:endParaRPr lang="en-NZ"/>
          </a:p>
        </p:txBody>
      </p:sp>
    </p:spTree>
    <p:extLst>
      <p:ext uri="{BB962C8B-B14F-4D97-AF65-F5344CB8AC3E}">
        <p14:creationId xmlns:p14="http://schemas.microsoft.com/office/powerpoint/2010/main" val="197030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61926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62477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606127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249065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447495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709035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41330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910538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96630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678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27899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13713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25565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407C2-D68D-4B0B-863C-653D31E8C3AB}" type="datetimeFigureOut">
              <a:rPr lang="en-AU" smtClean="0"/>
              <a:t>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64222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407C2-D68D-4B0B-863C-653D31E8C3AB}" type="datetimeFigureOut">
              <a:rPr lang="en-AU" smtClean="0"/>
              <a:t>5/12/2023</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1931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52432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5796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D0FB48-4DC3-464D-A8CF-5FDD4000B367}" type="slidenum">
              <a:rPr lang="en-AU" smtClean="0"/>
              <a:t>‹#›</a:t>
            </a:fld>
            <a:endParaRPr lang="en-AU"/>
          </a:p>
        </p:txBody>
      </p:sp>
    </p:spTree>
    <p:extLst>
      <p:ext uri="{BB962C8B-B14F-4D97-AF65-F5344CB8AC3E}">
        <p14:creationId xmlns:p14="http://schemas.microsoft.com/office/powerpoint/2010/main" val="16145220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Microsoft.Extensions.Resili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nuget.org/packages/Microsoft.Extensions.Http.Polly" TargetMode="External"/><Relationship Id="rId5" Type="http://schemas.openxmlformats.org/officeDocument/2006/relationships/hyperlink" Target="https://learn.microsoft.com/en-us/dotnet/api/system.net.http.httpclient" TargetMode="External"/><Relationship Id="rId4" Type="http://schemas.openxmlformats.org/officeDocument/2006/relationships/hyperlink" Target="https://www.nuget.org/packages/Microsoft.Extensions.Http.Resil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76-9BEE-90BE-5D3B-DB5F2E0343D3}"/>
              </a:ext>
            </a:extLst>
          </p:cNvPr>
          <p:cNvSpPr>
            <a:spLocks noGrp="1"/>
          </p:cNvSpPr>
          <p:nvPr>
            <p:ph type="ctrTitle"/>
          </p:nvPr>
        </p:nvSpPr>
        <p:spPr/>
        <p:txBody>
          <a:bodyPr/>
          <a:lstStyle/>
          <a:p>
            <a:r>
              <a:rPr lang="en-GB" dirty="0"/>
              <a:t>What’s new for Cloud Native developers in .NET 8?</a:t>
            </a:r>
            <a:endParaRPr lang="en-AU" dirty="0"/>
          </a:p>
        </p:txBody>
      </p:sp>
      <p:sp>
        <p:nvSpPr>
          <p:cNvPr id="3" name="Subtitle 2">
            <a:extLst>
              <a:ext uri="{FF2B5EF4-FFF2-40B4-BE49-F238E27FC236}">
                <a16:creationId xmlns:a16="http://schemas.microsoft.com/office/drawing/2014/main" id="{713CA6B7-BD15-B23D-EA19-D74FBA156F3B}"/>
              </a:ext>
            </a:extLst>
          </p:cNvPr>
          <p:cNvSpPr>
            <a:spLocks noGrp="1"/>
          </p:cNvSpPr>
          <p:nvPr>
            <p:ph type="subTitle" idx="1"/>
          </p:nvPr>
        </p:nvSpPr>
        <p:spPr/>
        <p:txBody>
          <a:bodyPr>
            <a:normAutofit fontScale="77500" lnSpcReduction="20000"/>
          </a:bodyPr>
          <a:lstStyle/>
          <a:p>
            <a:r>
              <a:rPr lang="en-GB" dirty="0"/>
              <a:t>Will Velida</a:t>
            </a:r>
          </a:p>
          <a:p>
            <a:r>
              <a:rPr lang="en-GB" dirty="0"/>
              <a:t>Lead Software Engineer @ Mantel Group</a:t>
            </a:r>
          </a:p>
          <a:p>
            <a:r>
              <a:rPr lang="en-GB" dirty="0"/>
              <a:t>@willvelida</a:t>
            </a:r>
            <a:endParaRPr lang="en-AU" dirty="0"/>
          </a:p>
        </p:txBody>
      </p:sp>
    </p:spTree>
    <p:extLst>
      <p:ext uri="{BB962C8B-B14F-4D97-AF65-F5344CB8AC3E}">
        <p14:creationId xmlns:p14="http://schemas.microsoft.com/office/powerpoint/2010/main" val="4323656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104-91C8-A314-5491-91F4CC12523E}"/>
              </a:ext>
            </a:extLst>
          </p:cNvPr>
          <p:cNvSpPr>
            <a:spLocks noGrp="1"/>
          </p:cNvSpPr>
          <p:nvPr>
            <p:ph type="title"/>
          </p:nvPr>
        </p:nvSpPr>
        <p:spPr/>
        <p:txBody>
          <a:bodyPr/>
          <a:lstStyle/>
          <a:p>
            <a:r>
              <a:rPr lang="en-AU" dirty="0"/>
              <a:t>Two new packages!</a:t>
            </a:r>
          </a:p>
        </p:txBody>
      </p:sp>
      <p:graphicFrame>
        <p:nvGraphicFramePr>
          <p:cNvPr id="4" name="Content Placeholder 3">
            <a:extLst>
              <a:ext uri="{FF2B5EF4-FFF2-40B4-BE49-F238E27FC236}">
                <a16:creationId xmlns:a16="http://schemas.microsoft.com/office/drawing/2014/main" id="{D504D8CE-6676-4F40-DFD1-157D76ECF8AD}"/>
              </a:ext>
            </a:extLst>
          </p:cNvPr>
          <p:cNvGraphicFramePr>
            <a:graphicFrameLocks noGrp="1"/>
          </p:cNvGraphicFramePr>
          <p:nvPr>
            <p:ph idx="1"/>
            <p:extLst>
              <p:ext uri="{D42A27DB-BD31-4B8C-83A1-F6EECF244321}">
                <p14:modId xmlns:p14="http://schemas.microsoft.com/office/powerpoint/2010/main" val="1880830907"/>
              </p:ext>
            </p:extLst>
          </p:nvPr>
        </p:nvGraphicFramePr>
        <p:xfrm>
          <a:off x="1155700" y="2603500"/>
          <a:ext cx="8824912" cy="21996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981037931"/>
                    </a:ext>
                  </a:extLst>
                </a:gridCol>
                <a:gridCol w="4412456">
                  <a:extLst>
                    <a:ext uri="{9D8B030D-6E8A-4147-A177-3AD203B41FA5}">
                      <a16:colId xmlns:a16="http://schemas.microsoft.com/office/drawing/2014/main" val="842719906"/>
                    </a:ext>
                  </a:extLst>
                </a:gridCol>
              </a:tblGrid>
              <a:tr h="370840">
                <a:tc>
                  <a:txBody>
                    <a:bodyPr/>
                    <a:lstStyle/>
                    <a:p>
                      <a:pPr algn="l" fontAlgn="t"/>
                      <a:r>
                        <a:rPr lang="en-AU">
                          <a:effectLst/>
                        </a:rPr>
                        <a:t>NuGet package</a:t>
                      </a:r>
                    </a:p>
                  </a:txBody>
                  <a:tcPr marL="76738" marR="76738"/>
                </a:tc>
                <a:tc>
                  <a:txBody>
                    <a:bodyPr/>
                    <a:lstStyle/>
                    <a:p>
                      <a:pPr algn="l" fontAlgn="t"/>
                      <a:r>
                        <a:rPr lang="en-AU">
                          <a:effectLst/>
                        </a:rPr>
                        <a:t>Description</a:t>
                      </a:r>
                    </a:p>
                  </a:txBody>
                  <a:tcPr marL="76738" marR="76738"/>
                </a:tc>
                <a:extLst>
                  <a:ext uri="{0D108BD9-81ED-4DB2-BD59-A6C34878D82A}">
                    <a16:rowId xmlns:a16="http://schemas.microsoft.com/office/drawing/2014/main" val="581564670"/>
                  </a:ext>
                </a:extLst>
              </a:tr>
              <a:tr h="370840">
                <a:tc>
                  <a:txBody>
                    <a:bodyPr/>
                    <a:lstStyle/>
                    <a:p>
                      <a:pPr algn="l" fontAlgn="t"/>
                      <a:r>
                        <a:rPr lang="en-AU" u="none" strike="noStrike">
                          <a:effectLst/>
                          <a:hlinkClick r:id="rId3"/>
                        </a:rPr>
                        <a:t>📦 Microsoft.Extensions.Resilience</a:t>
                      </a:r>
                      <a:endParaRPr lang="en-AU">
                        <a:effectLst/>
                      </a:endParaRPr>
                    </a:p>
                  </a:txBody>
                  <a:tcPr marL="76738" marR="76738"/>
                </a:tc>
                <a:tc>
                  <a:txBody>
                    <a:bodyPr/>
                    <a:lstStyle/>
                    <a:p>
                      <a:pPr algn="l" fontAlgn="t"/>
                      <a:r>
                        <a:rPr lang="en-GB">
                          <a:effectLst/>
                        </a:rPr>
                        <a:t>This NuGet package provides mechanisms to harden apps against transient failures.</a:t>
                      </a:r>
                    </a:p>
                  </a:txBody>
                  <a:tcPr marL="76738" marR="76738"/>
                </a:tc>
                <a:extLst>
                  <a:ext uri="{0D108BD9-81ED-4DB2-BD59-A6C34878D82A}">
                    <a16:rowId xmlns:a16="http://schemas.microsoft.com/office/drawing/2014/main" val="820126845"/>
                  </a:ext>
                </a:extLst>
              </a:tr>
              <a:tr h="370840">
                <a:tc>
                  <a:txBody>
                    <a:bodyPr/>
                    <a:lstStyle/>
                    <a:p>
                      <a:pPr algn="l" fontAlgn="t"/>
                      <a:r>
                        <a:rPr lang="en-AU" u="none" strike="noStrike">
                          <a:effectLst/>
                          <a:hlinkClick r:id="rId4"/>
                        </a:rPr>
                        <a:t>📦 Microsoft.Extensions.Http.Resilience</a:t>
                      </a:r>
                      <a:endParaRPr lang="en-AU">
                        <a:effectLst/>
                      </a:endParaRPr>
                    </a:p>
                  </a:txBody>
                  <a:tcPr marL="76738" marR="76738"/>
                </a:tc>
                <a:tc>
                  <a:txBody>
                    <a:bodyPr/>
                    <a:lstStyle/>
                    <a:p>
                      <a:pPr algn="l" fontAlgn="t"/>
                      <a:r>
                        <a:rPr lang="en-GB" dirty="0">
                          <a:effectLst/>
                        </a:rPr>
                        <a:t>This NuGet package provides resilience mechanisms specifically for the </a:t>
                      </a:r>
                      <a:r>
                        <a:rPr lang="en-GB" u="none" strike="noStrike" dirty="0" err="1">
                          <a:effectLst/>
                          <a:hlinkClick r:id="rId5"/>
                        </a:rPr>
                        <a:t>HttpClient</a:t>
                      </a:r>
                      <a:r>
                        <a:rPr lang="en-GB" dirty="0">
                          <a:effectLst/>
                        </a:rPr>
                        <a:t> class.</a:t>
                      </a:r>
                    </a:p>
                  </a:txBody>
                  <a:tcPr marL="76738" marR="76738"/>
                </a:tc>
                <a:extLst>
                  <a:ext uri="{0D108BD9-81ED-4DB2-BD59-A6C34878D82A}">
                    <a16:rowId xmlns:a16="http://schemas.microsoft.com/office/drawing/2014/main" val="974012122"/>
                  </a:ext>
                </a:extLst>
              </a:tr>
            </a:tbl>
          </a:graphicData>
        </a:graphic>
      </p:graphicFrame>
      <p:sp>
        <p:nvSpPr>
          <p:cNvPr id="5" name="Rectangle 4">
            <a:extLst>
              <a:ext uri="{FF2B5EF4-FFF2-40B4-BE49-F238E27FC236}">
                <a16:creationId xmlns:a16="http://schemas.microsoft.com/office/drawing/2014/main" id="{8B6D24FA-2543-D6BD-7BC8-C94C1B733874}"/>
              </a:ext>
            </a:extLst>
          </p:cNvPr>
          <p:cNvSpPr/>
          <p:nvPr/>
        </p:nvSpPr>
        <p:spPr>
          <a:xfrm>
            <a:off x="838200" y="5071730"/>
            <a:ext cx="10515600" cy="1127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Segoe UI" panose="020B0502040204020203" pitchFamily="34" charset="0"/>
              </a:rPr>
              <a:t>The </a:t>
            </a:r>
            <a:r>
              <a:rPr lang="en-GB" b="1" i="0" u="none" strike="noStrike" dirty="0" err="1">
                <a:solidFill>
                  <a:schemeClr val="bg1"/>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Microsoft.Extensions.Http.Polly</a:t>
            </a:r>
            <a:r>
              <a:rPr lang="en-GB" b="0" i="0" dirty="0">
                <a:solidFill>
                  <a:schemeClr val="bg1"/>
                </a:solidFill>
                <a:effectLst/>
                <a:latin typeface="Segoe UI" panose="020B0502040204020203" pitchFamily="34" charset="0"/>
              </a:rPr>
              <a:t> NuGet package is deprecated. Use either of the aforementioned packages instead.</a:t>
            </a:r>
            <a:endParaRPr lang="en-AU" dirty="0">
              <a:solidFill>
                <a:schemeClr val="bg1"/>
              </a:solidFill>
            </a:endParaRPr>
          </a:p>
        </p:txBody>
      </p:sp>
    </p:spTree>
    <p:extLst>
      <p:ext uri="{BB962C8B-B14F-4D97-AF65-F5344CB8AC3E}">
        <p14:creationId xmlns:p14="http://schemas.microsoft.com/office/powerpoint/2010/main" val="7156925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5F26-3E9D-AA43-3FCA-D6D73F3028A4}"/>
              </a:ext>
            </a:extLst>
          </p:cNvPr>
          <p:cNvSpPr>
            <a:spLocks noGrp="1"/>
          </p:cNvSpPr>
          <p:nvPr>
            <p:ph type="title"/>
          </p:nvPr>
        </p:nvSpPr>
        <p:spPr/>
        <p:txBody>
          <a:bodyPr/>
          <a:lstStyle/>
          <a:p>
            <a:r>
              <a:rPr lang="en-AU" dirty="0"/>
              <a:t>Built on Polly - .NET resilience library</a:t>
            </a:r>
          </a:p>
        </p:txBody>
      </p:sp>
      <p:sp>
        <p:nvSpPr>
          <p:cNvPr id="3" name="Content Placeholder 2">
            <a:extLst>
              <a:ext uri="{FF2B5EF4-FFF2-40B4-BE49-F238E27FC236}">
                <a16:creationId xmlns:a16="http://schemas.microsoft.com/office/drawing/2014/main" id="{ED066E45-362E-2584-0DD0-76B5F5305028}"/>
              </a:ext>
            </a:extLst>
          </p:cNvPr>
          <p:cNvSpPr>
            <a:spLocks noGrp="1"/>
          </p:cNvSpPr>
          <p:nvPr>
            <p:ph idx="1"/>
          </p:nvPr>
        </p:nvSpPr>
        <p:spPr/>
        <p:txBody>
          <a:bodyPr/>
          <a:lstStyle/>
          <a:p>
            <a:r>
              <a:rPr lang="en-AU" dirty="0"/>
              <a:t>Handles Transient failures</a:t>
            </a:r>
          </a:p>
          <a:p>
            <a:r>
              <a:rPr lang="en-AU" dirty="0"/>
              <a:t>Protects system resources</a:t>
            </a:r>
          </a:p>
          <a:p>
            <a:r>
              <a:rPr lang="en-AU" dirty="0"/>
              <a:t>Policies that you can implement include:</a:t>
            </a:r>
          </a:p>
          <a:p>
            <a:pPr lvl="1"/>
            <a:r>
              <a:rPr lang="en-AU" dirty="0"/>
              <a:t>Retry – Try again if something fails.</a:t>
            </a:r>
          </a:p>
          <a:p>
            <a:pPr lvl="1"/>
            <a:r>
              <a:rPr lang="en-AU" dirty="0"/>
              <a:t>Circuit breaker – Stop trying if something is broken or busy.</a:t>
            </a:r>
          </a:p>
          <a:p>
            <a:pPr lvl="1"/>
            <a:r>
              <a:rPr lang="en-AU" dirty="0"/>
              <a:t>Timeout – Give up if something takes too long.</a:t>
            </a:r>
          </a:p>
          <a:p>
            <a:pPr lvl="1"/>
            <a:r>
              <a:rPr lang="en-AU" dirty="0"/>
              <a:t>Fallback – Do something else if something fails.</a:t>
            </a:r>
          </a:p>
          <a:p>
            <a:pPr lvl="1"/>
            <a:r>
              <a:rPr lang="en-AU" dirty="0"/>
              <a:t>Rate limiting – Limit how many requests you make or accept.</a:t>
            </a:r>
          </a:p>
        </p:txBody>
      </p:sp>
    </p:spTree>
    <p:extLst>
      <p:ext uri="{BB962C8B-B14F-4D97-AF65-F5344CB8AC3E}">
        <p14:creationId xmlns:p14="http://schemas.microsoft.com/office/powerpoint/2010/main" val="12947195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E0517-B83B-A9C3-4D5A-1C090AA7581B}"/>
              </a:ext>
            </a:extLst>
          </p:cNvPr>
          <p:cNvSpPr>
            <a:spLocks noGrp="1"/>
          </p:cNvSpPr>
          <p:nvPr>
            <p:ph type="title"/>
          </p:nvPr>
        </p:nvSpPr>
        <p:spPr/>
        <p:txBody>
          <a:bodyPr/>
          <a:lstStyle/>
          <a:p>
            <a:r>
              <a:rPr lang="en-NZ" dirty="0"/>
              <a:t>Resiliency Demo</a:t>
            </a:r>
          </a:p>
        </p:txBody>
      </p:sp>
      <p:sp>
        <p:nvSpPr>
          <p:cNvPr id="5" name="Text Placeholder 4">
            <a:extLst>
              <a:ext uri="{FF2B5EF4-FFF2-40B4-BE49-F238E27FC236}">
                <a16:creationId xmlns:a16="http://schemas.microsoft.com/office/drawing/2014/main" id="{907BDE63-28BA-9E65-E41D-7C3BC6308C52}"/>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8863261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E934-FD49-E778-32F6-AE46E71CECCB}"/>
              </a:ext>
            </a:extLst>
          </p:cNvPr>
          <p:cNvSpPr>
            <a:spLocks noGrp="1"/>
          </p:cNvSpPr>
          <p:nvPr>
            <p:ph type="title"/>
          </p:nvPr>
        </p:nvSpPr>
        <p:spPr/>
        <p:txBody>
          <a:bodyPr/>
          <a:lstStyle/>
          <a:p>
            <a:r>
              <a:rPr lang="en-NZ" dirty="0" err="1"/>
              <a:t>Microsoft.Extensions.Http.Resilience</a:t>
            </a:r>
            <a:endParaRPr lang="en-NZ" dirty="0"/>
          </a:p>
        </p:txBody>
      </p:sp>
      <p:sp>
        <p:nvSpPr>
          <p:cNvPr id="3" name="Content Placeholder 2">
            <a:extLst>
              <a:ext uri="{FF2B5EF4-FFF2-40B4-BE49-F238E27FC236}">
                <a16:creationId xmlns:a16="http://schemas.microsoft.com/office/drawing/2014/main" id="{82AD9ABB-687B-BCF5-D26D-C6C2FDB1DB45}"/>
              </a:ext>
            </a:extLst>
          </p:cNvPr>
          <p:cNvSpPr>
            <a:spLocks noGrp="1"/>
          </p:cNvSpPr>
          <p:nvPr>
            <p:ph idx="1"/>
          </p:nvPr>
        </p:nvSpPr>
        <p:spPr/>
        <p:txBody>
          <a:bodyPr>
            <a:normAutofit fontScale="92500" lnSpcReduction="10000"/>
          </a:bodyPr>
          <a:lstStyle/>
          <a:p>
            <a:r>
              <a:rPr lang="en-NZ" b="1" dirty="0" err="1"/>
              <a:t>AddResilienceHandler</a:t>
            </a:r>
            <a:endParaRPr lang="en-NZ" b="1" dirty="0"/>
          </a:p>
          <a:p>
            <a:pPr lvl="1"/>
            <a:r>
              <a:rPr lang="en-NZ" dirty="0"/>
              <a:t>Used for custom resilience pipelines</a:t>
            </a:r>
          </a:p>
          <a:p>
            <a:pPr lvl="1"/>
            <a:r>
              <a:rPr lang="en-NZ" dirty="0"/>
              <a:t>Used when standard resilience or standard hedging is not suitable</a:t>
            </a:r>
          </a:p>
          <a:p>
            <a:r>
              <a:rPr lang="en-NZ" b="1" dirty="0" err="1"/>
              <a:t>AddStandardResilienceHandler</a:t>
            </a:r>
            <a:endParaRPr lang="en-NZ" b="1" dirty="0"/>
          </a:p>
          <a:p>
            <a:pPr lvl="1"/>
            <a:r>
              <a:rPr lang="en-NZ" dirty="0"/>
              <a:t>Recommended out-of-the-box resilience solution.</a:t>
            </a:r>
          </a:p>
          <a:p>
            <a:r>
              <a:rPr lang="en-NZ" b="1" dirty="0" err="1"/>
              <a:t>AddStandardHedgingHandler</a:t>
            </a:r>
            <a:endParaRPr lang="en-NZ" b="1" dirty="0"/>
          </a:p>
          <a:p>
            <a:pPr lvl="1"/>
            <a:r>
              <a:rPr lang="en-NZ" dirty="0"/>
              <a:t>Improves latencies, increases costs</a:t>
            </a:r>
          </a:p>
          <a:p>
            <a:pPr lvl="1"/>
            <a:r>
              <a:rPr lang="en-NZ" dirty="0"/>
              <a:t>Can send requests concurrently</a:t>
            </a:r>
          </a:p>
          <a:p>
            <a:pPr lvl="1"/>
            <a:r>
              <a:rPr lang="en-NZ" dirty="0"/>
              <a:t>Supports routing</a:t>
            </a:r>
          </a:p>
          <a:p>
            <a:pPr lvl="1"/>
            <a:r>
              <a:rPr lang="en-NZ" dirty="0"/>
              <a:t>Used for idempotent request only.</a:t>
            </a:r>
          </a:p>
        </p:txBody>
      </p:sp>
    </p:spTree>
    <p:extLst>
      <p:ext uri="{BB962C8B-B14F-4D97-AF65-F5344CB8AC3E}">
        <p14:creationId xmlns:p14="http://schemas.microsoft.com/office/powerpoint/2010/main" val="31231023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B46B6-6F9A-086E-4E9F-689A28982F82}"/>
              </a:ext>
            </a:extLst>
          </p:cNvPr>
          <p:cNvSpPr>
            <a:spLocks noGrp="1"/>
          </p:cNvSpPr>
          <p:nvPr>
            <p:ph type="title"/>
          </p:nvPr>
        </p:nvSpPr>
        <p:spPr/>
        <p:txBody>
          <a:bodyPr/>
          <a:lstStyle/>
          <a:p>
            <a:r>
              <a:rPr lang="en-GB" dirty="0"/>
              <a:t>New metrics in ASP.NET Core</a:t>
            </a:r>
          </a:p>
        </p:txBody>
      </p:sp>
      <p:sp>
        <p:nvSpPr>
          <p:cNvPr id="5" name="Text Placeholder 4">
            <a:extLst>
              <a:ext uri="{FF2B5EF4-FFF2-40B4-BE49-F238E27FC236}">
                <a16:creationId xmlns:a16="http://schemas.microsoft.com/office/drawing/2014/main" id="{239FE560-E3D2-C5D4-7E61-3C34AC9F81A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931185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154A3-E20E-E8DD-EA18-AA2C20916E08}"/>
              </a:ext>
            </a:extLst>
          </p:cNvPr>
          <p:cNvSpPr>
            <a:spLocks noGrp="1"/>
          </p:cNvSpPr>
          <p:nvPr>
            <p:ph type="title"/>
          </p:nvPr>
        </p:nvSpPr>
        <p:spPr/>
        <p:txBody>
          <a:bodyPr/>
          <a:lstStyle/>
          <a:p>
            <a:r>
              <a:rPr lang="en-NZ" dirty="0" err="1"/>
              <a:t>System.Diagnostics.Metrics</a:t>
            </a:r>
            <a:endParaRPr lang="en-NZ" dirty="0"/>
          </a:p>
        </p:txBody>
      </p:sp>
      <p:sp>
        <p:nvSpPr>
          <p:cNvPr id="5" name="Content Placeholder 4">
            <a:extLst>
              <a:ext uri="{FF2B5EF4-FFF2-40B4-BE49-F238E27FC236}">
                <a16:creationId xmlns:a16="http://schemas.microsoft.com/office/drawing/2014/main" id="{93C1D270-49FE-79F3-8AA6-0251BDDCE78C}"/>
              </a:ext>
            </a:extLst>
          </p:cNvPr>
          <p:cNvSpPr>
            <a:spLocks noGrp="1"/>
          </p:cNvSpPr>
          <p:nvPr>
            <p:ph idx="1"/>
          </p:nvPr>
        </p:nvSpPr>
        <p:spPr/>
        <p:txBody>
          <a:bodyPr/>
          <a:lstStyle/>
          <a:p>
            <a:r>
              <a:rPr lang="en-NZ" dirty="0"/>
              <a:t>ASP.NET Core now provides runtime metrics through </a:t>
            </a:r>
            <a:r>
              <a:rPr lang="en-NZ" dirty="0" err="1"/>
              <a:t>System.Diagnostics.Metrics</a:t>
            </a:r>
            <a:r>
              <a:rPr lang="en-NZ" dirty="0"/>
              <a:t>.</a:t>
            </a:r>
          </a:p>
          <a:p>
            <a:r>
              <a:rPr lang="en-NZ" dirty="0"/>
              <a:t>Designed in collaboration with OpenTelemetry Community.</a:t>
            </a:r>
          </a:p>
          <a:p>
            <a:r>
              <a:rPr lang="en-NZ" dirty="0"/>
              <a:t>Metrics offer improvements, such as:</a:t>
            </a:r>
          </a:p>
          <a:p>
            <a:pPr lvl="1"/>
            <a:r>
              <a:rPr lang="en-NZ" dirty="0"/>
              <a:t>New counters, gauges, and histograms.</a:t>
            </a:r>
          </a:p>
          <a:p>
            <a:pPr lvl="1"/>
            <a:r>
              <a:rPr lang="en-NZ" dirty="0"/>
              <a:t>Reporting with multi-dimensional values.</a:t>
            </a:r>
          </a:p>
          <a:p>
            <a:pPr lvl="1"/>
            <a:r>
              <a:rPr lang="en-NZ" dirty="0"/>
              <a:t>Integration with wider cloud native ecosystem by aligning to OpenTelemetry standards.</a:t>
            </a:r>
          </a:p>
        </p:txBody>
      </p:sp>
    </p:spTree>
    <p:extLst>
      <p:ext uri="{BB962C8B-B14F-4D97-AF65-F5344CB8AC3E}">
        <p14:creationId xmlns:p14="http://schemas.microsoft.com/office/powerpoint/2010/main" val="4847441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C75F7-737E-36CE-EA7B-379EFA669552}"/>
              </a:ext>
            </a:extLst>
          </p:cNvPr>
          <p:cNvSpPr>
            <a:spLocks noGrp="1"/>
          </p:cNvSpPr>
          <p:nvPr>
            <p:ph type="title"/>
          </p:nvPr>
        </p:nvSpPr>
        <p:spPr/>
        <p:txBody>
          <a:bodyPr/>
          <a:lstStyle/>
          <a:p>
            <a:r>
              <a:rPr lang="en-NZ" dirty="0"/>
              <a:t>Metrics Demo</a:t>
            </a:r>
          </a:p>
        </p:txBody>
      </p:sp>
      <p:sp>
        <p:nvSpPr>
          <p:cNvPr id="5" name="Text Placeholder 4">
            <a:extLst>
              <a:ext uri="{FF2B5EF4-FFF2-40B4-BE49-F238E27FC236}">
                <a16:creationId xmlns:a16="http://schemas.microsoft.com/office/drawing/2014/main" id="{52907351-17D6-2321-7964-95761955CBD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2550493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4710-A126-C372-A67C-F36740142F95}"/>
              </a:ext>
            </a:extLst>
          </p:cNvPr>
          <p:cNvSpPr>
            <a:spLocks noGrp="1"/>
          </p:cNvSpPr>
          <p:nvPr>
            <p:ph type="title"/>
          </p:nvPr>
        </p:nvSpPr>
        <p:spPr/>
        <p:txBody>
          <a:bodyPr/>
          <a:lstStyle/>
          <a:p>
            <a:r>
              <a:rPr lang="en-GB" dirty="0"/>
              <a:t>.NET Aspire</a:t>
            </a:r>
            <a:endParaRPr lang="en-AU" dirty="0"/>
          </a:p>
        </p:txBody>
      </p:sp>
      <p:sp>
        <p:nvSpPr>
          <p:cNvPr id="5" name="Text Placeholder 4">
            <a:extLst>
              <a:ext uri="{FF2B5EF4-FFF2-40B4-BE49-F238E27FC236}">
                <a16:creationId xmlns:a16="http://schemas.microsoft.com/office/drawing/2014/main" id="{416B9012-16C5-B06C-BD2B-8E4EF0756FB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0267498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88A959-3503-A9C9-7259-3D25402246D8}"/>
              </a:ext>
            </a:extLst>
          </p:cNvPr>
          <p:cNvSpPr>
            <a:spLocks noGrp="1"/>
          </p:cNvSpPr>
          <p:nvPr>
            <p:ph type="title"/>
          </p:nvPr>
        </p:nvSpPr>
        <p:spPr/>
        <p:txBody>
          <a:bodyPr/>
          <a:lstStyle/>
          <a:p>
            <a:r>
              <a:rPr lang="en-NZ" dirty="0"/>
              <a:t>What is .NET Aspire?</a:t>
            </a:r>
          </a:p>
        </p:txBody>
      </p:sp>
      <p:sp>
        <p:nvSpPr>
          <p:cNvPr id="8" name="Content Placeholder 7">
            <a:extLst>
              <a:ext uri="{FF2B5EF4-FFF2-40B4-BE49-F238E27FC236}">
                <a16:creationId xmlns:a16="http://schemas.microsoft.com/office/drawing/2014/main" id="{B06BDB37-753A-2608-4AD8-24A95D75385B}"/>
              </a:ext>
            </a:extLst>
          </p:cNvPr>
          <p:cNvSpPr>
            <a:spLocks noGrp="1"/>
          </p:cNvSpPr>
          <p:nvPr>
            <p:ph idx="1"/>
          </p:nvPr>
        </p:nvSpPr>
        <p:spPr/>
        <p:txBody>
          <a:bodyPr/>
          <a:lstStyle/>
          <a:p>
            <a:r>
              <a:rPr lang="en-NZ" dirty="0"/>
              <a:t>Stack for building resilient, observable, and configurable cloud-native apps in .NET</a:t>
            </a:r>
          </a:p>
          <a:p>
            <a:r>
              <a:rPr lang="en-NZ" dirty="0"/>
              <a:t>Includes a set of components enhanced with cloud-native fundamentals, such as Telemetry, Resilience, Configuration, Health Checks, and Composition</a:t>
            </a:r>
          </a:p>
          <a:p>
            <a:r>
              <a:rPr lang="en-NZ" dirty="0"/>
              <a:t>Makes it easy to discover, acquire, and configure dependencies for cloud-native apps</a:t>
            </a:r>
          </a:p>
        </p:txBody>
      </p:sp>
    </p:spTree>
    <p:extLst>
      <p:ext uri="{BB962C8B-B14F-4D97-AF65-F5344CB8AC3E}">
        <p14:creationId xmlns:p14="http://schemas.microsoft.com/office/powerpoint/2010/main" val="22171739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25A4-696A-0670-D2AC-C417C0A73DCA}"/>
              </a:ext>
            </a:extLst>
          </p:cNvPr>
          <p:cNvSpPr>
            <a:spLocks noGrp="1"/>
          </p:cNvSpPr>
          <p:nvPr>
            <p:ph type="title"/>
          </p:nvPr>
        </p:nvSpPr>
        <p:spPr/>
        <p:txBody>
          <a:bodyPr/>
          <a:lstStyle/>
          <a:p>
            <a:r>
              <a:rPr lang="en-NZ" dirty="0"/>
              <a:t>Why .NET Aspire?</a:t>
            </a:r>
          </a:p>
        </p:txBody>
      </p:sp>
      <p:sp>
        <p:nvSpPr>
          <p:cNvPr id="3" name="Content Placeholder 2">
            <a:extLst>
              <a:ext uri="{FF2B5EF4-FFF2-40B4-BE49-F238E27FC236}">
                <a16:creationId xmlns:a16="http://schemas.microsoft.com/office/drawing/2014/main" id="{356A53EF-07DE-5935-2E10-14AEC97E7234}"/>
              </a:ext>
            </a:extLst>
          </p:cNvPr>
          <p:cNvSpPr>
            <a:spLocks noGrp="1"/>
          </p:cNvSpPr>
          <p:nvPr>
            <p:ph idx="1"/>
          </p:nvPr>
        </p:nvSpPr>
        <p:spPr/>
        <p:txBody>
          <a:bodyPr/>
          <a:lstStyle/>
          <a:p>
            <a:r>
              <a:rPr lang="en-NZ" dirty="0"/>
              <a:t>Intention is to improve experience of building .NET Cloud-Native Apps.</a:t>
            </a:r>
          </a:p>
          <a:p>
            <a:r>
              <a:rPr lang="en-NZ" dirty="0"/>
              <a:t>Provides an opinionated set of tools and patterns to help build and run distributed apps.</a:t>
            </a:r>
          </a:p>
          <a:p>
            <a:r>
              <a:rPr lang="en-NZ" dirty="0"/>
              <a:t>.NET Aspire is designed to help you with:</a:t>
            </a:r>
          </a:p>
          <a:p>
            <a:pPr lvl="1"/>
            <a:r>
              <a:rPr lang="en-NZ" dirty="0"/>
              <a:t>Orchestration: provides features for running and connecting multi-project apps and dependencies</a:t>
            </a:r>
          </a:p>
          <a:p>
            <a:pPr lvl="1"/>
            <a:r>
              <a:rPr lang="en-NZ" dirty="0"/>
              <a:t>Components: NuGet packages for commonly used services, such as Redis or Postgres, with standard interfaces</a:t>
            </a:r>
          </a:p>
          <a:p>
            <a:pPr lvl="1"/>
            <a:r>
              <a:rPr lang="en-NZ" dirty="0"/>
              <a:t>Tooling: Cool tooling with Visual Studio and dotnet CLI.</a:t>
            </a:r>
          </a:p>
        </p:txBody>
      </p:sp>
    </p:spTree>
    <p:extLst>
      <p:ext uri="{BB962C8B-B14F-4D97-AF65-F5344CB8AC3E}">
        <p14:creationId xmlns:p14="http://schemas.microsoft.com/office/powerpoint/2010/main" val="37479441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4C-960D-E66A-D5D4-8E315A884690}"/>
              </a:ext>
            </a:extLst>
          </p:cNvPr>
          <p:cNvSpPr>
            <a:spLocks noGrp="1"/>
          </p:cNvSpPr>
          <p:nvPr>
            <p:ph type="title"/>
          </p:nvPr>
        </p:nvSpPr>
        <p:spPr/>
        <p:txBody>
          <a:bodyPr/>
          <a:lstStyle/>
          <a:p>
            <a:r>
              <a:rPr lang="en-GB" dirty="0" err="1"/>
              <a:t>whoami</a:t>
            </a:r>
            <a:endParaRPr lang="en-AU" dirty="0"/>
          </a:p>
        </p:txBody>
      </p:sp>
      <p:sp>
        <p:nvSpPr>
          <p:cNvPr id="3" name="Content Placeholder 2">
            <a:extLst>
              <a:ext uri="{FF2B5EF4-FFF2-40B4-BE49-F238E27FC236}">
                <a16:creationId xmlns:a16="http://schemas.microsoft.com/office/drawing/2014/main" id="{808D3A3C-C0C3-C0B8-50E6-44C3A43B3072}"/>
              </a:ext>
            </a:extLst>
          </p:cNvPr>
          <p:cNvSpPr>
            <a:spLocks noGrp="1"/>
          </p:cNvSpPr>
          <p:nvPr>
            <p:ph sz="half" idx="1"/>
          </p:nvPr>
        </p:nvSpPr>
        <p:spPr/>
        <p:txBody>
          <a:bodyPr/>
          <a:lstStyle/>
          <a:p>
            <a:r>
              <a:rPr lang="en-GB" dirty="0"/>
              <a:t>Lead Software Engineer at </a:t>
            </a:r>
            <a:r>
              <a:rPr lang="en-GB" dirty="0" err="1"/>
              <a:t>Azenix</a:t>
            </a:r>
            <a:r>
              <a:rPr lang="en-GB" dirty="0"/>
              <a:t> by Mantel Group.</a:t>
            </a:r>
          </a:p>
          <a:p>
            <a:r>
              <a:rPr lang="en-GB" dirty="0"/>
              <a:t>Former </a:t>
            </a:r>
            <a:r>
              <a:rPr lang="en-GB" dirty="0" err="1"/>
              <a:t>MSFTer</a:t>
            </a:r>
            <a:r>
              <a:rPr lang="en-GB" dirty="0"/>
              <a:t> and Microsoft MVP based in Auckland – Moved to Melbourne this year</a:t>
            </a:r>
          </a:p>
          <a:p>
            <a:r>
              <a:rPr lang="en-GB" dirty="0"/>
              <a:t>.NET and Azure developer with experience in banking, agriculture, and health industries.</a:t>
            </a:r>
          </a:p>
          <a:p>
            <a:r>
              <a:rPr lang="en-GB" dirty="0"/>
              <a:t>Former average rugby player.</a:t>
            </a:r>
            <a:endParaRPr lang="en-AU" dirty="0"/>
          </a:p>
        </p:txBody>
      </p:sp>
      <p:pic>
        <p:nvPicPr>
          <p:cNvPr id="6" name="Content Placeholder 5" descr="A person standing at a podium&#10;&#10;Description automatically generated">
            <a:extLst>
              <a:ext uri="{FF2B5EF4-FFF2-40B4-BE49-F238E27FC236}">
                <a16:creationId xmlns:a16="http://schemas.microsoft.com/office/drawing/2014/main" id="{95CC7F16-748A-898E-D11A-70DED7AD1F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2769" y="2603500"/>
            <a:ext cx="3416300" cy="3416300"/>
          </a:xfrm>
        </p:spPr>
      </p:pic>
    </p:spTree>
    <p:extLst>
      <p:ext uri="{BB962C8B-B14F-4D97-AF65-F5344CB8AC3E}">
        <p14:creationId xmlns:p14="http://schemas.microsoft.com/office/powerpoint/2010/main" val="6816774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CDB4-9AA3-C8C8-9E37-CFAB42EFB8A0}"/>
              </a:ext>
            </a:extLst>
          </p:cNvPr>
          <p:cNvSpPr>
            <a:spLocks noGrp="1"/>
          </p:cNvSpPr>
          <p:nvPr>
            <p:ph type="title"/>
          </p:nvPr>
        </p:nvSpPr>
        <p:spPr/>
        <p:txBody>
          <a:bodyPr/>
          <a:lstStyle/>
          <a:p>
            <a:r>
              <a:rPr lang="en-NZ" dirty="0"/>
              <a:t>Orchestration</a:t>
            </a:r>
          </a:p>
        </p:txBody>
      </p:sp>
      <p:sp>
        <p:nvSpPr>
          <p:cNvPr id="3" name="Content Placeholder 2">
            <a:extLst>
              <a:ext uri="{FF2B5EF4-FFF2-40B4-BE49-F238E27FC236}">
                <a16:creationId xmlns:a16="http://schemas.microsoft.com/office/drawing/2014/main" id="{025A722C-988A-F23E-6578-010E67657345}"/>
              </a:ext>
            </a:extLst>
          </p:cNvPr>
          <p:cNvSpPr>
            <a:spLocks noGrp="1"/>
          </p:cNvSpPr>
          <p:nvPr>
            <p:ph idx="1"/>
          </p:nvPr>
        </p:nvSpPr>
        <p:spPr/>
        <p:txBody>
          <a:bodyPr/>
          <a:lstStyle/>
          <a:p>
            <a:r>
              <a:rPr lang="en-NZ" dirty="0"/>
              <a:t>Aspire streamlines the configuration and connection of different parts of your app.</a:t>
            </a:r>
          </a:p>
          <a:p>
            <a:r>
              <a:rPr lang="en-NZ" dirty="0"/>
              <a:t>Provides abstractions for managing service discovery, container configurations etc. with having to handle low level implementation details.</a:t>
            </a:r>
          </a:p>
          <a:p>
            <a:r>
              <a:rPr lang="en-NZ" dirty="0"/>
              <a:t>Helps with the following concerns:</a:t>
            </a:r>
          </a:p>
          <a:p>
            <a:pPr lvl="1"/>
            <a:r>
              <a:rPr lang="en-NZ" dirty="0"/>
              <a:t>App Composition – specifying the .NET projects, containers, executables etc that make up the app.</a:t>
            </a:r>
          </a:p>
          <a:p>
            <a:pPr lvl="1"/>
            <a:r>
              <a:rPr lang="en-NZ" dirty="0"/>
              <a:t>Service Discovery and connection string management.</a:t>
            </a:r>
          </a:p>
          <a:p>
            <a:endParaRPr lang="en-NZ" dirty="0"/>
          </a:p>
        </p:txBody>
      </p:sp>
    </p:spTree>
    <p:extLst>
      <p:ext uri="{BB962C8B-B14F-4D97-AF65-F5344CB8AC3E}">
        <p14:creationId xmlns:p14="http://schemas.microsoft.com/office/powerpoint/2010/main" val="380126039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0235-98DF-770F-9788-054872859436}"/>
              </a:ext>
            </a:extLst>
          </p:cNvPr>
          <p:cNvSpPr>
            <a:spLocks noGrp="1"/>
          </p:cNvSpPr>
          <p:nvPr>
            <p:ph type="title"/>
          </p:nvPr>
        </p:nvSpPr>
        <p:spPr/>
        <p:txBody>
          <a:bodyPr/>
          <a:lstStyle/>
          <a:p>
            <a:r>
              <a:rPr lang="en-NZ" dirty="0"/>
              <a:t>Orchestration example</a:t>
            </a:r>
          </a:p>
        </p:txBody>
      </p:sp>
      <p:pic>
        <p:nvPicPr>
          <p:cNvPr id="6" name="Content Placeholder 5" descr="A computer screen with text on it&#10;&#10;Description automatically generated">
            <a:extLst>
              <a:ext uri="{FF2B5EF4-FFF2-40B4-BE49-F238E27FC236}">
                <a16:creationId xmlns:a16="http://schemas.microsoft.com/office/drawing/2014/main" id="{CDB5E1E0-1215-6D64-01CD-31194CFB6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946" y="2422596"/>
            <a:ext cx="9418107" cy="4435404"/>
          </a:xfrm>
        </p:spPr>
      </p:pic>
    </p:spTree>
    <p:extLst>
      <p:ext uri="{BB962C8B-B14F-4D97-AF65-F5344CB8AC3E}">
        <p14:creationId xmlns:p14="http://schemas.microsoft.com/office/powerpoint/2010/main" val="29873549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A559-E635-258C-9D41-B100BE8AD3FA}"/>
              </a:ext>
            </a:extLst>
          </p:cNvPr>
          <p:cNvSpPr>
            <a:spLocks noGrp="1"/>
          </p:cNvSpPr>
          <p:nvPr>
            <p:ph type="title"/>
          </p:nvPr>
        </p:nvSpPr>
        <p:spPr/>
        <p:txBody>
          <a:bodyPr/>
          <a:lstStyle/>
          <a:p>
            <a:r>
              <a:rPr lang="en-NZ" dirty="0"/>
              <a:t>Components</a:t>
            </a:r>
          </a:p>
        </p:txBody>
      </p:sp>
      <p:sp>
        <p:nvSpPr>
          <p:cNvPr id="3" name="Content Placeholder 2">
            <a:extLst>
              <a:ext uri="{FF2B5EF4-FFF2-40B4-BE49-F238E27FC236}">
                <a16:creationId xmlns:a16="http://schemas.microsoft.com/office/drawing/2014/main" id="{3EAFD8DF-34B0-EC4F-42CB-59B91A7483A0}"/>
              </a:ext>
            </a:extLst>
          </p:cNvPr>
          <p:cNvSpPr>
            <a:spLocks noGrp="1"/>
          </p:cNvSpPr>
          <p:nvPr>
            <p:ph idx="1"/>
          </p:nvPr>
        </p:nvSpPr>
        <p:spPr/>
        <p:txBody>
          <a:bodyPr/>
          <a:lstStyle/>
          <a:p>
            <a:r>
              <a:rPr lang="en-NZ" dirty="0"/>
              <a:t>NuGet packages designed to simplify connections to popular services and platforms.</a:t>
            </a:r>
          </a:p>
          <a:p>
            <a:r>
              <a:rPr lang="en-NZ" dirty="0"/>
              <a:t>Handle cloud-native concerns through standard configuration patterns, such as health-checks and telemetry.</a:t>
            </a:r>
          </a:p>
          <a:p>
            <a:r>
              <a:rPr lang="en-NZ" dirty="0"/>
              <a:t>Designed to work with .NET Aspire Orchestration, capable of flowing their configurations through dependencies based on .NET project and package references.</a:t>
            </a:r>
          </a:p>
        </p:txBody>
      </p:sp>
    </p:spTree>
    <p:extLst>
      <p:ext uri="{BB962C8B-B14F-4D97-AF65-F5344CB8AC3E}">
        <p14:creationId xmlns:p14="http://schemas.microsoft.com/office/powerpoint/2010/main" val="11678979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7019-8AD5-1DFD-4DDF-D1D4EEFB4445}"/>
              </a:ext>
            </a:extLst>
          </p:cNvPr>
          <p:cNvSpPr>
            <a:spLocks noGrp="1"/>
          </p:cNvSpPr>
          <p:nvPr>
            <p:ph type="title"/>
          </p:nvPr>
        </p:nvSpPr>
        <p:spPr/>
        <p:txBody>
          <a:bodyPr/>
          <a:lstStyle/>
          <a:p>
            <a:r>
              <a:rPr lang="en-NZ" dirty="0"/>
              <a:t>Component Example</a:t>
            </a:r>
          </a:p>
        </p:txBody>
      </p:sp>
      <p:pic>
        <p:nvPicPr>
          <p:cNvPr id="9" name="Content Placeholder 8" descr="A black rectangular object with text&#10;&#10;Description automatically generated">
            <a:extLst>
              <a:ext uri="{FF2B5EF4-FFF2-40B4-BE49-F238E27FC236}">
                <a16:creationId xmlns:a16="http://schemas.microsoft.com/office/drawing/2014/main" id="{C8BD2B03-A73C-94BF-B4D7-27C6D51AE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431573"/>
          </a:xfrm>
        </p:spPr>
      </p:pic>
      <p:sp>
        <p:nvSpPr>
          <p:cNvPr id="10" name="TextBox 9">
            <a:extLst>
              <a:ext uri="{FF2B5EF4-FFF2-40B4-BE49-F238E27FC236}">
                <a16:creationId xmlns:a16="http://schemas.microsoft.com/office/drawing/2014/main" id="{2DC63E28-666E-728B-880D-B3449B0EEB69}"/>
              </a:ext>
            </a:extLst>
          </p:cNvPr>
          <p:cNvSpPr txBox="1"/>
          <p:nvPr/>
        </p:nvSpPr>
        <p:spPr>
          <a:xfrm>
            <a:off x="838200" y="4226011"/>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NZ" dirty="0"/>
              <a:t>Registers a </a:t>
            </a:r>
            <a:r>
              <a:rPr lang="en-NZ" dirty="0" err="1"/>
              <a:t>ServiceBusClient</a:t>
            </a:r>
            <a:r>
              <a:rPr lang="en-NZ" dirty="0"/>
              <a:t> as a Singleton in the DI container to connect to Service Bus</a:t>
            </a:r>
          </a:p>
          <a:p>
            <a:pPr marL="285750" indent="-285750">
              <a:buFont typeface="Arial" panose="020B0604020202020204" pitchFamily="34" charset="0"/>
              <a:buChar char="•"/>
            </a:pPr>
            <a:r>
              <a:rPr lang="en-NZ" dirty="0"/>
              <a:t>Applies </a:t>
            </a:r>
            <a:r>
              <a:rPr lang="en-NZ" dirty="0" err="1"/>
              <a:t>ServiceBusClient</a:t>
            </a:r>
            <a:r>
              <a:rPr lang="en-NZ" dirty="0"/>
              <a:t> configurations either inline through code or through configuration.</a:t>
            </a:r>
          </a:p>
          <a:p>
            <a:pPr marL="285750" indent="-285750">
              <a:buFont typeface="Arial" panose="020B0604020202020204" pitchFamily="34" charset="0"/>
              <a:buChar char="•"/>
            </a:pPr>
            <a:r>
              <a:rPr lang="en-NZ" dirty="0"/>
              <a:t>Enables corresponding health checks, logging and telemetry specific to Azure Service Bus</a:t>
            </a:r>
          </a:p>
        </p:txBody>
      </p:sp>
    </p:spTree>
    <p:extLst>
      <p:ext uri="{BB962C8B-B14F-4D97-AF65-F5344CB8AC3E}">
        <p14:creationId xmlns:p14="http://schemas.microsoft.com/office/powerpoint/2010/main" val="35068620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4B1FA-5919-02C3-BC07-1B8C64789A37}"/>
              </a:ext>
            </a:extLst>
          </p:cNvPr>
          <p:cNvSpPr>
            <a:spLocks noGrp="1"/>
          </p:cNvSpPr>
          <p:nvPr>
            <p:ph type="title"/>
          </p:nvPr>
        </p:nvSpPr>
        <p:spPr/>
        <p:txBody>
          <a:bodyPr/>
          <a:lstStyle/>
          <a:p>
            <a:r>
              <a:rPr lang="en-NZ" dirty="0"/>
              <a:t>.NET Aspire Demo and Walkthrough</a:t>
            </a:r>
          </a:p>
        </p:txBody>
      </p:sp>
      <p:sp>
        <p:nvSpPr>
          <p:cNvPr id="5" name="Text Placeholder 4">
            <a:extLst>
              <a:ext uri="{FF2B5EF4-FFF2-40B4-BE49-F238E27FC236}">
                <a16:creationId xmlns:a16="http://schemas.microsoft.com/office/drawing/2014/main" id="{0BD3E064-9084-53AA-CD7F-EBEB38176FC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41831847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7D316-3554-24F2-0A2E-F33C78815060}"/>
              </a:ext>
            </a:extLst>
          </p:cNvPr>
          <p:cNvSpPr>
            <a:spLocks noGrp="1"/>
          </p:cNvSpPr>
          <p:nvPr>
            <p:ph type="title"/>
          </p:nvPr>
        </p:nvSpPr>
        <p:spPr/>
        <p:txBody>
          <a:bodyPr/>
          <a:lstStyle/>
          <a:p>
            <a:pPr algn="ctr"/>
            <a:r>
              <a:rPr lang="en-NZ" dirty="0"/>
              <a:t>Catch up on </a:t>
            </a:r>
            <a:r>
              <a:rPr lang="en-NZ" dirty="0" err="1"/>
              <a:t>dotnetconf</a:t>
            </a:r>
            <a:r>
              <a:rPr lang="en-NZ" dirty="0"/>
              <a:t>!</a:t>
            </a:r>
          </a:p>
        </p:txBody>
      </p:sp>
      <p:sp>
        <p:nvSpPr>
          <p:cNvPr id="5" name="Text Placeholder 4">
            <a:extLst>
              <a:ext uri="{FF2B5EF4-FFF2-40B4-BE49-F238E27FC236}">
                <a16:creationId xmlns:a16="http://schemas.microsoft.com/office/drawing/2014/main" id="{A212FCBA-6FEA-927E-2F0E-190FB14B223D}"/>
              </a:ext>
            </a:extLst>
          </p:cNvPr>
          <p:cNvSpPr>
            <a:spLocks noGrp="1"/>
          </p:cNvSpPr>
          <p:nvPr>
            <p:ph type="body" idx="1"/>
          </p:nvPr>
        </p:nvSpPr>
        <p:spPr>
          <a:xfrm>
            <a:off x="6450715" y="2659339"/>
            <a:ext cx="5560052" cy="2283824"/>
          </a:xfrm>
        </p:spPr>
        <p:txBody>
          <a:bodyPr/>
          <a:lstStyle/>
          <a:p>
            <a:pPr algn="ctr"/>
            <a:r>
              <a:rPr lang="en-NZ" dirty="0"/>
              <a:t>https://www.dotnetconf.net/agenda</a:t>
            </a:r>
          </a:p>
        </p:txBody>
      </p:sp>
    </p:spTree>
    <p:extLst>
      <p:ext uri="{BB962C8B-B14F-4D97-AF65-F5344CB8AC3E}">
        <p14:creationId xmlns:p14="http://schemas.microsoft.com/office/powerpoint/2010/main" val="29930050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E0EC1-0495-D530-865F-A2FDCD50E28E}"/>
              </a:ext>
            </a:extLst>
          </p:cNvPr>
          <p:cNvSpPr>
            <a:spLocks noGrp="1"/>
          </p:cNvSpPr>
          <p:nvPr>
            <p:ph type="title"/>
          </p:nvPr>
        </p:nvSpPr>
        <p:spPr/>
        <p:txBody>
          <a:bodyPr/>
          <a:lstStyle/>
          <a:p>
            <a:r>
              <a:rPr lang="en-GB" dirty="0"/>
              <a:t>Thanks for listening!</a:t>
            </a:r>
            <a:endParaRPr lang="en-AU" dirty="0"/>
          </a:p>
        </p:txBody>
      </p:sp>
      <p:sp>
        <p:nvSpPr>
          <p:cNvPr id="2" name="Subtitle 1">
            <a:extLst>
              <a:ext uri="{FF2B5EF4-FFF2-40B4-BE49-F238E27FC236}">
                <a16:creationId xmlns:a16="http://schemas.microsoft.com/office/drawing/2014/main" id="{8DE72F54-D803-AEE7-D706-6F1C1F30C03F}"/>
              </a:ext>
            </a:extLst>
          </p:cNvPr>
          <p:cNvSpPr>
            <a:spLocks noGrp="1"/>
          </p:cNvSpPr>
          <p:nvPr>
            <p:ph sz="half" idx="1"/>
          </p:nvPr>
        </p:nvSpPr>
        <p:spPr>
          <a:xfrm>
            <a:off x="1154954" y="5412259"/>
            <a:ext cx="4825158" cy="607542"/>
          </a:xfrm>
        </p:spPr>
        <p:txBody>
          <a:bodyPr>
            <a:normAutofit lnSpcReduction="10000"/>
          </a:bodyPr>
          <a:lstStyle/>
          <a:p>
            <a:pPr marL="0" indent="0" algn="ctr">
              <a:buNone/>
            </a:pPr>
            <a:r>
              <a:rPr lang="en-NZ" sz="1800" dirty="0">
                <a:solidFill>
                  <a:schemeClr val="tx1"/>
                </a:solidFill>
              </a:rPr>
              <a:t>https://github.com/willvelida/talks/tree/main/whats-new-cloud-native-dev-dotnet8</a:t>
            </a:r>
          </a:p>
        </p:txBody>
      </p:sp>
      <p:sp>
        <p:nvSpPr>
          <p:cNvPr id="3" name="Content Placeholder 2">
            <a:extLst>
              <a:ext uri="{FF2B5EF4-FFF2-40B4-BE49-F238E27FC236}">
                <a16:creationId xmlns:a16="http://schemas.microsoft.com/office/drawing/2014/main" id="{84A3FD61-F8B5-A203-F6DC-F08393630A37}"/>
              </a:ext>
            </a:extLst>
          </p:cNvPr>
          <p:cNvSpPr>
            <a:spLocks noGrp="1"/>
          </p:cNvSpPr>
          <p:nvPr>
            <p:ph sz="half" idx="2"/>
          </p:nvPr>
        </p:nvSpPr>
        <p:spPr>
          <a:xfrm>
            <a:off x="6208712" y="5412256"/>
            <a:ext cx="4825159" cy="383063"/>
          </a:xfrm>
        </p:spPr>
        <p:txBody>
          <a:bodyPr>
            <a:normAutofit lnSpcReduction="10000"/>
          </a:bodyPr>
          <a:lstStyle/>
          <a:p>
            <a:pPr marL="0" indent="0">
              <a:buNone/>
            </a:pPr>
            <a:r>
              <a:rPr lang="en-NZ" dirty="0"/>
              <a:t>https://www.dotnetconf.net/agenda</a:t>
            </a:r>
          </a:p>
          <a:p>
            <a:endParaRPr lang="en-NZ" dirty="0"/>
          </a:p>
        </p:txBody>
      </p:sp>
      <p:pic>
        <p:nvPicPr>
          <p:cNvPr id="1026" name="Picture 2" descr="GitHub Logos and Usage · GitHub">
            <a:extLst>
              <a:ext uri="{FF2B5EF4-FFF2-40B4-BE49-F238E27FC236}">
                <a16:creationId xmlns:a16="http://schemas.microsoft.com/office/drawing/2014/main" id="{BBDB1AF7-345E-154C-209E-F124E63C1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98" y="2681417"/>
            <a:ext cx="2475470" cy="2475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C179F4-5239-3F92-0844-F7CBC6BFC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037" y="2905898"/>
            <a:ext cx="2026508" cy="20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8171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A9DF2-D48E-78E3-1E9C-89F18C730719}"/>
              </a:ext>
            </a:extLst>
          </p:cNvPr>
          <p:cNvSpPr>
            <a:spLocks noGrp="1"/>
          </p:cNvSpPr>
          <p:nvPr>
            <p:ph type="title"/>
          </p:nvPr>
        </p:nvSpPr>
        <p:spPr/>
        <p:txBody>
          <a:bodyPr/>
          <a:lstStyle/>
          <a:p>
            <a:r>
              <a:rPr lang="en-GB" dirty="0"/>
              <a:t>Agenda</a:t>
            </a:r>
            <a:endParaRPr lang="en-AU" dirty="0"/>
          </a:p>
        </p:txBody>
      </p:sp>
      <p:sp>
        <p:nvSpPr>
          <p:cNvPr id="6" name="Content Placeholder 5">
            <a:extLst>
              <a:ext uri="{FF2B5EF4-FFF2-40B4-BE49-F238E27FC236}">
                <a16:creationId xmlns:a16="http://schemas.microsoft.com/office/drawing/2014/main" id="{CF80A86E-9196-51F1-C7FC-09B91CBC8319}"/>
              </a:ext>
            </a:extLst>
          </p:cNvPr>
          <p:cNvSpPr>
            <a:spLocks noGrp="1"/>
          </p:cNvSpPr>
          <p:nvPr>
            <p:ph idx="1"/>
          </p:nvPr>
        </p:nvSpPr>
        <p:spPr/>
        <p:txBody>
          <a:bodyPr>
            <a:normAutofit/>
          </a:bodyPr>
          <a:lstStyle/>
          <a:p>
            <a:r>
              <a:rPr lang="en-GB" sz="4000" dirty="0"/>
              <a:t>Native AOT</a:t>
            </a:r>
          </a:p>
          <a:p>
            <a:r>
              <a:rPr lang="en-GB" sz="4000" dirty="0"/>
              <a:t>Resiliency improvements</a:t>
            </a:r>
          </a:p>
          <a:p>
            <a:r>
              <a:rPr lang="en-GB" sz="4000" dirty="0"/>
              <a:t>New metrics in ASP.NET Core</a:t>
            </a:r>
          </a:p>
          <a:p>
            <a:r>
              <a:rPr lang="en-GB" sz="4000" dirty="0"/>
              <a:t>.NET Aspire</a:t>
            </a:r>
            <a:endParaRPr lang="en-AU" sz="4000" dirty="0"/>
          </a:p>
        </p:txBody>
      </p:sp>
    </p:spTree>
    <p:extLst>
      <p:ext uri="{BB962C8B-B14F-4D97-AF65-F5344CB8AC3E}">
        <p14:creationId xmlns:p14="http://schemas.microsoft.com/office/powerpoint/2010/main" val="33783725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72B68-A178-1959-9FEC-7EBC6B579B04}"/>
              </a:ext>
            </a:extLst>
          </p:cNvPr>
          <p:cNvSpPr>
            <a:spLocks noGrp="1"/>
          </p:cNvSpPr>
          <p:nvPr>
            <p:ph type="title"/>
          </p:nvPr>
        </p:nvSpPr>
        <p:spPr/>
        <p:txBody>
          <a:bodyPr/>
          <a:lstStyle/>
          <a:p>
            <a:r>
              <a:rPr lang="en-GB" dirty="0"/>
              <a:t>Native AOT (Ahead-of-time)</a:t>
            </a:r>
            <a:endParaRPr lang="en-AU" dirty="0"/>
          </a:p>
        </p:txBody>
      </p:sp>
      <p:sp>
        <p:nvSpPr>
          <p:cNvPr id="5" name="Text Placeholder 4">
            <a:extLst>
              <a:ext uri="{FF2B5EF4-FFF2-40B4-BE49-F238E27FC236}">
                <a16:creationId xmlns:a16="http://schemas.microsoft.com/office/drawing/2014/main" id="{0E8B857D-5DF8-6C29-3F88-631AB2CBF41D}"/>
              </a:ext>
            </a:extLst>
          </p:cNvPr>
          <p:cNvSpPr>
            <a:spLocks noGrp="1"/>
          </p:cNvSpPr>
          <p:nvPr>
            <p:ph type="body" idx="1"/>
          </p:nvPr>
        </p:nvSpPr>
        <p:spPr/>
        <p:txBody>
          <a:bodyPr/>
          <a:lstStyle/>
          <a:p>
            <a:r>
              <a:rPr lang="en-AU" dirty="0"/>
              <a:t>Smaller apps</a:t>
            </a:r>
          </a:p>
          <a:p>
            <a:r>
              <a:rPr lang="en-AU" dirty="0"/>
              <a:t>Faster Startup</a:t>
            </a:r>
          </a:p>
          <a:p>
            <a:r>
              <a:rPr lang="en-AU" dirty="0"/>
              <a:t>Less Memory Apps</a:t>
            </a:r>
          </a:p>
        </p:txBody>
      </p:sp>
    </p:spTree>
    <p:extLst>
      <p:ext uri="{BB962C8B-B14F-4D97-AF65-F5344CB8AC3E}">
        <p14:creationId xmlns:p14="http://schemas.microsoft.com/office/powerpoint/2010/main" val="12373462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F3F56-184D-C324-9FD0-9004A515C337}"/>
              </a:ext>
            </a:extLst>
          </p:cNvPr>
          <p:cNvSpPr>
            <a:spLocks noGrp="1"/>
          </p:cNvSpPr>
          <p:nvPr>
            <p:ph type="title"/>
          </p:nvPr>
        </p:nvSpPr>
        <p:spPr/>
        <p:txBody>
          <a:bodyPr/>
          <a:lstStyle/>
          <a:p>
            <a:r>
              <a:rPr lang="en-AU" dirty="0"/>
              <a:t>How does native AOT work?</a:t>
            </a:r>
          </a:p>
        </p:txBody>
      </p:sp>
      <p:sp>
        <p:nvSpPr>
          <p:cNvPr id="5" name="Content Placeholder 4">
            <a:extLst>
              <a:ext uri="{FF2B5EF4-FFF2-40B4-BE49-F238E27FC236}">
                <a16:creationId xmlns:a16="http://schemas.microsoft.com/office/drawing/2014/main" id="{AD5781B7-8509-4495-41B9-1028316DE080}"/>
              </a:ext>
            </a:extLst>
          </p:cNvPr>
          <p:cNvSpPr>
            <a:spLocks noGrp="1"/>
          </p:cNvSpPr>
          <p:nvPr>
            <p:ph idx="1"/>
          </p:nvPr>
        </p:nvSpPr>
        <p:spPr/>
        <p:txBody>
          <a:bodyPr/>
          <a:lstStyle/>
          <a:p>
            <a:r>
              <a:rPr lang="en-AU" dirty="0"/>
              <a:t>C# is compiled to Intermediate Language (IL) on build.</a:t>
            </a:r>
          </a:p>
          <a:p>
            <a:r>
              <a:rPr lang="en-AU" dirty="0"/>
              <a:t>IL is compiled to platform code on publish.</a:t>
            </a:r>
          </a:p>
          <a:p>
            <a:r>
              <a:rPr lang="en-AU" dirty="0"/>
              <a:t>Published app:</a:t>
            </a:r>
          </a:p>
          <a:p>
            <a:pPr lvl="1"/>
            <a:r>
              <a:rPr lang="en-AU" dirty="0"/>
              <a:t>Has no JIT (Just-in-time) complier</a:t>
            </a:r>
          </a:p>
          <a:p>
            <a:pPr lvl="1"/>
            <a:r>
              <a:rPr lang="en-AU" dirty="0"/>
              <a:t>Still contains a runtime &amp; GC (is still “managed”)</a:t>
            </a:r>
          </a:p>
          <a:p>
            <a:pPr lvl="1"/>
            <a:r>
              <a:rPr lang="en-AU" dirty="0"/>
              <a:t>Is single-file</a:t>
            </a:r>
          </a:p>
          <a:p>
            <a:pPr lvl="1"/>
            <a:r>
              <a:rPr lang="en-AU" dirty="0"/>
              <a:t>Is trimmed to reduce app size</a:t>
            </a:r>
          </a:p>
          <a:p>
            <a:pPr lvl="1"/>
            <a:r>
              <a:rPr lang="en-AU" dirty="0"/>
              <a:t>Is OS &amp; architecture specific, e.g. linux-x64</a:t>
            </a:r>
          </a:p>
        </p:txBody>
      </p:sp>
    </p:spTree>
    <p:extLst>
      <p:ext uri="{BB962C8B-B14F-4D97-AF65-F5344CB8AC3E}">
        <p14:creationId xmlns:p14="http://schemas.microsoft.com/office/powerpoint/2010/main" val="1954448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DC-4DDD-2A04-59AC-319262BE7065}"/>
              </a:ext>
            </a:extLst>
          </p:cNvPr>
          <p:cNvSpPr>
            <a:spLocks noGrp="1"/>
          </p:cNvSpPr>
          <p:nvPr>
            <p:ph type="title"/>
          </p:nvPr>
        </p:nvSpPr>
        <p:spPr/>
        <p:txBody>
          <a:bodyPr/>
          <a:lstStyle/>
          <a:p>
            <a:r>
              <a:rPr lang="en-NZ" dirty="0"/>
              <a:t>Why Native AOT with ASP.NET Core?</a:t>
            </a:r>
          </a:p>
        </p:txBody>
      </p:sp>
      <p:graphicFrame>
        <p:nvGraphicFramePr>
          <p:cNvPr id="4" name="Content Placeholder 3">
            <a:extLst>
              <a:ext uri="{FF2B5EF4-FFF2-40B4-BE49-F238E27FC236}">
                <a16:creationId xmlns:a16="http://schemas.microsoft.com/office/drawing/2014/main" id="{E0D9C994-4709-67EC-3487-5AEACF015B99}"/>
              </a:ext>
            </a:extLst>
          </p:cNvPr>
          <p:cNvGraphicFramePr>
            <a:graphicFrameLocks noGrp="1"/>
          </p:cNvGraphicFramePr>
          <p:nvPr>
            <p:ph idx="1"/>
            <p:extLst>
              <p:ext uri="{D42A27DB-BD31-4B8C-83A1-F6EECF244321}">
                <p14:modId xmlns:p14="http://schemas.microsoft.com/office/powerpoint/2010/main" val="3605091367"/>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8792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30DC9-BA81-169B-CE67-D23C99F2F022}"/>
              </a:ext>
            </a:extLst>
          </p:cNvPr>
          <p:cNvSpPr>
            <a:spLocks noGrp="1"/>
          </p:cNvSpPr>
          <p:nvPr>
            <p:ph type="title"/>
          </p:nvPr>
        </p:nvSpPr>
        <p:spPr/>
        <p:txBody>
          <a:bodyPr/>
          <a:lstStyle/>
          <a:p>
            <a:r>
              <a:rPr lang="en-NZ" dirty="0"/>
              <a:t>Native AOT Demo</a:t>
            </a:r>
          </a:p>
        </p:txBody>
      </p:sp>
      <p:sp>
        <p:nvSpPr>
          <p:cNvPr id="5" name="Text Placeholder 4">
            <a:extLst>
              <a:ext uri="{FF2B5EF4-FFF2-40B4-BE49-F238E27FC236}">
                <a16:creationId xmlns:a16="http://schemas.microsoft.com/office/drawing/2014/main" id="{C28E54BF-5799-92D1-6C59-66B261CCBAD9}"/>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90642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4E8A6-A076-8CDA-14AB-73E908A9F068}"/>
              </a:ext>
            </a:extLst>
          </p:cNvPr>
          <p:cNvSpPr>
            <a:spLocks noGrp="1"/>
          </p:cNvSpPr>
          <p:nvPr>
            <p:ph type="title"/>
          </p:nvPr>
        </p:nvSpPr>
        <p:spPr/>
        <p:txBody>
          <a:bodyPr/>
          <a:lstStyle/>
          <a:p>
            <a:r>
              <a:rPr lang="en-GB" dirty="0"/>
              <a:t>Resiliency Improvements</a:t>
            </a:r>
            <a:endParaRPr lang="en-AU" dirty="0"/>
          </a:p>
        </p:txBody>
      </p:sp>
      <p:sp>
        <p:nvSpPr>
          <p:cNvPr id="5" name="Text Placeholder 4">
            <a:extLst>
              <a:ext uri="{FF2B5EF4-FFF2-40B4-BE49-F238E27FC236}">
                <a16:creationId xmlns:a16="http://schemas.microsoft.com/office/drawing/2014/main" id="{5BD88284-4DEE-229D-B193-C4CE028BCC8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1997555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FB6FC-B2C6-6C1F-0597-E3CBFFD5A639}"/>
              </a:ext>
            </a:extLst>
          </p:cNvPr>
          <p:cNvSpPr>
            <a:spLocks noGrp="1"/>
          </p:cNvSpPr>
          <p:nvPr>
            <p:ph type="title"/>
          </p:nvPr>
        </p:nvSpPr>
        <p:spPr/>
        <p:txBody>
          <a:bodyPr/>
          <a:lstStyle/>
          <a:p>
            <a:r>
              <a:rPr lang="en-AU" dirty="0"/>
              <a:t>Failures will happen!</a:t>
            </a:r>
          </a:p>
        </p:txBody>
      </p:sp>
      <p:graphicFrame>
        <p:nvGraphicFramePr>
          <p:cNvPr id="2" name="Content Placeholder 1">
            <a:extLst>
              <a:ext uri="{FF2B5EF4-FFF2-40B4-BE49-F238E27FC236}">
                <a16:creationId xmlns:a16="http://schemas.microsoft.com/office/drawing/2014/main" id="{241CB3B0-841C-C865-A8C3-969B2E0F16C4}"/>
              </a:ext>
            </a:extLst>
          </p:cNvPr>
          <p:cNvGraphicFramePr>
            <a:graphicFrameLocks noGrp="1"/>
          </p:cNvGraphicFramePr>
          <p:nvPr>
            <p:ph idx="1"/>
            <p:extLst>
              <p:ext uri="{D42A27DB-BD31-4B8C-83A1-F6EECF244321}">
                <p14:modId xmlns:p14="http://schemas.microsoft.com/office/powerpoint/2010/main" val="2905015924"/>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0641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779</TotalTime>
  <Words>1161</Words>
  <Application>Microsoft Office PowerPoint</Application>
  <PresentationFormat>Widescreen</PresentationFormat>
  <Paragraphs>136</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Segoe UI</vt:lpstr>
      <vt:lpstr>Wingdings 3</vt:lpstr>
      <vt:lpstr>Ion Boardroom</vt:lpstr>
      <vt:lpstr>What’s new for Cloud Native developers in .NET 8?</vt:lpstr>
      <vt:lpstr>whoami</vt:lpstr>
      <vt:lpstr>Agenda</vt:lpstr>
      <vt:lpstr>Native AOT (Ahead-of-time)</vt:lpstr>
      <vt:lpstr>How does native AOT work?</vt:lpstr>
      <vt:lpstr>Why Native AOT with ASP.NET Core?</vt:lpstr>
      <vt:lpstr>Native AOT Demo</vt:lpstr>
      <vt:lpstr>Resiliency Improvements</vt:lpstr>
      <vt:lpstr>Failures will happen!</vt:lpstr>
      <vt:lpstr>Two new packages!</vt:lpstr>
      <vt:lpstr>Built on Polly - .NET resilience library</vt:lpstr>
      <vt:lpstr>Resiliency Demo</vt:lpstr>
      <vt:lpstr>Microsoft.Extensions.Http.Resilience</vt:lpstr>
      <vt:lpstr>New metrics in ASP.NET Core</vt:lpstr>
      <vt:lpstr>System.Diagnostics.Metrics</vt:lpstr>
      <vt:lpstr>Metrics Demo</vt:lpstr>
      <vt:lpstr>.NET Aspire</vt:lpstr>
      <vt:lpstr>What is .NET Aspire?</vt:lpstr>
      <vt:lpstr>Why .NET Aspire?</vt:lpstr>
      <vt:lpstr>Orchestration</vt:lpstr>
      <vt:lpstr>Orchestration example</vt:lpstr>
      <vt:lpstr>Components</vt:lpstr>
      <vt:lpstr>Component Example</vt:lpstr>
      <vt:lpstr>.NET Aspire Demo and Walkthrough</vt:lpstr>
      <vt:lpstr>Catch up on dotnetconf!</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for Cloud Native developers in .NET 8?</dc:title>
  <dc:creator>Will Velida</dc:creator>
  <cp:lastModifiedBy>P</cp:lastModifiedBy>
  <cp:revision>18</cp:revision>
  <dcterms:created xsi:type="dcterms:W3CDTF">2023-12-03T23:45:48Z</dcterms:created>
  <dcterms:modified xsi:type="dcterms:W3CDTF">2023-12-05T02:52:54Z</dcterms:modified>
</cp:coreProperties>
</file>