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70" r:id="rId4"/>
    <p:sldId id="269" r:id="rId5"/>
    <p:sldId id="259" r:id="rId6"/>
    <p:sldId id="260" r:id="rId7"/>
    <p:sldId id="263" r:id="rId8"/>
    <p:sldId id="264" r:id="rId9"/>
    <p:sldId id="262" r:id="rId10"/>
    <p:sldId id="266" r:id="rId11"/>
    <p:sldId id="261" r:id="rId12"/>
    <p:sldId id="271" r:id="rId13"/>
    <p:sldId id="273" r:id="rId14"/>
    <p:sldId id="274" r:id="rId15"/>
    <p:sldId id="265" r:id="rId16"/>
    <p:sldId id="26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352" autoAdjust="0"/>
  </p:normalViewPr>
  <p:slideViewPr>
    <p:cSldViewPr snapToGrid="0">
      <p:cViewPr varScale="1">
        <p:scale>
          <a:sx n="75" d="100"/>
          <a:sy n="75" d="100"/>
        </p:scale>
        <p:origin x="1914"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6.xml.rels><?xml version="1.0" encoding="UTF-8" standalone="yes"?>
<Relationships xmlns="http://schemas.openxmlformats.org/package/2006/relationships"><Relationship Id="rId3" Type="http://schemas.openxmlformats.org/officeDocument/2006/relationships/hyperlink" Target="https://www.willvelida.com/" TargetMode="External"/><Relationship Id="rId2" Type="http://schemas.openxmlformats.org/officeDocument/2006/relationships/hyperlink" Target="http://www.youtube.com/@willvelida" TargetMode="External"/><Relationship Id="rId1" Type="http://schemas.openxmlformats.org/officeDocument/2006/relationships/hyperlink" Target="https://twitter.com/willvelida" TargetMode="External"/><Relationship Id="rId5" Type="http://schemas.openxmlformats.org/officeDocument/2006/relationships/hyperlink" Target="https://github.com/willvelida/" TargetMode="External"/><Relationship Id="rId4" Type="http://schemas.openxmlformats.org/officeDocument/2006/relationships/hyperlink" Target="https://www.linkedin.com/in/willvelida/"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6.xml.rels><?xml version="1.0" encoding="UTF-8" standalone="yes"?>
<Relationships xmlns="http://schemas.openxmlformats.org/package/2006/relationships"><Relationship Id="rId3" Type="http://schemas.openxmlformats.org/officeDocument/2006/relationships/hyperlink" Target="https://www.willvelida.com/" TargetMode="External"/><Relationship Id="rId2" Type="http://schemas.openxmlformats.org/officeDocument/2006/relationships/hyperlink" Target="http://www.youtube.com/@willvelida" TargetMode="External"/><Relationship Id="rId1" Type="http://schemas.openxmlformats.org/officeDocument/2006/relationships/hyperlink" Target="https://twitter.com/willvelida" TargetMode="External"/><Relationship Id="rId5" Type="http://schemas.openxmlformats.org/officeDocument/2006/relationships/hyperlink" Target="https://github.com/willvelida/" TargetMode="External"/><Relationship Id="rId4" Type="http://schemas.openxmlformats.org/officeDocument/2006/relationships/hyperlink" Target="https://www.linkedin.com/in/willvelida/" TargetMode="Externa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C74497-6CD0-4411-97F5-647CF314A69C}" type="doc">
      <dgm:prSet loTypeId="urn:microsoft.com/office/officeart/2005/8/layout/hList7" loCatId="list" qsTypeId="urn:microsoft.com/office/officeart/2005/8/quickstyle/simple1" qsCatId="simple" csTypeId="urn:microsoft.com/office/officeart/2005/8/colors/accent2_1" csCatId="accent2" phldr="1"/>
      <dgm:spPr/>
      <dgm:t>
        <a:bodyPr/>
        <a:lstStyle/>
        <a:p>
          <a:endParaRPr lang="en-AU"/>
        </a:p>
      </dgm:t>
    </dgm:pt>
    <dgm:pt modelId="{1331033F-3094-4AD8-A818-3E1CB6A4CBB5}">
      <dgm:prSet/>
      <dgm:spPr/>
      <dgm:t>
        <a:bodyPr/>
        <a:lstStyle/>
        <a:p>
          <a:r>
            <a:rPr lang="en-AU"/>
            <a:t>Applications are more than Kubernetes!</a:t>
          </a:r>
        </a:p>
      </dgm:t>
    </dgm:pt>
    <dgm:pt modelId="{4AC46CCD-F048-4866-834C-11A074F5037E}" type="parTrans" cxnId="{0126C2E1-0986-4920-A6F5-1701DB8D2B69}">
      <dgm:prSet/>
      <dgm:spPr/>
      <dgm:t>
        <a:bodyPr/>
        <a:lstStyle/>
        <a:p>
          <a:endParaRPr lang="en-AU"/>
        </a:p>
      </dgm:t>
    </dgm:pt>
    <dgm:pt modelId="{F402CBED-58B3-45CE-95EB-2696461DF5C8}" type="sibTrans" cxnId="{0126C2E1-0986-4920-A6F5-1701DB8D2B69}">
      <dgm:prSet/>
      <dgm:spPr/>
      <dgm:t>
        <a:bodyPr/>
        <a:lstStyle/>
        <a:p>
          <a:endParaRPr lang="en-AU"/>
        </a:p>
      </dgm:t>
    </dgm:pt>
    <dgm:pt modelId="{53242B33-20BD-4393-9DB0-F106C62133F6}">
      <dgm:prSet/>
      <dgm:spPr/>
      <dgm:t>
        <a:bodyPr/>
        <a:lstStyle/>
        <a:p>
          <a:r>
            <a:rPr lang="en-AU"/>
            <a:t>Developers, platform engineers, and IT Ops need to collaborate.</a:t>
          </a:r>
        </a:p>
      </dgm:t>
    </dgm:pt>
    <dgm:pt modelId="{3597FBDE-67D9-4F30-A608-78DE572DE45C}" type="parTrans" cxnId="{9901AF67-AD0C-4DEC-8094-C6ECE8426185}">
      <dgm:prSet/>
      <dgm:spPr/>
      <dgm:t>
        <a:bodyPr/>
        <a:lstStyle/>
        <a:p>
          <a:endParaRPr lang="en-AU"/>
        </a:p>
      </dgm:t>
    </dgm:pt>
    <dgm:pt modelId="{753319EF-C677-4EF8-B0FE-717310557BFD}" type="sibTrans" cxnId="{9901AF67-AD0C-4DEC-8094-C6ECE8426185}">
      <dgm:prSet/>
      <dgm:spPr/>
      <dgm:t>
        <a:bodyPr/>
        <a:lstStyle/>
        <a:p>
          <a:endParaRPr lang="en-AU"/>
        </a:p>
      </dgm:t>
    </dgm:pt>
    <dgm:pt modelId="{D71BD402-3449-409B-9AFB-8111CDDAA731}">
      <dgm:prSet/>
      <dgm:spPr/>
      <dgm:t>
        <a:bodyPr/>
        <a:lstStyle/>
        <a:p>
          <a:r>
            <a:rPr lang="en-AU"/>
            <a:t>Applications lack an industry wide-definition.</a:t>
          </a:r>
        </a:p>
      </dgm:t>
    </dgm:pt>
    <dgm:pt modelId="{DD5EB67E-C6C1-4B5D-9938-2E60A9744E57}" type="parTrans" cxnId="{AEF9AC57-1151-4677-AD6D-560F7E97106A}">
      <dgm:prSet/>
      <dgm:spPr/>
      <dgm:t>
        <a:bodyPr/>
        <a:lstStyle/>
        <a:p>
          <a:endParaRPr lang="en-AU"/>
        </a:p>
      </dgm:t>
    </dgm:pt>
    <dgm:pt modelId="{9056D65C-3F7A-494C-A224-904B387E0623}" type="sibTrans" cxnId="{AEF9AC57-1151-4677-AD6D-560F7E97106A}">
      <dgm:prSet/>
      <dgm:spPr/>
      <dgm:t>
        <a:bodyPr/>
        <a:lstStyle/>
        <a:p>
          <a:endParaRPr lang="en-AU"/>
        </a:p>
      </dgm:t>
    </dgm:pt>
    <dgm:pt modelId="{FF5DBEE0-48F9-425A-BD15-AB604C43AF57}" type="pres">
      <dgm:prSet presAssocID="{AEC74497-6CD0-4411-97F5-647CF314A69C}" presName="Name0" presStyleCnt="0">
        <dgm:presLayoutVars>
          <dgm:dir/>
          <dgm:resizeHandles val="exact"/>
        </dgm:presLayoutVars>
      </dgm:prSet>
      <dgm:spPr/>
    </dgm:pt>
    <dgm:pt modelId="{A67A4A3F-057F-42ED-A074-EA74727A47A1}" type="pres">
      <dgm:prSet presAssocID="{AEC74497-6CD0-4411-97F5-647CF314A69C}" presName="fgShape" presStyleLbl="fgShp" presStyleIdx="0" presStyleCnt="1"/>
      <dgm:spPr/>
    </dgm:pt>
    <dgm:pt modelId="{94D62E9D-F2C3-433A-86C2-31188AFC67D0}" type="pres">
      <dgm:prSet presAssocID="{AEC74497-6CD0-4411-97F5-647CF314A69C}" presName="linComp" presStyleCnt="0"/>
      <dgm:spPr/>
    </dgm:pt>
    <dgm:pt modelId="{9C114098-E2E1-4303-AEF0-FB84A2D9A607}" type="pres">
      <dgm:prSet presAssocID="{1331033F-3094-4AD8-A818-3E1CB6A4CBB5}" presName="compNode" presStyleCnt="0"/>
      <dgm:spPr/>
    </dgm:pt>
    <dgm:pt modelId="{BD66C512-46FD-4868-B2BE-07EA554E98DA}" type="pres">
      <dgm:prSet presAssocID="{1331033F-3094-4AD8-A818-3E1CB6A4CBB5}" presName="bkgdShape" presStyleLbl="node1" presStyleIdx="0" presStyleCnt="3"/>
      <dgm:spPr/>
    </dgm:pt>
    <dgm:pt modelId="{49CF41D1-035F-411E-889A-FABA4EC2317C}" type="pres">
      <dgm:prSet presAssocID="{1331033F-3094-4AD8-A818-3E1CB6A4CBB5}" presName="nodeTx" presStyleLbl="node1" presStyleIdx="0" presStyleCnt="3">
        <dgm:presLayoutVars>
          <dgm:bulletEnabled val="1"/>
        </dgm:presLayoutVars>
      </dgm:prSet>
      <dgm:spPr/>
    </dgm:pt>
    <dgm:pt modelId="{CD07FA07-5A86-4B1C-A3F3-B50B629683BF}" type="pres">
      <dgm:prSet presAssocID="{1331033F-3094-4AD8-A818-3E1CB6A4CBB5}" presName="invisiNode" presStyleLbl="node1" presStyleIdx="0" presStyleCnt="3"/>
      <dgm:spPr/>
    </dgm:pt>
    <dgm:pt modelId="{425D2129-C511-4296-B2DB-64886C26220E}" type="pres">
      <dgm:prSet presAssocID="{1331033F-3094-4AD8-A818-3E1CB6A4CBB5}" presName="imagNode" presStyleLbl="fgImgPlac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grammer male outline"/>
        </a:ext>
      </dgm:extLst>
    </dgm:pt>
    <dgm:pt modelId="{8732EC60-CD6F-42B9-931B-8A1D8CC2D0D1}" type="pres">
      <dgm:prSet presAssocID="{F402CBED-58B3-45CE-95EB-2696461DF5C8}" presName="sibTrans" presStyleLbl="sibTrans2D1" presStyleIdx="0" presStyleCnt="0"/>
      <dgm:spPr/>
    </dgm:pt>
    <dgm:pt modelId="{657F7EB6-1C15-449D-84E6-D19934CEFCBF}" type="pres">
      <dgm:prSet presAssocID="{53242B33-20BD-4393-9DB0-F106C62133F6}" presName="compNode" presStyleCnt="0"/>
      <dgm:spPr/>
    </dgm:pt>
    <dgm:pt modelId="{819179C4-FD08-4ACD-89CF-D30C55D53EC3}" type="pres">
      <dgm:prSet presAssocID="{53242B33-20BD-4393-9DB0-F106C62133F6}" presName="bkgdShape" presStyleLbl="node1" presStyleIdx="1" presStyleCnt="3"/>
      <dgm:spPr/>
    </dgm:pt>
    <dgm:pt modelId="{55FD237E-4A97-4062-BAD1-5A3DF9BCF080}" type="pres">
      <dgm:prSet presAssocID="{53242B33-20BD-4393-9DB0-F106C62133F6}" presName="nodeTx" presStyleLbl="node1" presStyleIdx="1" presStyleCnt="3">
        <dgm:presLayoutVars>
          <dgm:bulletEnabled val="1"/>
        </dgm:presLayoutVars>
      </dgm:prSet>
      <dgm:spPr/>
    </dgm:pt>
    <dgm:pt modelId="{D745EAE4-20B0-4C24-9468-0E85C20B0526}" type="pres">
      <dgm:prSet presAssocID="{53242B33-20BD-4393-9DB0-F106C62133F6}" presName="invisiNode" presStyleLbl="node1" presStyleIdx="1" presStyleCnt="3"/>
      <dgm:spPr/>
    </dgm:pt>
    <dgm:pt modelId="{9224FA10-783C-4164-A85C-F415EA0DE460}" type="pres">
      <dgm:prSet presAssocID="{53242B33-20BD-4393-9DB0-F106C62133F6}" presName="imagNode" presStyleLbl="fgImgPlac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sers outline"/>
        </a:ext>
      </dgm:extLst>
    </dgm:pt>
    <dgm:pt modelId="{A613FC01-AEA9-4818-A77C-F733073F3186}" type="pres">
      <dgm:prSet presAssocID="{753319EF-C677-4EF8-B0FE-717310557BFD}" presName="sibTrans" presStyleLbl="sibTrans2D1" presStyleIdx="0" presStyleCnt="0"/>
      <dgm:spPr/>
    </dgm:pt>
    <dgm:pt modelId="{C6AF12B8-52A4-41EE-BAC4-4A04F577BACB}" type="pres">
      <dgm:prSet presAssocID="{D71BD402-3449-409B-9AFB-8111CDDAA731}" presName="compNode" presStyleCnt="0"/>
      <dgm:spPr/>
    </dgm:pt>
    <dgm:pt modelId="{9FE14B5F-BB32-4B07-8FEB-DC6AE1AB37F2}" type="pres">
      <dgm:prSet presAssocID="{D71BD402-3449-409B-9AFB-8111CDDAA731}" presName="bkgdShape" presStyleLbl="node1" presStyleIdx="2" presStyleCnt="3"/>
      <dgm:spPr/>
    </dgm:pt>
    <dgm:pt modelId="{6682C00A-A400-43A5-8F93-DAF49CB49B0B}" type="pres">
      <dgm:prSet presAssocID="{D71BD402-3449-409B-9AFB-8111CDDAA731}" presName="nodeTx" presStyleLbl="node1" presStyleIdx="2" presStyleCnt="3">
        <dgm:presLayoutVars>
          <dgm:bulletEnabled val="1"/>
        </dgm:presLayoutVars>
      </dgm:prSet>
      <dgm:spPr/>
    </dgm:pt>
    <dgm:pt modelId="{657140C0-0EF3-4383-817B-C119722E74E2}" type="pres">
      <dgm:prSet presAssocID="{D71BD402-3449-409B-9AFB-8111CDDAA731}" presName="invisiNode" presStyleLbl="node1" presStyleIdx="2" presStyleCnt="3"/>
      <dgm:spPr/>
    </dgm:pt>
    <dgm:pt modelId="{8F3E7A04-52EE-4504-85F8-164A7B5CC21C}" type="pres">
      <dgm:prSet presAssocID="{D71BD402-3449-409B-9AFB-8111CDDAA731}" presName="imagNode" presStyleLbl="fgImgPlac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ddress Book outline"/>
        </a:ext>
      </dgm:extLst>
    </dgm:pt>
  </dgm:ptLst>
  <dgm:cxnLst>
    <dgm:cxn modelId="{FC7BA90D-4421-429F-9E89-75F29A373D32}" type="presOf" srcId="{AEC74497-6CD0-4411-97F5-647CF314A69C}" destId="{FF5DBEE0-48F9-425A-BD15-AB604C43AF57}" srcOrd="0" destOrd="0" presId="urn:microsoft.com/office/officeart/2005/8/layout/hList7"/>
    <dgm:cxn modelId="{E4291C18-8BA3-4835-8AF9-1890D121114B}" type="presOf" srcId="{1331033F-3094-4AD8-A818-3E1CB6A4CBB5}" destId="{49CF41D1-035F-411E-889A-FABA4EC2317C}" srcOrd="1" destOrd="0" presId="urn:microsoft.com/office/officeart/2005/8/layout/hList7"/>
    <dgm:cxn modelId="{CF29D826-D9A0-4687-B2CF-6A828DDE4066}" type="presOf" srcId="{1331033F-3094-4AD8-A818-3E1CB6A4CBB5}" destId="{BD66C512-46FD-4868-B2BE-07EA554E98DA}" srcOrd="0" destOrd="0" presId="urn:microsoft.com/office/officeart/2005/8/layout/hList7"/>
    <dgm:cxn modelId="{CEB10233-F346-4B50-A03C-67433073075B}" type="presOf" srcId="{753319EF-C677-4EF8-B0FE-717310557BFD}" destId="{A613FC01-AEA9-4818-A77C-F733073F3186}" srcOrd="0" destOrd="0" presId="urn:microsoft.com/office/officeart/2005/8/layout/hList7"/>
    <dgm:cxn modelId="{5A2B6F3E-A62B-475C-88DF-D51C54D0A12A}" type="presOf" srcId="{D71BD402-3449-409B-9AFB-8111CDDAA731}" destId="{6682C00A-A400-43A5-8F93-DAF49CB49B0B}" srcOrd="1" destOrd="0" presId="urn:microsoft.com/office/officeart/2005/8/layout/hList7"/>
    <dgm:cxn modelId="{9901AF67-AD0C-4DEC-8094-C6ECE8426185}" srcId="{AEC74497-6CD0-4411-97F5-647CF314A69C}" destId="{53242B33-20BD-4393-9DB0-F106C62133F6}" srcOrd="1" destOrd="0" parTransId="{3597FBDE-67D9-4F30-A608-78DE572DE45C}" sibTransId="{753319EF-C677-4EF8-B0FE-717310557BFD}"/>
    <dgm:cxn modelId="{51CAEE70-6B4A-41CD-922F-3C4F3E243F8D}" type="presOf" srcId="{D71BD402-3449-409B-9AFB-8111CDDAA731}" destId="{9FE14B5F-BB32-4B07-8FEB-DC6AE1AB37F2}" srcOrd="0" destOrd="0" presId="urn:microsoft.com/office/officeart/2005/8/layout/hList7"/>
    <dgm:cxn modelId="{AEF9AC57-1151-4677-AD6D-560F7E97106A}" srcId="{AEC74497-6CD0-4411-97F5-647CF314A69C}" destId="{D71BD402-3449-409B-9AFB-8111CDDAA731}" srcOrd="2" destOrd="0" parTransId="{DD5EB67E-C6C1-4B5D-9938-2E60A9744E57}" sibTransId="{9056D65C-3F7A-494C-A224-904B387E0623}"/>
    <dgm:cxn modelId="{C0A21F96-BE93-4225-A575-FC08E853F4AD}" type="presOf" srcId="{53242B33-20BD-4393-9DB0-F106C62133F6}" destId="{819179C4-FD08-4ACD-89CF-D30C55D53EC3}" srcOrd="0" destOrd="0" presId="urn:microsoft.com/office/officeart/2005/8/layout/hList7"/>
    <dgm:cxn modelId="{800A87A1-5AA2-4122-A76B-D2B268320917}" type="presOf" srcId="{53242B33-20BD-4393-9DB0-F106C62133F6}" destId="{55FD237E-4A97-4062-BAD1-5A3DF9BCF080}" srcOrd="1" destOrd="0" presId="urn:microsoft.com/office/officeart/2005/8/layout/hList7"/>
    <dgm:cxn modelId="{1D83EAA9-1CF9-4276-A33A-972067021128}" type="presOf" srcId="{F402CBED-58B3-45CE-95EB-2696461DF5C8}" destId="{8732EC60-CD6F-42B9-931B-8A1D8CC2D0D1}" srcOrd="0" destOrd="0" presId="urn:microsoft.com/office/officeart/2005/8/layout/hList7"/>
    <dgm:cxn modelId="{0126C2E1-0986-4920-A6F5-1701DB8D2B69}" srcId="{AEC74497-6CD0-4411-97F5-647CF314A69C}" destId="{1331033F-3094-4AD8-A818-3E1CB6A4CBB5}" srcOrd="0" destOrd="0" parTransId="{4AC46CCD-F048-4866-834C-11A074F5037E}" sibTransId="{F402CBED-58B3-45CE-95EB-2696461DF5C8}"/>
    <dgm:cxn modelId="{D87285AD-CE17-42E8-AEB7-93CFE410C605}" type="presParOf" srcId="{FF5DBEE0-48F9-425A-BD15-AB604C43AF57}" destId="{A67A4A3F-057F-42ED-A074-EA74727A47A1}" srcOrd="0" destOrd="0" presId="urn:microsoft.com/office/officeart/2005/8/layout/hList7"/>
    <dgm:cxn modelId="{4FB456B0-C498-4400-9B50-E33912464658}" type="presParOf" srcId="{FF5DBEE0-48F9-425A-BD15-AB604C43AF57}" destId="{94D62E9D-F2C3-433A-86C2-31188AFC67D0}" srcOrd="1" destOrd="0" presId="urn:microsoft.com/office/officeart/2005/8/layout/hList7"/>
    <dgm:cxn modelId="{564C2918-A300-40F8-BC05-1885B613C50B}" type="presParOf" srcId="{94D62E9D-F2C3-433A-86C2-31188AFC67D0}" destId="{9C114098-E2E1-4303-AEF0-FB84A2D9A607}" srcOrd="0" destOrd="0" presId="urn:microsoft.com/office/officeart/2005/8/layout/hList7"/>
    <dgm:cxn modelId="{9A62B664-283F-40AD-B56B-08D5A8D1E186}" type="presParOf" srcId="{9C114098-E2E1-4303-AEF0-FB84A2D9A607}" destId="{BD66C512-46FD-4868-B2BE-07EA554E98DA}" srcOrd="0" destOrd="0" presId="urn:microsoft.com/office/officeart/2005/8/layout/hList7"/>
    <dgm:cxn modelId="{294061F8-A3D2-447A-B989-06AC8F50EC0D}" type="presParOf" srcId="{9C114098-E2E1-4303-AEF0-FB84A2D9A607}" destId="{49CF41D1-035F-411E-889A-FABA4EC2317C}" srcOrd="1" destOrd="0" presId="urn:microsoft.com/office/officeart/2005/8/layout/hList7"/>
    <dgm:cxn modelId="{8A81459C-4401-4D33-B75A-3D99A78EE95C}" type="presParOf" srcId="{9C114098-E2E1-4303-AEF0-FB84A2D9A607}" destId="{CD07FA07-5A86-4B1C-A3F3-B50B629683BF}" srcOrd="2" destOrd="0" presId="urn:microsoft.com/office/officeart/2005/8/layout/hList7"/>
    <dgm:cxn modelId="{B7ADE6AC-E145-40D3-B56B-90DF6363A3C7}" type="presParOf" srcId="{9C114098-E2E1-4303-AEF0-FB84A2D9A607}" destId="{425D2129-C511-4296-B2DB-64886C26220E}" srcOrd="3" destOrd="0" presId="urn:microsoft.com/office/officeart/2005/8/layout/hList7"/>
    <dgm:cxn modelId="{2E464CCC-A3F8-425B-BB4C-E338D69A1818}" type="presParOf" srcId="{94D62E9D-F2C3-433A-86C2-31188AFC67D0}" destId="{8732EC60-CD6F-42B9-931B-8A1D8CC2D0D1}" srcOrd="1" destOrd="0" presId="urn:microsoft.com/office/officeart/2005/8/layout/hList7"/>
    <dgm:cxn modelId="{F4AFE289-CB37-4E70-AD9E-5A1F20E9D7CD}" type="presParOf" srcId="{94D62E9D-F2C3-433A-86C2-31188AFC67D0}" destId="{657F7EB6-1C15-449D-84E6-D19934CEFCBF}" srcOrd="2" destOrd="0" presId="urn:microsoft.com/office/officeart/2005/8/layout/hList7"/>
    <dgm:cxn modelId="{7D9E4651-51F8-4D18-B4BD-96F46FB2F42D}" type="presParOf" srcId="{657F7EB6-1C15-449D-84E6-D19934CEFCBF}" destId="{819179C4-FD08-4ACD-89CF-D30C55D53EC3}" srcOrd="0" destOrd="0" presId="urn:microsoft.com/office/officeart/2005/8/layout/hList7"/>
    <dgm:cxn modelId="{A89324E0-8F5D-4387-93AE-6CD5C6E23910}" type="presParOf" srcId="{657F7EB6-1C15-449D-84E6-D19934CEFCBF}" destId="{55FD237E-4A97-4062-BAD1-5A3DF9BCF080}" srcOrd="1" destOrd="0" presId="urn:microsoft.com/office/officeart/2005/8/layout/hList7"/>
    <dgm:cxn modelId="{4E6A0F19-33D5-4AEC-894D-559CB1E27DCD}" type="presParOf" srcId="{657F7EB6-1C15-449D-84E6-D19934CEFCBF}" destId="{D745EAE4-20B0-4C24-9468-0E85C20B0526}" srcOrd="2" destOrd="0" presId="urn:microsoft.com/office/officeart/2005/8/layout/hList7"/>
    <dgm:cxn modelId="{444C359A-6EC7-4939-BDFF-A47DF3E81A93}" type="presParOf" srcId="{657F7EB6-1C15-449D-84E6-D19934CEFCBF}" destId="{9224FA10-783C-4164-A85C-F415EA0DE460}" srcOrd="3" destOrd="0" presId="urn:microsoft.com/office/officeart/2005/8/layout/hList7"/>
    <dgm:cxn modelId="{F0855CDD-9608-41CB-9E78-C041B610C116}" type="presParOf" srcId="{94D62E9D-F2C3-433A-86C2-31188AFC67D0}" destId="{A613FC01-AEA9-4818-A77C-F733073F3186}" srcOrd="3" destOrd="0" presId="urn:microsoft.com/office/officeart/2005/8/layout/hList7"/>
    <dgm:cxn modelId="{C4801A9A-71A1-4106-AEFA-16B80052FFC7}" type="presParOf" srcId="{94D62E9D-F2C3-433A-86C2-31188AFC67D0}" destId="{C6AF12B8-52A4-41EE-BAC4-4A04F577BACB}" srcOrd="4" destOrd="0" presId="urn:microsoft.com/office/officeart/2005/8/layout/hList7"/>
    <dgm:cxn modelId="{11708716-71BE-4D17-B615-B93FB8487239}" type="presParOf" srcId="{C6AF12B8-52A4-41EE-BAC4-4A04F577BACB}" destId="{9FE14B5F-BB32-4B07-8FEB-DC6AE1AB37F2}" srcOrd="0" destOrd="0" presId="urn:microsoft.com/office/officeart/2005/8/layout/hList7"/>
    <dgm:cxn modelId="{788972ED-A87A-4A55-B068-B47D9032BBEA}" type="presParOf" srcId="{C6AF12B8-52A4-41EE-BAC4-4A04F577BACB}" destId="{6682C00A-A400-43A5-8F93-DAF49CB49B0B}" srcOrd="1" destOrd="0" presId="urn:microsoft.com/office/officeart/2005/8/layout/hList7"/>
    <dgm:cxn modelId="{3E4F9431-D19A-4687-8077-C428F508CF66}" type="presParOf" srcId="{C6AF12B8-52A4-41EE-BAC4-4A04F577BACB}" destId="{657140C0-0EF3-4383-817B-C119722E74E2}" srcOrd="2" destOrd="0" presId="urn:microsoft.com/office/officeart/2005/8/layout/hList7"/>
    <dgm:cxn modelId="{3486B6C6-B02C-451A-9F7A-70FE2E6D4FDF}" type="presParOf" srcId="{C6AF12B8-52A4-41EE-BAC4-4A04F577BACB}" destId="{8F3E7A04-52EE-4504-85F8-164A7B5CC21C}"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BAB01E-670A-4B4A-B948-3F6776785F77}"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AU"/>
        </a:p>
      </dgm:t>
    </dgm:pt>
    <dgm:pt modelId="{5340D903-4E02-495B-B85E-23DDE57DA605}">
      <dgm:prSet/>
      <dgm:spPr/>
      <dgm:t>
        <a:bodyPr/>
        <a:lstStyle/>
        <a:p>
          <a:r>
            <a:rPr lang="en-NZ"/>
            <a:t>General Resource Management API</a:t>
          </a:r>
          <a:endParaRPr lang="en-AU"/>
        </a:p>
      </dgm:t>
    </dgm:pt>
    <dgm:pt modelId="{EE4D25AB-DD15-4CB1-AF6A-D469E0DAC378}" type="parTrans" cxnId="{1C2577D5-4E3A-41CE-ADC1-FBE4C4615A3C}">
      <dgm:prSet/>
      <dgm:spPr/>
      <dgm:t>
        <a:bodyPr/>
        <a:lstStyle/>
        <a:p>
          <a:endParaRPr lang="en-AU"/>
        </a:p>
      </dgm:t>
    </dgm:pt>
    <dgm:pt modelId="{A3C73FFA-432B-4A6F-B4E9-23A7F85B67EB}" type="sibTrans" cxnId="{1C2577D5-4E3A-41CE-ADC1-FBE4C4615A3C}">
      <dgm:prSet/>
      <dgm:spPr/>
      <dgm:t>
        <a:bodyPr/>
        <a:lstStyle/>
        <a:p>
          <a:endParaRPr lang="en-AU"/>
        </a:p>
      </dgm:t>
    </dgm:pt>
    <dgm:pt modelId="{F4DFA8ED-BF1A-4AC0-968A-3012CCA8D70E}">
      <dgm:prSet/>
      <dgm:spPr/>
      <dgm:t>
        <a:bodyPr/>
        <a:lstStyle/>
        <a:p>
          <a:r>
            <a:rPr lang="en-NZ"/>
            <a:t>Resource providers for cloud-native apps.</a:t>
          </a:r>
          <a:endParaRPr lang="en-AU"/>
        </a:p>
      </dgm:t>
    </dgm:pt>
    <dgm:pt modelId="{B2D74EAE-F13E-4BC6-820E-BB1826ACD95B}" type="parTrans" cxnId="{31E6AF9B-B611-4AD7-AFD0-37212F10D6A1}">
      <dgm:prSet/>
      <dgm:spPr/>
      <dgm:t>
        <a:bodyPr/>
        <a:lstStyle/>
        <a:p>
          <a:endParaRPr lang="en-AU"/>
        </a:p>
      </dgm:t>
    </dgm:pt>
    <dgm:pt modelId="{2952123B-85F0-4419-9F6D-F1C9B9AB3E56}" type="sibTrans" cxnId="{31E6AF9B-B611-4AD7-AFD0-37212F10D6A1}">
      <dgm:prSet/>
      <dgm:spPr/>
      <dgm:t>
        <a:bodyPr/>
        <a:lstStyle/>
        <a:p>
          <a:endParaRPr lang="en-AU"/>
        </a:p>
      </dgm:t>
    </dgm:pt>
    <dgm:pt modelId="{6F5B3C1A-AED0-4899-8836-D998B38527A5}">
      <dgm:prSet/>
      <dgm:spPr/>
      <dgm:t>
        <a:bodyPr/>
        <a:lstStyle/>
        <a:p>
          <a:r>
            <a:rPr lang="en-NZ"/>
            <a:t>Tools for deploying and managing Radius apps via API.</a:t>
          </a:r>
          <a:endParaRPr lang="en-AU"/>
        </a:p>
      </dgm:t>
    </dgm:pt>
    <dgm:pt modelId="{75EFD8DF-6D73-4F1C-870E-8DB0D639E4C4}" type="parTrans" cxnId="{937DB60D-484A-4093-8992-DBC342C95FD6}">
      <dgm:prSet/>
      <dgm:spPr/>
      <dgm:t>
        <a:bodyPr/>
        <a:lstStyle/>
        <a:p>
          <a:endParaRPr lang="en-AU"/>
        </a:p>
      </dgm:t>
    </dgm:pt>
    <dgm:pt modelId="{A3535153-397E-4AB2-B3D1-F43FB9F94831}" type="sibTrans" cxnId="{937DB60D-484A-4093-8992-DBC342C95FD6}">
      <dgm:prSet/>
      <dgm:spPr/>
      <dgm:t>
        <a:bodyPr/>
        <a:lstStyle/>
        <a:p>
          <a:endParaRPr lang="en-AU"/>
        </a:p>
      </dgm:t>
    </dgm:pt>
    <dgm:pt modelId="{4C94D187-A2E0-4673-BF1E-45A2378D7DB3}" type="pres">
      <dgm:prSet presAssocID="{A9BAB01E-670A-4B4A-B948-3F6776785F77}" presName="linear" presStyleCnt="0">
        <dgm:presLayoutVars>
          <dgm:animLvl val="lvl"/>
          <dgm:resizeHandles val="exact"/>
        </dgm:presLayoutVars>
      </dgm:prSet>
      <dgm:spPr/>
    </dgm:pt>
    <dgm:pt modelId="{E49C4DB4-D55B-4372-806E-FAF03764A358}" type="pres">
      <dgm:prSet presAssocID="{5340D903-4E02-495B-B85E-23DDE57DA605}" presName="parentText" presStyleLbl="node1" presStyleIdx="0" presStyleCnt="3">
        <dgm:presLayoutVars>
          <dgm:chMax val="0"/>
          <dgm:bulletEnabled val="1"/>
        </dgm:presLayoutVars>
      </dgm:prSet>
      <dgm:spPr/>
    </dgm:pt>
    <dgm:pt modelId="{80AE66A9-5B5E-4F7A-B822-8D78576E9CD7}" type="pres">
      <dgm:prSet presAssocID="{A3C73FFA-432B-4A6F-B4E9-23A7F85B67EB}" presName="spacer" presStyleCnt="0"/>
      <dgm:spPr/>
    </dgm:pt>
    <dgm:pt modelId="{05F57F60-EC21-44CF-8F52-703168DC2BE3}" type="pres">
      <dgm:prSet presAssocID="{F4DFA8ED-BF1A-4AC0-968A-3012CCA8D70E}" presName="parentText" presStyleLbl="node1" presStyleIdx="1" presStyleCnt="3">
        <dgm:presLayoutVars>
          <dgm:chMax val="0"/>
          <dgm:bulletEnabled val="1"/>
        </dgm:presLayoutVars>
      </dgm:prSet>
      <dgm:spPr/>
    </dgm:pt>
    <dgm:pt modelId="{D0F6F512-F191-4E70-9152-2315703D8D94}" type="pres">
      <dgm:prSet presAssocID="{2952123B-85F0-4419-9F6D-F1C9B9AB3E56}" presName="spacer" presStyleCnt="0"/>
      <dgm:spPr/>
    </dgm:pt>
    <dgm:pt modelId="{FA4C8B62-A067-4415-A467-D31E0CB1A9A6}" type="pres">
      <dgm:prSet presAssocID="{6F5B3C1A-AED0-4899-8836-D998B38527A5}" presName="parentText" presStyleLbl="node1" presStyleIdx="2" presStyleCnt="3">
        <dgm:presLayoutVars>
          <dgm:chMax val="0"/>
          <dgm:bulletEnabled val="1"/>
        </dgm:presLayoutVars>
      </dgm:prSet>
      <dgm:spPr/>
    </dgm:pt>
  </dgm:ptLst>
  <dgm:cxnLst>
    <dgm:cxn modelId="{937DB60D-484A-4093-8992-DBC342C95FD6}" srcId="{A9BAB01E-670A-4B4A-B948-3F6776785F77}" destId="{6F5B3C1A-AED0-4899-8836-D998B38527A5}" srcOrd="2" destOrd="0" parTransId="{75EFD8DF-6D73-4F1C-870E-8DB0D639E4C4}" sibTransId="{A3535153-397E-4AB2-B3D1-F43FB9F94831}"/>
    <dgm:cxn modelId="{CE75F113-EC6D-47E4-85F9-5A2D034E1A2A}" type="presOf" srcId="{F4DFA8ED-BF1A-4AC0-968A-3012CCA8D70E}" destId="{05F57F60-EC21-44CF-8F52-703168DC2BE3}" srcOrd="0" destOrd="0" presId="urn:microsoft.com/office/officeart/2005/8/layout/vList2"/>
    <dgm:cxn modelId="{F2CD5915-8B9E-40B3-AC63-FCBF039C57FD}" type="presOf" srcId="{5340D903-4E02-495B-B85E-23DDE57DA605}" destId="{E49C4DB4-D55B-4372-806E-FAF03764A358}" srcOrd="0" destOrd="0" presId="urn:microsoft.com/office/officeart/2005/8/layout/vList2"/>
    <dgm:cxn modelId="{31E6AF9B-B611-4AD7-AFD0-37212F10D6A1}" srcId="{A9BAB01E-670A-4B4A-B948-3F6776785F77}" destId="{F4DFA8ED-BF1A-4AC0-968A-3012CCA8D70E}" srcOrd="1" destOrd="0" parTransId="{B2D74EAE-F13E-4BC6-820E-BB1826ACD95B}" sibTransId="{2952123B-85F0-4419-9F6D-F1C9B9AB3E56}"/>
    <dgm:cxn modelId="{295A9BBA-5AA8-4A1F-B130-1DE901F51B8C}" type="presOf" srcId="{6F5B3C1A-AED0-4899-8836-D998B38527A5}" destId="{FA4C8B62-A067-4415-A467-D31E0CB1A9A6}" srcOrd="0" destOrd="0" presId="urn:microsoft.com/office/officeart/2005/8/layout/vList2"/>
    <dgm:cxn modelId="{1C2577D5-4E3A-41CE-ADC1-FBE4C4615A3C}" srcId="{A9BAB01E-670A-4B4A-B948-3F6776785F77}" destId="{5340D903-4E02-495B-B85E-23DDE57DA605}" srcOrd="0" destOrd="0" parTransId="{EE4D25AB-DD15-4CB1-AF6A-D469E0DAC378}" sibTransId="{A3C73FFA-432B-4A6F-B4E9-23A7F85B67EB}"/>
    <dgm:cxn modelId="{C79CF8E1-6C60-4E4F-8763-D8F26361F2A6}" type="presOf" srcId="{A9BAB01E-670A-4B4A-B948-3F6776785F77}" destId="{4C94D187-A2E0-4673-BF1E-45A2378D7DB3}" srcOrd="0" destOrd="0" presId="urn:microsoft.com/office/officeart/2005/8/layout/vList2"/>
    <dgm:cxn modelId="{1A9FFE7E-8ECD-4775-9171-3FCD05A10251}" type="presParOf" srcId="{4C94D187-A2E0-4673-BF1E-45A2378D7DB3}" destId="{E49C4DB4-D55B-4372-806E-FAF03764A358}" srcOrd="0" destOrd="0" presId="urn:microsoft.com/office/officeart/2005/8/layout/vList2"/>
    <dgm:cxn modelId="{E7C02362-B1CF-48AD-9A12-989D1D0D2367}" type="presParOf" srcId="{4C94D187-A2E0-4673-BF1E-45A2378D7DB3}" destId="{80AE66A9-5B5E-4F7A-B822-8D78576E9CD7}" srcOrd="1" destOrd="0" presId="urn:microsoft.com/office/officeart/2005/8/layout/vList2"/>
    <dgm:cxn modelId="{74C53C68-95EF-4455-8E90-77C0B73AB16E}" type="presParOf" srcId="{4C94D187-A2E0-4673-BF1E-45A2378D7DB3}" destId="{05F57F60-EC21-44CF-8F52-703168DC2BE3}" srcOrd="2" destOrd="0" presId="urn:microsoft.com/office/officeart/2005/8/layout/vList2"/>
    <dgm:cxn modelId="{765B2F86-1D19-4F18-830A-B3EAB488706D}" type="presParOf" srcId="{4C94D187-A2E0-4673-BF1E-45A2378D7DB3}" destId="{D0F6F512-F191-4E70-9152-2315703D8D94}" srcOrd="3" destOrd="0" presId="urn:microsoft.com/office/officeart/2005/8/layout/vList2"/>
    <dgm:cxn modelId="{0C16D29B-451C-43F9-9EFE-5A64E5AF7022}" type="presParOf" srcId="{4C94D187-A2E0-4673-BF1E-45A2378D7DB3}" destId="{FA4C8B62-A067-4415-A467-D31E0CB1A9A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863EF11-AEA5-46A9-87BF-AFE429BEC98F}"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AU"/>
        </a:p>
      </dgm:t>
    </dgm:pt>
    <dgm:pt modelId="{E296DD1C-153F-4AC7-A61A-AFCBF7638DE4}">
      <dgm:prSet/>
      <dgm:spPr/>
      <dgm:t>
        <a:bodyPr/>
        <a:lstStyle/>
        <a:p>
          <a:r>
            <a:rPr lang="en-AU"/>
            <a:t>API has single entry point for all authentication, authorization, routing etc.</a:t>
          </a:r>
        </a:p>
      </dgm:t>
    </dgm:pt>
    <dgm:pt modelId="{3AC979EF-C957-4029-BE84-1C565A4157C4}" type="parTrans" cxnId="{8AAE38E6-D958-43B7-82B6-31853B767D5A}">
      <dgm:prSet/>
      <dgm:spPr/>
      <dgm:t>
        <a:bodyPr/>
        <a:lstStyle/>
        <a:p>
          <a:endParaRPr lang="en-AU"/>
        </a:p>
      </dgm:t>
    </dgm:pt>
    <dgm:pt modelId="{63BDB6C9-2D00-4D74-A680-DD9AF00B717B}" type="sibTrans" cxnId="{8AAE38E6-D958-43B7-82B6-31853B767D5A}">
      <dgm:prSet/>
      <dgm:spPr/>
      <dgm:t>
        <a:bodyPr/>
        <a:lstStyle/>
        <a:p>
          <a:endParaRPr lang="en-AU"/>
        </a:p>
      </dgm:t>
    </dgm:pt>
    <dgm:pt modelId="{69529D06-B5D3-49D6-88B0-58BF810A07FE}">
      <dgm:prSet/>
      <dgm:spPr/>
      <dgm:t>
        <a:bodyPr/>
        <a:lstStyle/>
        <a:p>
          <a:r>
            <a:rPr lang="en-AU"/>
            <a:t>This is called the Universal Control-Plane (UCP)</a:t>
          </a:r>
        </a:p>
      </dgm:t>
    </dgm:pt>
    <dgm:pt modelId="{C3E4FC6C-D673-47A0-AF5B-43A32EF486E7}" type="parTrans" cxnId="{1BA09D83-4856-4500-AD91-06E2842BF8DA}">
      <dgm:prSet/>
      <dgm:spPr/>
      <dgm:t>
        <a:bodyPr/>
        <a:lstStyle/>
        <a:p>
          <a:endParaRPr lang="en-AU"/>
        </a:p>
      </dgm:t>
    </dgm:pt>
    <dgm:pt modelId="{491A6E14-A0CB-4B9F-AE07-EFFF3B0284BA}" type="sibTrans" cxnId="{1BA09D83-4856-4500-AD91-06E2842BF8DA}">
      <dgm:prSet/>
      <dgm:spPr/>
      <dgm:t>
        <a:bodyPr/>
        <a:lstStyle/>
        <a:p>
          <a:endParaRPr lang="en-AU"/>
        </a:p>
      </dgm:t>
    </dgm:pt>
    <dgm:pt modelId="{07AB5D0E-4C5D-4DE5-B750-AFD63A3D2D83}">
      <dgm:prSet/>
      <dgm:spPr/>
      <dgm:t>
        <a:bodyPr/>
        <a:lstStyle/>
        <a:p>
          <a:r>
            <a:rPr lang="en-AU"/>
            <a:t>This receives all inbound HTTP traffic to the Radius API, which routes requests to resource providers.</a:t>
          </a:r>
        </a:p>
      </dgm:t>
    </dgm:pt>
    <dgm:pt modelId="{4A203F0B-6DF8-40D2-BEF4-CAC70672B788}" type="parTrans" cxnId="{0AF4F93F-7A8B-4465-99E7-30DC590A7715}">
      <dgm:prSet/>
      <dgm:spPr/>
      <dgm:t>
        <a:bodyPr/>
        <a:lstStyle/>
        <a:p>
          <a:endParaRPr lang="en-AU"/>
        </a:p>
      </dgm:t>
    </dgm:pt>
    <dgm:pt modelId="{B07920CD-BF23-4FC3-B6E3-0EDE7C2D532C}" type="sibTrans" cxnId="{0AF4F93F-7A8B-4465-99E7-30DC590A7715}">
      <dgm:prSet/>
      <dgm:spPr/>
      <dgm:t>
        <a:bodyPr/>
        <a:lstStyle/>
        <a:p>
          <a:endParaRPr lang="en-AU"/>
        </a:p>
      </dgm:t>
    </dgm:pt>
    <dgm:pt modelId="{A08301AA-3CF1-46AF-AF36-A308325187E3}">
      <dgm:prSet/>
      <dgm:spPr/>
      <dgm:t>
        <a:bodyPr/>
        <a:lstStyle/>
        <a:p>
          <a:r>
            <a:rPr lang="en-AU"/>
            <a:t>Contains functionality for federating with separate resource managers.</a:t>
          </a:r>
        </a:p>
      </dgm:t>
    </dgm:pt>
    <dgm:pt modelId="{63E5DA08-2B0B-4FF7-9F57-A363F6B0F934}" type="parTrans" cxnId="{DE64E823-349B-49B8-B0E9-CAB48A3D8767}">
      <dgm:prSet/>
      <dgm:spPr/>
      <dgm:t>
        <a:bodyPr/>
        <a:lstStyle/>
        <a:p>
          <a:endParaRPr lang="en-AU"/>
        </a:p>
      </dgm:t>
    </dgm:pt>
    <dgm:pt modelId="{948B3702-F0CE-40BC-A794-26F7FB7B1E99}" type="sibTrans" cxnId="{DE64E823-349B-49B8-B0E9-CAB48A3D8767}">
      <dgm:prSet/>
      <dgm:spPr/>
      <dgm:t>
        <a:bodyPr/>
        <a:lstStyle/>
        <a:p>
          <a:endParaRPr lang="en-AU"/>
        </a:p>
      </dgm:t>
    </dgm:pt>
    <dgm:pt modelId="{860826FE-0FD3-48EF-9469-DD37E9010943}" type="pres">
      <dgm:prSet presAssocID="{C863EF11-AEA5-46A9-87BF-AFE429BEC98F}" presName="linear" presStyleCnt="0">
        <dgm:presLayoutVars>
          <dgm:animLvl val="lvl"/>
          <dgm:resizeHandles val="exact"/>
        </dgm:presLayoutVars>
      </dgm:prSet>
      <dgm:spPr/>
    </dgm:pt>
    <dgm:pt modelId="{625BB5E8-ACE4-4F57-A446-5A2AD154D2FD}" type="pres">
      <dgm:prSet presAssocID="{E296DD1C-153F-4AC7-A61A-AFCBF7638DE4}" presName="parentText" presStyleLbl="node1" presStyleIdx="0" presStyleCnt="4">
        <dgm:presLayoutVars>
          <dgm:chMax val="0"/>
          <dgm:bulletEnabled val="1"/>
        </dgm:presLayoutVars>
      </dgm:prSet>
      <dgm:spPr/>
    </dgm:pt>
    <dgm:pt modelId="{42801534-0D31-4F41-A7A0-3EBD8723F008}" type="pres">
      <dgm:prSet presAssocID="{63BDB6C9-2D00-4D74-A680-DD9AF00B717B}" presName="spacer" presStyleCnt="0"/>
      <dgm:spPr/>
    </dgm:pt>
    <dgm:pt modelId="{9E48A0C0-0880-473D-9BCB-BBACAA2F7B6D}" type="pres">
      <dgm:prSet presAssocID="{69529D06-B5D3-49D6-88B0-58BF810A07FE}" presName="parentText" presStyleLbl="node1" presStyleIdx="1" presStyleCnt="4">
        <dgm:presLayoutVars>
          <dgm:chMax val="0"/>
          <dgm:bulletEnabled val="1"/>
        </dgm:presLayoutVars>
      </dgm:prSet>
      <dgm:spPr/>
    </dgm:pt>
    <dgm:pt modelId="{C016EEC5-1F95-4D06-A4A3-1558A0B2417B}" type="pres">
      <dgm:prSet presAssocID="{491A6E14-A0CB-4B9F-AE07-EFFF3B0284BA}" presName="spacer" presStyleCnt="0"/>
      <dgm:spPr/>
    </dgm:pt>
    <dgm:pt modelId="{5C4AD867-7FC2-4BD7-A4C8-9E6430E4DA27}" type="pres">
      <dgm:prSet presAssocID="{07AB5D0E-4C5D-4DE5-B750-AFD63A3D2D83}" presName="parentText" presStyleLbl="node1" presStyleIdx="2" presStyleCnt="4">
        <dgm:presLayoutVars>
          <dgm:chMax val="0"/>
          <dgm:bulletEnabled val="1"/>
        </dgm:presLayoutVars>
      </dgm:prSet>
      <dgm:spPr/>
    </dgm:pt>
    <dgm:pt modelId="{D28AB51B-7075-4DCE-9A28-1830F3F7EDC7}" type="pres">
      <dgm:prSet presAssocID="{B07920CD-BF23-4FC3-B6E3-0EDE7C2D532C}" presName="spacer" presStyleCnt="0"/>
      <dgm:spPr/>
    </dgm:pt>
    <dgm:pt modelId="{1795A080-1662-44D6-8D2A-81B9CB9FC329}" type="pres">
      <dgm:prSet presAssocID="{A08301AA-3CF1-46AF-AF36-A308325187E3}" presName="parentText" presStyleLbl="node1" presStyleIdx="3" presStyleCnt="4">
        <dgm:presLayoutVars>
          <dgm:chMax val="0"/>
          <dgm:bulletEnabled val="1"/>
        </dgm:presLayoutVars>
      </dgm:prSet>
      <dgm:spPr/>
    </dgm:pt>
  </dgm:ptLst>
  <dgm:cxnLst>
    <dgm:cxn modelId="{33EF9816-041F-46EB-98EB-C919D672DF2A}" type="presOf" srcId="{C863EF11-AEA5-46A9-87BF-AFE429BEC98F}" destId="{860826FE-0FD3-48EF-9469-DD37E9010943}" srcOrd="0" destOrd="0" presId="urn:microsoft.com/office/officeart/2005/8/layout/vList2"/>
    <dgm:cxn modelId="{DE64E823-349B-49B8-B0E9-CAB48A3D8767}" srcId="{C863EF11-AEA5-46A9-87BF-AFE429BEC98F}" destId="{A08301AA-3CF1-46AF-AF36-A308325187E3}" srcOrd="3" destOrd="0" parTransId="{63E5DA08-2B0B-4FF7-9F57-A363F6B0F934}" sibTransId="{948B3702-F0CE-40BC-A794-26F7FB7B1E99}"/>
    <dgm:cxn modelId="{84E3BE2F-2C42-422C-8B92-F60963D27E63}" type="presOf" srcId="{A08301AA-3CF1-46AF-AF36-A308325187E3}" destId="{1795A080-1662-44D6-8D2A-81B9CB9FC329}" srcOrd="0" destOrd="0" presId="urn:microsoft.com/office/officeart/2005/8/layout/vList2"/>
    <dgm:cxn modelId="{0AF4F93F-7A8B-4465-99E7-30DC590A7715}" srcId="{C863EF11-AEA5-46A9-87BF-AFE429BEC98F}" destId="{07AB5D0E-4C5D-4DE5-B750-AFD63A3D2D83}" srcOrd="2" destOrd="0" parTransId="{4A203F0B-6DF8-40D2-BEF4-CAC70672B788}" sibTransId="{B07920CD-BF23-4FC3-B6E3-0EDE7C2D532C}"/>
    <dgm:cxn modelId="{94E0A85D-889F-4440-8E85-B08755790CCD}" type="presOf" srcId="{07AB5D0E-4C5D-4DE5-B750-AFD63A3D2D83}" destId="{5C4AD867-7FC2-4BD7-A4C8-9E6430E4DA27}" srcOrd="0" destOrd="0" presId="urn:microsoft.com/office/officeart/2005/8/layout/vList2"/>
    <dgm:cxn modelId="{55317347-DED6-4DD8-8050-A4FAA90816D0}" type="presOf" srcId="{E296DD1C-153F-4AC7-A61A-AFCBF7638DE4}" destId="{625BB5E8-ACE4-4F57-A446-5A2AD154D2FD}" srcOrd="0" destOrd="0" presId="urn:microsoft.com/office/officeart/2005/8/layout/vList2"/>
    <dgm:cxn modelId="{1BA09D83-4856-4500-AD91-06E2842BF8DA}" srcId="{C863EF11-AEA5-46A9-87BF-AFE429BEC98F}" destId="{69529D06-B5D3-49D6-88B0-58BF810A07FE}" srcOrd="1" destOrd="0" parTransId="{C3E4FC6C-D673-47A0-AF5B-43A32EF486E7}" sibTransId="{491A6E14-A0CB-4B9F-AE07-EFFF3B0284BA}"/>
    <dgm:cxn modelId="{9B663D90-7673-4F68-A662-532ADDFD152E}" type="presOf" srcId="{69529D06-B5D3-49D6-88B0-58BF810A07FE}" destId="{9E48A0C0-0880-473D-9BCB-BBACAA2F7B6D}" srcOrd="0" destOrd="0" presId="urn:microsoft.com/office/officeart/2005/8/layout/vList2"/>
    <dgm:cxn modelId="{8AAE38E6-D958-43B7-82B6-31853B767D5A}" srcId="{C863EF11-AEA5-46A9-87BF-AFE429BEC98F}" destId="{E296DD1C-153F-4AC7-A61A-AFCBF7638DE4}" srcOrd="0" destOrd="0" parTransId="{3AC979EF-C957-4029-BE84-1C565A4157C4}" sibTransId="{63BDB6C9-2D00-4D74-A680-DD9AF00B717B}"/>
    <dgm:cxn modelId="{A8A1BCBB-3CA1-46B3-B32D-277874BEE33C}" type="presParOf" srcId="{860826FE-0FD3-48EF-9469-DD37E9010943}" destId="{625BB5E8-ACE4-4F57-A446-5A2AD154D2FD}" srcOrd="0" destOrd="0" presId="urn:microsoft.com/office/officeart/2005/8/layout/vList2"/>
    <dgm:cxn modelId="{2B66E819-C0A1-423F-9F9E-307A534D4F27}" type="presParOf" srcId="{860826FE-0FD3-48EF-9469-DD37E9010943}" destId="{42801534-0D31-4F41-A7A0-3EBD8723F008}" srcOrd="1" destOrd="0" presId="urn:microsoft.com/office/officeart/2005/8/layout/vList2"/>
    <dgm:cxn modelId="{72EF95F8-CA91-4BA5-BDF5-B1BCA2482C41}" type="presParOf" srcId="{860826FE-0FD3-48EF-9469-DD37E9010943}" destId="{9E48A0C0-0880-473D-9BCB-BBACAA2F7B6D}" srcOrd="2" destOrd="0" presId="urn:microsoft.com/office/officeart/2005/8/layout/vList2"/>
    <dgm:cxn modelId="{39AEA3D1-D59C-4AAE-90B3-D01257CDFD0B}" type="presParOf" srcId="{860826FE-0FD3-48EF-9469-DD37E9010943}" destId="{C016EEC5-1F95-4D06-A4A3-1558A0B2417B}" srcOrd="3" destOrd="0" presId="urn:microsoft.com/office/officeart/2005/8/layout/vList2"/>
    <dgm:cxn modelId="{4E253875-0876-4828-B2F1-65CC8296A7E8}" type="presParOf" srcId="{860826FE-0FD3-48EF-9469-DD37E9010943}" destId="{5C4AD867-7FC2-4BD7-A4C8-9E6430E4DA27}" srcOrd="4" destOrd="0" presId="urn:microsoft.com/office/officeart/2005/8/layout/vList2"/>
    <dgm:cxn modelId="{181CD62C-382C-4A01-B3DF-28C9342EB68F}" type="presParOf" srcId="{860826FE-0FD3-48EF-9469-DD37E9010943}" destId="{D28AB51B-7075-4DCE-9A28-1830F3F7EDC7}" srcOrd="5" destOrd="0" presId="urn:microsoft.com/office/officeart/2005/8/layout/vList2"/>
    <dgm:cxn modelId="{2BC30B7B-ED83-4785-9AD1-8373C53CC9BB}" type="presParOf" srcId="{860826FE-0FD3-48EF-9469-DD37E9010943}" destId="{1795A080-1662-44D6-8D2A-81B9CB9FC32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A90EEE3-B50D-44E1-88B2-12743956A24F}" type="doc">
      <dgm:prSet loTypeId="urn:microsoft.com/office/officeart/2005/8/layout/vList2" loCatId="list" qsTypeId="urn:microsoft.com/office/officeart/2005/8/quickstyle/simple1" qsCatId="simple" csTypeId="urn:microsoft.com/office/officeart/2005/8/colors/accent2_1" csCatId="accent2"/>
      <dgm:spPr/>
      <dgm:t>
        <a:bodyPr/>
        <a:lstStyle/>
        <a:p>
          <a:endParaRPr lang="en-AU"/>
        </a:p>
      </dgm:t>
    </dgm:pt>
    <dgm:pt modelId="{F3D46F98-E70B-4249-8E72-6757B3549A9D}">
      <dgm:prSet/>
      <dgm:spPr/>
      <dgm:t>
        <a:bodyPr/>
        <a:lstStyle/>
        <a:p>
          <a:r>
            <a:rPr lang="en-AU" b="1"/>
            <a:t>Applications.Core </a:t>
          </a:r>
          <a:r>
            <a:rPr lang="en-AU"/>
            <a:t>– Core resources of an app. Includes app itself, containers, gateways and routes.</a:t>
          </a:r>
        </a:p>
      </dgm:t>
    </dgm:pt>
    <dgm:pt modelId="{9C9D3007-8661-4DC6-BD4E-E00399D56378}" type="parTrans" cxnId="{744EBBE9-8E36-46E8-92FC-D3E2E84A9CBF}">
      <dgm:prSet/>
      <dgm:spPr/>
      <dgm:t>
        <a:bodyPr/>
        <a:lstStyle/>
        <a:p>
          <a:endParaRPr lang="en-AU"/>
        </a:p>
      </dgm:t>
    </dgm:pt>
    <dgm:pt modelId="{9FA90944-7DA3-40E9-B2B6-EC0CCC98B355}" type="sibTrans" cxnId="{744EBBE9-8E36-46E8-92FC-D3E2E84A9CBF}">
      <dgm:prSet/>
      <dgm:spPr/>
      <dgm:t>
        <a:bodyPr/>
        <a:lstStyle/>
        <a:p>
          <a:endParaRPr lang="en-AU"/>
        </a:p>
      </dgm:t>
    </dgm:pt>
    <dgm:pt modelId="{2796C778-7AED-4FBD-9DD4-36DAE4F851D0}">
      <dgm:prSet/>
      <dgm:spPr/>
      <dgm:t>
        <a:bodyPr/>
        <a:lstStyle/>
        <a:p>
          <a:r>
            <a:rPr lang="en-AU" b="1"/>
            <a:t>Applications.Dapr </a:t>
          </a:r>
          <a:r>
            <a:rPr lang="en-AU"/>
            <a:t>– Integration with Dapr programming model. Supports management of Dapr building blocks and configuration.</a:t>
          </a:r>
        </a:p>
      </dgm:t>
    </dgm:pt>
    <dgm:pt modelId="{B9016A63-0805-4BF3-9818-E2EC68C1C39C}" type="parTrans" cxnId="{FC70FB3C-4720-4DCD-9CCC-4992F10FA00F}">
      <dgm:prSet/>
      <dgm:spPr/>
      <dgm:t>
        <a:bodyPr/>
        <a:lstStyle/>
        <a:p>
          <a:endParaRPr lang="en-AU"/>
        </a:p>
      </dgm:t>
    </dgm:pt>
    <dgm:pt modelId="{EB67143A-9590-4FC8-ACFF-E7CB040F20F7}" type="sibTrans" cxnId="{FC70FB3C-4720-4DCD-9CCC-4992F10FA00F}">
      <dgm:prSet/>
      <dgm:spPr/>
      <dgm:t>
        <a:bodyPr/>
        <a:lstStyle/>
        <a:p>
          <a:endParaRPr lang="en-AU"/>
        </a:p>
      </dgm:t>
    </dgm:pt>
    <dgm:pt modelId="{09BBCE08-C8D8-4AA8-A531-79FB0A0CA364}">
      <dgm:prSet/>
      <dgm:spPr/>
      <dgm:t>
        <a:bodyPr/>
        <a:lstStyle/>
        <a:p>
          <a:r>
            <a:rPr lang="en-AU" b="1"/>
            <a:t>Applications.Datastores </a:t>
          </a:r>
          <a:r>
            <a:rPr lang="en-AU"/>
            <a:t>– Abstractions for data-stores that can be used within an app.</a:t>
          </a:r>
        </a:p>
      </dgm:t>
    </dgm:pt>
    <dgm:pt modelId="{2CC44883-FF1A-4377-A6C6-2746DBED8879}" type="parTrans" cxnId="{D5B9E500-337C-43C4-BF4F-D4CF4074EFA6}">
      <dgm:prSet/>
      <dgm:spPr/>
      <dgm:t>
        <a:bodyPr/>
        <a:lstStyle/>
        <a:p>
          <a:endParaRPr lang="en-AU"/>
        </a:p>
      </dgm:t>
    </dgm:pt>
    <dgm:pt modelId="{43F26C76-F7A4-48C5-BBF6-A0DF1DB17EF9}" type="sibTrans" cxnId="{D5B9E500-337C-43C4-BF4F-D4CF4074EFA6}">
      <dgm:prSet/>
      <dgm:spPr/>
      <dgm:t>
        <a:bodyPr/>
        <a:lstStyle/>
        <a:p>
          <a:endParaRPr lang="en-AU"/>
        </a:p>
      </dgm:t>
    </dgm:pt>
    <dgm:pt modelId="{7EA034BF-BC1F-4B36-8ED1-2C73BFE42EFA}">
      <dgm:prSet/>
      <dgm:spPr/>
      <dgm:t>
        <a:bodyPr/>
        <a:lstStyle/>
        <a:p>
          <a:r>
            <a:rPr lang="en-AU" b="1"/>
            <a:t>Applications.Messaging </a:t>
          </a:r>
          <a:r>
            <a:rPr lang="en-AU"/>
            <a:t>– Abstractions for messaging systems that can be used within an app.</a:t>
          </a:r>
        </a:p>
      </dgm:t>
    </dgm:pt>
    <dgm:pt modelId="{8BC9F488-6F3E-4F1D-BA41-4120323C1C47}" type="parTrans" cxnId="{78746B42-C47B-4870-8BB8-F9D1D2940838}">
      <dgm:prSet/>
      <dgm:spPr/>
      <dgm:t>
        <a:bodyPr/>
        <a:lstStyle/>
        <a:p>
          <a:endParaRPr lang="en-AU"/>
        </a:p>
      </dgm:t>
    </dgm:pt>
    <dgm:pt modelId="{299A92B5-EB3C-494A-B742-709E57390A00}" type="sibTrans" cxnId="{78746B42-C47B-4870-8BB8-F9D1D2940838}">
      <dgm:prSet/>
      <dgm:spPr/>
      <dgm:t>
        <a:bodyPr/>
        <a:lstStyle/>
        <a:p>
          <a:endParaRPr lang="en-AU"/>
        </a:p>
      </dgm:t>
    </dgm:pt>
    <dgm:pt modelId="{59E80175-F4E8-4567-9B9D-79322939FE69}">
      <dgm:prSet/>
      <dgm:spPr/>
      <dgm:t>
        <a:bodyPr/>
        <a:lstStyle/>
        <a:p>
          <a:r>
            <a:rPr lang="en-AU" b="1"/>
            <a:t>Bicep.Deployments </a:t>
          </a:r>
          <a:r>
            <a:rPr lang="en-AU"/>
            <a:t>– Functionality for processing Bicep deployments.</a:t>
          </a:r>
        </a:p>
      </dgm:t>
    </dgm:pt>
    <dgm:pt modelId="{9306612F-8B0E-4474-BA66-1775BBA86206}" type="parTrans" cxnId="{5641233F-A81D-43F7-BDD0-4247A15A6A00}">
      <dgm:prSet/>
      <dgm:spPr/>
      <dgm:t>
        <a:bodyPr/>
        <a:lstStyle/>
        <a:p>
          <a:endParaRPr lang="en-AU"/>
        </a:p>
      </dgm:t>
    </dgm:pt>
    <dgm:pt modelId="{27F69D9D-A3A1-4087-A8E4-605264A1DCC6}" type="sibTrans" cxnId="{5641233F-A81D-43F7-BDD0-4247A15A6A00}">
      <dgm:prSet/>
      <dgm:spPr/>
      <dgm:t>
        <a:bodyPr/>
        <a:lstStyle/>
        <a:p>
          <a:endParaRPr lang="en-AU"/>
        </a:p>
      </dgm:t>
    </dgm:pt>
    <dgm:pt modelId="{9172DF85-C35A-4CB5-9BD3-46E59BA12181}" type="pres">
      <dgm:prSet presAssocID="{6A90EEE3-B50D-44E1-88B2-12743956A24F}" presName="linear" presStyleCnt="0">
        <dgm:presLayoutVars>
          <dgm:animLvl val="lvl"/>
          <dgm:resizeHandles val="exact"/>
        </dgm:presLayoutVars>
      </dgm:prSet>
      <dgm:spPr/>
    </dgm:pt>
    <dgm:pt modelId="{01C48D81-FEB9-463F-99E5-0E20B4FDAEE6}" type="pres">
      <dgm:prSet presAssocID="{F3D46F98-E70B-4249-8E72-6757B3549A9D}" presName="parentText" presStyleLbl="node1" presStyleIdx="0" presStyleCnt="5">
        <dgm:presLayoutVars>
          <dgm:chMax val="0"/>
          <dgm:bulletEnabled val="1"/>
        </dgm:presLayoutVars>
      </dgm:prSet>
      <dgm:spPr/>
    </dgm:pt>
    <dgm:pt modelId="{8E8B1C51-F28A-41B8-8985-6E8CA7C423E8}" type="pres">
      <dgm:prSet presAssocID="{9FA90944-7DA3-40E9-B2B6-EC0CCC98B355}" presName="spacer" presStyleCnt="0"/>
      <dgm:spPr/>
    </dgm:pt>
    <dgm:pt modelId="{D13A08B4-5971-4E7E-AD6F-BC17D1E9959A}" type="pres">
      <dgm:prSet presAssocID="{2796C778-7AED-4FBD-9DD4-36DAE4F851D0}" presName="parentText" presStyleLbl="node1" presStyleIdx="1" presStyleCnt="5">
        <dgm:presLayoutVars>
          <dgm:chMax val="0"/>
          <dgm:bulletEnabled val="1"/>
        </dgm:presLayoutVars>
      </dgm:prSet>
      <dgm:spPr/>
    </dgm:pt>
    <dgm:pt modelId="{4F0325F6-C7E1-42E6-AA34-0F68FBC57F6B}" type="pres">
      <dgm:prSet presAssocID="{EB67143A-9590-4FC8-ACFF-E7CB040F20F7}" presName="spacer" presStyleCnt="0"/>
      <dgm:spPr/>
    </dgm:pt>
    <dgm:pt modelId="{5FB5E530-B5BF-4060-BDD4-AC898123BF0E}" type="pres">
      <dgm:prSet presAssocID="{09BBCE08-C8D8-4AA8-A531-79FB0A0CA364}" presName="parentText" presStyleLbl="node1" presStyleIdx="2" presStyleCnt="5">
        <dgm:presLayoutVars>
          <dgm:chMax val="0"/>
          <dgm:bulletEnabled val="1"/>
        </dgm:presLayoutVars>
      </dgm:prSet>
      <dgm:spPr/>
    </dgm:pt>
    <dgm:pt modelId="{3A4A6FBB-7493-4212-AF95-F30EC94828BA}" type="pres">
      <dgm:prSet presAssocID="{43F26C76-F7A4-48C5-BBF6-A0DF1DB17EF9}" presName="spacer" presStyleCnt="0"/>
      <dgm:spPr/>
    </dgm:pt>
    <dgm:pt modelId="{206739DE-173D-43E8-B29F-CAD7267721CC}" type="pres">
      <dgm:prSet presAssocID="{7EA034BF-BC1F-4B36-8ED1-2C73BFE42EFA}" presName="parentText" presStyleLbl="node1" presStyleIdx="3" presStyleCnt="5">
        <dgm:presLayoutVars>
          <dgm:chMax val="0"/>
          <dgm:bulletEnabled val="1"/>
        </dgm:presLayoutVars>
      </dgm:prSet>
      <dgm:spPr/>
    </dgm:pt>
    <dgm:pt modelId="{FDA8FB3F-9303-40D2-92FA-0E08DE0949F3}" type="pres">
      <dgm:prSet presAssocID="{299A92B5-EB3C-494A-B742-709E57390A00}" presName="spacer" presStyleCnt="0"/>
      <dgm:spPr/>
    </dgm:pt>
    <dgm:pt modelId="{8E184DEA-5247-4F19-A342-9D26E20A2AF3}" type="pres">
      <dgm:prSet presAssocID="{59E80175-F4E8-4567-9B9D-79322939FE69}" presName="parentText" presStyleLbl="node1" presStyleIdx="4" presStyleCnt="5">
        <dgm:presLayoutVars>
          <dgm:chMax val="0"/>
          <dgm:bulletEnabled val="1"/>
        </dgm:presLayoutVars>
      </dgm:prSet>
      <dgm:spPr/>
    </dgm:pt>
  </dgm:ptLst>
  <dgm:cxnLst>
    <dgm:cxn modelId="{D5B9E500-337C-43C4-BF4F-D4CF4074EFA6}" srcId="{6A90EEE3-B50D-44E1-88B2-12743956A24F}" destId="{09BBCE08-C8D8-4AA8-A531-79FB0A0CA364}" srcOrd="2" destOrd="0" parTransId="{2CC44883-FF1A-4377-A6C6-2746DBED8879}" sibTransId="{43F26C76-F7A4-48C5-BBF6-A0DF1DB17EF9}"/>
    <dgm:cxn modelId="{7F1B9A23-B854-4F1E-85E8-5C94773AB722}" type="presOf" srcId="{6A90EEE3-B50D-44E1-88B2-12743956A24F}" destId="{9172DF85-C35A-4CB5-9BD3-46E59BA12181}" srcOrd="0" destOrd="0" presId="urn:microsoft.com/office/officeart/2005/8/layout/vList2"/>
    <dgm:cxn modelId="{FC70FB3C-4720-4DCD-9CCC-4992F10FA00F}" srcId="{6A90EEE3-B50D-44E1-88B2-12743956A24F}" destId="{2796C778-7AED-4FBD-9DD4-36DAE4F851D0}" srcOrd="1" destOrd="0" parTransId="{B9016A63-0805-4BF3-9818-E2EC68C1C39C}" sibTransId="{EB67143A-9590-4FC8-ACFF-E7CB040F20F7}"/>
    <dgm:cxn modelId="{5641233F-A81D-43F7-BDD0-4247A15A6A00}" srcId="{6A90EEE3-B50D-44E1-88B2-12743956A24F}" destId="{59E80175-F4E8-4567-9B9D-79322939FE69}" srcOrd="4" destOrd="0" parTransId="{9306612F-8B0E-4474-BA66-1775BBA86206}" sibTransId="{27F69D9D-A3A1-4087-A8E4-605264A1DCC6}"/>
    <dgm:cxn modelId="{78746B42-C47B-4870-8BB8-F9D1D2940838}" srcId="{6A90EEE3-B50D-44E1-88B2-12743956A24F}" destId="{7EA034BF-BC1F-4B36-8ED1-2C73BFE42EFA}" srcOrd="3" destOrd="0" parTransId="{8BC9F488-6F3E-4F1D-BA41-4120323C1C47}" sibTransId="{299A92B5-EB3C-494A-B742-709E57390A00}"/>
    <dgm:cxn modelId="{BDA5A179-D806-4DFE-AD7C-8BB5AF2AF42E}" type="presOf" srcId="{59E80175-F4E8-4567-9B9D-79322939FE69}" destId="{8E184DEA-5247-4F19-A342-9D26E20A2AF3}" srcOrd="0" destOrd="0" presId="urn:microsoft.com/office/officeart/2005/8/layout/vList2"/>
    <dgm:cxn modelId="{F5450488-517A-440B-8F10-FC4BD6AE2B25}" type="presOf" srcId="{09BBCE08-C8D8-4AA8-A531-79FB0A0CA364}" destId="{5FB5E530-B5BF-4060-BDD4-AC898123BF0E}" srcOrd="0" destOrd="0" presId="urn:microsoft.com/office/officeart/2005/8/layout/vList2"/>
    <dgm:cxn modelId="{0FD5DAAB-DCB7-4A8B-BC78-AF89E47CC9C2}" type="presOf" srcId="{7EA034BF-BC1F-4B36-8ED1-2C73BFE42EFA}" destId="{206739DE-173D-43E8-B29F-CAD7267721CC}" srcOrd="0" destOrd="0" presId="urn:microsoft.com/office/officeart/2005/8/layout/vList2"/>
    <dgm:cxn modelId="{6DCB11B6-5B1D-4CED-B65D-18CB3A82BCA8}" type="presOf" srcId="{F3D46F98-E70B-4249-8E72-6757B3549A9D}" destId="{01C48D81-FEB9-463F-99E5-0E20B4FDAEE6}" srcOrd="0" destOrd="0" presId="urn:microsoft.com/office/officeart/2005/8/layout/vList2"/>
    <dgm:cxn modelId="{0AB659E9-D5E0-4292-95C2-A0170A950A8A}" type="presOf" srcId="{2796C778-7AED-4FBD-9DD4-36DAE4F851D0}" destId="{D13A08B4-5971-4E7E-AD6F-BC17D1E9959A}" srcOrd="0" destOrd="0" presId="urn:microsoft.com/office/officeart/2005/8/layout/vList2"/>
    <dgm:cxn modelId="{744EBBE9-8E36-46E8-92FC-D3E2E84A9CBF}" srcId="{6A90EEE3-B50D-44E1-88B2-12743956A24F}" destId="{F3D46F98-E70B-4249-8E72-6757B3549A9D}" srcOrd="0" destOrd="0" parTransId="{9C9D3007-8661-4DC6-BD4E-E00399D56378}" sibTransId="{9FA90944-7DA3-40E9-B2B6-EC0CCC98B355}"/>
    <dgm:cxn modelId="{BB0F1D28-0B3F-4D0A-A805-71868468E4CB}" type="presParOf" srcId="{9172DF85-C35A-4CB5-9BD3-46E59BA12181}" destId="{01C48D81-FEB9-463F-99E5-0E20B4FDAEE6}" srcOrd="0" destOrd="0" presId="urn:microsoft.com/office/officeart/2005/8/layout/vList2"/>
    <dgm:cxn modelId="{AB276046-AA7C-4632-9D97-0EABB5F78273}" type="presParOf" srcId="{9172DF85-C35A-4CB5-9BD3-46E59BA12181}" destId="{8E8B1C51-F28A-41B8-8985-6E8CA7C423E8}" srcOrd="1" destOrd="0" presId="urn:microsoft.com/office/officeart/2005/8/layout/vList2"/>
    <dgm:cxn modelId="{6EE90937-E360-4AE2-B45A-CBD4F74FDEE0}" type="presParOf" srcId="{9172DF85-C35A-4CB5-9BD3-46E59BA12181}" destId="{D13A08B4-5971-4E7E-AD6F-BC17D1E9959A}" srcOrd="2" destOrd="0" presId="urn:microsoft.com/office/officeart/2005/8/layout/vList2"/>
    <dgm:cxn modelId="{57582E68-EF54-4414-BFF4-D1D49D22F021}" type="presParOf" srcId="{9172DF85-C35A-4CB5-9BD3-46E59BA12181}" destId="{4F0325F6-C7E1-42E6-AA34-0F68FBC57F6B}" srcOrd="3" destOrd="0" presId="urn:microsoft.com/office/officeart/2005/8/layout/vList2"/>
    <dgm:cxn modelId="{7092C4F6-26FA-4DAD-BE89-85C0682F1EC0}" type="presParOf" srcId="{9172DF85-C35A-4CB5-9BD3-46E59BA12181}" destId="{5FB5E530-B5BF-4060-BDD4-AC898123BF0E}" srcOrd="4" destOrd="0" presId="urn:microsoft.com/office/officeart/2005/8/layout/vList2"/>
    <dgm:cxn modelId="{8DA69C05-5E85-4380-B46A-3A4F971307CC}" type="presParOf" srcId="{9172DF85-C35A-4CB5-9BD3-46E59BA12181}" destId="{3A4A6FBB-7493-4212-AF95-F30EC94828BA}" srcOrd="5" destOrd="0" presId="urn:microsoft.com/office/officeart/2005/8/layout/vList2"/>
    <dgm:cxn modelId="{76444141-3BE4-4135-844B-7C95BA175C37}" type="presParOf" srcId="{9172DF85-C35A-4CB5-9BD3-46E59BA12181}" destId="{206739DE-173D-43E8-B29F-CAD7267721CC}" srcOrd="6" destOrd="0" presId="urn:microsoft.com/office/officeart/2005/8/layout/vList2"/>
    <dgm:cxn modelId="{3CF18B0B-F088-48B4-9FF8-1AD58CEBFB96}" type="presParOf" srcId="{9172DF85-C35A-4CB5-9BD3-46E59BA12181}" destId="{FDA8FB3F-9303-40D2-92FA-0E08DE0949F3}" srcOrd="7" destOrd="0" presId="urn:microsoft.com/office/officeart/2005/8/layout/vList2"/>
    <dgm:cxn modelId="{3AA31C4F-AF25-4CEF-8400-F462DF19E360}" type="presParOf" srcId="{9172DF85-C35A-4CB5-9BD3-46E59BA12181}" destId="{8E184DEA-5247-4F19-A342-9D26E20A2AF3}"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8DBB082-C38D-4E85-B4C5-0F7461DBEE2D}" type="doc">
      <dgm:prSet loTypeId="urn:microsoft.com/office/officeart/2005/8/layout/hList1" loCatId="list" qsTypeId="urn:microsoft.com/office/officeart/2005/8/quickstyle/simple1" qsCatId="simple" csTypeId="urn:microsoft.com/office/officeart/2005/8/colors/accent2_2" csCatId="accent2"/>
      <dgm:spPr/>
      <dgm:t>
        <a:bodyPr/>
        <a:lstStyle/>
        <a:p>
          <a:endParaRPr lang="en-AU"/>
        </a:p>
      </dgm:t>
    </dgm:pt>
    <dgm:pt modelId="{027B8107-10D4-4CED-87CF-F896926C3CC5}">
      <dgm:prSet/>
      <dgm:spPr/>
      <dgm:t>
        <a:bodyPr/>
        <a:lstStyle/>
        <a:p>
          <a:r>
            <a:rPr lang="en-AU"/>
            <a:t>The rad CLI</a:t>
          </a:r>
        </a:p>
      </dgm:t>
    </dgm:pt>
    <dgm:pt modelId="{E8385352-9617-4CCB-BD6D-62D6F9472C04}" type="parTrans" cxnId="{22867294-B9C9-4FAC-909C-C0E3DBB1DA83}">
      <dgm:prSet/>
      <dgm:spPr/>
      <dgm:t>
        <a:bodyPr/>
        <a:lstStyle/>
        <a:p>
          <a:endParaRPr lang="en-AU"/>
        </a:p>
      </dgm:t>
    </dgm:pt>
    <dgm:pt modelId="{0747C9A2-CE71-4AC1-9224-B471FB4A1A82}" type="sibTrans" cxnId="{22867294-B9C9-4FAC-909C-C0E3DBB1DA83}">
      <dgm:prSet/>
      <dgm:spPr/>
      <dgm:t>
        <a:bodyPr/>
        <a:lstStyle/>
        <a:p>
          <a:endParaRPr lang="en-AU"/>
        </a:p>
      </dgm:t>
    </dgm:pt>
    <dgm:pt modelId="{85EA050D-BAE8-4D48-9019-EED1ACB24F62}">
      <dgm:prSet/>
      <dgm:spPr/>
      <dgm:t>
        <a:bodyPr/>
        <a:lstStyle/>
        <a:p>
          <a:r>
            <a:rPr lang="en-AU"/>
            <a:t>Bicep</a:t>
          </a:r>
        </a:p>
      </dgm:t>
    </dgm:pt>
    <dgm:pt modelId="{AB9341DB-6F48-434C-8234-96045467EB35}" type="parTrans" cxnId="{475A378A-AF17-4F08-8C24-9500F1B35622}">
      <dgm:prSet/>
      <dgm:spPr/>
      <dgm:t>
        <a:bodyPr/>
        <a:lstStyle/>
        <a:p>
          <a:endParaRPr lang="en-AU"/>
        </a:p>
      </dgm:t>
    </dgm:pt>
    <dgm:pt modelId="{2195DFEF-2AE4-4F20-8760-8ADB146D3930}" type="sibTrans" cxnId="{475A378A-AF17-4F08-8C24-9500F1B35622}">
      <dgm:prSet/>
      <dgm:spPr/>
      <dgm:t>
        <a:bodyPr/>
        <a:lstStyle/>
        <a:p>
          <a:endParaRPr lang="en-AU"/>
        </a:p>
      </dgm:t>
    </dgm:pt>
    <dgm:pt modelId="{21C061D5-FB6B-4FE4-AE6A-3BC7C6A9FDFF}">
      <dgm:prSet/>
      <dgm:spPr/>
      <dgm:t>
        <a:bodyPr/>
        <a:lstStyle/>
        <a:p>
          <a:r>
            <a:rPr lang="en-AU"/>
            <a:t>Terraform (still a work in progress)</a:t>
          </a:r>
        </a:p>
      </dgm:t>
    </dgm:pt>
    <dgm:pt modelId="{B4EAB691-D00A-4225-8F8E-E2E865263561}" type="parTrans" cxnId="{273ECFC4-5351-409B-BAED-A2101B1FF48E}">
      <dgm:prSet/>
      <dgm:spPr/>
      <dgm:t>
        <a:bodyPr/>
        <a:lstStyle/>
        <a:p>
          <a:endParaRPr lang="en-AU"/>
        </a:p>
      </dgm:t>
    </dgm:pt>
    <dgm:pt modelId="{48095FF4-5B7A-4596-B5C5-3FCF358970B8}" type="sibTrans" cxnId="{273ECFC4-5351-409B-BAED-A2101B1FF48E}">
      <dgm:prSet/>
      <dgm:spPr/>
      <dgm:t>
        <a:bodyPr/>
        <a:lstStyle/>
        <a:p>
          <a:endParaRPr lang="en-AU"/>
        </a:p>
      </dgm:t>
    </dgm:pt>
    <dgm:pt modelId="{0B29616A-FAE4-49CE-9CAE-0B407427816F}" type="pres">
      <dgm:prSet presAssocID="{A8DBB082-C38D-4E85-B4C5-0F7461DBEE2D}" presName="Name0" presStyleCnt="0">
        <dgm:presLayoutVars>
          <dgm:dir/>
          <dgm:animLvl val="lvl"/>
          <dgm:resizeHandles val="exact"/>
        </dgm:presLayoutVars>
      </dgm:prSet>
      <dgm:spPr/>
    </dgm:pt>
    <dgm:pt modelId="{DC60DB74-58A4-4D0B-A8B3-5CB0A1A5FA09}" type="pres">
      <dgm:prSet presAssocID="{027B8107-10D4-4CED-87CF-F896926C3CC5}" presName="composite" presStyleCnt="0"/>
      <dgm:spPr/>
    </dgm:pt>
    <dgm:pt modelId="{D8BE63FA-E0DD-46BA-BF67-BAE69F8F99C8}" type="pres">
      <dgm:prSet presAssocID="{027B8107-10D4-4CED-87CF-F896926C3CC5}" presName="parTx" presStyleLbl="alignNode1" presStyleIdx="0" presStyleCnt="3">
        <dgm:presLayoutVars>
          <dgm:chMax val="0"/>
          <dgm:chPref val="0"/>
          <dgm:bulletEnabled val="1"/>
        </dgm:presLayoutVars>
      </dgm:prSet>
      <dgm:spPr/>
    </dgm:pt>
    <dgm:pt modelId="{8D6C0E7A-A148-4E5D-90F4-5866115B4053}" type="pres">
      <dgm:prSet presAssocID="{027B8107-10D4-4CED-87CF-F896926C3CC5}" presName="desTx" presStyleLbl="alignAccFollowNode1" presStyleIdx="0" presStyleCnt="3">
        <dgm:presLayoutVars>
          <dgm:bulletEnabled val="1"/>
        </dgm:presLayoutVars>
      </dgm:prSet>
      <dgm:spPr/>
    </dgm:pt>
    <dgm:pt modelId="{EFE72A08-C7AC-4851-B406-B5EEABB9C1BB}" type="pres">
      <dgm:prSet presAssocID="{0747C9A2-CE71-4AC1-9224-B471FB4A1A82}" presName="space" presStyleCnt="0"/>
      <dgm:spPr/>
    </dgm:pt>
    <dgm:pt modelId="{9A13CFDC-F7BF-40D5-9862-CBAFCE8478C1}" type="pres">
      <dgm:prSet presAssocID="{85EA050D-BAE8-4D48-9019-EED1ACB24F62}" presName="composite" presStyleCnt="0"/>
      <dgm:spPr/>
    </dgm:pt>
    <dgm:pt modelId="{FE9E931A-2307-4881-9151-1955F075C3C0}" type="pres">
      <dgm:prSet presAssocID="{85EA050D-BAE8-4D48-9019-EED1ACB24F62}" presName="parTx" presStyleLbl="alignNode1" presStyleIdx="1" presStyleCnt="3">
        <dgm:presLayoutVars>
          <dgm:chMax val="0"/>
          <dgm:chPref val="0"/>
          <dgm:bulletEnabled val="1"/>
        </dgm:presLayoutVars>
      </dgm:prSet>
      <dgm:spPr/>
    </dgm:pt>
    <dgm:pt modelId="{D4D14143-3E76-4DA5-97FE-A058CF442F37}" type="pres">
      <dgm:prSet presAssocID="{85EA050D-BAE8-4D48-9019-EED1ACB24F62}" presName="desTx" presStyleLbl="alignAccFollowNode1" presStyleIdx="1" presStyleCnt="3">
        <dgm:presLayoutVars>
          <dgm:bulletEnabled val="1"/>
        </dgm:presLayoutVars>
      </dgm:prSet>
      <dgm:spPr/>
    </dgm:pt>
    <dgm:pt modelId="{78CB7553-6F9D-47F7-AFEA-A1460A1B51D0}" type="pres">
      <dgm:prSet presAssocID="{2195DFEF-2AE4-4F20-8760-8ADB146D3930}" presName="space" presStyleCnt="0"/>
      <dgm:spPr/>
    </dgm:pt>
    <dgm:pt modelId="{2910689A-459B-48AE-A8FE-56D28B6E0DD1}" type="pres">
      <dgm:prSet presAssocID="{21C061D5-FB6B-4FE4-AE6A-3BC7C6A9FDFF}" presName="composite" presStyleCnt="0"/>
      <dgm:spPr/>
    </dgm:pt>
    <dgm:pt modelId="{E071A9AF-8E3A-4D28-803C-F04CCA59743F}" type="pres">
      <dgm:prSet presAssocID="{21C061D5-FB6B-4FE4-AE6A-3BC7C6A9FDFF}" presName="parTx" presStyleLbl="alignNode1" presStyleIdx="2" presStyleCnt="3">
        <dgm:presLayoutVars>
          <dgm:chMax val="0"/>
          <dgm:chPref val="0"/>
          <dgm:bulletEnabled val="1"/>
        </dgm:presLayoutVars>
      </dgm:prSet>
      <dgm:spPr/>
    </dgm:pt>
    <dgm:pt modelId="{AB760AFA-A725-46C0-849C-6FD8CB594CC8}" type="pres">
      <dgm:prSet presAssocID="{21C061D5-FB6B-4FE4-AE6A-3BC7C6A9FDFF}" presName="desTx" presStyleLbl="alignAccFollowNode1" presStyleIdx="2" presStyleCnt="3">
        <dgm:presLayoutVars>
          <dgm:bulletEnabled val="1"/>
        </dgm:presLayoutVars>
      </dgm:prSet>
      <dgm:spPr/>
    </dgm:pt>
  </dgm:ptLst>
  <dgm:cxnLst>
    <dgm:cxn modelId="{DDD2F203-C881-42C1-A6A6-C59754CD4609}" type="presOf" srcId="{21C061D5-FB6B-4FE4-AE6A-3BC7C6A9FDFF}" destId="{E071A9AF-8E3A-4D28-803C-F04CCA59743F}" srcOrd="0" destOrd="0" presId="urn:microsoft.com/office/officeart/2005/8/layout/hList1"/>
    <dgm:cxn modelId="{3940CC43-F9DA-42A3-91D0-85660C40A869}" type="presOf" srcId="{85EA050D-BAE8-4D48-9019-EED1ACB24F62}" destId="{FE9E931A-2307-4881-9151-1955F075C3C0}" srcOrd="0" destOrd="0" presId="urn:microsoft.com/office/officeart/2005/8/layout/hList1"/>
    <dgm:cxn modelId="{475A378A-AF17-4F08-8C24-9500F1B35622}" srcId="{A8DBB082-C38D-4E85-B4C5-0F7461DBEE2D}" destId="{85EA050D-BAE8-4D48-9019-EED1ACB24F62}" srcOrd="1" destOrd="0" parTransId="{AB9341DB-6F48-434C-8234-96045467EB35}" sibTransId="{2195DFEF-2AE4-4F20-8760-8ADB146D3930}"/>
    <dgm:cxn modelId="{22867294-B9C9-4FAC-909C-C0E3DBB1DA83}" srcId="{A8DBB082-C38D-4E85-B4C5-0F7461DBEE2D}" destId="{027B8107-10D4-4CED-87CF-F896926C3CC5}" srcOrd="0" destOrd="0" parTransId="{E8385352-9617-4CCB-BD6D-62D6F9472C04}" sibTransId="{0747C9A2-CE71-4AC1-9224-B471FB4A1A82}"/>
    <dgm:cxn modelId="{7F14CAB9-D89C-4AE1-B4D5-3D8E79B44981}" type="presOf" srcId="{A8DBB082-C38D-4E85-B4C5-0F7461DBEE2D}" destId="{0B29616A-FAE4-49CE-9CAE-0B407427816F}" srcOrd="0" destOrd="0" presId="urn:microsoft.com/office/officeart/2005/8/layout/hList1"/>
    <dgm:cxn modelId="{273ECFC4-5351-409B-BAED-A2101B1FF48E}" srcId="{A8DBB082-C38D-4E85-B4C5-0F7461DBEE2D}" destId="{21C061D5-FB6B-4FE4-AE6A-3BC7C6A9FDFF}" srcOrd="2" destOrd="0" parTransId="{B4EAB691-D00A-4225-8F8E-E2E865263561}" sibTransId="{48095FF4-5B7A-4596-B5C5-3FCF358970B8}"/>
    <dgm:cxn modelId="{2167E2E7-3E4E-4FCE-9B57-5C93417E02D2}" type="presOf" srcId="{027B8107-10D4-4CED-87CF-F896926C3CC5}" destId="{D8BE63FA-E0DD-46BA-BF67-BAE69F8F99C8}" srcOrd="0" destOrd="0" presId="urn:microsoft.com/office/officeart/2005/8/layout/hList1"/>
    <dgm:cxn modelId="{1CD88983-A30F-4A38-AAFD-55F3E2731029}" type="presParOf" srcId="{0B29616A-FAE4-49CE-9CAE-0B407427816F}" destId="{DC60DB74-58A4-4D0B-A8B3-5CB0A1A5FA09}" srcOrd="0" destOrd="0" presId="urn:microsoft.com/office/officeart/2005/8/layout/hList1"/>
    <dgm:cxn modelId="{3C67F9A1-D03F-418A-A4A3-00C8336D3792}" type="presParOf" srcId="{DC60DB74-58A4-4D0B-A8B3-5CB0A1A5FA09}" destId="{D8BE63FA-E0DD-46BA-BF67-BAE69F8F99C8}" srcOrd="0" destOrd="0" presId="urn:microsoft.com/office/officeart/2005/8/layout/hList1"/>
    <dgm:cxn modelId="{2CE67172-9D71-46C3-A150-81A65453AD2C}" type="presParOf" srcId="{DC60DB74-58A4-4D0B-A8B3-5CB0A1A5FA09}" destId="{8D6C0E7A-A148-4E5D-90F4-5866115B4053}" srcOrd="1" destOrd="0" presId="urn:microsoft.com/office/officeart/2005/8/layout/hList1"/>
    <dgm:cxn modelId="{A3C85245-0E90-4A51-B6B4-CC1F7DF7BC00}" type="presParOf" srcId="{0B29616A-FAE4-49CE-9CAE-0B407427816F}" destId="{EFE72A08-C7AC-4851-B406-B5EEABB9C1BB}" srcOrd="1" destOrd="0" presId="urn:microsoft.com/office/officeart/2005/8/layout/hList1"/>
    <dgm:cxn modelId="{7D6B3EC1-7D35-462C-87FD-3EB803C00911}" type="presParOf" srcId="{0B29616A-FAE4-49CE-9CAE-0B407427816F}" destId="{9A13CFDC-F7BF-40D5-9862-CBAFCE8478C1}" srcOrd="2" destOrd="0" presId="urn:microsoft.com/office/officeart/2005/8/layout/hList1"/>
    <dgm:cxn modelId="{8E71698C-6D56-46BF-BF39-CFB061FC6AC0}" type="presParOf" srcId="{9A13CFDC-F7BF-40D5-9862-CBAFCE8478C1}" destId="{FE9E931A-2307-4881-9151-1955F075C3C0}" srcOrd="0" destOrd="0" presId="urn:microsoft.com/office/officeart/2005/8/layout/hList1"/>
    <dgm:cxn modelId="{8BE26309-9A75-47D7-B478-EB84217F4CB3}" type="presParOf" srcId="{9A13CFDC-F7BF-40D5-9862-CBAFCE8478C1}" destId="{D4D14143-3E76-4DA5-97FE-A058CF442F37}" srcOrd="1" destOrd="0" presId="urn:microsoft.com/office/officeart/2005/8/layout/hList1"/>
    <dgm:cxn modelId="{41E5405D-CD49-440D-91BB-3FFFEBF9A17B}" type="presParOf" srcId="{0B29616A-FAE4-49CE-9CAE-0B407427816F}" destId="{78CB7553-6F9D-47F7-AFEA-A1460A1B51D0}" srcOrd="3" destOrd="0" presId="urn:microsoft.com/office/officeart/2005/8/layout/hList1"/>
    <dgm:cxn modelId="{CF867FA8-9C19-409C-9AA2-EE7390653E36}" type="presParOf" srcId="{0B29616A-FAE4-49CE-9CAE-0B407427816F}" destId="{2910689A-459B-48AE-A8FE-56D28B6E0DD1}" srcOrd="4" destOrd="0" presId="urn:microsoft.com/office/officeart/2005/8/layout/hList1"/>
    <dgm:cxn modelId="{4CEF286E-D3C9-46B9-9F27-6933B5D7C642}" type="presParOf" srcId="{2910689A-459B-48AE-A8FE-56D28B6E0DD1}" destId="{E071A9AF-8E3A-4D28-803C-F04CCA59743F}" srcOrd="0" destOrd="0" presId="urn:microsoft.com/office/officeart/2005/8/layout/hList1"/>
    <dgm:cxn modelId="{D33345B9-2F0A-4F10-8AA4-D360129139DD}" type="presParOf" srcId="{2910689A-459B-48AE-A8FE-56D28B6E0DD1}" destId="{AB760AFA-A725-46C0-849C-6FD8CB594CC8}"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E490882-DF3B-48BC-8FEB-CA7F1F5B3DD2}" type="doc">
      <dgm:prSet loTypeId="urn:microsoft.com/office/officeart/2005/8/layout/vList2" loCatId="list" qsTypeId="urn:microsoft.com/office/officeart/2005/8/quickstyle/simple1" qsCatId="simple" csTypeId="urn:microsoft.com/office/officeart/2005/8/colors/accent2_1" csCatId="accent2" phldr="1"/>
      <dgm:spPr/>
      <dgm:t>
        <a:bodyPr/>
        <a:lstStyle/>
        <a:p>
          <a:endParaRPr lang="en-AU"/>
        </a:p>
      </dgm:t>
    </dgm:pt>
    <dgm:pt modelId="{DB3B8CCB-8D90-4240-8BD0-34BD05A73AFA}">
      <dgm:prSet/>
      <dgm:spPr/>
      <dgm:t>
        <a:bodyPr/>
        <a:lstStyle/>
        <a:p>
          <a:r>
            <a:rPr lang="en-AU" dirty="0"/>
            <a:t>        </a:t>
          </a:r>
          <a:r>
            <a:rPr lang="en-AU" dirty="0">
              <a:hlinkClick xmlns:r="http://schemas.openxmlformats.org/officeDocument/2006/relationships" r:id="rId1"/>
            </a:rPr>
            <a:t>https://twitter.com/willvelida</a:t>
          </a:r>
          <a:r>
            <a:rPr lang="en-AU" dirty="0"/>
            <a:t> </a:t>
          </a:r>
        </a:p>
      </dgm:t>
    </dgm:pt>
    <dgm:pt modelId="{4BC0F41D-EBB7-4A00-A5FC-7731A23F11AD}" type="parTrans" cxnId="{D25E659D-9A7F-427A-B242-7DB79FA3C97B}">
      <dgm:prSet/>
      <dgm:spPr/>
      <dgm:t>
        <a:bodyPr/>
        <a:lstStyle/>
        <a:p>
          <a:endParaRPr lang="en-AU"/>
        </a:p>
      </dgm:t>
    </dgm:pt>
    <dgm:pt modelId="{A32466CA-005B-426E-94C4-D7CCD200A91D}" type="sibTrans" cxnId="{D25E659D-9A7F-427A-B242-7DB79FA3C97B}">
      <dgm:prSet/>
      <dgm:spPr/>
      <dgm:t>
        <a:bodyPr/>
        <a:lstStyle/>
        <a:p>
          <a:endParaRPr lang="en-AU"/>
        </a:p>
      </dgm:t>
    </dgm:pt>
    <dgm:pt modelId="{AD6CF75E-E2E9-4C39-9B20-940F167F749B}">
      <dgm:prSet/>
      <dgm:spPr/>
      <dgm:t>
        <a:bodyPr/>
        <a:lstStyle/>
        <a:p>
          <a:r>
            <a:rPr lang="en-AU" dirty="0"/>
            <a:t>        </a:t>
          </a:r>
          <a:r>
            <a:rPr lang="en-AU" dirty="0">
              <a:hlinkClick xmlns:r="http://schemas.openxmlformats.org/officeDocument/2006/relationships" r:id="rId2"/>
            </a:rPr>
            <a:t>https://www.youtube.com/@willvelida</a:t>
          </a:r>
          <a:r>
            <a:rPr lang="en-AU" dirty="0"/>
            <a:t> </a:t>
          </a:r>
        </a:p>
      </dgm:t>
    </dgm:pt>
    <dgm:pt modelId="{5C70C767-DE4F-4349-8615-B970C2097071}" type="parTrans" cxnId="{F04FBE46-923F-496A-840E-FD0778518BE9}">
      <dgm:prSet/>
      <dgm:spPr/>
      <dgm:t>
        <a:bodyPr/>
        <a:lstStyle/>
        <a:p>
          <a:endParaRPr lang="en-AU"/>
        </a:p>
      </dgm:t>
    </dgm:pt>
    <dgm:pt modelId="{1222AE9C-8469-4C1B-8AC0-0EF9F4F825F1}" type="sibTrans" cxnId="{F04FBE46-923F-496A-840E-FD0778518BE9}">
      <dgm:prSet/>
      <dgm:spPr/>
      <dgm:t>
        <a:bodyPr/>
        <a:lstStyle/>
        <a:p>
          <a:endParaRPr lang="en-AU"/>
        </a:p>
      </dgm:t>
    </dgm:pt>
    <dgm:pt modelId="{A64A716D-68E2-484B-A6E1-E96235222EBA}">
      <dgm:prSet/>
      <dgm:spPr/>
      <dgm:t>
        <a:bodyPr/>
        <a:lstStyle/>
        <a:p>
          <a:r>
            <a:rPr lang="en-AU" dirty="0"/>
            <a:t>        </a:t>
          </a:r>
          <a:r>
            <a:rPr lang="en-AU" dirty="0">
              <a:hlinkClick xmlns:r="http://schemas.openxmlformats.org/officeDocument/2006/relationships" r:id="rId3"/>
            </a:rPr>
            <a:t>https://www.willvelida.com/</a:t>
          </a:r>
          <a:r>
            <a:rPr lang="en-AU" dirty="0"/>
            <a:t> </a:t>
          </a:r>
        </a:p>
      </dgm:t>
    </dgm:pt>
    <dgm:pt modelId="{84935905-6037-4D81-91E5-A700C6B76DC9}" type="parTrans" cxnId="{1F0C7C5F-AF66-40A0-AFE4-6D11B016839E}">
      <dgm:prSet/>
      <dgm:spPr/>
      <dgm:t>
        <a:bodyPr/>
        <a:lstStyle/>
        <a:p>
          <a:endParaRPr lang="en-AU"/>
        </a:p>
      </dgm:t>
    </dgm:pt>
    <dgm:pt modelId="{755F8F26-4D57-4E44-9A43-F34352AC188E}" type="sibTrans" cxnId="{1F0C7C5F-AF66-40A0-AFE4-6D11B016839E}">
      <dgm:prSet/>
      <dgm:spPr/>
      <dgm:t>
        <a:bodyPr/>
        <a:lstStyle/>
        <a:p>
          <a:endParaRPr lang="en-AU"/>
        </a:p>
      </dgm:t>
    </dgm:pt>
    <dgm:pt modelId="{6D06FC4F-B5FA-47C4-9A91-4C0A7F77AB1D}">
      <dgm:prSet/>
      <dgm:spPr/>
      <dgm:t>
        <a:bodyPr/>
        <a:lstStyle/>
        <a:p>
          <a:r>
            <a:rPr lang="en-AU" dirty="0"/>
            <a:t>        </a:t>
          </a:r>
          <a:r>
            <a:rPr lang="en-AU" dirty="0">
              <a:hlinkClick xmlns:r="http://schemas.openxmlformats.org/officeDocument/2006/relationships" r:id="rId4"/>
            </a:rPr>
            <a:t>https://www.linkedin.com/in/willvelida/</a:t>
          </a:r>
          <a:r>
            <a:rPr lang="en-AU" dirty="0"/>
            <a:t> </a:t>
          </a:r>
        </a:p>
      </dgm:t>
    </dgm:pt>
    <dgm:pt modelId="{6EF7B840-CEAC-4DCF-903B-B61C8F8BC30B}" type="parTrans" cxnId="{69D65A3F-E07A-42E8-8239-7D03A9234181}">
      <dgm:prSet/>
      <dgm:spPr/>
      <dgm:t>
        <a:bodyPr/>
        <a:lstStyle/>
        <a:p>
          <a:endParaRPr lang="en-AU"/>
        </a:p>
      </dgm:t>
    </dgm:pt>
    <dgm:pt modelId="{AF59D53F-656B-4A81-B497-6AD741812582}" type="sibTrans" cxnId="{69D65A3F-E07A-42E8-8239-7D03A9234181}">
      <dgm:prSet/>
      <dgm:spPr/>
      <dgm:t>
        <a:bodyPr/>
        <a:lstStyle/>
        <a:p>
          <a:endParaRPr lang="en-AU"/>
        </a:p>
      </dgm:t>
    </dgm:pt>
    <dgm:pt modelId="{B7209DDB-F3AD-468E-A9E1-21192FBB6427}">
      <dgm:prSet/>
      <dgm:spPr/>
      <dgm:t>
        <a:bodyPr/>
        <a:lstStyle/>
        <a:p>
          <a:r>
            <a:rPr lang="en-AU" dirty="0"/>
            <a:t>        </a:t>
          </a:r>
          <a:r>
            <a:rPr lang="en-AU" dirty="0">
              <a:hlinkClick xmlns:r="http://schemas.openxmlformats.org/officeDocument/2006/relationships" r:id="rId5"/>
            </a:rPr>
            <a:t>https://github.com/willvelida/</a:t>
          </a:r>
          <a:r>
            <a:rPr lang="en-AU" dirty="0"/>
            <a:t> </a:t>
          </a:r>
        </a:p>
      </dgm:t>
    </dgm:pt>
    <dgm:pt modelId="{E0632224-B3A6-48BE-8299-809C4EDE751A}" type="parTrans" cxnId="{7E04BF96-8A93-4AA0-8E8C-3D12063592A3}">
      <dgm:prSet/>
      <dgm:spPr/>
      <dgm:t>
        <a:bodyPr/>
        <a:lstStyle/>
        <a:p>
          <a:endParaRPr lang="en-AU"/>
        </a:p>
      </dgm:t>
    </dgm:pt>
    <dgm:pt modelId="{76CF9822-5503-43E8-A1F0-1756D9871BB1}" type="sibTrans" cxnId="{7E04BF96-8A93-4AA0-8E8C-3D12063592A3}">
      <dgm:prSet/>
      <dgm:spPr/>
      <dgm:t>
        <a:bodyPr/>
        <a:lstStyle/>
        <a:p>
          <a:endParaRPr lang="en-AU"/>
        </a:p>
      </dgm:t>
    </dgm:pt>
    <dgm:pt modelId="{2446F65F-D948-466C-A7D6-86BD3E81C023}" type="pres">
      <dgm:prSet presAssocID="{FE490882-DF3B-48BC-8FEB-CA7F1F5B3DD2}" presName="linear" presStyleCnt="0">
        <dgm:presLayoutVars>
          <dgm:animLvl val="lvl"/>
          <dgm:resizeHandles val="exact"/>
        </dgm:presLayoutVars>
      </dgm:prSet>
      <dgm:spPr/>
    </dgm:pt>
    <dgm:pt modelId="{9BA5C920-82AE-4079-8AB5-EC73C9CBA87E}" type="pres">
      <dgm:prSet presAssocID="{DB3B8CCB-8D90-4240-8BD0-34BD05A73AFA}" presName="parentText" presStyleLbl="node1" presStyleIdx="0" presStyleCnt="5">
        <dgm:presLayoutVars>
          <dgm:chMax val="0"/>
          <dgm:bulletEnabled val="1"/>
        </dgm:presLayoutVars>
      </dgm:prSet>
      <dgm:spPr/>
    </dgm:pt>
    <dgm:pt modelId="{DBBAB6FB-1E42-4CEB-84B4-317A750DD198}" type="pres">
      <dgm:prSet presAssocID="{A32466CA-005B-426E-94C4-D7CCD200A91D}" presName="spacer" presStyleCnt="0"/>
      <dgm:spPr/>
    </dgm:pt>
    <dgm:pt modelId="{F6D613BF-FBD0-4DD3-8EBB-4684B9696156}" type="pres">
      <dgm:prSet presAssocID="{AD6CF75E-E2E9-4C39-9B20-940F167F749B}" presName="parentText" presStyleLbl="node1" presStyleIdx="1" presStyleCnt="5">
        <dgm:presLayoutVars>
          <dgm:chMax val="0"/>
          <dgm:bulletEnabled val="1"/>
        </dgm:presLayoutVars>
      </dgm:prSet>
      <dgm:spPr/>
    </dgm:pt>
    <dgm:pt modelId="{A3CE205F-2D0E-4523-9046-7278E21873D0}" type="pres">
      <dgm:prSet presAssocID="{1222AE9C-8469-4C1B-8AC0-0EF9F4F825F1}" presName="spacer" presStyleCnt="0"/>
      <dgm:spPr/>
    </dgm:pt>
    <dgm:pt modelId="{739C24F5-B9E4-41C4-83A5-C0E3E8A0C9ED}" type="pres">
      <dgm:prSet presAssocID="{A64A716D-68E2-484B-A6E1-E96235222EBA}" presName="parentText" presStyleLbl="node1" presStyleIdx="2" presStyleCnt="5">
        <dgm:presLayoutVars>
          <dgm:chMax val="0"/>
          <dgm:bulletEnabled val="1"/>
        </dgm:presLayoutVars>
      </dgm:prSet>
      <dgm:spPr/>
    </dgm:pt>
    <dgm:pt modelId="{DB2A5787-E5ED-432C-8AF1-6293FF764605}" type="pres">
      <dgm:prSet presAssocID="{755F8F26-4D57-4E44-9A43-F34352AC188E}" presName="spacer" presStyleCnt="0"/>
      <dgm:spPr/>
    </dgm:pt>
    <dgm:pt modelId="{115AD0AA-A03B-4C15-811B-0C98797D74F3}" type="pres">
      <dgm:prSet presAssocID="{6D06FC4F-B5FA-47C4-9A91-4C0A7F77AB1D}" presName="parentText" presStyleLbl="node1" presStyleIdx="3" presStyleCnt="5">
        <dgm:presLayoutVars>
          <dgm:chMax val="0"/>
          <dgm:bulletEnabled val="1"/>
        </dgm:presLayoutVars>
      </dgm:prSet>
      <dgm:spPr/>
    </dgm:pt>
    <dgm:pt modelId="{5AA333AE-BA8C-414F-AAD4-8640F6EF7565}" type="pres">
      <dgm:prSet presAssocID="{AF59D53F-656B-4A81-B497-6AD741812582}" presName="spacer" presStyleCnt="0"/>
      <dgm:spPr/>
    </dgm:pt>
    <dgm:pt modelId="{0A386B8D-C8DA-452A-8387-E8F8ECE99BFE}" type="pres">
      <dgm:prSet presAssocID="{B7209DDB-F3AD-468E-A9E1-21192FBB6427}" presName="parentText" presStyleLbl="node1" presStyleIdx="4" presStyleCnt="5">
        <dgm:presLayoutVars>
          <dgm:chMax val="0"/>
          <dgm:bulletEnabled val="1"/>
        </dgm:presLayoutVars>
      </dgm:prSet>
      <dgm:spPr/>
    </dgm:pt>
  </dgm:ptLst>
  <dgm:cxnLst>
    <dgm:cxn modelId="{66EC5C15-2063-4C55-A555-9CEB53FE1F3B}" type="presOf" srcId="{DB3B8CCB-8D90-4240-8BD0-34BD05A73AFA}" destId="{9BA5C920-82AE-4079-8AB5-EC73C9CBA87E}" srcOrd="0" destOrd="0" presId="urn:microsoft.com/office/officeart/2005/8/layout/vList2"/>
    <dgm:cxn modelId="{1C62C215-4D0F-4ED7-AAD3-56754DCFC689}" type="presOf" srcId="{A64A716D-68E2-484B-A6E1-E96235222EBA}" destId="{739C24F5-B9E4-41C4-83A5-C0E3E8A0C9ED}" srcOrd="0" destOrd="0" presId="urn:microsoft.com/office/officeart/2005/8/layout/vList2"/>
    <dgm:cxn modelId="{83911928-EE13-4AE0-B71B-7170001F0FC6}" type="presOf" srcId="{B7209DDB-F3AD-468E-A9E1-21192FBB6427}" destId="{0A386B8D-C8DA-452A-8387-E8F8ECE99BFE}" srcOrd="0" destOrd="0" presId="urn:microsoft.com/office/officeart/2005/8/layout/vList2"/>
    <dgm:cxn modelId="{69D65A3F-E07A-42E8-8239-7D03A9234181}" srcId="{FE490882-DF3B-48BC-8FEB-CA7F1F5B3DD2}" destId="{6D06FC4F-B5FA-47C4-9A91-4C0A7F77AB1D}" srcOrd="3" destOrd="0" parTransId="{6EF7B840-CEAC-4DCF-903B-B61C8F8BC30B}" sibTransId="{AF59D53F-656B-4A81-B497-6AD741812582}"/>
    <dgm:cxn modelId="{1F0C7C5F-AF66-40A0-AFE4-6D11B016839E}" srcId="{FE490882-DF3B-48BC-8FEB-CA7F1F5B3DD2}" destId="{A64A716D-68E2-484B-A6E1-E96235222EBA}" srcOrd="2" destOrd="0" parTransId="{84935905-6037-4D81-91E5-A700C6B76DC9}" sibTransId="{755F8F26-4D57-4E44-9A43-F34352AC188E}"/>
    <dgm:cxn modelId="{F04FBE46-923F-496A-840E-FD0778518BE9}" srcId="{FE490882-DF3B-48BC-8FEB-CA7F1F5B3DD2}" destId="{AD6CF75E-E2E9-4C39-9B20-940F167F749B}" srcOrd="1" destOrd="0" parTransId="{5C70C767-DE4F-4349-8615-B970C2097071}" sibTransId="{1222AE9C-8469-4C1B-8AC0-0EF9F4F825F1}"/>
    <dgm:cxn modelId="{7E04BF96-8A93-4AA0-8E8C-3D12063592A3}" srcId="{FE490882-DF3B-48BC-8FEB-CA7F1F5B3DD2}" destId="{B7209DDB-F3AD-468E-A9E1-21192FBB6427}" srcOrd="4" destOrd="0" parTransId="{E0632224-B3A6-48BE-8299-809C4EDE751A}" sibTransId="{76CF9822-5503-43E8-A1F0-1756D9871BB1}"/>
    <dgm:cxn modelId="{9182639A-F40B-4500-AC17-DD85325AAEAA}" type="presOf" srcId="{6D06FC4F-B5FA-47C4-9A91-4C0A7F77AB1D}" destId="{115AD0AA-A03B-4C15-811B-0C98797D74F3}" srcOrd="0" destOrd="0" presId="urn:microsoft.com/office/officeart/2005/8/layout/vList2"/>
    <dgm:cxn modelId="{D25E659D-9A7F-427A-B242-7DB79FA3C97B}" srcId="{FE490882-DF3B-48BC-8FEB-CA7F1F5B3DD2}" destId="{DB3B8CCB-8D90-4240-8BD0-34BD05A73AFA}" srcOrd="0" destOrd="0" parTransId="{4BC0F41D-EBB7-4A00-A5FC-7731A23F11AD}" sibTransId="{A32466CA-005B-426E-94C4-D7CCD200A91D}"/>
    <dgm:cxn modelId="{AA4578B9-A079-4173-9D9B-705FCF8D8EF8}" type="presOf" srcId="{AD6CF75E-E2E9-4C39-9B20-940F167F749B}" destId="{F6D613BF-FBD0-4DD3-8EBB-4684B9696156}" srcOrd="0" destOrd="0" presId="urn:microsoft.com/office/officeart/2005/8/layout/vList2"/>
    <dgm:cxn modelId="{7C111FE8-B72F-4451-BCF0-913AC67AEE50}" type="presOf" srcId="{FE490882-DF3B-48BC-8FEB-CA7F1F5B3DD2}" destId="{2446F65F-D948-466C-A7D6-86BD3E81C023}" srcOrd="0" destOrd="0" presId="urn:microsoft.com/office/officeart/2005/8/layout/vList2"/>
    <dgm:cxn modelId="{CACE3351-AB65-4BC7-BB25-70617223382E}" type="presParOf" srcId="{2446F65F-D948-466C-A7D6-86BD3E81C023}" destId="{9BA5C920-82AE-4079-8AB5-EC73C9CBA87E}" srcOrd="0" destOrd="0" presId="urn:microsoft.com/office/officeart/2005/8/layout/vList2"/>
    <dgm:cxn modelId="{BA0E9CC8-5A56-4BA7-BB3E-C1E180253512}" type="presParOf" srcId="{2446F65F-D948-466C-A7D6-86BD3E81C023}" destId="{DBBAB6FB-1E42-4CEB-84B4-317A750DD198}" srcOrd="1" destOrd="0" presId="urn:microsoft.com/office/officeart/2005/8/layout/vList2"/>
    <dgm:cxn modelId="{9D92F23C-49D4-494F-AC77-57577CE7EEE5}" type="presParOf" srcId="{2446F65F-D948-466C-A7D6-86BD3E81C023}" destId="{F6D613BF-FBD0-4DD3-8EBB-4684B9696156}" srcOrd="2" destOrd="0" presId="urn:microsoft.com/office/officeart/2005/8/layout/vList2"/>
    <dgm:cxn modelId="{1AFC400E-CBD1-40E8-81C9-FBE0C43CDC90}" type="presParOf" srcId="{2446F65F-D948-466C-A7D6-86BD3E81C023}" destId="{A3CE205F-2D0E-4523-9046-7278E21873D0}" srcOrd="3" destOrd="0" presId="urn:microsoft.com/office/officeart/2005/8/layout/vList2"/>
    <dgm:cxn modelId="{5CBA16E1-D318-411F-8DFE-FA730D94AD39}" type="presParOf" srcId="{2446F65F-D948-466C-A7D6-86BD3E81C023}" destId="{739C24F5-B9E4-41C4-83A5-C0E3E8A0C9ED}" srcOrd="4" destOrd="0" presId="urn:microsoft.com/office/officeart/2005/8/layout/vList2"/>
    <dgm:cxn modelId="{18435477-397E-4F20-BAF1-B5E21C957385}" type="presParOf" srcId="{2446F65F-D948-466C-A7D6-86BD3E81C023}" destId="{DB2A5787-E5ED-432C-8AF1-6293FF764605}" srcOrd="5" destOrd="0" presId="urn:microsoft.com/office/officeart/2005/8/layout/vList2"/>
    <dgm:cxn modelId="{4B51D514-8EB7-464A-A192-F23C1176E93C}" type="presParOf" srcId="{2446F65F-D948-466C-A7D6-86BD3E81C023}" destId="{115AD0AA-A03B-4C15-811B-0C98797D74F3}" srcOrd="6" destOrd="0" presId="urn:microsoft.com/office/officeart/2005/8/layout/vList2"/>
    <dgm:cxn modelId="{B6C531C5-1D19-44D9-BE21-CE8B114E28FA}" type="presParOf" srcId="{2446F65F-D948-466C-A7D6-86BD3E81C023}" destId="{5AA333AE-BA8C-414F-AAD4-8640F6EF7565}" srcOrd="7" destOrd="0" presId="urn:microsoft.com/office/officeart/2005/8/layout/vList2"/>
    <dgm:cxn modelId="{2A6E7E6A-209A-4A15-BE75-847D9189616D}" type="presParOf" srcId="{2446F65F-D948-466C-A7D6-86BD3E81C023}" destId="{0A386B8D-C8DA-452A-8387-E8F8ECE99BF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66C512-46FD-4868-B2BE-07EA554E98DA}">
      <dsp:nvSpPr>
        <dsp:cNvPr id="0" name=""/>
        <dsp:cNvSpPr/>
      </dsp:nvSpPr>
      <dsp:spPr>
        <a:xfrm>
          <a:off x="2207" y="0"/>
          <a:ext cx="3435027" cy="435133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AU" sz="2700" kern="1200"/>
            <a:t>Applications are more than Kubernetes!</a:t>
          </a:r>
        </a:p>
      </dsp:txBody>
      <dsp:txXfrm>
        <a:off x="2207" y="1740535"/>
        <a:ext cx="3435027" cy="1740535"/>
      </dsp:txXfrm>
    </dsp:sp>
    <dsp:sp modelId="{425D2129-C511-4296-B2DB-64886C26220E}">
      <dsp:nvSpPr>
        <dsp:cNvPr id="0" name=""/>
        <dsp:cNvSpPr/>
      </dsp:nvSpPr>
      <dsp:spPr>
        <a:xfrm>
          <a:off x="995223" y="261080"/>
          <a:ext cx="1448995" cy="1448995"/>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9179C4-FD08-4ACD-89CF-D30C55D53EC3}">
      <dsp:nvSpPr>
        <dsp:cNvPr id="0" name=""/>
        <dsp:cNvSpPr/>
      </dsp:nvSpPr>
      <dsp:spPr>
        <a:xfrm>
          <a:off x="3540286" y="0"/>
          <a:ext cx="3435027" cy="435133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AU" sz="2700" kern="1200"/>
            <a:t>Developers, platform engineers, and IT Ops need to collaborate.</a:t>
          </a:r>
        </a:p>
      </dsp:txBody>
      <dsp:txXfrm>
        <a:off x="3540286" y="1740535"/>
        <a:ext cx="3435027" cy="1740535"/>
      </dsp:txXfrm>
    </dsp:sp>
    <dsp:sp modelId="{9224FA10-783C-4164-A85C-F415EA0DE460}">
      <dsp:nvSpPr>
        <dsp:cNvPr id="0" name=""/>
        <dsp:cNvSpPr/>
      </dsp:nvSpPr>
      <dsp:spPr>
        <a:xfrm>
          <a:off x="4533302" y="261080"/>
          <a:ext cx="1448995" cy="1448995"/>
        </a:xfrm>
        <a:prstGeom prst="ellipse">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FE14B5F-BB32-4B07-8FEB-DC6AE1AB37F2}">
      <dsp:nvSpPr>
        <dsp:cNvPr id="0" name=""/>
        <dsp:cNvSpPr/>
      </dsp:nvSpPr>
      <dsp:spPr>
        <a:xfrm>
          <a:off x="7078364" y="0"/>
          <a:ext cx="3435027" cy="435133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AU" sz="2700" kern="1200"/>
            <a:t>Applications lack an industry wide-definition.</a:t>
          </a:r>
        </a:p>
      </dsp:txBody>
      <dsp:txXfrm>
        <a:off x="7078364" y="1740535"/>
        <a:ext cx="3435027" cy="1740535"/>
      </dsp:txXfrm>
    </dsp:sp>
    <dsp:sp modelId="{8F3E7A04-52EE-4504-85F8-164A7B5CC21C}">
      <dsp:nvSpPr>
        <dsp:cNvPr id="0" name=""/>
        <dsp:cNvSpPr/>
      </dsp:nvSpPr>
      <dsp:spPr>
        <a:xfrm>
          <a:off x="8071380" y="261080"/>
          <a:ext cx="1448995" cy="1448995"/>
        </a:xfrm>
        <a:prstGeom prst="ellipse">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7A4A3F-057F-42ED-A074-EA74727A47A1}">
      <dsp:nvSpPr>
        <dsp:cNvPr id="0" name=""/>
        <dsp:cNvSpPr/>
      </dsp:nvSpPr>
      <dsp:spPr>
        <a:xfrm>
          <a:off x="420623" y="3481070"/>
          <a:ext cx="9674352" cy="652700"/>
        </a:xfrm>
        <a:prstGeom prst="leftRightArrow">
          <a:avLst/>
        </a:prstGeom>
        <a:solidFill>
          <a:schemeClr val="accent2">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9C4DB4-D55B-4372-806E-FAF03764A358}">
      <dsp:nvSpPr>
        <dsp:cNvPr id="0" name=""/>
        <dsp:cNvSpPr/>
      </dsp:nvSpPr>
      <dsp:spPr>
        <a:xfrm>
          <a:off x="0" y="337061"/>
          <a:ext cx="10515600" cy="8634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NZ" sz="3600" kern="1200"/>
            <a:t>General Resource Management API</a:t>
          </a:r>
          <a:endParaRPr lang="en-AU" sz="3600" kern="1200"/>
        </a:p>
      </dsp:txBody>
      <dsp:txXfrm>
        <a:off x="42151" y="379212"/>
        <a:ext cx="10431298" cy="779158"/>
      </dsp:txXfrm>
    </dsp:sp>
    <dsp:sp modelId="{05F57F60-EC21-44CF-8F52-703168DC2BE3}">
      <dsp:nvSpPr>
        <dsp:cNvPr id="0" name=""/>
        <dsp:cNvSpPr/>
      </dsp:nvSpPr>
      <dsp:spPr>
        <a:xfrm>
          <a:off x="0" y="1304201"/>
          <a:ext cx="10515600" cy="8634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NZ" sz="3600" kern="1200"/>
            <a:t>Resource providers for cloud-native apps.</a:t>
          </a:r>
          <a:endParaRPr lang="en-AU" sz="3600" kern="1200"/>
        </a:p>
      </dsp:txBody>
      <dsp:txXfrm>
        <a:off x="42151" y="1346352"/>
        <a:ext cx="10431298" cy="779158"/>
      </dsp:txXfrm>
    </dsp:sp>
    <dsp:sp modelId="{FA4C8B62-A067-4415-A467-D31E0CB1A9A6}">
      <dsp:nvSpPr>
        <dsp:cNvPr id="0" name=""/>
        <dsp:cNvSpPr/>
      </dsp:nvSpPr>
      <dsp:spPr>
        <a:xfrm>
          <a:off x="0" y="2271341"/>
          <a:ext cx="10515600" cy="863460"/>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NZ" sz="3600" kern="1200"/>
            <a:t>Tools for deploying and managing Radius apps via API.</a:t>
          </a:r>
          <a:endParaRPr lang="en-AU" sz="3600" kern="1200"/>
        </a:p>
      </dsp:txBody>
      <dsp:txXfrm>
        <a:off x="42151" y="2313492"/>
        <a:ext cx="10431298" cy="779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BB5E8-ACE4-4F57-A446-5A2AD154D2FD}">
      <dsp:nvSpPr>
        <dsp:cNvPr id="0" name=""/>
        <dsp:cNvSpPr/>
      </dsp:nvSpPr>
      <dsp:spPr>
        <a:xfrm>
          <a:off x="0" y="81411"/>
          <a:ext cx="10515600" cy="99312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API has single entry point for all authentication, authorization, routing etc.</a:t>
          </a:r>
        </a:p>
      </dsp:txBody>
      <dsp:txXfrm>
        <a:off x="48481" y="129892"/>
        <a:ext cx="10418638" cy="896166"/>
      </dsp:txXfrm>
    </dsp:sp>
    <dsp:sp modelId="{9E48A0C0-0880-473D-9BCB-BBACAA2F7B6D}">
      <dsp:nvSpPr>
        <dsp:cNvPr id="0" name=""/>
        <dsp:cNvSpPr/>
      </dsp:nvSpPr>
      <dsp:spPr>
        <a:xfrm>
          <a:off x="0" y="1146540"/>
          <a:ext cx="10515600" cy="99312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This is called the Universal Control-Plane (UCP)</a:t>
          </a:r>
        </a:p>
      </dsp:txBody>
      <dsp:txXfrm>
        <a:off x="48481" y="1195021"/>
        <a:ext cx="10418638" cy="896166"/>
      </dsp:txXfrm>
    </dsp:sp>
    <dsp:sp modelId="{5C4AD867-7FC2-4BD7-A4C8-9E6430E4DA27}">
      <dsp:nvSpPr>
        <dsp:cNvPr id="0" name=""/>
        <dsp:cNvSpPr/>
      </dsp:nvSpPr>
      <dsp:spPr>
        <a:xfrm>
          <a:off x="0" y="2211669"/>
          <a:ext cx="10515600" cy="99312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This receives all inbound HTTP traffic to the Radius API, which routes requests to resource providers.</a:t>
          </a:r>
        </a:p>
      </dsp:txBody>
      <dsp:txXfrm>
        <a:off x="48481" y="2260150"/>
        <a:ext cx="10418638" cy="896166"/>
      </dsp:txXfrm>
    </dsp:sp>
    <dsp:sp modelId="{1795A080-1662-44D6-8D2A-81B9CB9FC329}">
      <dsp:nvSpPr>
        <dsp:cNvPr id="0" name=""/>
        <dsp:cNvSpPr/>
      </dsp:nvSpPr>
      <dsp:spPr>
        <a:xfrm>
          <a:off x="0" y="3276797"/>
          <a:ext cx="10515600" cy="993128"/>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AU" sz="2500" kern="1200"/>
            <a:t>Contains functionality for federating with separate resource managers.</a:t>
          </a:r>
        </a:p>
      </dsp:txBody>
      <dsp:txXfrm>
        <a:off x="48481" y="3325278"/>
        <a:ext cx="10418638" cy="8961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C48D81-FEB9-463F-99E5-0E20B4FDAEE6}">
      <dsp:nvSpPr>
        <dsp:cNvPr id="0" name=""/>
        <dsp:cNvSpPr/>
      </dsp:nvSpPr>
      <dsp:spPr>
        <a:xfrm>
          <a:off x="0" y="74211"/>
          <a:ext cx="10515600" cy="79450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a:t>Applications.Core </a:t>
          </a:r>
          <a:r>
            <a:rPr lang="en-AU" sz="2000" kern="1200"/>
            <a:t>– Core resources of an app. Includes app itself, containers, gateways and routes.</a:t>
          </a:r>
        </a:p>
      </dsp:txBody>
      <dsp:txXfrm>
        <a:off x="38784" y="112995"/>
        <a:ext cx="10438032" cy="716935"/>
      </dsp:txXfrm>
    </dsp:sp>
    <dsp:sp modelId="{D13A08B4-5971-4E7E-AD6F-BC17D1E9959A}">
      <dsp:nvSpPr>
        <dsp:cNvPr id="0" name=""/>
        <dsp:cNvSpPr/>
      </dsp:nvSpPr>
      <dsp:spPr>
        <a:xfrm>
          <a:off x="0" y="926314"/>
          <a:ext cx="10515600" cy="79450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a:t>Applications.Dapr </a:t>
          </a:r>
          <a:r>
            <a:rPr lang="en-AU" sz="2000" kern="1200"/>
            <a:t>– Integration with Dapr programming model. Supports management of Dapr building blocks and configuration.</a:t>
          </a:r>
        </a:p>
      </dsp:txBody>
      <dsp:txXfrm>
        <a:off x="38784" y="965098"/>
        <a:ext cx="10438032" cy="716935"/>
      </dsp:txXfrm>
    </dsp:sp>
    <dsp:sp modelId="{5FB5E530-B5BF-4060-BDD4-AC898123BF0E}">
      <dsp:nvSpPr>
        <dsp:cNvPr id="0" name=""/>
        <dsp:cNvSpPr/>
      </dsp:nvSpPr>
      <dsp:spPr>
        <a:xfrm>
          <a:off x="0" y="1778417"/>
          <a:ext cx="10515600" cy="79450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a:t>Applications.Datastores </a:t>
          </a:r>
          <a:r>
            <a:rPr lang="en-AU" sz="2000" kern="1200"/>
            <a:t>– Abstractions for data-stores that can be used within an app.</a:t>
          </a:r>
        </a:p>
      </dsp:txBody>
      <dsp:txXfrm>
        <a:off x="38784" y="1817201"/>
        <a:ext cx="10438032" cy="716935"/>
      </dsp:txXfrm>
    </dsp:sp>
    <dsp:sp modelId="{206739DE-173D-43E8-B29F-CAD7267721CC}">
      <dsp:nvSpPr>
        <dsp:cNvPr id="0" name=""/>
        <dsp:cNvSpPr/>
      </dsp:nvSpPr>
      <dsp:spPr>
        <a:xfrm>
          <a:off x="0" y="2630520"/>
          <a:ext cx="10515600" cy="79450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a:t>Applications.Messaging </a:t>
          </a:r>
          <a:r>
            <a:rPr lang="en-AU" sz="2000" kern="1200"/>
            <a:t>– Abstractions for messaging systems that can be used within an app.</a:t>
          </a:r>
        </a:p>
      </dsp:txBody>
      <dsp:txXfrm>
        <a:off x="38784" y="2669304"/>
        <a:ext cx="10438032" cy="716935"/>
      </dsp:txXfrm>
    </dsp:sp>
    <dsp:sp modelId="{8E184DEA-5247-4F19-A342-9D26E20A2AF3}">
      <dsp:nvSpPr>
        <dsp:cNvPr id="0" name=""/>
        <dsp:cNvSpPr/>
      </dsp:nvSpPr>
      <dsp:spPr>
        <a:xfrm>
          <a:off x="0" y="3482623"/>
          <a:ext cx="10515600" cy="794503"/>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b="1" kern="1200"/>
            <a:t>Bicep.Deployments </a:t>
          </a:r>
          <a:r>
            <a:rPr lang="en-AU" sz="2000" kern="1200"/>
            <a:t>– Functionality for processing Bicep deployments.</a:t>
          </a:r>
        </a:p>
      </dsp:txBody>
      <dsp:txXfrm>
        <a:off x="38784" y="3521407"/>
        <a:ext cx="10438032" cy="7169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BE63FA-E0DD-46BA-BF67-BAE69F8F99C8}">
      <dsp:nvSpPr>
        <dsp:cNvPr id="0" name=""/>
        <dsp:cNvSpPr/>
      </dsp:nvSpPr>
      <dsp:spPr>
        <a:xfrm>
          <a:off x="3286" y="933087"/>
          <a:ext cx="3203971" cy="112364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AU" sz="3100" kern="1200"/>
            <a:t>The rad CLI</a:t>
          </a:r>
        </a:p>
      </dsp:txBody>
      <dsp:txXfrm>
        <a:off x="3286" y="933087"/>
        <a:ext cx="3203971" cy="1123643"/>
      </dsp:txXfrm>
    </dsp:sp>
    <dsp:sp modelId="{8D6C0E7A-A148-4E5D-90F4-5866115B4053}">
      <dsp:nvSpPr>
        <dsp:cNvPr id="0" name=""/>
        <dsp:cNvSpPr/>
      </dsp:nvSpPr>
      <dsp:spPr>
        <a:xfrm>
          <a:off x="3286" y="2056730"/>
          <a:ext cx="3203971" cy="13615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E9E931A-2307-4881-9151-1955F075C3C0}">
      <dsp:nvSpPr>
        <dsp:cNvPr id="0" name=""/>
        <dsp:cNvSpPr/>
      </dsp:nvSpPr>
      <dsp:spPr>
        <a:xfrm>
          <a:off x="3655814" y="933087"/>
          <a:ext cx="3203971" cy="112364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AU" sz="3100" kern="1200"/>
            <a:t>Bicep</a:t>
          </a:r>
        </a:p>
      </dsp:txBody>
      <dsp:txXfrm>
        <a:off x="3655814" y="933087"/>
        <a:ext cx="3203971" cy="1123643"/>
      </dsp:txXfrm>
    </dsp:sp>
    <dsp:sp modelId="{D4D14143-3E76-4DA5-97FE-A058CF442F37}">
      <dsp:nvSpPr>
        <dsp:cNvPr id="0" name=""/>
        <dsp:cNvSpPr/>
      </dsp:nvSpPr>
      <dsp:spPr>
        <a:xfrm>
          <a:off x="3655814" y="2056730"/>
          <a:ext cx="3203971" cy="13615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071A9AF-8E3A-4D28-803C-F04CCA59743F}">
      <dsp:nvSpPr>
        <dsp:cNvPr id="0" name=""/>
        <dsp:cNvSpPr/>
      </dsp:nvSpPr>
      <dsp:spPr>
        <a:xfrm>
          <a:off x="7308342" y="933087"/>
          <a:ext cx="3203971" cy="1123643"/>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AU" sz="3100" kern="1200"/>
            <a:t>Terraform (still a work in progress)</a:t>
          </a:r>
        </a:p>
      </dsp:txBody>
      <dsp:txXfrm>
        <a:off x="7308342" y="933087"/>
        <a:ext cx="3203971" cy="1123643"/>
      </dsp:txXfrm>
    </dsp:sp>
    <dsp:sp modelId="{AB760AFA-A725-46C0-849C-6FD8CB594CC8}">
      <dsp:nvSpPr>
        <dsp:cNvPr id="0" name=""/>
        <dsp:cNvSpPr/>
      </dsp:nvSpPr>
      <dsp:spPr>
        <a:xfrm>
          <a:off x="7308342" y="2056730"/>
          <a:ext cx="3203971" cy="136152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5C920-82AE-4079-8AB5-EC73C9CBA87E}">
      <dsp:nvSpPr>
        <dsp:cNvPr id="0" name=""/>
        <dsp:cNvSpPr/>
      </dsp:nvSpPr>
      <dsp:spPr>
        <a:xfrm>
          <a:off x="0" y="682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1"/>
            </a:rPr>
            <a:t>https://twitter.com/willvelida</a:t>
          </a:r>
          <a:r>
            <a:rPr lang="en-AU" sz="3300" kern="1200" dirty="0"/>
            <a:t> </a:t>
          </a:r>
        </a:p>
      </dsp:txBody>
      <dsp:txXfrm>
        <a:off x="38638" y="45464"/>
        <a:ext cx="10438324" cy="714229"/>
      </dsp:txXfrm>
    </dsp:sp>
    <dsp:sp modelId="{F6D613BF-FBD0-4DD3-8EBB-4684B9696156}">
      <dsp:nvSpPr>
        <dsp:cNvPr id="0" name=""/>
        <dsp:cNvSpPr/>
      </dsp:nvSpPr>
      <dsp:spPr>
        <a:xfrm>
          <a:off x="0" y="893371"/>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2"/>
            </a:rPr>
            <a:t>https://www.youtube.com/@willvelida</a:t>
          </a:r>
          <a:r>
            <a:rPr lang="en-AU" sz="3300" kern="1200" dirty="0"/>
            <a:t> </a:t>
          </a:r>
        </a:p>
      </dsp:txBody>
      <dsp:txXfrm>
        <a:off x="38638" y="932009"/>
        <a:ext cx="10438324" cy="714229"/>
      </dsp:txXfrm>
    </dsp:sp>
    <dsp:sp modelId="{739C24F5-B9E4-41C4-83A5-C0E3E8A0C9ED}">
      <dsp:nvSpPr>
        <dsp:cNvPr id="0" name=""/>
        <dsp:cNvSpPr/>
      </dsp:nvSpPr>
      <dsp:spPr>
        <a:xfrm>
          <a:off x="0" y="177991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3"/>
            </a:rPr>
            <a:t>https://www.willvelida.com/</a:t>
          </a:r>
          <a:r>
            <a:rPr lang="en-AU" sz="3300" kern="1200" dirty="0"/>
            <a:t> </a:t>
          </a:r>
        </a:p>
      </dsp:txBody>
      <dsp:txXfrm>
        <a:off x="38638" y="1818554"/>
        <a:ext cx="10438324" cy="714229"/>
      </dsp:txXfrm>
    </dsp:sp>
    <dsp:sp modelId="{115AD0AA-A03B-4C15-811B-0C98797D74F3}">
      <dsp:nvSpPr>
        <dsp:cNvPr id="0" name=""/>
        <dsp:cNvSpPr/>
      </dsp:nvSpPr>
      <dsp:spPr>
        <a:xfrm>
          <a:off x="0" y="2666461"/>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4"/>
            </a:rPr>
            <a:t>https://www.linkedin.com/in/willvelida/</a:t>
          </a:r>
          <a:r>
            <a:rPr lang="en-AU" sz="3300" kern="1200" dirty="0"/>
            <a:t> </a:t>
          </a:r>
        </a:p>
      </dsp:txBody>
      <dsp:txXfrm>
        <a:off x="38638" y="2705099"/>
        <a:ext cx="10438324" cy="714229"/>
      </dsp:txXfrm>
    </dsp:sp>
    <dsp:sp modelId="{0A386B8D-C8DA-452A-8387-E8F8ECE99BFE}">
      <dsp:nvSpPr>
        <dsp:cNvPr id="0" name=""/>
        <dsp:cNvSpPr/>
      </dsp:nvSpPr>
      <dsp:spPr>
        <a:xfrm>
          <a:off x="0" y="3553006"/>
          <a:ext cx="10515600" cy="791505"/>
        </a:xfrm>
        <a:prstGeom prst="round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AU" sz="3300" kern="1200" dirty="0"/>
            <a:t>        </a:t>
          </a:r>
          <a:r>
            <a:rPr lang="en-AU" sz="3300" kern="1200" dirty="0">
              <a:hlinkClick xmlns:r="http://schemas.openxmlformats.org/officeDocument/2006/relationships" r:id="rId5"/>
            </a:rPr>
            <a:t>https://github.com/willvelida/</a:t>
          </a:r>
          <a:r>
            <a:rPr lang="en-AU" sz="3300" kern="1200" dirty="0"/>
            <a:t> </a:t>
          </a:r>
        </a:p>
      </dsp:txBody>
      <dsp:txXfrm>
        <a:off x="38638" y="3591644"/>
        <a:ext cx="10438324" cy="714229"/>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C00CB-9C71-48BC-BBF3-49F2906CAC0B}" type="datetimeFigureOut">
              <a:rPr lang="en-AU" smtClean="0"/>
              <a:t>5/02/2024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3AF4F7-3392-47F6-AAC9-208E58F8C19D}" type="slidenum">
              <a:rPr lang="en-AU" smtClean="0"/>
              <a:t>‹#›</a:t>
            </a:fld>
            <a:endParaRPr lang="en-AU"/>
          </a:p>
        </p:txBody>
      </p:sp>
    </p:spTree>
    <p:extLst>
      <p:ext uri="{BB962C8B-B14F-4D97-AF65-F5344CB8AC3E}">
        <p14:creationId xmlns:p14="http://schemas.microsoft.com/office/powerpoint/2010/main" val="1315506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Hi everyone! My name is Will Velida, and I’m a Lead Software Engineer for Mantel Group, </a:t>
            </a:r>
          </a:p>
        </p:txBody>
      </p:sp>
      <p:sp>
        <p:nvSpPr>
          <p:cNvPr id="4" name="Slide Number Placeholder 3"/>
          <p:cNvSpPr>
            <a:spLocks noGrp="1"/>
          </p:cNvSpPr>
          <p:nvPr>
            <p:ph type="sldNum" sz="quarter" idx="5"/>
          </p:nvPr>
        </p:nvSpPr>
        <p:spPr/>
        <p:txBody>
          <a:bodyPr/>
          <a:lstStyle/>
          <a:p>
            <a:fld id="{B33AF4F7-3392-47F6-AAC9-208E58F8C19D}" type="slidenum">
              <a:rPr lang="en-AU" smtClean="0"/>
              <a:t>1</a:t>
            </a:fld>
            <a:endParaRPr lang="en-AU"/>
          </a:p>
        </p:txBody>
      </p:sp>
    </p:spTree>
    <p:extLst>
      <p:ext uri="{BB962C8B-B14F-4D97-AF65-F5344CB8AC3E}">
        <p14:creationId xmlns:p14="http://schemas.microsoft.com/office/powerpoint/2010/main" val="3244581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The Radius API uses a centralized hub-and-spoke, where it’s a single entry point for authentication, authorization, routing etc.</a:t>
            </a:r>
          </a:p>
          <a:p>
            <a:r>
              <a:rPr lang="en-AU" dirty="0"/>
              <a:t>- All HTTP traffic into the API comes through this central point, so it can be validated before being routed to the appropriate resource provider.</a:t>
            </a:r>
          </a:p>
          <a:p>
            <a:r>
              <a:rPr lang="en-AU" dirty="0"/>
              <a:t>- This central service is called the Universal Control-Plane (UCP).</a:t>
            </a:r>
          </a:p>
          <a:p>
            <a:r>
              <a:rPr lang="en-AU" dirty="0"/>
              <a:t>- This UCP is also a central point for extensibility, so each resource provider is registered centrally so that UCP knows where to send requests for that resource type.</a:t>
            </a:r>
          </a:p>
          <a:p>
            <a:r>
              <a:rPr lang="en-AU" dirty="0"/>
              <a:t>- It also contains functionality for federating with separate resource managers as well as its resource providers. So the UCP can route requests to Azure or AWS to manage resources.</a:t>
            </a:r>
          </a:p>
        </p:txBody>
      </p:sp>
      <p:sp>
        <p:nvSpPr>
          <p:cNvPr id="4" name="Slide Number Placeholder 3"/>
          <p:cNvSpPr>
            <a:spLocks noGrp="1"/>
          </p:cNvSpPr>
          <p:nvPr>
            <p:ph type="sldNum" sz="quarter" idx="5"/>
          </p:nvPr>
        </p:nvSpPr>
        <p:spPr/>
        <p:txBody>
          <a:bodyPr/>
          <a:lstStyle/>
          <a:p>
            <a:fld id="{B33AF4F7-3392-47F6-AAC9-208E58F8C19D}" type="slidenum">
              <a:rPr lang="en-AU" smtClean="0"/>
              <a:t>12</a:t>
            </a:fld>
            <a:endParaRPr lang="en-AU"/>
          </a:p>
        </p:txBody>
      </p:sp>
    </p:spTree>
    <p:extLst>
      <p:ext uri="{BB962C8B-B14F-4D97-AF65-F5344CB8AC3E}">
        <p14:creationId xmlns:p14="http://schemas.microsoft.com/office/powerpoint/2010/main" val="6749074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Role of resource provider is to perform CRUD operations associated with one or more resource types.</a:t>
            </a:r>
          </a:p>
          <a:p>
            <a:r>
              <a:rPr lang="en-AU" dirty="0"/>
              <a:t>- Resource providers only accept traffic from UCP, so can assume that any requests they receive are authorized.</a:t>
            </a:r>
          </a:p>
          <a:p>
            <a:r>
              <a:rPr lang="en-AU" dirty="0"/>
              <a:t>- Each resource provider and the set of resource types it handles must be registered with UCP.</a:t>
            </a:r>
          </a:p>
          <a:p>
            <a:r>
              <a:rPr lang="en-AU" dirty="0"/>
              <a:t>- Applications.* resource provides implement the bulk of Radius’ user-facing functionality, including creating and managing the platform resources used to run an app, responding to the CLI, storing and retrieving dependency information like connection strings, executing recipes to create cloud infrastructure.</a:t>
            </a:r>
          </a:p>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13</a:t>
            </a:fld>
            <a:endParaRPr lang="en-AU"/>
          </a:p>
        </p:txBody>
      </p:sp>
    </p:spTree>
    <p:extLst>
      <p:ext uri="{BB962C8B-B14F-4D97-AF65-F5344CB8AC3E}">
        <p14:creationId xmlns:p14="http://schemas.microsoft.com/office/powerpoint/2010/main" val="3134139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Tools that work with Radius do so via the API.</a:t>
            </a:r>
          </a:p>
          <a:p>
            <a:r>
              <a:rPr lang="en-AU" dirty="0"/>
              <a:t>CRUD operations provided by resource providers are orchestrated by tools to perform tasks like app deployment, listing cloud resources in use that are being used by an app.</a:t>
            </a:r>
          </a:p>
          <a:p>
            <a:r>
              <a:rPr lang="en-AU" dirty="0"/>
              <a:t>The rad CLI handles management of operational requests to the Radius API.</a:t>
            </a:r>
          </a:p>
          <a:p>
            <a:r>
              <a:rPr lang="en-AU" dirty="0"/>
              <a:t>We can create resources in Radius declaratively within a Bicep file and deploy it via the rad CLI. Once we send this request, the CLI will monitor the Bicep deployments resource to display progress information to the user. (we’ll see an example of this in the demo later).</a:t>
            </a:r>
          </a:p>
          <a:p>
            <a:r>
              <a:rPr lang="en-AU" dirty="0"/>
              <a:t>Terraform support is coming, The difference between Bicep is that it will process terraform deployments on the client that initiated the operation, and the provider will make requests to the API to create resources as needed.</a:t>
            </a:r>
          </a:p>
        </p:txBody>
      </p:sp>
      <p:sp>
        <p:nvSpPr>
          <p:cNvPr id="4" name="Slide Number Placeholder 3"/>
          <p:cNvSpPr>
            <a:spLocks noGrp="1"/>
          </p:cNvSpPr>
          <p:nvPr>
            <p:ph type="sldNum" sz="quarter" idx="5"/>
          </p:nvPr>
        </p:nvSpPr>
        <p:spPr/>
        <p:txBody>
          <a:bodyPr/>
          <a:lstStyle/>
          <a:p>
            <a:fld id="{B33AF4F7-3392-47F6-AAC9-208E58F8C19D}" type="slidenum">
              <a:rPr lang="en-AU" smtClean="0"/>
              <a:t>14</a:t>
            </a:fld>
            <a:endParaRPr lang="en-AU"/>
          </a:p>
        </p:txBody>
      </p:sp>
    </p:spTree>
    <p:extLst>
      <p:ext uri="{BB962C8B-B14F-4D97-AF65-F5344CB8AC3E}">
        <p14:creationId xmlns:p14="http://schemas.microsoft.com/office/powerpoint/2010/main" val="2201061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17</a:t>
            </a:fld>
            <a:endParaRPr lang="en-AU"/>
          </a:p>
        </p:txBody>
      </p:sp>
    </p:spTree>
    <p:extLst>
      <p:ext uri="{BB962C8B-B14F-4D97-AF65-F5344CB8AC3E}">
        <p14:creationId xmlns:p14="http://schemas.microsoft.com/office/powerpoint/2010/main" val="1265518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2</a:t>
            </a:fld>
            <a:endParaRPr lang="en-AU"/>
          </a:p>
        </p:txBody>
      </p:sp>
    </p:spTree>
    <p:extLst>
      <p:ext uri="{BB962C8B-B14F-4D97-AF65-F5344CB8AC3E}">
        <p14:creationId xmlns:p14="http://schemas.microsoft.com/office/powerpoint/2010/main" val="44393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Anyone seen this diagram before?</a:t>
            </a:r>
          </a:p>
          <a:p>
            <a:endParaRPr lang="en-AU" dirty="0"/>
          </a:p>
          <a:p>
            <a:r>
              <a:rPr lang="en-AU" dirty="0"/>
              <a:t>There’s more to apps than Kubernetes! There’s so much more we need to think about (messaging, proxies, container registries, API gateways).</a:t>
            </a:r>
          </a:p>
        </p:txBody>
      </p:sp>
      <p:sp>
        <p:nvSpPr>
          <p:cNvPr id="4" name="Slide Number Placeholder 3"/>
          <p:cNvSpPr>
            <a:spLocks noGrp="1"/>
          </p:cNvSpPr>
          <p:nvPr>
            <p:ph type="sldNum" sz="quarter" idx="5"/>
          </p:nvPr>
        </p:nvSpPr>
        <p:spPr/>
        <p:txBody>
          <a:bodyPr/>
          <a:lstStyle/>
          <a:p>
            <a:fld id="{B33AF4F7-3392-47F6-AAC9-208E58F8C19D}" type="slidenum">
              <a:rPr lang="en-AU" smtClean="0"/>
              <a:t>3</a:t>
            </a:fld>
            <a:endParaRPr lang="en-AU"/>
          </a:p>
        </p:txBody>
      </p:sp>
    </p:spTree>
    <p:extLst>
      <p:ext uri="{BB962C8B-B14F-4D97-AF65-F5344CB8AC3E}">
        <p14:creationId xmlns:p14="http://schemas.microsoft.com/office/powerpoint/2010/main" val="405647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Standardizing on Kubernetes has been successful for most enterprises, but this does come with more complexity than it’s worth. We also don’t just run our apps on Kubernetes. Maintaining and operating all our resources in our application is a full time job.</a:t>
            </a:r>
          </a:p>
          <a:p>
            <a:r>
              <a:rPr lang="en-AU" dirty="0"/>
              <a:t>- We don’t develop in isolation anymore (and we really shouldn’t!!) To develop the type of complex apps that enterprises usually build, we need developers, platform engineers, and IT ops to collaborate. The tools that we use need to aid collaboration, not impede it.</a:t>
            </a:r>
          </a:p>
          <a:p>
            <a:r>
              <a:rPr lang="en-AU" dirty="0"/>
              <a:t>- Platform engineers that support applications usually lack context about the architecture, while app developers lack context about the underlying cloud infrastructure. Together, we need a common understanding and visualization of what an application is.</a:t>
            </a:r>
          </a:p>
        </p:txBody>
      </p:sp>
      <p:sp>
        <p:nvSpPr>
          <p:cNvPr id="4" name="Slide Number Placeholder 3"/>
          <p:cNvSpPr>
            <a:spLocks noGrp="1"/>
          </p:cNvSpPr>
          <p:nvPr>
            <p:ph type="sldNum" sz="quarter" idx="5"/>
          </p:nvPr>
        </p:nvSpPr>
        <p:spPr/>
        <p:txBody>
          <a:bodyPr/>
          <a:lstStyle/>
          <a:p>
            <a:fld id="{B33AF4F7-3392-47F6-AAC9-208E58F8C19D}" type="slidenum">
              <a:rPr lang="en-AU" smtClean="0"/>
              <a:t>4</a:t>
            </a:fld>
            <a:endParaRPr lang="en-AU"/>
          </a:p>
        </p:txBody>
      </p:sp>
    </p:spTree>
    <p:extLst>
      <p:ext uri="{BB962C8B-B14F-4D97-AF65-F5344CB8AC3E}">
        <p14:creationId xmlns:p14="http://schemas.microsoft.com/office/powerpoint/2010/main" val="41786496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5</a:t>
            </a:fld>
            <a:endParaRPr lang="en-AU"/>
          </a:p>
        </p:txBody>
      </p:sp>
    </p:spTree>
    <p:extLst>
      <p:ext uri="{BB962C8B-B14F-4D97-AF65-F5344CB8AC3E}">
        <p14:creationId xmlns:p14="http://schemas.microsoft.com/office/powerpoint/2010/main" val="2585276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Radius applications are the primary resource that brings all your services, dependencies and relationships together.</a:t>
            </a:r>
          </a:p>
          <a:p>
            <a:r>
              <a:rPr lang="en-AU" dirty="0"/>
              <a:t>It gives you a single description of your application, allowing you to deploy and manage your application easily.</a:t>
            </a:r>
          </a:p>
          <a:p>
            <a:r>
              <a:rPr lang="en-AU" dirty="0"/>
              <a:t>Radius applications capture this via an Application graph, which helps us deploy and understand our applications better.</a:t>
            </a:r>
          </a:p>
        </p:txBody>
      </p:sp>
      <p:sp>
        <p:nvSpPr>
          <p:cNvPr id="4" name="Slide Number Placeholder 3"/>
          <p:cNvSpPr>
            <a:spLocks noGrp="1"/>
          </p:cNvSpPr>
          <p:nvPr>
            <p:ph type="sldNum" sz="quarter" idx="5"/>
          </p:nvPr>
        </p:nvSpPr>
        <p:spPr/>
        <p:txBody>
          <a:bodyPr/>
          <a:lstStyle/>
          <a:p>
            <a:fld id="{B33AF4F7-3392-47F6-AAC9-208E58F8C19D}" type="slidenum">
              <a:rPr lang="en-AU" smtClean="0"/>
              <a:t>7</a:t>
            </a:fld>
            <a:endParaRPr lang="en-AU"/>
          </a:p>
        </p:txBody>
      </p:sp>
    </p:spTree>
    <p:extLst>
      <p:ext uri="{BB962C8B-B14F-4D97-AF65-F5344CB8AC3E}">
        <p14:creationId xmlns:p14="http://schemas.microsoft.com/office/powerpoint/2010/main" val="1043934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Radius applications are designed to be cloud and platform agnostic.</a:t>
            </a:r>
          </a:p>
          <a:p>
            <a:r>
              <a:rPr lang="en-AU" dirty="0"/>
              <a:t>- Once you define your application, you can deploy it to any cloud or platform that Radius supports. (Currently just Azure + AWS)</a:t>
            </a:r>
          </a:p>
          <a:p>
            <a:r>
              <a:rPr lang="en-AU" dirty="0"/>
              <a:t>- This is great if we need to move our app between clouds, or between cloud and on-prem environments.</a:t>
            </a:r>
          </a:p>
          <a:p>
            <a:r>
              <a:rPr lang="en-AU" dirty="0"/>
              <a:t>- Developers can define their requirements and dependencies, and operators can define their environments and Recipes that bind those requirements to the appropriate cloud resources.</a:t>
            </a:r>
          </a:p>
        </p:txBody>
      </p:sp>
      <p:sp>
        <p:nvSpPr>
          <p:cNvPr id="4" name="Slide Number Placeholder 3"/>
          <p:cNvSpPr>
            <a:spLocks noGrp="1"/>
          </p:cNvSpPr>
          <p:nvPr>
            <p:ph type="sldNum" sz="quarter" idx="5"/>
          </p:nvPr>
        </p:nvSpPr>
        <p:spPr/>
        <p:txBody>
          <a:bodyPr/>
          <a:lstStyle/>
          <a:p>
            <a:fld id="{B33AF4F7-3392-47F6-AAC9-208E58F8C19D}" type="slidenum">
              <a:rPr lang="en-AU" smtClean="0"/>
              <a:t>8</a:t>
            </a:fld>
            <a:endParaRPr lang="en-AU"/>
          </a:p>
        </p:txBody>
      </p:sp>
    </p:spTree>
    <p:extLst>
      <p:ext uri="{BB962C8B-B14F-4D97-AF65-F5344CB8AC3E}">
        <p14:creationId xmlns:p14="http://schemas.microsoft.com/office/powerpoint/2010/main" val="1898701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Recipes enable a separation of concerns between IT operators and developers by automating infrastructure deployment.</a:t>
            </a:r>
          </a:p>
          <a:p>
            <a:r>
              <a:rPr lang="en-AU" dirty="0"/>
              <a:t>- Developers select the resources they want in their apps, and Platform Engineers will codify in their environment how these resources should be deployed and configured.</a:t>
            </a:r>
          </a:p>
          <a:p>
            <a:r>
              <a:rPr lang="en-AU" dirty="0"/>
              <a:t>- So when a developer deploys their application and its resources, Recipes automatically deploy the backing infrastructure and bind it to the developer’s resources.</a:t>
            </a:r>
          </a:p>
          <a:p>
            <a:r>
              <a:rPr lang="en-AU" dirty="0"/>
              <a:t>- Currently, recipes support both Bicep and Terraform. You can use Recipes that Radius provides, or you can create your own custom recipes.</a:t>
            </a:r>
          </a:p>
          <a:p>
            <a:endParaRPr lang="en-AU" dirty="0"/>
          </a:p>
        </p:txBody>
      </p:sp>
      <p:sp>
        <p:nvSpPr>
          <p:cNvPr id="4" name="Slide Number Placeholder 3"/>
          <p:cNvSpPr>
            <a:spLocks noGrp="1"/>
          </p:cNvSpPr>
          <p:nvPr>
            <p:ph type="sldNum" sz="quarter" idx="5"/>
          </p:nvPr>
        </p:nvSpPr>
        <p:spPr/>
        <p:txBody>
          <a:bodyPr/>
          <a:lstStyle/>
          <a:p>
            <a:fld id="{B33AF4F7-3392-47F6-AAC9-208E58F8C19D}" type="slidenum">
              <a:rPr lang="en-AU" smtClean="0"/>
              <a:t>9</a:t>
            </a:fld>
            <a:endParaRPr lang="en-AU"/>
          </a:p>
        </p:txBody>
      </p:sp>
    </p:spTree>
    <p:extLst>
      <p:ext uri="{BB962C8B-B14F-4D97-AF65-F5344CB8AC3E}">
        <p14:creationId xmlns:p14="http://schemas.microsoft.com/office/powerpoint/2010/main" val="1653489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 Environments in Radius provide a landing-zone for apps that’s configured with the organizations chosen best-practices, settings, and Recipes.</a:t>
            </a:r>
          </a:p>
          <a:p>
            <a:r>
              <a:rPr lang="en-AU" dirty="0"/>
              <a:t>- They encapsulate and store configuration for the compute platform, networking configuration, diagnostics, and other operational concerns.</a:t>
            </a:r>
          </a:p>
          <a:p>
            <a:r>
              <a:rPr lang="en-AU" dirty="0"/>
              <a:t>- You can configure environments to vary across different types of deployments (like staging, production), deployment regions or even different clouds.</a:t>
            </a:r>
          </a:p>
          <a:p>
            <a:r>
              <a:rPr lang="en-AU" dirty="0"/>
              <a:t>- Platform Engineers collaborate with app developers by managing the set of environments that developers can use</a:t>
            </a:r>
          </a:p>
          <a:p>
            <a:r>
              <a:rPr lang="en-AU" dirty="0"/>
              <a:t>- When an app is deployed, Radius will bind the app to the configuration of the target environment, and apply the relevant settings.</a:t>
            </a:r>
          </a:p>
          <a:p>
            <a:r>
              <a:rPr lang="en-AU" dirty="0"/>
              <a:t>- Operational configuration in the environment increases developer velocity because the app doesn’t need to change when it’s deployed across environments.</a:t>
            </a:r>
          </a:p>
        </p:txBody>
      </p:sp>
      <p:sp>
        <p:nvSpPr>
          <p:cNvPr id="4" name="Slide Number Placeholder 3"/>
          <p:cNvSpPr>
            <a:spLocks noGrp="1"/>
          </p:cNvSpPr>
          <p:nvPr>
            <p:ph type="sldNum" sz="quarter" idx="5"/>
          </p:nvPr>
        </p:nvSpPr>
        <p:spPr/>
        <p:txBody>
          <a:bodyPr/>
          <a:lstStyle/>
          <a:p>
            <a:fld id="{B33AF4F7-3392-47F6-AAC9-208E58F8C19D}" type="slidenum">
              <a:rPr lang="en-AU" smtClean="0"/>
              <a:t>10</a:t>
            </a:fld>
            <a:endParaRPr lang="en-AU"/>
          </a:p>
        </p:txBody>
      </p:sp>
    </p:spTree>
    <p:extLst>
      <p:ext uri="{BB962C8B-B14F-4D97-AF65-F5344CB8AC3E}">
        <p14:creationId xmlns:p14="http://schemas.microsoft.com/office/powerpoint/2010/main" val="1815696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2599-5D5C-BFE9-3E63-1CEE495074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BAA9591-1D2F-3E4B-E86A-65921518DD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7E785845-E335-BF3F-1867-CE2AFA5D58B6}"/>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5" name="Footer Placeholder 4">
            <a:extLst>
              <a:ext uri="{FF2B5EF4-FFF2-40B4-BE49-F238E27FC236}">
                <a16:creationId xmlns:a16="http://schemas.microsoft.com/office/drawing/2014/main" id="{4E980D86-0964-EAB8-D7F0-8B814A4C066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466A5800-954F-6098-EBD3-46E8B27A021C}"/>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106567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18E72-B25D-1B35-EE15-8E1096D02E2B}"/>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9EA1A658-3957-1578-4B67-575E822066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1C078F4-AFF5-EBAA-E167-FF9A0EB932E4}"/>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5" name="Footer Placeholder 4">
            <a:extLst>
              <a:ext uri="{FF2B5EF4-FFF2-40B4-BE49-F238E27FC236}">
                <a16:creationId xmlns:a16="http://schemas.microsoft.com/office/drawing/2014/main" id="{E81FA65B-0734-5EB8-BEFC-A0F7C776251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975BA31F-FB3F-DDAE-85E1-E0F7D23D97C7}"/>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3711112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6C75E9-3AC6-D18E-AF67-34F46EB7EB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DA95DD3-512D-A1A5-3FBC-A9A598B391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0CA260BF-CEC1-8B80-86B8-3AA4E5391841}"/>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5" name="Footer Placeholder 4">
            <a:extLst>
              <a:ext uri="{FF2B5EF4-FFF2-40B4-BE49-F238E27FC236}">
                <a16:creationId xmlns:a16="http://schemas.microsoft.com/office/drawing/2014/main" id="{31B2E9EC-8161-6199-9BEC-A3958F62DCC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B3DAEE1-7321-2FEA-AE57-CB6A710B9E8E}"/>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3803690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8B16-61AA-7588-9B96-DDE647ACF6F2}"/>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A8C04275-4952-4D54-B144-5F72C8A798A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FBC08F5E-1A12-46D4-F036-24C0FF6F74F6}"/>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5" name="Footer Placeholder 4">
            <a:extLst>
              <a:ext uri="{FF2B5EF4-FFF2-40B4-BE49-F238E27FC236}">
                <a16:creationId xmlns:a16="http://schemas.microsoft.com/office/drawing/2014/main" id="{22B889E0-078D-AF18-C572-964A59F7183F}"/>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7254FE5-C9A5-4AB0-29FC-90F7409670F7}"/>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3370072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0938E-3C71-D325-6CDE-4AC3270F5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F3A21A9F-51D0-0E67-9C26-39FD0A5DB4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9E3C8-30F2-0634-8CBB-6FB1583DD966}"/>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5" name="Footer Placeholder 4">
            <a:extLst>
              <a:ext uri="{FF2B5EF4-FFF2-40B4-BE49-F238E27FC236}">
                <a16:creationId xmlns:a16="http://schemas.microsoft.com/office/drawing/2014/main" id="{5AB80740-44BB-4141-ACCE-0DA3BEE8172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C6510F3-EE72-E9DB-C5C0-0910831C59BF}"/>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676416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D2E5-C47E-B8EF-AF85-6E3E2ACC6CB8}"/>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69F6C5F5-EB40-8F41-60AB-1430997E39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0C0FE23E-1B7A-F368-6A57-0A8085CA76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253BE385-4A82-7D6D-ABE5-F2D67122BC98}"/>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6" name="Footer Placeholder 5">
            <a:extLst>
              <a:ext uri="{FF2B5EF4-FFF2-40B4-BE49-F238E27FC236}">
                <a16:creationId xmlns:a16="http://schemas.microsoft.com/office/drawing/2014/main" id="{EB46872B-B144-ED40-5DE1-ADE087EEE25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F15F76B-BD82-9764-809E-180F34966E54}"/>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415714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366B-161B-A1E4-00E9-1B813D0BAA0F}"/>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9032BCDA-77BC-C5BC-9CEF-C3A82F6AFF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075CB0-B9D6-2675-5329-0BACA3A09E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C74DEB57-2347-12E8-3964-BCBD6BFB5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3DDC3-FF77-4A74-3FB5-52AC997714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BC56D178-A28C-F1EF-E86B-19CB4EC37187}"/>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8" name="Footer Placeholder 7">
            <a:extLst>
              <a:ext uri="{FF2B5EF4-FFF2-40B4-BE49-F238E27FC236}">
                <a16:creationId xmlns:a16="http://schemas.microsoft.com/office/drawing/2014/main" id="{8ED55204-49B3-AEB6-F42E-29797DF5F879}"/>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879350F1-2A3A-B3D9-ED7D-856DCA3C4538}"/>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4199791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007D-3A80-46B1-818F-B50F612B967C}"/>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B21535BC-6329-4FB5-93B7-6D48BA27AEDE}"/>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4" name="Footer Placeholder 3">
            <a:extLst>
              <a:ext uri="{FF2B5EF4-FFF2-40B4-BE49-F238E27FC236}">
                <a16:creationId xmlns:a16="http://schemas.microsoft.com/office/drawing/2014/main" id="{FC1DE3CB-FCE7-CF83-2507-4622ABD3FE64}"/>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87AE9DA3-4108-C14B-BEC9-E8CD8259FFA4}"/>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1295134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D87153-C4DB-34C7-DB89-2DDE8865C966}"/>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3" name="Footer Placeholder 2">
            <a:extLst>
              <a:ext uri="{FF2B5EF4-FFF2-40B4-BE49-F238E27FC236}">
                <a16:creationId xmlns:a16="http://schemas.microsoft.com/office/drawing/2014/main" id="{6E138294-1FEF-1FA9-C688-6B22E6729008}"/>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D99C45ED-DC69-126B-019B-36C2C0DD75FF}"/>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1541288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BAF6-FF2F-BEAC-1562-A3366F90A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F5B337C3-DE80-CB35-62CA-21EA8273B7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3F54CE4C-F201-CD4A-CBF0-92988FAC1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89715-2F84-4960-260C-FE23330BA4F0}"/>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6" name="Footer Placeholder 5">
            <a:extLst>
              <a:ext uri="{FF2B5EF4-FFF2-40B4-BE49-F238E27FC236}">
                <a16:creationId xmlns:a16="http://schemas.microsoft.com/office/drawing/2014/main" id="{53086FA7-4CE6-E41E-C093-54950029CBB5}"/>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D33EE57E-747E-67E6-B04B-B6571AA30F0B}"/>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364203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3173D-B2F1-E990-72B8-2FBD8E943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B1C7FCBC-26FA-DE2D-4D4D-B0229898E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F4FE314D-571C-90D1-83FB-F2DC253902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BD1E61-FCC8-3F3E-48D5-F74F91620481}"/>
              </a:ext>
            </a:extLst>
          </p:cNvPr>
          <p:cNvSpPr>
            <a:spLocks noGrp="1"/>
          </p:cNvSpPr>
          <p:nvPr>
            <p:ph type="dt" sz="half" idx="10"/>
          </p:nvPr>
        </p:nvSpPr>
        <p:spPr/>
        <p:txBody>
          <a:bodyPr/>
          <a:lstStyle/>
          <a:p>
            <a:fld id="{2C6EACBE-1F6F-471F-A07A-064939F4CB66}" type="datetimeFigureOut">
              <a:rPr lang="en-NZ" smtClean="0"/>
              <a:t>5/02/2024</a:t>
            </a:fld>
            <a:endParaRPr lang="en-NZ"/>
          </a:p>
        </p:txBody>
      </p:sp>
      <p:sp>
        <p:nvSpPr>
          <p:cNvPr id="6" name="Footer Placeholder 5">
            <a:extLst>
              <a:ext uri="{FF2B5EF4-FFF2-40B4-BE49-F238E27FC236}">
                <a16:creationId xmlns:a16="http://schemas.microsoft.com/office/drawing/2014/main" id="{17AED8DB-DEEC-CA5A-D903-1327CCDE53A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2E077B5D-336D-4DD8-3C31-3B74BBBF2940}"/>
              </a:ext>
            </a:extLst>
          </p:cNvPr>
          <p:cNvSpPr>
            <a:spLocks noGrp="1"/>
          </p:cNvSpPr>
          <p:nvPr>
            <p:ph type="sldNum" sz="quarter" idx="12"/>
          </p:nvPr>
        </p:nvSpPr>
        <p:spPr/>
        <p:txBody>
          <a:bodyPr/>
          <a:lstStyle/>
          <a:p>
            <a:fld id="{03D36F43-D2C2-42B5-8AEC-8D6D6B62255D}" type="slidenum">
              <a:rPr lang="en-NZ" smtClean="0"/>
              <a:t>‹#›</a:t>
            </a:fld>
            <a:endParaRPr lang="en-NZ"/>
          </a:p>
        </p:txBody>
      </p:sp>
    </p:spTree>
    <p:extLst>
      <p:ext uri="{BB962C8B-B14F-4D97-AF65-F5344CB8AC3E}">
        <p14:creationId xmlns:p14="http://schemas.microsoft.com/office/powerpoint/2010/main" val="1864768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9C7B16-C0B8-4F53-2796-88D13645A2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A4ECCDC-6BED-711C-AADD-D68AD70D7D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F25E367-6FD8-682E-2037-86800827F8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6EACBE-1F6F-471F-A07A-064939F4CB66}" type="datetimeFigureOut">
              <a:rPr lang="en-NZ" smtClean="0"/>
              <a:t>5/02/2024</a:t>
            </a:fld>
            <a:endParaRPr lang="en-NZ"/>
          </a:p>
        </p:txBody>
      </p:sp>
      <p:sp>
        <p:nvSpPr>
          <p:cNvPr id="5" name="Footer Placeholder 4">
            <a:extLst>
              <a:ext uri="{FF2B5EF4-FFF2-40B4-BE49-F238E27FC236}">
                <a16:creationId xmlns:a16="http://schemas.microsoft.com/office/drawing/2014/main" id="{B7B296C3-4675-1CEC-AE48-8D1FE84921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5B8A0BC3-6E62-500D-0350-ECB47224DC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D36F43-D2C2-42B5-8AEC-8D6D6B62255D}" type="slidenum">
              <a:rPr lang="en-NZ" smtClean="0"/>
              <a:t>‹#›</a:t>
            </a:fld>
            <a:endParaRPr lang="en-NZ"/>
          </a:p>
        </p:txBody>
      </p:sp>
    </p:spTree>
    <p:extLst>
      <p:ext uri="{BB962C8B-B14F-4D97-AF65-F5344CB8AC3E}">
        <p14:creationId xmlns:p14="http://schemas.microsoft.com/office/powerpoint/2010/main" val="2595481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10" Type="http://schemas.openxmlformats.org/officeDocument/2006/relationships/image" Target="../media/image16.png"/><Relationship Id="rId4" Type="http://schemas.openxmlformats.org/officeDocument/2006/relationships/diagramLayout" Target="../diagrams/layout5.xml"/><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docs.radapp.io/getting-started/"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github.com/radius-project/lab" TargetMode="External"/><Relationship Id="rId4" Type="http://schemas.openxmlformats.org/officeDocument/2006/relationships/hyperlink" Target="https://github.com/radius-project"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20.jpeg"/><Relationship Id="rId5" Type="http://schemas.openxmlformats.org/officeDocument/2006/relationships/diagramQuickStyle" Target="../diagrams/quickStyle6.xml"/><Relationship Id="rId10" Type="http://schemas.openxmlformats.org/officeDocument/2006/relationships/image" Target="../media/image19.png"/><Relationship Id="rId4" Type="http://schemas.openxmlformats.org/officeDocument/2006/relationships/diagramLayout" Target="../diagrams/layout6.xml"/><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9" name="Group 2058">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60" name="Oval 2059">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Oval 2060">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2" name="Oval 2061">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Oval 2062">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4" name="Oval 2063">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5" name="Oval 2064">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67" name="Rectangle 2066">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69" name="Group 2068">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070" name="Straight Connector 2069">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1" name="Straight Connector 2070">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2" name="Straight Connector 2071">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3" name="Straight Connector 2072">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2075" name="Group 2074">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076" name="Straight Connector 2075">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7" name="Straight Connector 2076">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8" name="Straight Connector 2077">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79" name="Straight Connector 2078">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081" name="Rectangle 2080">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3" name="Group 2082">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084" name="Straight Connector 2083">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85" name="Straight Connector 2084">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86" name="Straight Connector 2085">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087" name="Straight Connector 2086">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C870B9A4-4F2B-E50F-EE5B-68B42E67DB9B}"/>
              </a:ext>
            </a:extLst>
          </p:cNvPr>
          <p:cNvSpPr>
            <a:spLocks noGrp="1"/>
          </p:cNvSpPr>
          <p:nvPr>
            <p:ph type="ctrTitle"/>
          </p:nvPr>
        </p:nvSpPr>
        <p:spPr>
          <a:xfrm>
            <a:off x="629640" y="4038037"/>
            <a:ext cx="5107366" cy="2087424"/>
          </a:xfrm>
          <a:noFill/>
        </p:spPr>
        <p:txBody>
          <a:bodyPr anchor="t">
            <a:normAutofit/>
          </a:bodyPr>
          <a:lstStyle/>
          <a:p>
            <a:pPr algn="l"/>
            <a:r>
              <a:rPr lang="en-GB" sz="3700">
                <a:solidFill>
                  <a:schemeClr val="bg1"/>
                </a:solidFill>
              </a:rPr>
              <a:t>Building and operating cloud-native applications with Radius</a:t>
            </a:r>
            <a:endParaRPr lang="en-NZ" sz="3700">
              <a:solidFill>
                <a:schemeClr val="bg1"/>
              </a:solidFill>
            </a:endParaRPr>
          </a:p>
        </p:txBody>
      </p:sp>
      <p:sp>
        <p:nvSpPr>
          <p:cNvPr id="3" name="Subtitle 2">
            <a:extLst>
              <a:ext uri="{FF2B5EF4-FFF2-40B4-BE49-F238E27FC236}">
                <a16:creationId xmlns:a16="http://schemas.microsoft.com/office/drawing/2014/main" id="{B360D7BF-3D8C-50E3-063C-C2EC92B25313}"/>
              </a:ext>
            </a:extLst>
          </p:cNvPr>
          <p:cNvSpPr>
            <a:spLocks noGrp="1"/>
          </p:cNvSpPr>
          <p:nvPr>
            <p:ph type="subTitle" idx="1"/>
          </p:nvPr>
        </p:nvSpPr>
        <p:spPr>
          <a:xfrm>
            <a:off x="6143159" y="4038037"/>
            <a:ext cx="5017030" cy="2087426"/>
          </a:xfrm>
          <a:noFill/>
        </p:spPr>
        <p:txBody>
          <a:bodyPr anchor="t">
            <a:normAutofit/>
          </a:bodyPr>
          <a:lstStyle/>
          <a:p>
            <a:pPr algn="l"/>
            <a:r>
              <a:rPr lang="en-NZ">
                <a:solidFill>
                  <a:schemeClr val="bg1"/>
                </a:solidFill>
              </a:rPr>
              <a:t>Will Velida</a:t>
            </a:r>
          </a:p>
          <a:p>
            <a:pPr algn="l"/>
            <a:r>
              <a:rPr lang="en-NZ">
                <a:solidFill>
                  <a:schemeClr val="bg1"/>
                </a:solidFill>
              </a:rPr>
              <a:t>Lead Software Engineer, Mantel Group</a:t>
            </a:r>
          </a:p>
          <a:p>
            <a:pPr algn="l"/>
            <a:r>
              <a:rPr lang="en-NZ">
                <a:solidFill>
                  <a:schemeClr val="bg1"/>
                </a:solidFill>
              </a:rPr>
              <a:t>@willvelida</a:t>
            </a:r>
          </a:p>
        </p:txBody>
      </p:sp>
      <p:pic>
        <p:nvPicPr>
          <p:cNvPr id="2050" name="Picture 2" descr="Radius">
            <a:extLst>
              <a:ext uri="{FF2B5EF4-FFF2-40B4-BE49-F238E27FC236}">
                <a16:creationId xmlns:a16="http://schemas.microsoft.com/office/drawing/2014/main" id="{843C9590-B6E2-BCA3-9AE0-A1DE248AC34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1359" y="773035"/>
            <a:ext cx="10843065" cy="2954736"/>
          </a:xfrm>
          <a:prstGeom prst="rect">
            <a:avLst/>
          </a:prstGeom>
          <a:noFill/>
          <a:extLst>
            <a:ext uri="{909E8E84-426E-40DD-AFC4-6F175D3DCCD1}">
              <a14:hiddenFill xmlns:a14="http://schemas.microsoft.com/office/drawing/2010/main">
                <a:solidFill>
                  <a:srgbClr val="FFFFFF"/>
                </a:solidFill>
              </a14:hiddenFill>
            </a:ext>
          </a:extLst>
        </p:spPr>
      </p:pic>
      <p:grpSp>
        <p:nvGrpSpPr>
          <p:cNvPr id="2089" name="Group 2088">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2090" name="Straight Connector 2089">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296184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DF9850-E1D7-453B-FF3D-9EEDEEAF7C5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a:solidFill>
                  <a:schemeClr val="tx1"/>
                </a:solidFill>
                <a:latin typeface="+mj-lt"/>
                <a:ea typeface="+mj-ea"/>
                <a:cs typeface="+mj-cs"/>
              </a:rPr>
              <a:t>Environments</a:t>
            </a:r>
          </a:p>
        </p:txBody>
      </p:sp>
      <p:sp>
        <p:nvSpPr>
          <p:cNvPr id="1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FC276C6E-0990-9442-C17C-97AC75CA050C}"/>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1700"/>
              <a:t>Prepared “Landing zones” for Radius apps.</a:t>
            </a:r>
          </a:p>
          <a:p>
            <a:r>
              <a:rPr lang="en-US" sz="1700"/>
              <a:t>Apps deployed to environments inherit container runtime, configuration, recipes, and other settings from the environment.</a:t>
            </a:r>
          </a:p>
          <a:p>
            <a:r>
              <a:rPr lang="en-US" sz="1700"/>
              <a:t>Environments are server-side resources that exist within the Radius Control Plane.</a:t>
            </a:r>
          </a:p>
          <a:p>
            <a:r>
              <a:rPr lang="en-US" sz="1700"/>
              <a:t>You can use the Radius API and rad CLI to work with environments.</a:t>
            </a:r>
          </a:p>
          <a:p>
            <a:endParaRPr lang="en-US" sz="1700"/>
          </a:p>
        </p:txBody>
      </p:sp>
      <p:pic>
        <p:nvPicPr>
          <p:cNvPr id="8" name="Content Placeholder 7" descr="A screenshot of a computer program&#10;&#10;Description automatically generated">
            <a:extLst>
              <a:ext uri="{FF2B5EF4-FFF2-40B4-BE49-F238E27FC236}">
                <a16:creationId xmlns:a16="http://schemas.microsoft.com/office/drawing/2014/main" id="{563047C8-31AD-771E-42DD-8C1BB01DA5D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34695" y="640080"/>
            <a:ext cx="6542921" cy="5577840"/>
          </a:xfrm>
          <a:prstGeom prst="rect">
            <a:avLst/>
          </a:prstGeom>
        </p:spPr>
      </p:pic>
      <p:pic>
        <p:nvPicPr>
          <p:cNvPr id="9" name="Picture 2" descr="Radius">
            <a:extLst>
              <a:ext uri="{FF2B5EF4-FFF2-40B4-BE49-F238E27FC236}">
                <a16:creationId xmlns:a16="http://schemas.microsoft.com/office/drawing/2014/main" id="{CD8B83F4-429D-16F9-60A9-D2A3CF76A4E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30936" y="779473"/>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1739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69261C-22EB-7DEF-FD86-D16E9F41F063}"/>
              </a:ext>
            </a:extLst>
          </p:cNvPr>
          <p:cNvSpPr>
            <a:spLocks noGrp="1"/>
          </p:cNvSpPr>
          <p:nvPr>
            <p:ph type="title"/>
          </p:nvPr>
        </p:nvSpPr>
        <p:spPr/>
        <p:txBody>
          <a:bodyPr/>
          <a:lstStyle/>
          <a:p>
            <a:r>
              <a:rPr lang="en-NZ" dirty="0"/>
              <a:t>Radius Architecture</a:t>
            </a:r>
          </a:p>
        </p:txBody>
      </p:sp>
      <p:graphicFrame>
        <p:nvGraphicFramePr>
          <p:cNvPr id="3" name="Content Placeholder 2">
            <a:extLst>
              <a:ext uri="{FF2B5EF4-FFF2-40B4-BE49-F238E27FC236}">
                <a16:creationId xmlns:a16="http://schemas.microsoft.com/office/drawing/2014/main" id="{F035926A-B15F-C6E2-3C18-90F94F09AF19}"/>
              </a:ext>
            </a:extLst>
          </p:cNvPr>
          <p:cNvGraphicFramePr>
            <a:graphicFrameLocks noGrp="1"/>
          </p:cNvGraphicFramePr>
          <p:nvPr>
            <p:ph idx="1"/>
            <p:extLst>
              <p:ext uri="{D42A27DB-BD31-4B8C-83A1-F6EECF244321}">
                <p14:modId xmlns:p14="http://schemas.microsoft.com/office/powerpoint/2010/main" val="1125736820"/>
              </p:ext>
            </p:extLst>
          </p:nvPr>
        </p:nvGraphicFramePr>
        <p:xfrm>
          <a:off x="838200" y="2060020"/>
          <a:ext cx="10515600" cy="3471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764DED87-C0AD-7800-07C1-27BAAE960D8D}"/>
              </a:ext>
            </a:extLst>
          </p:cNvPr>
          <p:cNvSpPr txBox="1"/>
          <p:nvPr/>
        </p:nvSpPr>
        <p:spPr>
          <a:xfrm>
            <a:off x="838200" y="1690688"/>
            <a:ext cx="9626600" cy="738664"/>
          </a:xfrm>
          <a:prstGeom prst="rect">
            <a:avLst/>
          </a:prstGeom>
          <a:noFill/>
        </p:spPr>
        <p:txBody>
          <a:bodyPr wrap="square" rtlCol="0">
            <a:spAutoFit/>
          </a:bodyPr>
          <a:lstStyle/>
          <a:p>
            <a:r>
              <a:rPr lang="en-NZ" sz="2400" b="1" dirty="0"/>
              <a:t>Overall Architecture of Radius has 3 parts:</a:t>
            </a:r>
          </a:p>
          <a:p>
            <a:endParaRPr lang="en-AU" dirty="0"/>
          </a:p>
        </p:txBody>
      </p:sp>
      <p:pic>
        <p:nvPicPr>
          <p:cNvPr id="4" name="Picture 2" descr="Radius">
            <a:extLst>
              <a:ext uri="{FF2B5EF4-FFF2-40B4-BE49-F238E27FC236}">
                <a16:creationId xmlns:a16="http://schemas.microsoft.com/office/drawing/2014/main" id="{B52FA84F-D8D4-1B6D-D766-142F86B5EA4C}"/>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03743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6CAC1-5C2A-BF66-4444-FB7E0CDD51D6}"/>
              </a:ext>
            </a:extLst>
          </p:cNvPr>
          <p:cNvSpPr>
            <a:spLocks noGrp="1"/>
          </p:cNvSpPr>
          <p:nvPr>
            <p:ph type="title"/>
          </p:nvPr>
        </p:nvSpPr>
        <p:spPr/>
        <p:txBody>
          <a:bodyPr>
            <a:normAutofit/>
          </a:bodyPr>
          <a:lstStyle/>
          <a:p>
            <a:r>
              <a:rPr lang="en-AU" sz="4000" dirty="0"/>
              <a:t>General Resource Management API</a:t>
            </a:r>
          </a:p>
        </p:txBody>
      </p:sp>
      <p:graphicFrame>
        <p:nvGraphicFramePr>
          <p:cNvPr id="4" name="Content Placeholder 3">
            <a:extLst>
              <a:ext uri="{FF2B5EF4-FFF2-40B4-BE49-F238E27FC236}">
                <a16:creationId xmlns:a16="http://schemas.microsoft.com/office/drawing/2014/main" id="{A8A846D0-6EE2-32C6-4ADE-55DD4A72A2AC}"/>
              </a:ext>
            </a:extLst>
          </p:cNvPr>
          <p:cNvGraphicFramePr>
            <a:graphicFrameLocks noGrp="1"/>
          </p:cNvGraphicFramePr>
          <p:nvPr>
            <p:ph idx="1"/>
            <p:extLst>
              <p:ext uri="{D42A27DB-BD31-4B8C-83A1-F6EECF244321}">
                <p14:modId xmlns:p14="http://schemas.microsoft.com/office/powerpoint/2010/main" val="396002744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Radius">
            <a:extLst>
              <a:ext uri="{FF2B5EF4-FFF2-40B4-BE49-F238E27FC236}">
                <a16:creationId xmlns:a16="http://schemas.microsoft.com/office/drawing/2014/main" id="{B6E4FB66-7186-C806-089E-DEF183609156}"/>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870610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5A51-E7C6-71AC-5B21-5D3E59F460D5}"/>
              </a:ext>
            </a:extLst>
          </p:cNvPr>
          <p:cNvSpPr>
            <a:spLocks noGrp="1"/>
          </p:cNvSpPr>
          <p:nvPr>
            <p:ph type="title"/>
          </p:nvPr>
        </p:nvSpPr>
        <p:spPr/>
        <p:txBody>
          <a:bodyPr>
            <a:normAutofit/>
          </a:bodyPr>
          <a:lstStyle/>
          <a:p>
            <a:r>
              <a:rPr lang="en-AU" sz="4000" dirty="0"/>
              <a:t>Radius provided resource providers</a:t>
            </a:r>
          </a:p>
        </p:txBody>
      </p:sp>
      <p:graphicFrame>
        <p:nvGraphicFramePr>
          <p:cNvPr id="4" name="Content Placeholder 3">
            <a:extLst>
              <a:ext uri="{FF2B5EF4-FFF2-40B4-BE49-F238E27FC236}">
                <a16:creationId xmlns:a16="http://schemas.microsoft.com/office/drawing/2014/main" id="{FD733507-0723-BA56-A1FE-FC1C8FE8710D}"/>
              </a:ext>
            </a:extLst>
          </p:cNvPr>
          <p:cNvGraphicFramePr>
            <a:graphicFrameLocks noGrp="1"/>
          </p:cNvGraphicFramePr>
          <p:nvPr>
            <p:ph idx="1"/>
            <p:extLst>
              <p:ext uri="{D42A27DB-BD31-4B8C-83A1-F6EECF244321}">
                <p14:modId xmlns:p14="http://schemas.microsoft.com/office/powerpoint/2010/main" val="27025919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Radius">
            <a:extLst>
              <a:ext uri="{FF2B5EF4-FFF2-40B4-BE49-F238E27FC236}">
                <a16:creationId xmlns:a16="http://schemas.microsoft.com/office/drawing/2014/main" id="{99691009-66CD-12D4-2E57-DCE88945E6AD}"/>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054272"/>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AFDA-68FC-6384-7DC4-7B410C3E951E}"/>
              </a:ext>
            </a:extLst>
          </p:cNvPr>
          <p:cNvSpPr>
            <a:spLocks noGrp="1"/>
          </p:cNvSpPr>
          <p:nvPr>
            <p:ph type="title"/>
          </p:nvPr>
        </p:nvSpPr>
        <p:spPr/>
        <p:txBody>
          <a:bodyPr/>
          <a:lstStyle/>
          <a:p>
            <a:r>
              <a:rPr lang="en-AU" dirty="0"/>
              <a:t>Tools to work with Radius</a:t>
            </a:r>
          </a:p>
        </p:txBody>
      </p:sp>
      <p:graphicFrame>
        <p:nvGraphicFramePr>
          <p:cNvPr id="7" name="Content Placeholder 6">
            <a:extLst>
              <a:ext uri="{FF2B5EF4-FFF2-40B4-BE49-F238E27FC236}">
                <a16:creationId xmlns:a16="http://schemas.microsoft.com/office/drawing/2014/main" id="{7F19D0B0-16F7-B464-A28C-8F567221445A}"/>
              </a:ext>
            </a:extLst>
          </p:cNvPr>
          <p:cNvGraphicFramePr>
            <a:graphicFrameLocks noGrp="1"/>
          </p:cNvGraphicFramePr>
          <p:nvPr>
            <p:ph idx="1"/>
            <p:extLst>
              <p:ext uri="{D42A27DB-BD31-4B8C-83A1-F6EECF244321}">
                <p14:modId xmlns:p14="http://schemas.microsoft.com/office/powerpoint/2010/main" val="40444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Radius">
            <a:extLst>
              <a:ext uri="{FF2B5EF4-FFF2-40B4-BE49-F238E27FC236}">
                <a16:creationId xmlns:a16="http://schemas.microsoft.com/office/drawing/2014/main" id="{AACFF0B0-7EE9-2989-24D9-6EF10D5A382E}"/>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1074052" y="4181140"/>
            <a:ext cx="2640672" cy="71958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a:extLst>
              <a:ext uri="{FF2B5EF4-FFF2-40B4-BE49-F238E27FC236}">
                <a16:creationId xmlns:a16="http://schemas.microsoft.com/office/drawing/2014/main" id="{F180B648-96A5-163A-18A8-03EE673A91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56362" y="4001294"/>
            <a:ext cx="1079276" cy="107927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etting started with Terraform in DevOps - Aviator Blog">
            <a:extLst>
              <a:ext uri="{FF2B5EF4-FFF2-40B4-BE49-F238E27FC236}">
                <a16:creationId xmlns:a16="http://schemas.microsoft.com/office/drawing/2014/main" id="{8427DEC7-3089-FE9E-C870-F5133F4285B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801099" y="3841194"/>
            <a:ext cx="1865313" cy="1399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3326342"/>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7BD7CC6-2F7F-4587-8E92-D041AB2CE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E7ED1F4-19EF-4BC2-A6EA-DF1525142B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EE7C14F-442F-4416-A4A9-6DA10263A4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3" name="Oval 22">
              <a:extLst>
                <a:ext uri="{FF2B5EF4-FFF2-40B4-BE49-F238E27FC236}">
                  <a16:creationId xmlns:a16="http://schemas.microsoft.com/office/drawing/2014/main" id="{97AC4CCD-70AA-4916-97EA-D9C12FED1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5694289-EA59-4679-9DB4-0646321A8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2EDAD0A-6995-496D-9789-A34C66F5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CBBB211-248C-4F94-900A-80CD8D52F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48DCC953-87D5-419D-A529-94A9462512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F67D0B7-A0F4-47EB-8DF7-2630C056AB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A3919D60-F174-4FEB-9E9D-5AF6BD659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98EF7474-F1F7-47A7-AF33-E38A86EBF6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3" name="Straight Connector 32">
              <a:extLst>
                <a:ext uri="{FF2B5EF4-FFF2-40B4-BE49-F238E27FC236}">
                  <a16:creationId xmlns:a16="http://schemas.microsoft.com/office/drawing/2014/main" id="{8B14C3B3-01E7-4DD2-80BC-D6605BDB3A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9E2ED25-9BE8-462A-BE54-D3E506DBA2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E48329-07A0-4DBB-9D0C-0614AE372F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ED609B4-86D5-44D5-8511-42AE9B129B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C912E1BF-76C2-49D5-A5AC-1CE20255C4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9" name="Straight Connector 38">
              <a:extLst>
                <a:ext uri="{FF2B5EF4-FFF2-40B4-BE49-F238E27FC236}">
                  <a16:creationId xmlns:a16="http://schemas.microsoft.com/office/drawing/2014/main" id="{84E6722B-B0C0-4A43-91F6-6E2D6E2D7F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8EAB6DA-9741-4668-8E47-957CD5151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36EC6AA-9E44-4DD2-B718-EE04111414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38DE653-B3C7-49E5-A3B0-6C00B26083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4" name="Rectangle 43">
            <a:extLst>
              <a:ext uri="{FF2B5EF4-FFF2-40B4-BE49-F238E27FC236}">
                <a16:creationId xmlns:a16="http://schemas.microsoft.com/office/drawing/2014/main" id="{90AE89EB-4F51-4181-9475-7E1048FB3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6" name="Group 45">
            <a:extLst>
              <a:ext uri="{FF2B5EF4-FFF2-40B4-BE49-F238E27FC236}">
                <a16:creationId xmlns:a16="http://schemas.microsoft.com/office/drawing/2014/main" id="{B78285A0-9022-40FD-B520-91444BA163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7" name="Straight Connector 46">
              <a:extLst>
                <a:ext uri="{FF2B5EF4-FFF2-40B4-BE49-F238E27FC236}">
                  <a16:creationId xmlns:a16="http://schemas.microsoft.com/office/drawing/2014/main" id="{0E2EED1A-F137-41BB-A555-7CDFF9C33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E1EC980-DEDC-41BF-995C-1D471C90EC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A2F9486-DC13-4EDD-82CE-7FFC6F4846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46A2475-19E5-46B8-B7FE-C2CF42971F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0A587EA1-2240-C0E3-7FFD-C514137BDBCC}"/>
              </a:ext>
            </a:extLst>
          </p:cNvPr>
          <p:cNvSpPr>
            <a:spLocks noGrp="1"/>
          </p:cNvSpPr>
          <p:nvPr>
            <p:ph type="title"/>
          </p:nvPr>
        </p:nvSpPr>
        <p:spPr>
          <a:xfrm>
            <a:off x="629640" y="4038037"/>
            <a:ext cx="5107366" cy="2087424"/>
          </a:xfrm>
          <a:noFill/>
        </p:spPr>
        <p:txBody>
          <a:bodyPr vert="horz" lIns="91440" tIns="45720" rIns="91440" bIns="45720" rtlCol="0" anchor="t">
            <a:normAutofit/>
          </a:bodyPr>
          <a:lstStyle/>
          <a:p>
            <a:r>
              <a:rPr lang="en-US" sz="4800" kern="1200">
                <a:solidFill>
                  <a:schemeClr val="bg1"/>
                </a:solidFill>
                <a:latin typeface="+mj-lt"/>
                <a:ea typeface="+mj-ea"/>
                <a:cs typeface="+mj-cs"/>
              </a:rPr>
              <a:t>Demo time!</a:t>
            </a:r>
          </a:p>
        </p:txBody>
      </p:sp>
      <p:sp>
        <p:nvSpPr>
          <p:cNvPr id="5" name="Text Placeholder 4">
            <a:extLst>
              <a:ext uri="{FF2B5EF4-FFF2-40B4-BE49-F238E27FC236}">
                <a16:creationId xmlns:a16="http://schemas.microsoft.com/office/drawing/2014/main" id="{687FCC88-7BF8-E1C9-5FE3-05AFA2DDC819}"/>
              </a:ext>
            </a:extLst>
          </p:cNvPr>
          <p:cNvSpPr>
            <a:spLocks noGrp="1"/>
          </p:cNvSpPr>
          <p:nvPr>
            <p:ph type="body" idx="1"/>
          </p:nvPr>
        </p:nvSpPr>
        <p:spPr>
          <a:xfrm>
            <a:off x="4719907" y="4038037"/>
            <a:ext cx="6440282" cy="2087426"/>
          </a:xfrm>
          <a:noFill/>
        </p:spPr>
        <p:txBody>
          <a:bodyPr vert="horz" lIns="91440" tIns="45720" rIns="91440" bIns="45720" rtlCol="0" anchor="t">
            <a:normAutofit/>
          </a:bodyPr>
          <a:lstStyle/>
          <a:p>
            <a:r>
              <a:rPr lang="en-US" kern="1200" dirty="0">
                <a:solidFill>
                  <a:schemeClr val="bg1"/>
                </a:solidFill>
                <a:latin typeface="+mn-lt"/>
                <a:ea typeface="+mn-ea"/>
                <a:cs typeface="+mn-cs"/>
              </a:rPr>
              <a:t>- Building our first app</a:t>
            </a:r>
          </a:p>
          <a:p>
            <a:r>
              <a:rPr lang="en-US" dirty="0">
                <a:solidFill>
                  <a:schemeClr val="bg1"/>
                </a:solidFill>
              </a:rPr>
              <a:t>- Working with Recipes</a:t>
            </a:r>
            <a:endParaRPr lang="en-US" kern="1200" dirty="0">
              <a:solidFill>
                <a:schemeClr val="bg1"/>
              </a:solidFill>
              <a:latin typeface="+mn-lt"/>
              <a:ea typeface="+mn-ea"/>
              <a:cs typeface="+mn-cs"/>
            </a:endParaRPr>
          </a:p>
        </p:txBody>
      </p:sp>
      <p:pic>
        <p:nvPicPr>
          <p:cNvPr id="6" name="Picture 2" descr="Radius">
            <a:extLst>
              <a:ext uri="{FF2B5EF4-FFF2-40B4-BE49-F238E27FC236}">
                <a16:creationId xmlns:a16="http://schemas.microsoft.com/office/drawing/2014/main" id="{460C35C6-5E75-6491-A697-1B037404407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359" y="773035"/>
            <a:ext cx="10843065" cy="2954736"/>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Group 51">
            <a:extLst>
              <a:ext uri="{FF2B5EF4-FFF2-40B4-BE49-F238E27FC236}">
                <a16:creationId xmlns:a16="http://schemas.microsoft.com/office/drawing/2014/main" id="{91CD8CAA-4614-4393-ADD7-7FDFD8ABD7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3" name="Straight Connector 52">
              <a:extLst>
                <a:ext uri="{FF2B5EF4-FFF2-40B4-BE49-F238E27FC236}">
                  <a16:creationId xmlns:a16="http://schemas.microsoft.com/office/drawing/2014/main" id="{89F5BF84-4D12-40EB-B3CA-72B55341A8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CF91815-2B4A-44C8-BAC2-6732AD11A9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23960DB-F7E9-40C5-BDC7-9700C71B18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A95623C8-E3C3-425E-B186-ADFF5B670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0463942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6" name="Oval 15">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6" name="Straight Connector 25">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1" name="Rectangle 3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4" name="Straight Connector 3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0C4F24BC-E6A6-48A9-D96C-451BC52FD978}"/>
              </a:ext>
            </a:extLst>
          </p:cNvPr>
          <p:cNvSpPr>
            <a:spLocks noGrp="1"/>
          </p:cNvSpPr>
          <p:nvPr>
            <p:ph type="title"/>
          </p:nvPr>
        </p:nvSpPr>
        <p:spPr>
          <a:xfrm>
            <a:off x="630935" y="4018137"/>
            <a:ext cx="5071221" cy="2129586"/>
          </a:xfrm>
          <a:noFill/>
        </p:spPr>
        <p:txBody>
          <a:bodyPr anchor="t">
            <a:normAutofit/>
          </a:bodyPr>
          <a:lstStyle/>
          <a:p>
            <a:r>
              <a:rPr lang="en-AU" sz="4800">
                <a:solidFill>
                  <a:schemeClr val="bg1"/>
                </a:solidFill>
              </a:rPr>
              <a:t>Want to learn more?</a:t>
            </a:r>
          </a:p>
        </p:txBody>
      </p:sp>
      <p:pic>
        <p:nvPicPr>
          <p:cNvPr id="6" name="Picture 2" descr="Radius">
            <a:extLst>
              <a:ext uri="{FF2B5EF4-FFF2-40B4-BE49-F238E27FC236}">
                <a16:creationId xmlns:a16="http://schemas.microsoft.com/office/drawing/2014/main" id="{D7F575B5-AF2C-D80D-BC9B-2EB28E44E5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1359" y="773035"/>
            <a:ext cx="10843065" cy="2954736"/>
          </a:xfrm>
          <a:prstGeom prst="rect">
            <a:avLst/>
          </a:prstGeom>
          <a:noFill/>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40" name="Straight Connector 39">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5" name="Oval 44">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222EBA7E-E0FF-82DD-99C1-263DCA7F7132}"/>
              </a:ext>
            </a:extLst>
          </p:cNvPr>
          <p:cNvSpPr>
            <a:spLocks noGrp="1"/>
          </p:cNvSpPr>
          <p:nvPr>
            <p:ph idx="1"/>
          </p:nvPr>
        </p:nvSpPr>
        <p:spPr>
          <a:xfrm>
            <a:off x="4719908" y="4018143"/>
            <a:ext cx="6754508" cy="2129599"/>
          </a:xfrm>
          <a:noFill/>
        </p:spPr>
        <p:txBody>
          <a:bodyPr anchor="t">
            <a:normAutofit fontScale="92500"/>
          </a:bodyPr>
          <a:lstStyle/>
          <a:p>
            <a:r>
              <a:rPr lang="en-AU" sz="2600" dirty="0">
                <a:solidFill>
                  <a:schemeClr val="bg1"/>
                </a:solidFill>
              </a:rPr>
              <a:t>Radius docs: </a:t>
            </a:r>
            <a:r>
              <a:rPr lang="en-AU" sz="2600" dirty="0">
                <a:solidFill>
                  <a:schemeClr val="bg1"/>
                </a:solidFill>
                <a:hlinkClick r:id="rId3">
                  <a:extLst>
                    <a:ext uri="{A12FA001-AC4F-418D-AE19-62706E023703}">
                      <ahyp:hlinkClr xmlns:ahyp="http://schemas.microsoft.com/office/drawing/2018/hyperlinkcolor" val="tx"/>
                    </a:ext>
                  </a:extLst>
                </a:hlinkClick>
              </a:rPr>
              <a:t>https://docs.radapp.io/getting-started/</a:t>
            </a:r>
            <a:endParaRPr lang="en-AU" sz="2600" dirty="0">
              <a:solidFill>
                <a:schemeClr val="bg1"/>
              </a:solidFill>
            </a:endParaRPr>
          </a:p>
          <a:p>
            <a:r>
              <a:rPr lang="en-AU" sz="2600" dirty="0" err="1">
                <a:solidFill>
                  <a:schemeClr val="bg1"/>
                </a:solidFill>
              </a:rPr>
              <a:t>Github</a:t>
            </a:r>
            <a:r>
              <a:rPr lang="en-AU" sz="2600" dirty="0">
                <a:solidFill>
                  <a:schemeClr val="bg1"/>
                </a:solidFill>
              </a:rPr>
              <a:t> Repo: </a:t>
            </a:r>
            <a:r>
              <a:rPr lang="en-AU" sz="2600" dirty="0">
                <a:solidFill>
                  <a:schemeClr val="bg1"/>
                </a:solidFill>
                <a:hlinkClick r:id="rId4">
                  <a:extLst>
                    <a:ext uri="{A12FA001-AC4F-418D-AE19-62706E023703}">
                      <ahyp:hlinkClr xmlns:ahyp="http://schemas.microsoft.com/office/drawing/2018/hyperlinkcolor" val="tx"/>
                    </a:ext>
                  </a:extLst>
                </a:hlinkClick>
              </a:rPr>
              <a:t>https://github.com/radius-project</a:t>
            </a:r>
            <a:r>
              <a:rPr lang="en-AU" sz="2600" dirty="0">
                <a:solidFill>
                  <a:schemeClr val="bg1"/>
                </a:solidFill>
              </a:rPr>
              <a:t> </a:t>
            </a:r>
          </a:p>
          <a:p>
            <a:r>
              <a:rPr lang="en-AU" sz="2600" dirty="0">
                <a:solidFill>
                  <a:schemeClr val="bg1"/>
                </a:solidFill>
              </a:rPr>
              <a:t>HOL: </a:t>
            </a:r>
            <a:r>
              <a:rPr lang="en-AU" sz="2600" dirty="0">
                <a:solidFill>
                  <a:schemeClr val="bg1"/>
                </a:solidFill>
                <a:hlinkClick r:id="rId5">
                  <a:extLst>
                    <a:ext uri="{A12FA001-AC4F-418D-AE19-62706E023703}">
                      <ahyp:hlinkClr xmlns:ahyp="http://schemas.microsoft.com/office/drawing/2018/hyperlinkcolor" val="tx"/>
                    </a:ext>
                  </a:extLst>
                </a:hlinkClick>
              </a:rPr>
              <a:t>https://github.com/radius-project/lab</a:t>
            </a:r>
            <a:r>
              <a:rPr lang="en-AU" sz="2600" dirty="0">
                <a:solidFill>
                  <a:schemeClr val="bg1"/>
                </a:solidFill>
              </a:rPr>
              <a:t> </a:t>
            </a:r>
            <a:br>
              <a:rPr lang="en-AU" sz="1800" dirty="0">
                <a:solidFill>
                  <a:schemeClr val="bg1"/>
                </a:solidFill>
              </a:rPr>
            </a:br>
            <a:br>
              <a:rPr lang="en-AU" sz="1800" dirty="0">
                <a:solidFill>
                  <a:schemeClr val="bg1"/>
                </a:solidFill>
              </a:rPr>
            </a:br>
            <a:endParaRPr lang="en-AU" sz="1800" dirty="0">
              <a:solidFill>
                <a:schemeClr val="bg1"/>
              </a:solidFill>
            </a:endParaRPr>
          </a:p>
        </p:txBody>
      </p:sp>
    </p:spTree>
    <p:extLst>
      <p:ext uri="{BB962C8B-B14F-4D97-AF65-F5344CB8AC3E}">
        <p14:creationId xmlns:p14="http://schemas.microsoft.com/office/powerpoint/2010/main" val="913229404"/>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60A54-FFB2-9F83-8905-15FD94903F30}"/>
              </a:ext>
            </a:extLst>
          </p:cNvPr>
          <p:cNvSpPr>
            <a:spLocks noGrp="1"/>
          </p:cNvSpPr>
          <p:nvPr>
            <p:ph type="title"/>
          </p:nvPr>
        </p:nvSpPr>
        <p:spPr/>
        <p:txBody>
          <a:bodyPr/>
          <a:lstStyle/>
          <a:p>
            <a:r>
              <a:rPr lang="en-AU" dirty="0"/>
              <a:t>Thanks for listening!</a:t>
            </a:r>
          </a:p>
        </p:txBody>
      </p:sp>
      <p:graphicFrame>
        <p:nvGraphicFramePr>
          <p:cNvPr id="5" name="Content Placeholder 4">
            <a:extLst>
              <a:ext uri="{FF2B5EF4-FFF2-40B4-BE49-F238E27FC236}">
                <a16:creationId xmlns:a16="http://schemas.microsoft.com/office/drawing/2014/main" id="{F0387B72-C34D-46A6-1514-F7604B5B612A}"/>
              </a:ext>
            </a:extLst>
          </p:cNvPr>
          <p:cNvGraphicFramePr>
            <a:graphicFrameLocks noGrp="1"/>
          </p:cNvGraphicFramePr>
          <p:nvPr>
            <p:ph idx="1"/>
            <p:extLst>
              <p:ext uri="{D42A27DB-BD31-4B8C-83A1-F6EECF244321}">
                <p14:modId xmlns:p14="http://schemas.microsoft.com/office/powerpoint/2010/main" val="33529432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74" name="Picture 2" descr="X Logo - Free Vectors &amp; PSDs to Download">
            <a:extLst>
              <a:ext uri="{FF2B5EF4-FFF2-40B4-BE49-F238E27FC236}">
                <a16:creationId xmlns:a16="http://schemas.microsoft.com/office/drawing/2014/main" id="{22D19251-D0FC-858E-E835-09E8730170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47737" y="1890654"/>
            <a:ext cx="634942" cy="6349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5629E027-ED1E-7B52-710B-A6BA284F38A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85822" y="2805791"/>
            <a:ext cx="819096" cy="56696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Linkedin icon - Free download on Iconfinder">
            <a:extLst>
              <a:ext uri="{FF2B5EF4-FFF2-40B4-BE49-F238E27FC236}">
                <a16:creationId xmlns:a16="http://schemas.microsoft.com/office/drawing/2014/main" id="{4661D71E-673C-1DF6-FDCF-3FC5C92044E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47736" y="4614630"/>
            <a:ext cx="579883" cy="57988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Web Logo Vector Art, Icons, and Graphics for Free Download">
            <a:extLst>
              <a:ext uri="{FF2B5EF4-FFF2-40B4-BE49-F238E27FC236}">
                <a16:creationId xmlns:a16="http://schemas.microsoft.com/office/drawing/2014/main" id="{BC1239E7-8CEA-89F3-6540-1EF1333E986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7736" y="3652953"/>
            <a:ext cx="681483" cy="68148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GitHub Logos and Usage · GitHub">
            <a:extLst>
              <a:ext uri="{FF2B5EF4-FFF2-40B4-BE49-F238E27FC236}">
                <a16:creationId xmlns:a16="http://schemas.microsoft.com/office/drawing/2014/main" id="{EF4897FD-BC03-3378-FEC0-84ACEC42659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01197" y="5474707"/>
            <a:ext cx="681482" cy="681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83393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91A652-C11E-4312-426A-84737C5E5C10}"/>
              </a:ext>
            </a:extLst>
          </p:cNvPr>
          <p:cNvSpPr>
            <a:spLocks noGrp="1"/>
          </p:cNvSpPr>
          <p:nvPr>
            <p:ph type="title"/>
          </p:nvPr>
        </p:nvSpPr>
        <p:spPr>
          <a:xfrm>
            <a:off x="630936" y="639520"/>
            <a:ext cx="3429000" cy="1719072"/>
          </a:xfrm>
        </p:spPr>
        <p:txBody>
          <a:bodyPr anchor="b">
            <a:normAutofit/>
          </a:bodyPr>
          <a:lstStyle/>
          <a:p>
            <a:r>
              <a:rPr lang="en-NZ" sz="5400"/>
              <a:t>Agenda</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12CF069-74E5-E00C-C129-BCE0938AA5AC}"/>
              </a:ext>
            </a:extLst>
          </p:cNvPr>
          <p:cNvSpPr>
            <a:spLocks noGrp="1"/>
          </p:cNvSpPr>
          <p:nvPr>
            <p:ph idx="1"/>
          </p:nvPr>
        </p:nvSpPr>
        <p:spPr>
          <a:xfrm>
            <a:off x="630936" y="2807208"/>
            <a:ext cx="3429000" cy="3410712"/>
          </a:xfrm>
        </p:spPr>
        <p:txBody>
          <a:bodyPr anchor="t">
            <a:normAutofit/>
          </a:bodyPr>
          <a:lstStyle/>
          <a:p>
            <a:r>
              <a:rPr lang="en-NZ" sz="2200"/>
              <a:t>What is Radius?</a:t>
            </a:r>
          </a:p>
          <a:p>
            <a:r>
              <a:rPr lang="en-NZ" sz="2200"/>
              <a:t>Radius Applications</a:t>
            </a:r>
          </a:p>
          <a:p>
            <a:r>
              <a:rPr lang="en-NZ" sz="2200"/>
              <a:t>Recipes</a:t>
            </a:r>
          </a:p>
          <a:p>
            <a:r>
              <a:rPr lang="en-NZ" sz="2200"/>
              <a:t>Environments</a:t>
            </a:r>
          </a:p>
          <a:p>
            <a:r>
              <a:rPr lang="en-NZ" sz="2200"/>
              <a:t>Radius Architecture</a:t>
            </a:r>
          </a:p>
          <a:p>
            <a:r>
              <a:rPr lang="en-NZ" sz="2200"/>
              <a:t>Demo</a:t>
            </a:r>
          </a:p>
        </p:txBody>
      </p:sp>
      <p:pic>
        <p:nvPicPr>
          <p:cNvPr id="5" name="Picture 2">
            <a:extLst>
              <a:ext uri="{FF2B5EF4-FFF2-40B4-BE49-F238E27FC236}">
                <a16:creationId xmlns:a16="http://schemas.microsoft.com/office/drawing/2014/main" id="{6FED4A9D-CC7F-DD27-4D9D-7CEC748931F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881973" y="640080"/>
            <a:ext cx="6448366"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37894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NCF landscape">
            <a:extLst>
              <a:ext uri="{FF2B5EF4-FFF2-40B4-BE49-F238E27FC236}">
                <a16:creationId xmlns:a16="http://schemas.microsoft.com/office/drawing/2014/main" id="{3BAD01CC-A551-AA4E-4A9F-65E00603A0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90600" y="1359221"/>
            <a:ext cx="10134600" cy="40791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2BBEE9D-DC86-1EBC-2698-93AACF9365A0}"/>
              </a:ext>
            </a:extLst>
          </p:cNvPr>
          <p:cNvSpPr txBox="1"/>
          <p:nvPr/>
        </p:nvSpPr>
        <p:spPr>
          <a:xfrm>
            <a:off x="1244600" y="121562"/>
            <a:ext cx="9389453" cy="646331"/>
          </a:xfrm>
          <a:prstGeom prst="rect">
            <a:avLst/>
          </a:prstGeom>
          <a:noFill/>
        </p:spPr>
        <p:txBody>
          <a:bodyPr wrap="square" rtlCol="0">
            <a:spAutoFit/>
          </a:bodyPr>
          <a:lstStyle/>
          <a:p>
            <a:pPr algn="ctr"/>
            <a:r>
              <a:rPr lang="en-AU" sz="3600" dirty="0"/>
              <a:t>Applications are more than just Kubernetes!!!</a:t>
            </a:r>
          </a:p>
        </p:txBody>
      </p:sp>
    </p:spTree>
    <p:extLst>
      <p:ext uri="{BB962C8B-B14F-4D97-AF65-F5344CB8AC3E}">
        <p14:creationId xmlns:p14="http://schemas.microsoft.com/office/powerpoint/2010/main" val="154912558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BF00-E72A-BD4C-761B-43183270DE8E}"/>
              </a:ext>
            </a:extLst>
          </p:cNvPr>
          <p:cNvSpPr>
            <a:spLocks noGrp="1"/>
          </p:cNvSpPr>
          <p:nvPr>
            <p:ph type="title"/>
          </p:nvPr>
        </p:nvSpPr>
        <p:spPr/>
        <p:txBody>
          <a:bodyPr/>
          <a:lstStyle/>
          <a:p>
            <a:r>
              <a:rPr lang="en-AU" dirty="0"/>
              <a:t>Common Problems</a:t>
            </a:r>
          </a:p>
        </p:txBody>
      </p:sp>
      <p:graphicFrame>
        <p:nvGraphicFramePr>
          <p:cNvPr id="5" name="Content Placeholder 4">
            <a:extLst>
              <a:ext uri="{FF2B5EF4-FFF2-40B4-BE49-F238E27FC236}">
                <a16:creationId xmlns:a16="http://schemas.microsoft.com/office/drawing/2014/main" id="{4BDE8974-B402-718B-D704-FF09DB87EF11}"/>
              </a:ext>
            </a:extLst>
          </p:cNvPr>
          <p:cNvGraphicFramePr>
            <a:graphicFrameLocks noGrp="1"/>
          </p:cNvGraphicFramePr>
          <p:nvPr>
            <p:ph idx="1"/>
            <p:extLst>
              <p:ext uri="{D42A27DB-BD31-4B8C-83A1-F6EECF244321}">
                <p14:modId xmlns:p14="http://schemas.microsoft.com/office/powerpoint/2010/main" val="737499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2265198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A4AA-3AD0-188C-EF18-E336FE9505C8}"/>
              </a:ext>
            </a:extLst>
          </p:cNvPr>
          <p:cNvSpPr>
            <a:spLocks noGrp="1"/>
          </p:cNvSpPr>
          <p:nvPr>
            <p:ph type="title"/>
          </p:nvPr>
        </p:nvSpPr>
        <p:spPr/>
        <p:txBody>
          <a:bodyPr/>
          <a:lstStyle/>
          <a:p>
            <a:r>
              <a:rPr lang="en-NZ" dirty="0"/>
              <a:t>Enter Radius</a:t>
            </a:r>
          </a:p>
        </p:txBody>
      </p:sp>
      <p:sp>
        <p:nvSpPr>
          <p:cNvPr id="4" name="Content Placeholder 3">
            <a:extLst>
              <a:ext uri="{FF2B5EF4-FFF2-40B4-BE49-F238E27FC236}">
                <a16:creationId xmlns:a16="http://schemas.microsoft.com/office/drawing/2014/main" id="{2C5C9908-8176-EBB7-F70A-9B04A8C0E16E}"/>
              </a:ext>
            </a:extLst>
          </p:cNvPr>
          <p:cNvSpPr>
            <a:spLocks noGrp="1"/>
          </p:cNvSpPr>
          <p:nvPr>
            <p:ph sz="half" idx="1"/>
          </p:nvPr>
        </p:nvSpPr>
        <p:spPr/>
        <p:txBody>
          <a:bodyPr>
            <a:normAutofit/>
          </a:bodyPr>
          <a:lstStyle/>
          <a:p>
            <a:pPr marL="0" indent="0">
              <a:buNone/>
            </a:pPr>
            <a:r>
              <a:rPr lang="en-NZ" sz="3600" i="1" dirty="0"/>
              <a:t>“Radius is an open-source, cloud-native application platform that enables developers and operators to develop and collaborate on cloud native apps across public and private clouds”</a:t>
            </a:r>
          </a:p>
        </p:txBody>
      </p:sp>
      <p:pic>
        <p:nvPicPr>
          <p:cNvPr id="1026" name="Picture 2">
            <a:extLst>
              <a:ext uri="{FF2B5EF4-FFF2-40B4-BE49-F238E27FC236}">
                <a16:creationId xmlns:a16="http://schemas.microsoft.com/office/drawing/2014/main" id="{183DE906-82C3-33B5-D41F-FC5715B8AB00}"/>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245304" y="1825625"/>
            <a:ext cx="5035391" cy="435133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Radius">
            <a:extLst>
              <a:ext uri="{FF2B5EF4-FFF2-40B4-BE49-F238E27FC236}">
                <a16:creationId xmlns:a16="http://schemas.microsoft.com/office/drawing/2014/main" id="{1C06C7B8-B97A-C233-80DC-299322E48A1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13769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7FDF32-B80D-5EE6-794F-7182AEE2A1FF}"/>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3800" kern="1200">
                <a:solidFill>
                  <a:schemeClr val="tx1"/>
                </a:solidFill>
                <a:latin typeface="+mj-lt"/>
                <a:ea typeface="+mj-ea"/>
                <a:cs typeface="+mj-cs"/>
              </a:rPr>
              <a:t>Developer + Operator Collaboration</a:t>
            </a:r>
          </a:p>
        </p:txBody>
      </p:sp>
      <p:sp>
        <p:nvSpPr>
          <p:cNvPr id="3081"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37F9A30-F7F3-7655-2731-D9AF4946BEB2}"/>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200"/>
              <a:t>Developers define applications and dependencies</a:t>
            </a:r>
          </a:p>
          <a:p>
            <a:r>
              <a:rPr lang="en-US" sz="2200"/>
              <a:t>Operators define environments .</a:t>
            </a:r>
          </a:p>
          <a:p>
            <a:r>
              <a:rPr lang="en-US" sz="2200"/>
              <a:t>Radius brings them together, deploying apps and infra that meet both requirements.</a:t>
            </a:r>
          </a:p>
        </p:txBody>
      </p:sp>
      <p:pic>
        <p:nvPicPr>
          <p:cNvPr id="3074" name="Picture 2">
            <a:extLst>
              <a:ext uri="{FF2B5EF4-FFF2-40B4-BE49-F238E27FC236}">
                <a16:creationId xmlns:a16="http://schemas.microsoft.com/office/drawing/2014/main" id="{A187832A-739A-E00E-5D39-B1AF0C276E3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654296" y="1884291"/>
            <a:ext cx="6903720" cy="30894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adius">
            <a:extLst>
              <a:ext uri="{FF2B5EF4-FFF2-40B4-BE49-F238E27FC236}">
                <a16:creationId xmlns:a16="http://schemas.microsoft.com/office/drawing/2014/main" id="{C74EBC26-4804-16D4-5CB1-91D0C272D84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609218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881BE-E5F4-E718-0908-803697554FE4}"/>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000" kern="1200" dirty="0">
                <a:solidFill>
                  <a:schemeClr val="tx1"/>
                </a:solidFill>
                <a:latin typeface="+mj-lt"/>
                <a:ea typeface="+mj-ea"/>
                <a:cs typeface="+mj-cs"/>
              </a:rPr>
              <a:t>Applications</a:t>
            </a:r>
          </a:p>
        </p:txBody>
      </p:sp>
      <p:pic>
        <p:nvPicPr>
          <p:cNvPr id="4098" name="Picture 2">
            <a:extLst>
              <a:ext uri="{FF2B5EF4-FFF2-40B4-BE49-F238E27FC236}">
                <a16:creationId xmlns:a16="http://schemas.microsoft.com/office/drawing/2014/main" id="{1711A957-C43E-6B0D-3582-BA7F2D5A157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30936" y="1190822"/>
            <a:ext cx="5458968" cy="4476355"/>
          </a:xfrm>
          <a:prstGeom prst="rect">
            <a:avLst/>
          </a:prstGeom>
          <a:noFill/>
          <a:extLst>
            <a:ext uri="{909E8E84-426E-40DD-AFC4-6F175D3DCCD1}">
              <a14:hiddenFill xmlns:a14="http://schemas.microsoft.com/office/drawing/2010/main">
                <a:solidFill>
                  <a:srgbClr val="FFFFFF"/>
                </a:solidFill>
              </a14:hiddenFill>
            </a:ext>
          </a:extLst>
        </p:spPr>
      </p:pic>
      <p:sp>
        <p:nvSpPr>
          <p:cNvPr id="410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36F9B852-7CD6-5300-F82F-6F689B72C762}"/>
              </a:ext>
            </a:extLst>
          </p:cNvPr>
          <p:cNvSpPr>
            <a:spLocks noGrp="1"/>
          </p:cNvSpPr>
          <p:nvPr>
            <p:ph sz="half" idx="2"/>
          </p:nvPr>
        </p:nvSpPr>
        <p:spPr>
          <a:xfrm>
            <a:off x="6739128" y="2664886"/>
            <a:ext cx="4818888" cy="3550789"/>
          </a:xfrm>
        </p:spPr>
        <p:txBody>
          <a:bodyPr vert="horz" lIns="91440" tIns="45720" rIns="91440" bIns="45720" rtlCol="0" anchor="t">
            <a:normAutofit/>
          </a:bodyPr>
          <a:lstStyle/>
          <a:p>
            <a:r>
              <a:rPr lang="en-US" sz="2200"/>
              <a:t>Primary resource that brings your application + infra together.</a:t>
            </a:r>
          </a:p>
          <a:p>
            <a:r>
              <a:rPr lang="en-US" sz="2200"/>
              <a:t>Includes services, dependencies, relationships.</a:t>
            </a:r>
          </a:p>
          <a:p>
            <a:r>
              <a:rPr lang="en-US" sz="2200"/>
              <a:t>Single description and view of entire app via an Application Graph</a:t>
            </a:r>
          </a:p>
        </p:txBody>
      </p:sp>
      <p:pic>
        <p:nvPicPr>
          <p:cNvPr id="3" name="Picture 2" descr="Radius">
            <a:extLst>
              <a:ext uri="{FF2B5EF4-FFF2-40B4-BE49-F238E27FC236}">
                <a16:creationId xmlns:a16="http://schemas.microsoft.com/office/drawing/2014/main" id="{561F28AD-DA38-B6C0-4D07-3C3D50A710C1}"/>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739128" y="638089"/>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00914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1955DE-4983-D8B1-9653-EC6F2AB37A9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Application portability</a:t>
            </a:r>
          </a:p>
        </p:txBody>
      </p:sp>
      <p:sp>
        <p:nvSpPr>
          <p:cNvPr id="5129"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2DC528-9DDE-F042-ABFC-AECFF23D2F4B}"/>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1900"/>
              <a:t>Designed to be cloud + platform agnostic</a:t>
            </a:r>
          </a:p>
          <a:p>
            <a:r>
              <a:rPr lang="en-US" sz="1900"/>
              <a:t>Define app once, deploy to any platform that supports Radius.</a:t>
            </a:r>
          </a:p>
          <a:p>
            <a:r>
              <a:rPr lang="en-US" sz="1900"/>
              <a:t>Developers define app requirements.</a:t>
            </a:r>
          </a:p>
          <a:p>
            <a:r>
              <a:rPr lang="en-US" sz="1900"/>
              <a:t>Operators define environments and recipes that bind to those requirements.</a:t>
            </a:r>
          </a:p>
        </p:txBody>
      </p:sp>
      <p:pic>
        <p:nvPicPr>
          <p:cNvPr id="5122" name="Picture 2">
            <a:extLst>
              <a:ext uri="{FF2B5EF4-FFF2-40B4-BE49-F238E27FC236}">
                <a16:creationId xmlns:a16="http://schemas.microsoft.com/office/drawing/2014/main" id="{D13BDD62-570B-33C9-19E7-DB13A772578C}"/>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4654296" y="2177699"/>
            <a:ext cx="6903720" cy="25026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Radius">
            <a:extLst>
              <a:ext uri="{FF2B5EF4-FFF2-40B4-BE49-F238E27FC236}">
                <a16:creationId xmlns:a16="http://schemas.microsoft.com/office/drawing/2014/main" id="{B179C0E3-84EC-B0AC-C101-BF06836096B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713128" y="668115"/>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785515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D99A9E-34C6-A915-86FA-0F1D61C7535E}"/>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400" kern="1200">
                <a:solidFill>
                  <a:schemeClr val="tx1"/>
                </a:solidFill>
                <a:latin typeface="+mj-lt"/>
                <a:ea typeface="+mj-ea"/>
                <a:cs typeface="+mj-cs"/>
              </a:rPr>
              <a:t>Radius Recipes</a:t>
            </a:r>
          </a:p>
        </p:txBody>
      </p:sp>
      <p:pic>
        <p:nvPicPr>
          <p:cNvPr id="6146" name="Picture 2">
            <a:extLst>
              <a:ext uri="{FF2B5EF4-FFF2-40B4-BE49-F238E27FC236}">
                <a16:creationId xmlns:a16="http://schemas.microsoft.com/office/drawing/2014/main" id="{4B8ED1A2-19C6-9628-77B4-BECCA5B72110}"/>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tretch>
            <a:fillRect/>
          </a:stretch>
        </p:blipFill>
        <p:spPr bwMode="auto">
          <a:xfrm>
            <a:off x="630936" y="2282617"/>
            <a:ext cx="5458968" cy="2292766"/>
          </a:xfrm>
          <a:prstGeom prst="rect">
            <a:avLst/>
          </a:prstGeom>
          <a:noFill/>
          <a:extLst>
            <a:ext uri="{909E8E84-426E-40DD-AFC4-6F175D3DCCD1}">
              <a14:hiddenFill xmlns:a14="http://schemas.microsoft.com/office/drawing/2010/main">
                <a:solidFill>
                  <a:srgbClr val="FFFFFF"/>
                </a:solidFill>
              </a14:hiddenFill>
            </a:ext>
          </a:extLst>
        </p:spPr>
      </p:pic>
      <p:sp>
        <p:nvSpPr>
          <p:cNvPr id="6153"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3730A95-AC2F-1C15-6588-2AC0DBE76FA9}"/>
              </a:ext>
            </a:extLst>
          </p:cNvPr>
          <p:cNvSpPr>
            <a:spLocks noGrp="1"/>
          </p:cNvSpPr>
          <p:nvPr>
            <p:ph sz="half" idx="2"/>
          </p:nvPr>
        </p:nvSpPr>
        <p:spPr>
          <a:xfrm>
            <a:off x="6739128" y="2664886"/>
            <a:ext cx="4818888" cy="3550789"/>
          </a:xfrm>
        </p:spPr>
        <p:txBody>
          <a:bodyPr vert="horz" lIns="91440" tIns="45720" rIns="91440" bIns="45720" rtlCol="0" anchor="t">
            <a:normAutofit/>
          </a:bodyPr>
          <a:lstStyle/>
          <a:p>
            <a:r>
              <a:rPr lang="en-US" sz="2200"/>
              <a:t>Recipes enable a seperation of concerns between Ops and developers by automating infra deployment.</a:t>
            </a:r>
          </a:p>
          <a:p>
            <a:r>
              <a:rPr lang="en-US" sz="2200"/>
              <a:t>Devs choose the resource they want.</a:t>
            </a:r>
          </a:p>
          <a:p>
            <a:r>
              <a:rPr lang="en-US" sz="2200"/>
              <a:t>Ops codify their environment with how these resources should be deployed.</a:t>
            </a:r>
          </a:p>
        </p:txBody>
      </p:sp>
      <p:pic>
        <p:nvPicPr>
          <p:cNvPr id="3" name="Picture 2" descr="Radius">
            <a:extLst>
              <a:ext uri="{FF2B5EF4-FFF2-40B4-BE49-F238E27FC236}">
                <a16:creationId xmlns:a16="http://schemas.microsoft.com/office/drawing/2014/main" id="{D1C6E2D3-01AD-0DE2-E840-A5A65E38EED2}"/>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917344" y="278297"/>
            <a:ext cx="2640672" cy="719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516084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2892</TotalTime>
  <Words>1519</Words>
  <Application>Microsoft Office PowerPoint</Application>
  <PresentationFormat>Widescreen</PresentationFormat>
  <Paragraphs>124</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Building and operating cloud-native applications with Radius</vt:lpstr>
      <vt:lpstr>Agenda</vt:lpstr>
      <vt:lpstr>PowerPoint Presentation</vt:lpstr>
      <vt:lpstr>Common Problems</vt:lpstr>
      <vt:lpstr>Enter Radius</vt:lpstr>
      <vt:lpstr>Developer + Operator Collaboration</vt:lpstr>
      <vt:lpstr>Applications</vt:lpstr>
      <vt:lpstr>Application portability</vt:lpstr>
      <vt:lpstr>Radius Recipes</vt:lpstr>
      <vt:lpstr>Environments</vt:lpstr>
      <vt:lpstr>Radius Architecture</vt:lpstr>
      <vt:lpstr>General Resource Management API</vt:lpstr>
      <vt:lpstr>Radius provided resource providers</vt:lpstr>
      <vt:lpstr>Tools to work with Radius</vt:lpstr>
      <vt:lpstr>Demo time!</vt:lpstr>
      <vt:lpstr>Want to learn more?</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and operating cloud-native applications with Radius</dc:title>
  <dc:creator>Will Velida</dc:creator>
  <cp:lastModifiedBy>Will Velida</cp:lastModifiedBy>
  <cp:revision>11</cp:revision>
  <dcterms:created xsi:type="dcterms:W3CDTF">2024-01-26T05:28:29Z</dcterms:created>
  <dcterms:modified xsi:type="dcterms:W3CDTF">2024-02-05T10:36:07Z</dcterms:modified>
</cp:coreProperties>
</file>