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7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4170" autoAdjust="0"/>
  </p:normalViewPr>
  <p:slideViewPr>
    <p:cSldViewPr snapToGrid="0">
      <p:cViewPr varScale="1">
        <p:scale>
          <a:sx n="55" d="100"/>
          <a:sy n="55" d="100"/>
        </p:scale>
        <p:origin x="17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953D-6DB0-4BE7-A6B4-33CF430C8F43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551C5-24E4-4259-B867-4B34F1EBB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C3B6E-EAD7-424A-90B1-DE1CA9E9174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28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PSMC is a method of demographic inference that uses one diploid (or 2 haploid) sequences to infer a history of population size changes. It uses the distribution of heterozygous sites along the genome to infer recombination and coalescence events</a:t>
            </a:r>
          </a:p>
          <a:p>
            <a:endParaRPr lang="en-GB" dirty="0"/>
          </a:p>
          <a:p>
            <a:r>
              <a:rPr lang="en-GB" dirty="0"/>
              <a:t>The same increase in Ne is seen in both  populations, showing that it did indeed occur before the populations split and it is not specific to the Iberian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PSMC is a method of demographic inference that uses one diploid (or 2 haploid) sequences to infer a history of population size changes. It uses the distribution of heterozygous sites along the genome to infer recombination and coalescence events</a:t>
            </a:r>
          </a:p>
          <a:p>
            <a:endParaRPr lang="en-GB" dirty="0"/>
          </a:p>
          <a:p>
            <a:r>
              <a:rPr lang="en-GB" dirty="0"/>
              <a:t>Fairly concordant</a:t>
            </a:r>
          </a:p>
          <a:p>
            <a:endParaRPr lang="en-GB" dirty="0"/>
          </a:p>
          <a:p>
            <a:r>
              <a:rPr lang="en-GB" dirty="0" err="1"/>
              <a:t>bSFS</a:t>
            </a:r>
            <a:r>
              <a:rPr lang="en-GB" dirty="0"/>
              <a:t> parameters are the red dotted lines, blue dotted lines are the bootstrap medians, grey areas are the C.I.s.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Little difference observed between the 2 pairs of individuals, so there doesn’t appear to be too much population structure and there was no further investigation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44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well as demography affecting tests for selection, selection can affect tests for demography.</a:t>
            </a:r>
          </a:p>
          <a:p>
            <a:endParaRPr lang="en-GB" dirty="0"/>
          </a:p>
          <a:p>
            <a:r>
              <a:rPr lang="en-GB" dirty="0" err="1"/>
              <a:t>Nvit</a:t>
            </a:r>
            <a:r>
              <a:rPr lang="en-GB" dirty="0"/>
              <a:t> is in the family </a:t>
            </a:r>
            <a:r>
              <a:rPr lang="en-GB" dirty="0" err="1"/>
              <a:t>Pteromalidae</a:t>
            </a:r>
            <a:r>
              <a:rPr lang="en-GB" dirty="0"/>
              <a:t>, same as </a:t>
            </a:r>
            <a:r>
              <a:rPr lang="en-GB" dirty="0" err="1"/>
              <a:t>Cfun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Results do not greatly affect inferences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164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51C5-24E4-4259-B867-4B34F1EBB20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369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Generalists are expected to have more duplicates that are under positive selection than specialists, due to the high habitat diversity driving positive selection in multiple different directions</a:t>
            </a:r>
          </a:p>
          <a:p>
            <a:endParaRPr lang="en-GB" dirty="0"/>
          </a:p>
          <a:p>
            <a:r>
              <a:rPr lang="en-GB" dirty="0"/>
              <a:t>With the expectation that functions enriched for duplicates in generalists are those involved in host interactions </a:t>
            </a:r>
            <a:r>
              <a:rPr lang="en-GB" dirty="0" err="1"/>
              <a:t>eg</a:t>
            </a:r>
            <a:r>
              <a:rPr lang="en-GB" dirty="0"/>
              <a:t> chemoreception</a:t>
            </a:r>
          </a:p>
          <a:p>
            <a:endParaRPr lang="en-GB" dirty="0"/>
          </a:p>
          <a:p>
            <a:r>
              <a:rPr lang="en-GB" dirty="0"/>
              <a:t>This requires a comparative approach and a system with similar requirements to the demography study, so I will use the gall wasp </a:t>
            </a:r>
            <a:r>
              <a:rPr lang="en-GB" dirty="0" err="1"/>
              <a:t>parasitoid</a:t>
            </a:r>
            <a:r>
              <a:rPr lang="en-GB" dirty="0"/>
              <a:t> system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30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Heterozygotes are impossible in haploids so they must be duplicates or errors</a:t>
            </a:r>
          </a:p>
          <a:p>
            <a:endParaRPr lang="en-GB" dirty="0"/>
          </a:p>
          <a:p>
            <a:r>
              <a:rPr lang="en-GB" dirty="0"/>
              <a:t>I will then test for higher rate of evolution in duplicated genes, and find how this varies according to host range and gene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10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want to be able to test for selection. However, current selection tests…</a:t>
            </a:r>
          </a:p>
          <a:p>
            <a:r>
              <a:rPr lang="en-GB" dirty="0"/>
              <a:t>However, the effects of demography…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51C5-24E4-4259-B867-4B34F1EBB20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0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test out the </a:t>
            </a:r>
            <a:r>
              <a:rPr lang="en-GB" dirty="0" err="1"/>
              <a:t>bSFS</a:t>
            </a:r>
            <a:r>
              <a:rPr lang="en-GB" dirty="0"/>
              <a:t> method of selection inference, and to investigate the action of selection in adaptation, I will look at </a:t>
            </a:r>
            <a:r>
              <a:rPr lang="en-GB" dirty="0" err="1"/>
              <a:t>Dmoj</a:t>
            </a:r>
            <a:r>
              <a:rPr lang="en-GB" dirty="0"/>
              <a:t>, because</a:t>
            </a:r>
          </a:p>
          <a:p>
            <a:r>
              <a:rPr lang="en-GB" dirty="0" err="1"/>
              <a:t>Dmoj</a:t>
            </a:r>
            <a:r>
              <a:rPr lang="en-GB" dirty="0"/>
              <a:t> has populations that are quite highly diverged, so is good for investigating selection when there is more divergence than between populations in the </a:t>
            </a:r>
            <a:r>
              <a:rPr lang="en-GB" dirty="0" err="1"/>
              <a:t>parasitoid</a:t>
            </a:r>
            <a:r>
              <a:rPr lang="en-GB" dirty="0"/>
              <a:t> system</a:t>
            </a:r>
          </a:p>
          <a:p>
            <a:endParaRPr lang="en-GB" dirty="0"/>
          </a:p>
          <a:p>
            <a:r>
              <a:rPr lang="en-GB" dirty="0"/>
              <a:t>And I want to find out which genes are involved in this adaptation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blockwise</a:t>
            </a:r>
            <a:r>
              <a:rPr lang="en-GB" dirty="0"/>
              <a:t> method could be used on data such as this as either a genome scan or on candidate gene sets to find genes under stronger selection than the rest of the genome.</a:t>
            </a:r>
          </a:p>
          <a:p>
            <a:endParaRPr lang="en-GB" dirty="0"/>
          </a:p>
          <a:p>
            <a:r>
              <a:rPr lang="en-GB" dirty="0"/>
              <a:t>As differentially expressed genes are thought to be important in adaptation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64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Going back to my original question, I want to find out how ecology influences selection</a:t>
            </a:r>
          </a:p>
          <a:p>
            <a:endParaRPr lang="en-GB" dirty="0"/>
          </a:p>
          <a:p>
            <a:r>
              <a:rPr lang="en-GB" dirty="0"/>
              <a:t>Specifically, do specialist species…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51C5-24E4-4259-B867-4B34F1EBB20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1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would like to do is to find the ecological causes of selection. Few studies have been able to do this, despite this being a fundamental question which is now possible to answer due to modern sequencing technologies.</a:t>
            </a:r>
          </a:p>
          <a:p>
            <a:endParaRPr lang="en-GB" dirty="0"/>
          </a:p>
          <a:p>
            <a:r>
              <a:rPr lang="en-GB" dirty="0"/>
              <a:t>One problem is that demography can confound tests of selection due to their similar effects on the genome.</a:t>
            </a:r>
          </a:p>
          <a:p>
            <a:r>
              <a:rPr lang="en-GB" dirty="0"/>
              <a:t>For example, both bottlenecks and selective sweeps can produce star shaped genealogies with an excess of rare variants, like this figure.</a:t>
            </a:r>
          </a:p>
          <a:p>
            <a:endParaRPr lang="en-GB" dirty="0"/>
          </a:p>
          <a:p>
            <a:r>
              <a:rPr lang="en-GB" dirty="0"/>
              <a:t>The best way to control for demography is by modelling it explicitly, and then use the model as a null model on top of which to model selection.</a:t>
            </a:r>
          </a:p>
          <a:p>
            <a:endParaRPr lang="en-GB" dirty="0"/>
          </a:p>
          <a:p>
            <a:r>
              <a:rPr lang="en-GB" dirty="0"/>
              <a:t>Two events that have very strong effects on selection tests are bottlenecks and sudden changes in population size.</a:t>
            </a:r>
          </a:p>
          <a:p>
            <a:r>
              <a:rPr lang="en-GB" dirty="0"/>
              <a:t>Finding how and when these events occur across species in  a community could help us understand more about how ecology influences demography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51C5-24E4-4259-B867-4B34F1EBB2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09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…other historical events such as population splits, glaciations and population size changes</a:t>
            </a:r>
          </a:p>
          <a:p>
            <a:r>
              <a:rPr lang="en-GB" dirty="0"/>
              <a:t>Control for phylogeny using </a:t>
            </a:r>
            <a:r>
              <a:rPr lang="en-GB" dirty="0" err="1"/>
              <a:t>Felsenstein’s</a:t>
            </a:r>
            <a:r>
              <a:rPr lang="en-GB" dirty="0"/>
              <a:t> independent comparisons</a:t>
            </a:r>
          </a:p>
          <a:p>
            <a:endParaRPr lang="en-GB" dirty="0"/>
          </a:p>
          <a:p>
            <a:r>
              <a:rPr lang="en-GB" dirty="0"/>
              <a:t>If I can’t get the </a:t>
            </a:r>
            <a:r>
              <a:rPr lang="en-GB" dirty="0" err="1"/>
              <a:t>bSFS</a:t>
            </a:r>
            <a:r>
              <a:rPr lang="en-GB" dirty="0"/>
              <a:t> method to work for selection, I could instead use something like </a:t>
            </a:r>
            <a:r>
              <a:rPr lang="en-GB" dirty="0" err="1"/>
              <a:t>Sweepfinder</a:t>
            </a:r>
            <a:r>
              <a:rPr lang="en-GB" dirty="0"/>
              <a:t> that uses the CLR, or a haplotype based method although both of these require more individuals sequenced and haplotype methods require well assembled genomes. Maybe </a:t>
            </a:r>
            <a:r>
              <a:rPr lang="en-GB" dirty="0" err="1"/>
              <a:t>Sweepfinder</a:t>
            </a:r>
            <a:r>
              <a:rPr lang="en-GB" dirty="0"/>
              <a:t>? But I will still need to sequence a lot more individuals, won’t be able to use nearly as many species.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85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Host ranges should be contrasting with the other species within their genera, so one has a wide and one a narrow host range. This will give the maximum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87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Rate of evolution- haven’t decided what test yet. </a:t>
            </a:r>
            <a:r>
              <a:rPr lang="en-GB" dirty="0" err="1"/>
              <a:t>Dn</a:t>
            </a:r>
            <a:r>
              <a:rPr lang="en-GB" dirty="0"/>
              <a:t>/ds may be too long time scale, with too few differences between genes to work.</a:t>
            </a:r>
          </a:p>
          <a:p>
            <a:endParaRPr lang="en-GB" dirty="0"/>
          </a:p>
          <a:p>
            <a:r>
              <a:rPr lang="en-GB" dirty="0"/>
              <a:t>Are duplicates expected to have a higher rate of </a:t>
            </a:r>
            <a:r>
              <a:rPr lang="en-GB" dirty="0" err="1"/>
              <a:t>evo</a:t>
            </a:r>
            <a:r>
              <a:rPr lang="en-GB" dirty="0"/>
              <a:t> in specialists or generalists?</a:t>
            </a:r>
          </a:p>
          <a:p>
            <a:r>
              <a:rPr lang="en-GB" dirty="0"/>
              <a:t>Stronger selection in generalists, but maybe higher rate in specialists if there is relaxation of functional constraint? Or if no relaxation then higher rate in generalists.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41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 have tried to show how there is information in the </a:t>
            </a:r>
            <a:r>
              <a:rPr lang="en-GB" dirty="0" err="1"/>
              <a:t>bSFS</a:t>
            </a:r>
            <a:r>
              <a:rPr lang="en-GB" dirty="0"/>
              <a:t> to detect selection.</a:t>
            </a:r>
          </a:p>
          <a:p>
            <a:r>
              <a:rPr lang="en-GB" dirty="0"/>
              <a:t>I have plotted proportions of each possible…</a:t>
            </a:r>
          </a:p>
          <a:p>
            <a:endParaRPr lang="en-GB" dirty="0"/>
          </a:p>
          <a:p>
            <a:r>
              <a:rPr lang="en-GB" dirty="0"/>
              <a:t>Where a mutational configuration is an arrangement of mutations on the branches of the genealogy in each block, or a SFS in a block</a:t>
            </a:r>
          </a:p>
          <a:p>
            <a:endParaRPr lang="en-GB" dirty="0"/>
          </a:p>
          <a:p>
            <a:r>
              <a:rPr lang="en-GB" dirty="0"/>
              <a:t>Lower diversity therefore more invariant blocks expected in genic regions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selection in the form of selective sweeps is expected to leave an excess of singletons in genic blocks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intergenic blocks in this graph are also affected by demography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7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comparative study of selection and demography such as this requires a system in which potentially confounding factors can be controlled for.</a:t>
            </a:r>
          </a:p>
          <a:p>
            <a:r>
              <a:rPr lang="en-GB" dirty="0"/>
              <a:t>Ecologically closed so it can be considered in isolation of other communities.</a:t>
            </a:r>
          </a:p>
          <a:p>
            <a:r>
              <a:rPr lang="en-GB" dirty="0"/>
              <a:t>Species closely related to control for evolutionary history</a:t>
            </a:r>
          </a:p>
          <a:p>
            <a:r>
              <a:rPr lang="en-GB" dirty="0"/>
              <a:t>Panmictic populations so assumptions of models are fulfilled (structure creates linkage that looks like demography or selection)</a:t>
            </a:r>
          </a:p>
          <a:p>
            <a:r>
              <a:rPr lang="en-GB" dirty="0"/>
              <a:t>Colocalised so there is control for habitat variation</a:t>
            </a:r>
          </a:p>
          <a:p>
            <a:r>
              <a:rPr lang="en-GB" dirty="0"/>
              <a:t>Good existing data so species interactions are known and inferences can be seen in context of the </a:t>
            </a:r>
            <a:r>
              <a:rPr lang="en-GB" dirty="0" err="1"/>
              <a:t>phylogeography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Oak tree, gall on oak tree made by gall wasp (</a:t>
            </a:r>
            <a:r>
              <a:rPr lang="en-GB" dirty="0" err="1"/>
              <a:t>Andricus</a:t>
            </a:r>
            <a:r>
              <a:rPr lang="en-GB" dirty="0"/>
              <a:t> </a:t>
            </a:r>
            <a:r>
              <a:rPr lang="en-GB" dirty="0" err="1"/>
              <a:t>kollari</a:t>
            </a:r>
            <a:r>
              <a:rPr lang="en-GB" dirty="0"/>
              <a:t>?), inquiline (</a:t>
            </a:r>
            <a:r>
              <a:rPr lang="en-GB" dirty="0" err="1"/>
              <a:t>Synergus</a:t>
            </a:r>
            <a:r>
              <a:rPr lang="en-GB" dirty="0"/>
              <a:t> sp.), </a:t>
            </a:r>
            <a:r>
              <a:rPr lang="en-GB" dirty="0" err="1"/>
              <a:t>parasitoid</a:t>
            </a:r>
            <a:r>
              <a:rPr lang="en-GB" dirty="0"/>
              <a:t> (</a:t>
            </a:r>
            <a:r>
              <a:rPr lang="en-GB" dirty="0" err="1"/>
              <a:t>Ormyrus</a:t>
            </a:r>
            <a:r>
              <a:rPr lang="en-GB" dirty="0"/>
              <a:t> </a:t>
            </a:r>
            <a:r>
              <a:rPr lang="en-GB" dirty="0" err="1"/>
              <a:t>nitidulus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7D0F5-2DCE-4465-9B83-B87608AE648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37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6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Refugia are places where populations were able to survive during glacial periods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Lynsey’s estimates used different samples and divergence instead of diversity</a:t>
            </a:r>
          </a:p>
          <a:p>
            <a:endParaRPr lang="en-GB" dirty="0"/>
          </a:p>
          <a:p>
            <a:r>
              <a:rPr lang="en-GB" dirty="0"/>
              <a:t>Known times of population splits will enable me to link them with times of population size changes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34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Iberia was selected because it is well studied, panmictic and all species here have overlapping ranges there</a:t>
            </a:r>
          </a:p>
          <a:p>
            <a:endParaRPr lang="en-GB" dirty="0"/>
          </a:p>
          <a:p>
            <a:r>
              <a:rPr lang="en-GB" dirty="0"/>
              <a:t>Pictures: </a:t>
            </a:r>
            <a:r>
              <a:rPr lang="en-GB" dirty="0" err="1"/>
              <a:t>Taur</a:t>
            </a:r>
            <a:r>
              <a:rPr lang="en-GB" dirty="0"/>
              <a:t>, </a:t>
            </a:r>
            <a:r>
              <a:rPr lang="en-GB" dirty="0" err="1"/>
              <a:t>Onit</a:t>
            </a:r>
            <a:r>
              <a:rPr lang="en-GB" dirty="0"/>
              <a:t>, Ebru and </a:t>
            </a:r>
            <a:r>
              <a:rPr lang="en-GB" dirty="0" err="1"/>
              <a:t>Cfun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9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using this method because it doesn’t require large sample sizes and well assembled genomes so it fits my data well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of bottlenecks and step changes in population size were fitted using the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blockwise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composite likelihood method described by Lohse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(2011).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7D0F5-2DCE-4465-9B83-B87608AE64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5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models had a higher likelihood than the null model in all species</a:t>
            </a:r>
          </a:p>
          <a:p>
            <a:r>
              <a:rPr lang="en-GB" i="1" dirty="0"/>
              <a:t>T. </a:t>
            </a:r>
            <a:r>
              <a:rPr lang="en-GB" i="1" dirty="0" err="1"/>
              <a:t>auratus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/>
              <a:t>M. </a:t>
            </a:r>
            <a:r>
              <a:rPr lang="en-GB" i="1" dirty="0" err="1"/>
              <a:t>stigmatizans</a:t>
            </a:r>
            <a:r>
              <a:rPr lang="en-GB" i="1" dirty="0"/>
              <a:t> </a:t>
            </a:r>
            <a:r>
              <a:rPr lang="en-GB" dirty="0"/>
              <a:t>had a higher </a:t>
            </a:r>
            <a:r>
              <a:rPr lang="en-GB" i="1" dirty="0" err="1"/>
              <a:t>lnL</a:t>
            </a:r>
            <a:r>
              <a:rPr lang="en-GB" dirty="0"/>
              <a:t> for the step change model</a:t>
            </a:r>
          </a:p>
          <a:p>
            <a:r>
              <a:rPr lang="en-GB" dirty="0"/>
              <a:t>All other species had higher </a:t>
            </a:r>
            <a:r>
              <a:rPr lang="en-GB" i="1" dirty="0" err="1"/>
              <a:t>lnL</a:t>
            </a:r>
            <a:r>
              <a:rPr lang="en-GB" dirty="0"/>
              <a:t> for the bottleneck model</a:t>
            </a:r>
          </a:p>
          <a:p>
            <a:endParaRPr lang="en-GB" dirty="0"/>
          </a:p>
          <a:p>
            <a:r>
              <a:rPr lang="en-GB" dirty="0"/>
              <a:t>I have shown by parametric bootstraps that </a:t>
            </a:r>
            <a:r>
              <a:rPr lang="en-GB" dirty="0" err="1"/>
              <a:t>Taur</a:t>
            </a:r>
            <a:r>
              <a:rPr lang="en-GB" dirty="0"/>
              <a:t> and </a:t>
            </a:r>
            <a:r>
              <a:rPr lang="en-GB" dirty="0" err="1"/>
              <a:t>Msti</a:t>
            </a:r>
            <a:r>
              <a:rPr lang="en-GB" dirty="0"/>
              <a:t> have significantly higher </a:t>
            </a:r>
            <a:r>
              <a:rPr lang="en-GB" dirty="0" err="1"/>
              <a:t>logL</a:t>
            </a:r>
            <a:r>
              <a:rPr lang="en-GB" dirty="0"/>
              <a:t> for the step change model than for the null. I am in the process of doing this for the other species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51C5-24E4-4259-B867-4B34F1EBB2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5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Looking at just the model that had the highest likelihood in each species, you see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51C5-24E4-4259-B867-4B34F1EBB2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41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DD07-37C0-46C0-8BCA-9CCDA33F1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82A65-4A2A-4C90-AF5D-92732C5B1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CD7E-B410-495A-A518-7AFB0C4C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3AD12-197F-417A-B5DD-1EEA7288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C425-0972-4631-B277-7368B57E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2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B6CD-C261-4E41-8D95-3760FCCE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0A492-6A18-4780-8A69-15B44007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5FF9-5EEF-4476-8D14-687A779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89B8-B2D2-4AB9-91A5-00951741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2E48-2B9B-496D-A3EE-0FC4B413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78620-9E32-455F-9FBD-CD0CA6127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B58E3-1167-493B-AC03-1C9AD81A1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4946-8B7D-4363-9E33-59557EFF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DB29-F1D8-4726-9E8D-F0C09DF6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1DA9-4F96-4B06-B39F-44F5A1AD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5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4B24-810D-4C4E-93D4-35B05318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B401-14F0-411D-A478-6987950E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5C2D-7728-4DD2-834F-860E6724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F96A-EF60-4E5A-BDDE-1B11A9D0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E7AE-D1B7-44B0-B526-C29B4F2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F24E-A5F8-41AD-9136-F734B444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0304-C18B-4BCE-9651-48B7DAA3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ADDAD-D258-4E54-8B1B-BCE3529B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6A4F-6FB1-4F0E-B56B-B1277791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2ADE-1A69-45B8-A1D4-AB99B5A1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6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955-505C-4561-90A0-DFF56BAF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E84B-E9C1-4C77-81EF-2F230D532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1102-3CC6-45A9-BD3F-F98221DD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B014B-E9A2-46BD-923F-F9783C44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07B2E-26C5-4316-9A29-8F98468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F1F98-BBB6-4B61-BD19-5751CC12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E0F9-8EA8-4D91-AEE0-29F970C1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958C-33E4-4FBB-AD70-6C4E0391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D2C92-FC65-40B9-8927-D0B8D9A8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4B3E1-FDF6-4CB6-966D-706EFB57C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B074C-6D67-464C-BB64-EF03EE864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F27AC-5E47-48B2-97BF-AE776D7A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305FC-9633-4BA8-B6FC-4E10F93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54E0-C7E5-43FC-9570-075020E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1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BBB0-1DD9-4AFE-9E7B-123FAC0E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F62EB-063B-4CC3-9503-3C47C09D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3B25F-E7E9-4700-BF6C-5A489542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6907C-C390-496C-A083-4C91AA4C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69FA0-DB6D-4AFE-81B0-564CAC55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85877-CECA-47F9-A478-707A38B3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4DA7-EE0C-4423-AD6D-3E9ED61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3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B6C4-9C8A-4639-8C6F-0D5F3CDF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3575-B5D0-4E00-ABCA-27B7B580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161CD-70F7-409B-8E79-3F17AD048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B833-02F1-4D44-B51D-9171BC03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6B0A8-9008-433B-AF1A-FFCFCAE4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76ADF-4939-4507-B66E-2A242B6F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46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D5C-3027-45C4-8693-D140D3D3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19510-2805-4D06-A9EB-AD726CB4C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858EF-46CC-4A47-9BF8-1E2E0C956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DFF0-2A64-4A1B-9E86-E821A1E3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642C1-83C9-4B8C-BD1A-312137CF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D423-04D2-48AB-B23C-5BA7058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182CA-1606-4BDE-8C1A-5C8DEC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C9F5-38AD-4589-A987-C37F4F14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984C-FDB0-424F-972E-E679AECD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9BE4-C5C2-4AAC-B0AA-1F8167A0579E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C5A6-07BB-42C4-8865-5BC1D6DFE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6B3B-AB72-4DF6-A55E-B8953D2E5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E9AC-5BBD-43B7-A426-23F1D31B8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965717" y="750167"/>
            <a:ext cx="822930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0" marR="0" lvl="0" indent="0" algn="ctr" defTabSz="82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992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  <a:cs typeface="+mn-cs"/>
              </a:rPr>
              <a:t>Genome-wide selection in a guild of hymenopteran </a:t>
            </a:r>
            <a:r>
              <a:rPr kumimoji="0" lang="en-GB" sz="3992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  <a:cs typeface="+mn-cs"/>
              </a:rPr>
              <a:t>parasitoids</a:t>
            </a:r>
            <a:endParaRPr kumimoji="0" lang="en-GB" sz="1633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980740" y="1604841"/>
            <a:ext cx="8229301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0" marR="0" lvl="0" indent="0" algn="ctr" defTabSz="82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3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+mn-cs"/>
              </a:rPr>
              <a:t>William Walton</a:t>
            </a:r>
            <a:endParaRPr kumimoji="0" lang="en-GB" sz="1633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ctr" defTabSz="82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903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+mn-cs"/>
              </a:rPr>
              <a:t>Konrad Lohse, Graham Stone &amp; Mike Ritchie</a:t>
            </a:r>
            <a:endParaRPr kumimoji="0" lang="en-GB" sz="1633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pic>
        <p:nvPicPr>
          <p:cNvPr id="79" name="Picture 40"/>
          <p:cNvPicPr/>
          <p:nvPr/>
        </p:nvPicPr>
        <p:blipFill>
          <a:blip r:embed="rId3"/>
          <a:stretch/>
        </p:blipFill>
        <p:spPr>
          <a:xfrm>
            <a:off x="5311912" y="5523214"/>
            <a:ext cx="1828552" cy="812218"/>
          </a:xfrm>
          <a:prstGeom prst="rect">
            <a:avLst/>
          </a:prstGeom>
          <a:ln>
            <a:noFill/>
          </a:ln>
        </p:spPr>
      </p:pic>
      <p:pic>
        <p:nvPicPr>
          <p:cNvPr id="80" name="Picture 41"/>
          <p:cNvPicPr/>
          <p:nvPr/>
        </p:nvPicPr>
        <p:blipFill>
          <a:blip r:embed="rId4"/>
          <a:stretch/>
        </p:blipFill>
        <p:spPr>
          <a:xfrm>
            <a:off x="8955300" y="5146008"/>
            <a:ext cx="1254741" cy="1254741"/>
          </a:xfrm>
          <a:prstGeom prst="rect">
            <a:avLst/>
          </a:prstGeom>
          <a:ln>
            <a:noFill/>
          </a:ln>
        </p:spPr>
      </p:pic>
      <p:pic>
        <p:nvPicPr>
          <p:cNvPr id="81" name="Picture 42"/>
          <p:cNvPicPr/>
          <p:nvPr/>
        </p:nvPicPr>
        <p:blipFill>
          <a:blip r:embed="rId5"/>
          <a:stretch/>
        </p:blipFill>
        <p:spPr>
          <a:xfrm>
            <a:off x="1980740" y="5269784"/>
            <a:ext cx="1436649" cy="10003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651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499E-9F48-4438-B8B8-213BB2D6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EC16-3195-4B54-A206-A4FC47FE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2719"/>
            <a:ext cx="10515600" cy="2674244"/>
          </a:xfrm>
        </p:spPr>
        <p:txBody>
          <a:bodyPr/>
          <a:lstStyle/>
          <a:p>
            <a:r>
              <a:rPr lang="en-GB" dirty="0"/>
              <a:t>Possible clusters in current interglacial period and around 150kya</a:t>
            </a:r>
          </a:p>
          <a:p>
            <a:r>
              <a:rPr lang="en-GB" dirty="0"/>
              <a:t>Clusters could be due to common factors associated with those time periods such as glaciations</a:t>
            </a:r>
          </a:p>
          <a:p>
            <a:r>
              <a:rPr lang="en-GB" dirty="0"/>
              <a:t>The only increase in </a:t>
            </a:r>
            <a:r>
              <a:rPr lang="en-GB" i="1" dirty="0"/>
              <a:t>Ne</a:t>
            </a:r>
            <a:r>
              <a:rPr lang="en-GB" dirty="0"/>
              <a:t> is seen in </a:t>
            </a:r>
            <a:r>
              <a:rPr lang="en-GB" i="1" dirty="0"/>
              <a:t>T. </a:t>
            </a:r>
            <a:r>
              <a:rPr lang="en-GB" i="1" dirty="0" err="1"/>
              <a:t>auratus</a:t>
            </a:r>
            <a:r>
              <a:rPr lang="en-GB" i="1" dirty="0"/>
              <a:t> </a:t>
            </a:r>
            <a:r>
              <a:rPr lang="en-GB" dirty="0"/>
              <a:t>during an interglacial period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0A18C-D649-4ED3-909C-67C1BD1C92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45" y="1690688"/>
            <a:ext cx="7280910" cy="18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57E3-4FFA-4D0A-B683-610AC61D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Checking results with </a:t>
            </a:r>
            <a:r>
              <a:rPr lang="en-GB" i="1" dirty="0" err="1"/>
              <a:t>Torymus</a:t>
            </a:r>
            <a:r>
              <a:rPr lang="en-GB" i="1" dirty="0"/>
              <a:t> </a:t>
            </a:r>
            <a:r>
              <a:rPr lang="en-GB" i="1" dirty="0" err="1"/>
              <a:t>auratus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54D0-784E-430D-BBCB-6C2A3B32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 in Ne estimated to have occurred before Iberian and Hungarian populations split</a:t>
            </a:r>
          </a:p>
          <a:p>
            <a:r>
              <a:rPr lang="en-GB" dirty="0"/>
              <a:t>Same increase therefore expected to be seen in Hungarian population</a:t>
            </a:r>
          </a:p>
          <a:p>
            <a:r>
              <a:rPr lang="en-GB" dirty="0"/>
              <a:t>PSMC (Pairwise Sequentially Markovian Coalescent) performed to investigate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2B8C3-A7A2-47E5-99D1-530FF3DA382C}"/>
              </a:ext>
            </a:extLst>
          </p:cNvPr>
          <p:cNvPicPr/>
          <p:nvPr/>
        </p:nvPicPr>
        <p:blipFill>
          <a:blip r:embed="rId3"/>
          <a:srcRect l="26644" t="27670" r="18323" b="18317"/>
          <a:stretch>
            <a:fillRect/>
          </a:stretch>
        </p:blipFill>
        <p:spPr>
          <a:xfrm>
            <a:off x="1122947" y="4113398"/>
            <a:ext cx="4924927" cy="249594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720FF-16C6-4441-9D7B-FF24C9B11C76}"/>
              </a:ext>
            </a:extLst>
          </p:cNvPr>
          <p:cNvPicPr/>
          <p:nvPr/>
        </p:nvPicPr>
        <p:blipFill>
          <a:blip r:embed="rId4"/>
          <a:srcRect l="26520" t="27892" r="18572" b="17875"/>
          <a:stretch>
            <a:fillRect/>
          </a:stretch>
        </p:blipFill>
        <p:spPr>
          <a:xfrm>
            <a:off x="6432884" y="4113398"/>
            <a:ext cx="4920916" cy="262409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98B4F-8FE0-42F4-9572-CAC521A8E646}"/>
              </a:ext>
            </a:extLst>
          </p:cNvPr>
          <p:cNvSpPr txBox="1"/>
          <p:nvPr/>
        </p:nvSpPr>
        <p:spPr>
          <a:xfrm>
            <a:off x="4904509" y="4364181"/>
            <a:ext cx="77585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Iberia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46B18-9C9F-4816-A9F1-CA3E71F2219E}"/>
              </a:ext>
            </a:extLst>
          </p:cNvPr>
          <p:cNvSpPr txBox="1"/>
          <p:nvPr/>
        </p:nvSpPr>
        <p:spPr>
          <a:xfrm>
            <a:off x="10016836" y="43641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Hungary</a:t>
            </a:r>
          </a:p>
        </p:txBody>
      </p:sp>
    </p:spTree>
    <p:extLst>
      <p:ext uri="{BB962C8B-B14F-4D97-AF65-F5344CB8AC3E}">
        <p14:creationId xmlns:p14="http://schemas.microsoft.com/office/powerpoint/2010/main" val="30101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A9BC-D06C-4C25-A01D-9B473A2C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results with </a:t>
            </a:r>
            <a:r>
              <a:rPr lang="en-GB" i="1" dirty="0" err="1"/>
              <a:t>Ormyrus</a:t>
            </a:r>
            <a:r>
              <a:rPr lang="en-GB" i="1" dirty="0"/>
              <a:t> </a:t>
            </a:r>
            <a:r>
              <a:rPr lang="en-GB" i="1" dirty="0" err="1"/>
              <a:t>nitidulus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FA34-34A5-4A67-8C58-6783BBC6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Parametric bootstraps performed using </a:t>
            </a:r>
            <a:r>
              <a:rPr lang="en-GB" i="1" dirty="0" err="1"/>
              <a:t>msprime</a:t>
            </a:r>
            <a:r>
              <a:rPr lang="en-GB" dirty="0"/>
              <a:t> to get confidence intervals of step change</a:t>
            </a:r>
          </a:p>
          <a:p>
            <a:r>
              <a:rPr lang="en-GB" dirty="0"/>
              <a:t>Compared to results from PSMC</a:t>
            </a:r>
          </a:p>
        </p:txBody>
      </p:sp>
      <p:pic>
        <p:nvPicPr>
          <p:cNvPr id="4" name="Image5">
            <a:extLst>
              <a:ext uri="{FF2B5EF4-FFF2-40B4-BE49-F238E27FC236}">
                <a16:creationId xmlns:a16="http://schemas.microsoft.com/office/drawing/2014/main" id="{83EC150D-D960-46F6-8DAB-5B161555F3C6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 l="28823" t="12318" r="12614" b="8101"/>
          <a:stretch>
            <a:fillRect/>
          </a:stretch>
        </p:blipFill>
        <p:spPr>
          <a:xfrm>
            <a:off x="4095750" y="3312144"/>
            <a:ext cx="4000500" cy="339345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50878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0A80-088F-4D19-8D58-0AB7A263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5BC7-A5A8-4D24-A69C-4FF502FA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Population structure is known to disrupt tests of demography and selection</a:t>
            </a:r>
          </a:p>
          <a:p>
            <a:r>
              <a:rPr lang="en-GB" dirty="0"/>
              <a:t>Tested for using PSMC on two different pairs of individuals of </a:t>
            </a:r>
            <a:r>
              <a:rPr lang="en-GB" i="1" dirty="0"/>
              <a:t>O. </a:t>
            </a:r>
            <a:r>
              <a:rPr lang="en-GB" i="1" dirty="0" err="1"/>
              <a:t>nitidulus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5692D-FF48-4360-9D25-10B266FFC516}"/>
              </a:ext>
            </a:extLst>
          </p:cNvPr>
          <p:cNvPicPr/>
          <p:nvPr/>
        </p:nvPicPr>
        <p:blipFill>
          <a:blip r:embed="rId3"/>
          <a:srcRect l="26645" t="28334" r="18697" b="18318"/>
          <a:stretch>
            <a:fillRect/>
          </a:stretch>
        </p:blipFill>
        <p:spPr>
          <a:xfrm>
            <a:off x="3300780" y="3480987"/>
            <a:ext cx="5586547" cy="283091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1433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AAB1-303B-4127-A34A-DF70E188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Genic </a:t>
            </a:r>
            <a:r>
              <a:rPr lang="en-GB" i="1" dirty="0"/>
              <a:t>vs</a:t>
            </a:r>
            <a:r>
              <a:rPr lang="en-GB" dirty="0"/>
              <a:t> intergenic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5985-5824-4A93-B65F-5C161928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Selection on genic regions can affect tests of demography</a:t>
            </a:r>
          </a:p>
          <a:p>
            <a:r>
              <a:rPr lang="en-GB" dirty="0"/>
              <a:t>Tests were repeated on genic and intergenic regions of </a:t>
            </a:r>
            <a:r>
              <a:rPr lang="en-GB" i="1" dirty="0"/>
              <a:t>O. </a:t>
            </a:r>
            <a:r>
              <a:rPr lang="en-GB" i="1" dirty="0" err="1"/>
              <a:t>nitidulus</a:t>
            </a:r>
            <a:endParaRPr lang="en-GB" i="1" dirty="0"/>
          </a:p>
          <a:p>
            <a:r>
              <a:rPr lang="en-GB" dirty="0"/>
              <a:t>Genes were predicted </a:t>
            </a:r>
            <a:r>
              <a:rPr lang="en-GB" i="1" dirty="0"/>
              <a:t>de novo </a:t>
            </a:r>
            <a:r>
              <a:rPr lang="en-GB" dirty="0"/>
              <a:t>using the gene prediction tool </a:t>
            </a:r>
            <a:r>
              <a:rPr lang="en-GB" i="1" dirty="0"/>
              <a:t>Augustus</a:t>
            </a:r>
            <a:r>
              <a:rPr lang="en-GB" dirty="0"/>
              <a:t> with </a:t>
            </a:r>
            <a:r>
              <a:rPr lang="en-GB" i="1" dirty="0" err="1"/>
              <a:t>Nasonia</a:t>
            </a:r>
            <a:r>
              <a:rPr lang="en-GB" i="1" dirty="0"/>
              <a:t> </a:t>
            </a:r>
            <a:r>
              <a:rPr lang="en-GB" i="1" dirty="0" err="1"/>
              <a:t>vitripennis</a:t>
            </a:r>
            <a:r>
              <a:rPr lang="en-GB" dirty="0"/>
              <a:t> used to train the software</a:t>
            </a:r>
          </a:p>
          <a:p>
            <a:r>
              <a:rPr lang="en-GB" dirty="0"/>
              <a:t>24,103 genes predicted</a:t>
            </a:r>
          </a:p>
          <a:p>
            <a:r>
              <a:rPr lang="en-GB" dirty="0"/>
              <a:t>Greater diversity found in intergenic regions</a:t>
            </a:r>
          </a:p>
          <a:p>
            <a:r>
              <a:rPr lang="en-GB" dirty="0"/>
              <a:t>More recent, smaller changes in population size</a:t>
            </a:r>
          </a:p>
          <a:p>
            <a:r>
              <a:rPr lang="en-GB" dirty="0"/>
              <a:t>But difference is small</a:t>
            </a:r>
          </a:p>
        </p:txBody>
      </p:sp>
    </p:spTree>
    <p:extLst>
      <p:ext uri="{BB962C8B-B14F-4D97-AF65-F5344CB8AC3E}">
        <p14:creationId xmlns:p14="http://schemas.microsoft.com/office/powerpoint/2010/main" val="39758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EAEB-1162-4583-B4A6-B271D5E3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5348-6476-4812-A858-8B6C5170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Possible synchrony of changes in Ne across species</a:t>
            </a:r>
          </a:p>
          <a:p>
            <a:r>
              <a:rPr lang="en-GB" dirty="0"/>
              <a:t>Possibly associated with climate</a:t>
            </a:r>
          </a:p>
          <a:p>
            <a:endParaRPr lang="en-GB" dirty="0"/>
          </a:p>
          <a:p>
            <a:r>
              <a:rPr lang="en-GB" dirty="0"/>
              <a:t>Test for significance between null, bottleneck and step change models</a:t>
            </a:r>
          </a:p>
          <a:p>
            <a:r>
              <a:rPr lang="en-GB" dirty="0"/>
              <a:t>Find confidence intervals for parameters</a:t>
            </a:r>
          </a:p>
          <a:p>
            <a:r>
              <a:rPr lang="en-GB" dirty="0"/>
              <a:t>Test for clustering in time of population size changes across species</a:t>
            </a:r>
          </a:p>
          <a:p>
            <a:r>
              <a:rPr lang="en-GB" dirty="0"/>
              <a:t>Demographic models will be used as null models to infer selection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1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36DE-FCEF-4F05-9FD3-9B53B439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2: Gene duplication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3CAE-86D1-4163-84D7-C2CE39A4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 duplication is one of the primary mechanisms generating diversity</a:t>
            </a:r>
          </a:p>
          <a:p>
            <a:r>
              <a:rPr lang="en-GB" dirty="0"/>
              <a:t>Selection has been shown to act on duplicated genes</a:t>
            </a:r>
          </a:p>
          <a:p>
            <a:r>
              <a:rPr lang="en-GB" dirty="0"/>
              <a:t>The action of selection in recently duplicated genes is less well understood</a:t>
            </a:r>
          </a:p>
          <a:p>
            <a:r>
              <a:rPr lang="en-GB" dirty="0"/>
              <a:t>Species with high habitat diversity (generalists) may have stronger positive selection acting on duplicates</a:t>
            </a:r>
          </a:p>
          <a:p>
            <a:r>
              <a:rPr lang="en-GB" dirty="0"/>
              <a:t>I aim to test for an elevated rate of evolution in recent duplicates and show how this varies according to species ecology and gene function</a:t>
            </a:r>
          </a:p>
        </p:txBody>
      </p:sp>
    </p:spTree>
    <p:extLst>
      <p:ext uri="{BB962C8B-B14F-4D97-AF65-F5344CB8AC3E}">
        <p14:creationId xmlns:p14="http://schemas.microsoft.com/office/powerpoint/2010/main" val="34937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0502-33D3-47E5-8734-D1FEC127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Identification of gene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FBBF-A7CE-4446-952C-47FCE987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duplicated gene will map as one gene but have twice the expected coverage</a:t>
            </a:r>
          </a:p>
          <a:p>
            <a:r>
              <a:rPr lang="en-GB" dirty="0"/>
              <a:t>There may also be differences between the two copies, appearing as heterozygous variant calls</a:t>
            </a:r>
          </a:p>
          <a:p>
            <a:r>
              <a:rPr lang="en-GB" dirty="0"/>
              <a:t>Genes will be predicted using </a:t>
            </a:r>
            <a:r>
              <a:rPr lang="en-GB" i="1" dirty="0"/>
              <a:t>Augustus</a:t>
            </a:r>
          </a:p>
          <a:p>
            <a:r>
              <a:rPr lang="en-GB" dirty="0"/>
              <a:t>Variant calling will be done with </a:t>
            </a:r>
            <a:r>
              <a:rPr lang="en-GB" i="1" dirty="0"/>
              <a:t>GATK</a:t>
            </a:r>
            <a:endParaRPr lang="en-GB" dirty="0"/>
          </a:p>
          <a:p>
            <a:r>
              <a:rPr lang="en-GB" dirty="0"/>
              <a:t>Genes with higher than expected </a:t>
            </a:r>
          </a:p>
          <a:p>
            <a:pPr marL="0" indent="0">
              <a:buNone/>
            </a:pPr>
            <a:r>
              <a:rPr lang="en-GB" dirty="0"/>
              <a:t>   coverage and heterozygous calls will </a:t>
            </a:r>
          </a:p>
          <a:p>
            <a:pPr marL="0" indent="0">
              <a:buNone/>
            </a:pPr>
            <a:r>
              <a:rPr lang="en-GB" dirty="0"/>
              <a:t>   make up a candidate set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BD1E6-6A97-4D8E-90DD-490A003C9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1" y="3172690"/>
            <a:ext cx="3750091" cy="35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A90E-8EDA-41D6-A097-61C7978E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3: selection with </a:t>
            </a:r>
            <a:r>
              <a:rPr lang="en-GB" dirty="0" err="1"/>
              <a:t>bSFS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04C1-70CC-453E-879B-BFA1C1E5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selection tests either do not utilise linkage information or require very well assembled genomes and large samples</a:t>
            </a:r>
          </a:p>
          <a:p>
            <a:r>
              <a:rPr lang="en-GB" dirty="0"/>
              <a:t>The effects of demography on the genome can be very similar to those of selection</a:t>
            </a:r>
          </a:p>
          <a:p>
            <a:r>
              <a:rPr lang="en-GB" dirty="0"/>
              <a:t>A test based on the </a:t>
            </a:r>
            <a:r>
              <a:rPr lang="en-GB" dirty="0" err="1"/>
              <a:t>bSFS</a:t>
            </a:r>
            <a:r>
              <a:rPr lang="en-GB" dirty="0"/>
              <a:t> method of demographic inference could be powerful and applicable to data from non model species</a:t>
            </a:r>
          </a:p>
          <a:p>
            <a:r>
              <a:rPr lang="en-GB" dirty="0"/>
              <a:t>I will develop the </a:t>
            </a:r>
            <a:r>
              <a:rPr lang="en-GB" dirty="0" err="1"/>
              <a:t>bSFS</a:t>
            </a:r>
            <a:r>
              <a:rPr lang="en-GB" dirty="0"/>
              <a:t> method to apply it to the identification of selection</a:t>
            </a:r>
          </a:p>
        </p:txBody>
      </p:sp>
    </p:spTree>
    <p:extLst>
      <p:ext uri="{BB962C8B-B14F-4D97-AF65-F5344CB8AC3E}">
        <p14:creationId xmlns:p14="http://schemas.microsoft.com/office/powerpoint/2010/main" val="21287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rosophila mojavensis male">
            <a:extLst>
              <a:ext uri="{FF2B5EF4-FFF2-40B4-BE49-F238E27FC236}">
                <a16:creationId xmlns:a16="http://schemas.microsoft.com/office/drawing/2014/main" id="{6E9364D6-F703-4B05-AC95-5776F791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463" y="4188411"/>
            <a:ext cx="3557336" cy="19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6B3D9-503B-41DC-A213-00E9BD07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in local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E712-89E0-46DF-9EEE-A9782716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use the </a:t>
            </a:r>
            <a:r>
              <a:rPr lang="en-GB" dirty="0" err="1"/>
              <a:t>bSFS</a:t>
            </a:r>
            <a:r>
              <a:rPr lang="en-GB" dirty="0"/>
              <a:t> to identify genes involved in adaptation in the </a:t>
            </a:r>
            <a:r>
              <a:rPr lang="en-GB" dirty="0" err="1"/>
              <a:t>cactophilic</a:t>
            </a:r>
            <a:r>
              <a:rPr lang="en-GB" dirty="0"/>
              <a:t> fly </a:t>
            </a:r>
            <a:r>
              <a:rPr lang="en-GB" i="1" dirty="0"/>
              <a:t>Drosophila </a:t>
            </a:r>
            <a:r>
              <a:rPr lang="en-GB" i="1" dirty="0" err="1"/>
              <a:t>mojavensis</a:t>
            </a:r>
            <a:endParaRPr lang="en-GB" i="1" dirty="0"/>
          </a:p>
          <a:p>
            <a:r>
              <a:rPr lang="en-GB" dirty="0"/>
              <a:t>Separate populations adapting to different environments and host cacti in Southwestern US and Mexico</a:t>
            </a:r>
          </a:p>
          <a:p>
            <a:r>
              <a:rPr lang="en-GB" dirty="0" err="1"/>
              <a:t>bSFS</a:t>
            </a:r>
            <a:r>
              <a:rPr lang="en-GB" dirty="0"/>
              <a:t> will be used to find estimates of selection with an outlier scan or in candidate gene sets</a:t>
            </a:r>
          </a:p>
          <a:p>
            <a:r>
              <a:rPr lang="en-GB" dirty="0"/>
              <a:t>Duplicates, genes differentially expressed</a:t>
            </a:r>
          </a:p>
          <a:p>
            <a:pPr marL="0" indent="0">
              <a:buNone/>
            </a:pPr>
            <a:r>
              <a:rPr lang="en-GB" dirty="0"/>
              <a:t>   between populations, sexes, and host cacti</a:t>
            </a:r>
          </a:p>
          <a:p>
            <a:r>
              <a:rPr lang="en-GB" dirty="0"/>
              <a:t>Test for stronger selection compared to controls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9AB7C-7EF2-4853-99F9-A8BF0A2E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64" y="3400926"/>
            <a:ext cx="4642336" cy="2910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63FCD-6326-4EB1-BCA0-0FE1634D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and demography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0C3B-0137-42B1-8B01-EBFB6F77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Few studies have been able to show the ecological causes of selection</a:t>
            </a:r>
          </a:p>
          <a:p>
            <a:r>
              <a:rPr lang="en-GB" dirty="0"/>
              <a:t>Demography can confound tests of selection due to their similar effects on the genome</a:t>
            </a:r>
          </a:p>
          <a:p>
            <a:r>
              <a:rPr lang="en-GB" dirty="0"/>
              <a:t>Explicit modelling is the best way to control for it</a:t>
            </a:r>
          </a:p>
          <a:p>
            <a:r>
              <a:rPr lang="en-GB" dirty="0"/>
              <a:t>Sudden changes in population size</a:t>
            </a:r>
          </a:p>
          <a:p>
            <a:pPr marL="0" indent="0">
              <a:buNone/>
            </a:pPr>
            <a:r>
              <a:rPr lang="en-GB" dirty="0"/>
              <a:t>   could be associated with population</a:t>
            </a:r>
          </a:p>
          <a:p>
            <a:pPr marL="0" indent="0">
              <a:buNone/>
            </a:pPr>
            <a:r>
              <a:rPr lang="en-GB" dirty="0"/>
              <a:t>   splits and range shifts, and influenced</a:t>
            </a:r>
          </a:p>
          <a:p>
            <a:pPr marL="0" indent="0">
              <a:buNone/>
            </a:pPr>
            <a:r>
              <a:rPr lang="en-GB" dirty="0"/>
              <a:t>   by species ecology</a:t>
            </a:r>
          </a:p>
        </p:txBody>
      </p:sp>
    </p:spTree>
    <p:extLst>
      <p:ext uri="{BB962C8B-B14F-4D97-AF65-F5344CB8AC3E}">
        <p14:creationId xmlns:p14="http://schemas.microsoft.com/office/powerpoint/2010/main" val="2150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0734-434A-439E-AE7A-560CD2BB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4: Comparative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98E5-7501-417E-8C4E-7F5171BD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ecology influence the action of selection?</a:t>
            </a:r>
          </a:p>
          <a:p>
            <a:endParaRPr lang="en-GB" dirty="0"/>
          </a:p>
          <a:p>
            <a:r>
              <a:rPr lang="en-GB" dirty="0"/>
              <a:t>Do specialist species experience stronger selection in genes involved in host interactions due to closer coevolution?</a:t>
            </a:r>
          </a:p>
          <a:p>
            <a:endParaRPr lang="en-GB" dirty="0"/>
          </a:p>
          <a:p>
            <a:r>
              <a:rPr lang="en-GB" dirty="0"/>
              <a:t>Do duplicate genes experience stronger selection in generalists than in specialists due to pressure in multiple directions?</a:t>
            </a:r>
          </a:p>
        </p:txBody>
      </p:sp>
    </p:spTree>
    <p:extLst>
      <p:ext uri="{BB962C8B-B14F-4D97-AF65-F5344CB8AC3E}">
        <p14:creationId xmlns:p14="http://schemas.microsoft.com/office/powerpoint/2010/main" val="33896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76D4-4D77-4C46-B0BE-A1D16A2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CBEB-38C0-483E-B55C-80618A03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Comparative approach with oak gall wasp </a:t>
            </a:r>
            <a:r>
              <a:rPr lang="en-GB" dirty="0" err="1"/>
              <a:t>parasitoid</a:t>
            </a:r>
            <a:r>
              <a:rPr lang="en-GB" dirty="0"/>
              <a:t> system</a:t>
            </a:r>
          </a:p>
          <a:p>
            <a:r>
              <a:rPr lang="en-GB" dirty="0"/>
              <a:t>Use demographic models as null models</a:t>
            </a:r>
          </a:p>
          <a:p>
            <a:r>
              <a:rPr lang="en-GB" dirty="0" err="1"/>
              <a:t>bSFS</a:t>
            </a:r>
            <a:r>
              <a:rPr lang="en-GB" dirty="0"/>
              <a:t> method to infer selection</a:t>
            </a:r>
          </a:p>
          <a:p>
            <a:r>
              <a:rPr lang="en-GB" dirty="0"/>
              <a:t>Candidate gene sets of controls, duplicates, and genes involved in host interactions</a:t>
            </a:r>
          </a:p>
          <a:p>
            <a:r>
              <a:rPr lang="en-GB" dirty="0"/>
              <a:t>Test for correlation between strength of selection and host range</a:t>
            </a:r>
          </a:p>
          <a:p>
            <a:r>
              <a:rPr lang="en-GB" dirty="0"/>
              <a:t>Test for association between timings of selective events and other historical events</a:t>
            </a:r>
          </a:p>
        </p:txBody>
      </p:sp>
    </p:spTree>
    <p:extLst>
      <p:ext uri="{BB962C8B-B14F-4D97-AF65-F5344CB8AC3E}">
        <p14:creationId xmlns:p14="http://schemas.microsoft.com/office/powerpoint/2010/main" val="27835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72FE-89BD-4601-9A35-DD869E48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and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8013-E548-48FF-9F2C-3A5DD12D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species will be sampled to improve power</a:t>
            </a:r>
          </a:p>
          <a:p>
            <a:r>
              <a:rPr lang="en-GB" dirty="0"/>
              <a:t>Species will be chosen based on abundance within Iberia and elsewhere in Europe, and host range</a:t>
            </a:r>
          </a:p>
          <a:p>
            <a:r>
              <a:rPr lang="en-GB" i="1" dirty="0" err="1"/>
              <a:t>Eurytoma</a:t>
            </a:r>
            <a:r>
              <a:rPr lang="en-GB" i="1" dirty="0"/>
              <a:t> </a:t>
            </a:r>
            <a:r>
              <a:rPr lang="en-GB" i="1" dirty="0" err="1"/>
              <a:t>adleriae</a:t>
            </a:r>
            <a:r>
              <a:rPr lang="en-GB" i="1" dirty="0"/>
              <a:t>, </a:t>
            </a:r>
            <a:r>
              <a:rPr lang="en-GB" i="1" dirty="0" err="1"/>
              <a:t>Eupelmus</a:t>
            </a:r>
            <a:r>
              <a:rPr lang="en-GB" i="1" dirty="0"/>
              <a:t> </a:t>
            </a:r>
            <a:r>
              <a:rPr lang="en-GB" i="1" dirty="0" err="1"/>
              <a:t>annulatus</a:t>
            </a:r>
            <a:r>
              <a:rPr lang="en-GB" i="1" dirty="0"/>
              <a:t> </a:t>
            </a:r>
            <a:r>
              <a:rPr lang="en-GB" dirty="0"/>
              <a:t>and</a:t>
            </a:r>
            <a:r>
              <a:rPr lang="en-GB" i="1" dirty="0"/>
              <a:t> </a:t>
            </a:r>
            <a:r>
              <a:rPr lang="en-GB" i="1" dirty="0" err="1"/>
              <a:t>Eupelmus</a:t>
            </a:r>
            <a:r>
              <a:rPr lang="en-GB" i="1" dirty="0"/>
              <a:t> </a:t>
            </a:r>
            <a:r>
              <a:rPr lang="en-GB" i="1" dirty="0" err="1"/>
              <a:t>urozonus</a:t>
            </a:r>
            <a:r>
              <a:rPr lang="en-GB" i="1" dirty="0"/>
              <a:t> </a:t>
            </a:r>
            <a:r>
              <a:rPr lang="en-GB" dirty="0"/>
              <a:t>already have some individuals sequenced</a:t>
            </a:r>
          </a:p>
          <a:p>
            <a:r>
              <a:rPr lang="en-GB" dirty="0"/>
              <a:t>Whole genome sequencing to get genic and intergenic data, and fit with existing data</a:t>
            </a:r>
          </a:p>
          <a:p>
            <a:r>
              <a:rPr lang="en-GB" dirty="0"/>
              <a:t>Estimated cost of £2035 for three species</a:t>
            </a:r>
          </a:p>
        </p:txBody>
      </p:sp>
    </p:spTree>
    <p:extLst>
      <p:ext uri="{BB962C8B-B14F-4D97-AF65-F5344CB8AC3E}">
        <p14:creationId xmlns:p14="http://schemas.microsoft.com/office/powerpoint/2010/main" val="22963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3"/>
          <p:cNvPicPr/>
          <p:nvPr/>
        </p:nvPicPr>
        <p:blipFill>
          <a:blip r:embed="rId2"/>
          <a:srcRect l="6498" t="19685" r="23510" b="10278"/>
          <a:stretch/>
        </p:blipFill>
        <p:spPr>
          <a:xfrm>
            <a:off x="2895179" y="1979435"/>
            <a:ext cx="6400749" cy="3602564"/>
          </a:xfrm>
          <a:prstGeom prst="rect">
            <a:avLst/>
          </a:prstGeom>
          <a:ln>
            <a:noFill/>
          </a:ln>
        </p:spPr>
      </p:pic>
      <p:sp>
        <p:nvSpPr>
          <p:cNvPr id="233" name="TextShape 1"/>
          <p:cNvSpPr txBox="1"/>
          <p:nvPr/>
        </p:nvSpPr>
        <p:spPr>
          <a:xfrm>
            <a:off x="1980740" y="1604841"/>
            <a:ext cx="8229301" cy="3977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254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980740" y="273353"/>
            <a:ext cx="8229301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Ormyrus</a:t>
            </a:r>
            <a:r>
              <a:rPr lang="en-US" sz="4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pomaceus</a:t>
            </a:r>
            <a:endParaRPr lang="en-US" sz="4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05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8338-70EA-4742-B4FD-44860A0A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categories of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2940-5F98-4AE2-81AC-42137986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categories of duplicates will be determined by Gene Ontology or BLAST to the </a:t>
            </a:r>
            <a:r>
              <a:rPr lang="en-GB" i="1" dirty="0" err="1"/>
              <a:t>Nasonia</a:t>
            </a:r>
            <a:r>
              <a:rPr lang="en-GB" i="1" dirty="0"/>
              <a:t> </a:t>
            </a:r>
            <a:r>
              <a:rPr lang="en-GB" i="1" dirty="0" err="1"/>
              <a:t>vitripennis</a:t>
            </a:r>
            <a:r>
              <a:rPr lang="en-GB" i="1" dirty="0"/>
              <a:t> </a:t>
            </a:r>
            <a:r>
              <a:rPr lang="en-GB" dirty="0"/>
              <a:t>genome</a:t>
            </a:r>
          </a:p>
          <a:p>
            <a:r>
              <a:rPr lang="en-GB" dirty="0"/>
              <a:t>Functional categories with a high proportion of duplicates are expected to include olfactory and gustatory receptor genes</a:t>
            </a:r>
          </a:p>
          <a:p>
            <a:r>
              <a:rPr lang="en-GB" dirty="0"/>
              <a:t>Rate of loss of these is higher in specialist than generalist species, for example in </a:t>
            </a:r>
            <a:r>
              <a:rPr lang="en-GB" i="1" dirty="0"/>
              <a:t>Drosophila </a:t>
            </a:r>
            <a:r>
              <a:rPr lang="en-GB" i="1" dirty="0" err="1"/>
              <a:t>sechellia</a:t>
            </a:r>
            <a:r>
              <a:rPr lang="en-GB" dirty="0"/>
              <a:t> and </a:t>
            </a:r>
            <a:r>
              <a:rPr lang="en-GB" i="1" dirty="0"/>
              <a:t>D. </a:t>
            </a:r>
            <a:r>
              <a:rPr lang="en-GB" i="1" dirty="0" err="1"/>
              <a:t>simulans</a:t>
            </a:r>
            <a:endParaRPr lang="en-GB" i="1" dirty="0"/>
          </a:p>
          <a:p>
            <a:r>
              <a:rPr lang="en-GB" dirty="0"/>
              <a:t>Rate of evolution will be found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8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C931-8295-4897-82F0-C0524C0D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of selection on the </a:t>
            </a:r>
            <a:r>
              <a:rPr lang="en-GB" dirty="0" err="1"/>
              <a:t>bSFS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ABF9-6308-485E-840D-EBD0C7CB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1147" cy="4351338"/>
          </a:xfrm>
        </p:spPr>
        <p:txBody>
          <a:bodyPr/>
          <a:lstStyle/>
          <a:p>
            <a:r>
              <a:rPr lang="en-GB" dirty="0"/>
              <a:t>Proportions of each possible mutational configuration in genic and intergenic blocks in </a:t>
            </a:r>
            <a:r>
              <a:rPr lang="en-GB" i="1" dirty="0"/>
              <a:t>O. </a:t>
            </a:r>
            <a:r>
              <a:rPr lang="en-GB" i="1" dirty="0" err="1"/>
              <a:t>nitidulus</a:t>
            </a:r>
            <a:endParaRPr lang="en-GB" i="1" dirty="0"/>
          </a:p>
          <a:p>
            <a:r>
              <a:rPr lang="en-GB" dirty="0"/>
              <a:t>Deviation from line x=y indicates selection</a:t>
            </a:r>
          </a:p>
          <a:p>
            <a:r>
              <a:rPr lang="en-GB" dirty="0"/>
              <a:t>Positive selection is expected to reduce diversity and produce an excess of singletons</a:t>
            </a:r>
          </a:p>
          <a:p>
            <a:r>
              <a:rPr lang="en-GB" dirty="0"/>
              <a:t>Simulations will confirm expectations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E06A3-57B2-4E29-8A15-6CA8F27847F3}"/>
              </a:ext>
            </a:extLst>
          </p:cNvPr>
          <p:cNvPicPr/>
          <p:nvPr/>
        </p:nvPicPr>
        <p:blipFill>
          <a:blip r:embed="rId3"/>
          <a:srcRect t="10741"/>
          <a:stretch>
            <a:fillRect/>
          </a:stretch>
        </p:blipFill>
        <p:spPr>
          <a:xfrm>
            <a:off x="6609347" y="1825625"/>
            <a:ext cx="4744453" cy="435133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9302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1E99-21CB-4147-BBB7-6D5D3568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7408-75EC-4B47-8CE9-A1F966E3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Model population bottlenecks and step changes in population size in species across a community</a:t>
            </a:r>
          </a:p>
          <a:p>
            <a:endParaRPr lang="en-GB" dirty="0"/>
          </a:p>
          <a:p>
            <a:r>
              <a:rPr lang="en-GB" dirty="0"/>
              <a:t>Find how similar these are between species and how this is affected by species ecology</a:t>
            </a:r>
          </a:p>
          <a:p>
            <a:endParaRPr lang="en-GB" dirty="0"/>
          </a:p>
          <a:p>
            <a:r>
              <a:rPr lang="en-GB" dirty="0"/>
              <a:t>Use these demographic models as null models from which to model selective events</a:t>
            </a:r>
          </a:p>
          <a:p>
            <a:endParaRPr lang="en-GB" dirty="0"/>
          </a:p>
          <a:p>
            <a:r>
              <a:rPr lang="en-GB" dirty="0"/>
              <a:t>Use these selection models find how ecology influences selection</a:t>
            </a:r>
          </a:p>
        </p:txBody>
      </p:sp>
    </p:spTree>
    <p:extLst>
      <p:ext uri="{BB962C8B-B14F-4D97-AF65-F5344CB8AC3E}">
        <p14:creationId xmlns:p14="http://schemas.microsoft.com/office/powerpoint/2010/main" val="13990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957E-FEF0-4670-B9ED-E7DA4EBE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Oak gall wasp </a:t>
            </a:r>
            <a:r>
              <a:rPr lang="en-GB" dirty="0" err="1"/>
              <a:t>parasitoid</a:t>
            </a:r>
            <a:r>
              <a:rPr lang="en-GB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7ECE-E069-4FD9-8AF6-A52F7012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5954"/>
          </a:xfrm>
        </p:spPr>
        <p:txBody>
          <a:bodyPr/>
          <a:lstStyle/>
          <a:p>
            <a:r>
              <a:rPr lang="en-GB" dirty="0"/>
              <a:t>Complex tri-trophic community of oak trees, gall wasps and </a:t>
            </a:r>
            <a:r>
              <a:rPr lang="en-GB" dirty="0" err="1"/>
              <a:t>parasitoids</a:t>
            </a:r>
            <a:endParaRPr lang="en-GB" dirty="0"/>
          </a:p>
          <a:p>
            <a:r>
              <a:rPr lang="en-GB" dirty="0"/>
              <a:t>Spans much of the Western Palearctic region</a:t>
            </a:r>
          </a:p>
          <a:p>
            <a:r>
              <a:rPr lang="en-GB" dirty="0"/>
              <a:t>Many known interactions between species and trophic levels</a:t>
            </a:r>
          </a:p>
          <a:p>
            <a:r>
              <a:rPr lang="en-GB" dirty="0"/>
              <a:t>Well studied ecology and </a:t>
            </a:r>
            <a:r>
              <a:rPr lang="en-GB" dirty="0" err="1"/>
              <a:t>phylogeography</a:t>
            </a:r>
            <a:endParaRPr lang="en-GB" dirty="0"/>
          </a:p>
        </p:txBody>
      </p:sp>
      <p:pic>
        <p:nvPicPr>
          <p:cNvPr id="4" name="Picture 2" descr="Image result for oak tree">
            <a:extLst>
              <a:ext uri="{FF2B5EF4-FFF2-40B4-BE49-F238E27FC236}">
                <a16:creationId xmlns:a16="http://schemas.microsoft.com/office/drawing/2014/main" id="{4DB9E1E5-6FA9-4005-8727-CBCB641F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53" y="4230341"/>
            <a:ext cx="2218584" cy="221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ak gall">
            <a:extLst>
              <a:ext uri="{FF2B5EF4-FFF2-40B4-BE49-F238E27FC236}">
                <a16:creationId xmlns:a16="http://schemas.microsoft.com/office/drawing/2014/main" id="{B733D223-EC85-4C97-88F2-FD31C93B8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1" b="14945"/>
          <a:stretch/>
        </p:blipFill>
        <p:spPr bwMode="auto">
          <a:xfrm>
            <a:off x="5201573" y="4230341"/>
            <a:ext cx="1788373" cy="117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synergus inquiline">
            <a:extLst>
              <a:ext uri="{FF2B5EF4-FFF2-40B4-BE49-F238E27FC236}">
                <a16:creationId xmlns:a16="http://schemas.microsoft.com/office/drawing/2014/main" id="{31C87915-6849-4FB5-B7ED-A7C39DF42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14935" r="4098" b="7824"/>
          <a:stretch/>
        </p:blipFill>
        <p:spPr bwMode="auto">
          <a:xfrm>
            <a:off x="5180139" y="5406188"/>
            <a:ext cx="1809808" cy="10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B1E23B6-2F9B-41BE-9F61-E10E7E9492B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8657482" y="4293571"/>
            <a:ext cx="2566963" cy="2174602"/>
          </a:xfrm>
          <a:prstGeom prst="rect">
            <a:avLst/>
          </a:prstGeom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5BF57F-C6D4-45E6-8118-FE223D695809}"/>
              </a:ext>
            </a:extLst>
          </p:cNvPr>
          <p:cNvCxnSpPr/>
          <p:nvPr/>
        </p:nvCxnSpPr>
        <p:spPr>
          <a:xfrm>
            <a:off x="7314398" y="535555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A7175-CA69-4A66-B097-53068ED31105}"/>
              </a:ext>
            </a:extLst>
          </p:cNvPr>
          <p:cNvCxnSpPr/>
          <p:nvPr/>
        </p:nvCxnSpPr>
        <p:spPr>
          <a:xfrm>
            <a:off x="3833260" y="538087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7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957E-FEF0-4670-B9ED-E7DA4EBE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Oak gall wasp </a:t>
            </a:r>
            <a:r>
              <a:rPr lang="en-GB" dirty="0" err="1"/>
              <a:t>parasitoid</a:t>
            </a:r>
            <a:r>
              <a:rPr lang="en-GB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7ECE-E069-4FD9-8AF6-A52F7012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5954"/>
          </a:xfrm>
        </p:spPr>
        <p:txBody>
          <a:bodyPr/>
          <a:lstStyle/>
          <a:p>
            <a:r>
              <a:rPr lang="en-GB" dirty="0"/>
              <a:t>Each  gall wasp species is attacked by many </a:t>
            </a:r>
            <a:r>
              <a:rPr lang="en-GB" dirty="0" err="1"/>
              <a:t>parasitoids</a:t>
            </a:r>
            <a:endParaRPr lang="en-GB" dirty="0"/>
          </a:p>
          <a:p>
            <a:r>
              <a:rPr lang="en-GB" dirty="0"/>
              <a:t>Each </a:t>
            </a:r>
            <a:r>
              <a:rPr lang="en-GB" dirty="0" err="1"/>
              <a:t>parasitoid</a:t>
            </a:r>
            <a:r>
              <a:rPr lang="en-GB" dirty="0"/>
              <a:t> can have several hosts</a:t>
            </a:r>
          </a:p>
          <a:p>
            <a:r>
              <a:rPr lang="en-GB" dirty="0"/>
              <a:t>Species ranges overlap across the region</a:t>
            </a:r>
          </a:p>
          <a:p>
            <a:r>
              <a:rPr lang="en-GB" dirty="0"/>
              <a:t>Haplodiploid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 descr="Image result for oak tree">
            <a:extLst>
              <a:ext uri="{FF2B5EF4-FFF2-40B4-BE49-F238E27FC236}">
                <a16:creationId xmlns:a16="http://schemas.microsoft.com/office/drawing/2014/main" id="{4DB9E1E5-6FA9-4005-8727-CBCB641F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53" y="4230341"/>
            <a:ext cx="2218584" cy="221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ak gall">
            <a:extLst>
              <a:ext uri="{FF2B5EF4-FFF2-40B4-BE49-F238E27FC236}">
                <a16:creationId xmlns:a16="http://schemas.microsoft.com/office/drawing/2014/main" id="{B733D223-EC85-4C97-88F2-FD31C93B8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1" b="14945"/>
          <a:stretch/>
        </p:blipFill>
        <p:spPr bwMode="auto">
          <a:xfrm>
            <a:off x="5201573" y="4230341"/>
            <a:ext cx="1788373" cy="117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synergus inquiline">
            <a:extLst>
              <a:ext uri="{FF2B5EF4-FFF2-40B4-BE49-F238E27FC236}">
                <a16:creationId xmlns:a16="http://schemas.microsoft.com/office/drawing/2014/main" id="{31C87915-6849-4FB5-B7ED-A7C39DF42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14935" r="4098" b="7824"/>
          <a:stretch/>
        </p:blipFill>
        <p:spPr bwMode="auto">
          <a:xfrm>
            <a:off x="5180139" y="5406188"/>
            <a:ext cx="1809808" cy="10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B1E23B6-2F9B-41BE-9F61-E10E7E9492B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8657482" y="4293571"/>
            <a:ext cx="2566963" cy="2174602"/>
          </a:xfrm>
          <a:prstGeom prst="rect">
            <a:avLst/>
          </a:prstGeom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5BF57F-C6D4-45E6-8118-FE223D695809}"/>
              </a:ext>
            </a:extLst>
          </p:cNvPr>
          <p:cNvCxnSpPr/>
          <p:nvPr/>
        </p:nvCxnSpPr>
        <p:spPr>
          <a:xfrm>
            <a:off x="7314398" y="535555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A7175-CA69-4A66-B097-53068ED31105}"/>
              </a:ext>
            </a:extLst>
          </p:cNvPr>
          <p:cNvCxnSpPr/>
          <p:nvPr/>
        </p:nvCxnSpPr>
        <p:spPr>
          <a:xfrm>
            <a:off x="3833260" y="538087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6DE4-BE61-40B8-9970-E4AF4C63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Oak gall wasp </a:t>
            </a:r>
            <a:r>
              <a:rPr lang="en-GB" dirty="0" err="1"/>
              <a:t>parasitoid</a:t>
            </a:r>
            <a:r>
              <a:rPr lang="en-GB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B94F-148C-42C3-83CE-B01614C7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9042" cy="4351338"/>
          </a:xfrm>
        </p:spPr>
        <p:txBody>
          <a:bodyPr/>
          <a:lstStyle/>
          <a:p>
            <a:r>
              <a:rPr lang="en-GB" dirty="0"/>
              <a:t>At least three ice age refugia in Iberia, Hungary and Iran</a:t>
            </a:r>
          </a:p>
          <a:p>
            <a:endParaRPr lang="en-GB" dirty="0"/>
          </a:p>
          <a:p>
            <a:r>
              <a:rPr lang="en-GB" dirty="0"/>
              <a:t>Times of population splits have been estimated, using different samples and divergence data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77AB5D4-7F44-486A-90F8-EC660580E072}"/>
              </a:ext>
            </a:extLst>
          </p:cNvPr>
          <p:cNvPicPr/>
          <p:nvPr/>
        </p:nvPicPr>
        <p:blipFill>
          <a:blip r:embed="rId3"/>
          <a:srcRect l="26309" t="20231" r="38323" b="13655"/>
          <a:stretch/>
        </p:blipFill>
        <p:spPr>
          <a:xfrm>
            <a:off x="6616360" y="1273754"/>
            <a:ext cx="5189040" cy="5455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75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48DD-6C3C-41A7-8BC6-724107B2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Species and existing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BA99-6EFF-460C-B988-1850AD65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4137" cy="4351338"/>
          </a:xfrm>
        </p:spPr>
        <p:txBody>
          <a:bodyPr/>
          <a:lstStyle/>
          <a:p>
            <a:r>
              <a:rPr lang="en-GB" dirty="0"/>
              <a:t>Seven species in four families in the superfamily </a:t>
            </a:r>
            <a:r>
              <a:rPr lang="en-GB" dirty="0" err="1"/>
              <a:t>Chalcidoidea</a:t>
            </a:r>
            <a:endParaRPr lang="en-GB" dirty="0"/>
          </a:p>
          <a:p>
            <a:r>
              <a:rPr lang="en-GB" i="1" dirty="0" err="1"/>
              <a:t>Megastigmus</a:t>
            </a:r>
            <a:r>
              <a:rPr lang="en-GB" i="1" dirty="0"/>
              <a:t> dorsalis, M. </a:t>
            </a:r>
            <a:r>
              <a:rPr lang="en-GB" i="1" dirty="0" err="1"/>
              <a:t>stigmatizans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 err="1"/>
              <a:t>Torymus</a:t>
            </a:r>
            <a:r>
              <a:rPr lang="en-GB" i="1" dirty="0"/>
              <a:t> </a:t>
            </a:r>
            <a:r>
              <a:rPr lang="en-GB" i="1" dirty="0" err="1"/>
              <a:t>auratus</a:t>
            </a:r>
            <a:r>
              <a:rPr lang="en-GB" i="1" dirty="0"/>
              <a:t> </a:t>
            </a:r>
            <a:r>
              <a:rPr lang="en-GB" dirty="0"/>
              <a:t>in </a:t>
            </a:r>
            <a:r>
              <a:rPr lang="en-GB" dirty="0" err="1"/>
              <a:t>Torymidae</a:t>
            </a:r>
            <a:endParaRPr lang="en-GB" dirty="0"/>
          </a:p>
          <a:p>
            <a:r>
              <a:rPr lang="en-GB" i="1" dirty="0" err="1"/>
              <a:t>Ormyrus</a:t>
            </a:r>
            <a:r>
              <a:rPr lang="en-GB" i="1" dirty="0"/>
              <a:t> </a:t>
            </a:r>
            <a:r>
              <a:rPr lang="en-GB" i="1" dirty="0" err="1"/>
              <a:t>nitidulus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/>
              <a:t>O. </a:t>
            </a:r>
            <a:r>
              <a:rPr lang="en-GB" i="1" dirty="0" err="1"/>
              <a:t>pomaceus</a:t>
            </a:r>
            <a:r>
              <a:rPr lang="en-GB" i="1" dirty="0"/>
              <a:t> </a:t>
            </a:r>
            <a:r>
              <a:rPr lang="en-GB" dirty="0"/>
              <a:t>in </a:t>
            </a:r>
            <a:r>
              <a:rPr lang="en-GB" dirty="0" err="1"/>
              <a:t>Ormyridae</a:t>
            </a:r>
            <a:endParaRPr lang="en-GB" dirty="0"/>
          </a:p>
          <a:p>
            <a:r>
              <a:rPr lang="en-GB" i="1" dirty="0" err="1"/>
              <a:t>Eurytoma</a:t>
            </a:r>
            <a:r>
              <a:rPr lang="en-GB" i="1" dirty="0"/>
              <a:t> </a:t>
            </a:r>
            <a:r>
              <a:rPr lang="en-GB" i="1" dirty="0" err="1"/>
              <a:t>brunniventris</a:t>
            </a:r>
            <a:r>
              <a:rPr lang="en-GB" i="1" dirty="0"/>
              <a:t> </a:t>
            </a:r>
            <a:r>
              <a:rPr lang="en-GB" dirty="0"/>
              <a:t>in </a:t>
            </a:r>
            <a:r>
              <a:rPr lang="en-GB" dirty="0" err="1"/>
              <a:t>Eurytomidae</a:t>
            </a:r>
            <a:endParaRPr lang="en-GB" dirty="0"/>
          </a:p>
          <a:p>
            <a:r>
              <a:rPr lang="en-GB" i="1" dirty="0" err="1"/>
              <a:t>Cecidostiba</a:t>
            </a:r>
            <a:r>
              <a:rPr lang="en-GB" i="1" dirty="0"/>
              <a:t> </a:t>
            </a:r>
            <a:r>
              <a:rPr lang="en-GB" i="1" dirty="0" err="1"/>
              <a:t>fungosa</a:t>
            </a:r>
            <a:r>
              <a:rPr lang="en-GB" i="1" dirty="0"/>
              <a:t> </a:t>
            </a:r>
            <a:r>
              <a:rPr lang="en-GB" dirty="0"/>
              <a:t>in </a:t>
            </a:r>
            <a:r>
              <a:rPr lang="en-GB" dirty="0" err="1"/>
              <a:t>Pteromalidae</a:t>
            </a:r>
            <a:endParaRPr lang="en-GB" dirty="0"/>
          </a:p>
          <a:p>
            <a:r>
              <a:rPr lang="en-GB" dirty="0"/>
              <a:t>Fragmented genome assemblies of five individuals in each species from Iberian populations</a:t>
            </a:r>
          </a:p>
        </p:txBody>
      </p:sp>
      <p:pic>
        <p:nvPicPr>
          <p:cNvPr id="1026" name="Picture 2" descr="Image result for torymus auratus">
            <a:extLst>
              <a:ext uri="{FF2B5EF4-FFF2-40B4-BE49-F238E27FC236}">
                <a16:creationId xmlns:a16="http://schemas.microsoft.com/office/drawing/2014/main" id="{F5314CC7-313F-47B5-BE50-20AE5367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37" y="368216"/>
            <a:ext cx="1990797" cy="15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47DC6B6-8B09-4E0A-A117-5B2C8E2D358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577136" y="1952892"/>
            <a:ext cx="1990797" cy="1613998"/>
          </a:xfrm>
          <a:prstGeom prst="rect">
            <a:avLst/>
          </a:prstGeom>
          <a:ln>
            <a:noFill/>
          </a:ln>
        </p:spPr>
      </p:pic>
      <p:pic>
        <p:nvPicPr>
          <p:cNvPr id="1028" name="Picture 4" descr="Eurytoma brunniventris">
            <a:extLst>
              <a:ext uri="{FF2B5EF4-FFF2-40B4-BE49-F238E27FC236}">
                <a16:creationId xmlns:a16="http://schemas.microsoft.com/office/drawing/2014/main" id="{5224CAF7-7277-452D-9219-D96779CC8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285" y="3566890"/>
            <a:ext cx="1999648" cy="14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cidostiba fungosa">
            <a:extLst>
              <a:ext uri="{FF2B5EF4-FFF2-40B4-BE49-F238E27FC236}">
                <a16:creationId xmlns:a16="http://schemas.microsoft.com/office/drawing/2014/main" id="{C52219B5-CD50-4B95-8010-052DC8EC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23" y="5021179"/>
            <a:ext cx="1985209" cy="14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FFC0-A05D-4A54-9482-0BE1200F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Blockwise</a:t>
            </a:r>
            <a:r>
              <a:rPr lang="en-GB" dirty="0"/>
              <a:t> site frequency spectrum (</a:t>
            </a:r>
            <a:r>
              <a:rPr lang="en-GB" dirty="0" err="1"/>
              <a:t>bSFS</a:t>
            </a:r>
            <a:r>
              <a:rPr lang="en-GB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8F39-6559-45DC-8306-76CB60FA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4101"/>
            <a:ext cx="10515600" cy="2913161"/>
          </a:xfrm>
        </p:spPr>
        <p:txBody>
          <a:bodyPr>
            <a:normAutofit/>
          </a:bodyPr>
          <a:lstStyle/>
          <a:p>
            <a:r>
              <a:rPr lang="en-GB" dirty="0"/>
              <a:t>An alignment of the genomes is split into blocks</a:t>
            </a:r>
          </a:p>
          <a:p>
            <a:r>
              <a:rPr lang="en-GB" dirty="0"/>
              <a:t>A SFS is calculated for each block</a:t>
            </a:r>
          </a:p>
          <a:p>
            <a:r>
              <a:rPr lang="en-GB" dirty="0"/>
              <a:t>The probability of each </a:t>
            </a:r>
            <a:r>
              <a:rPr lang="en-GB" dirty="0" err="1"/>
              <a:t>bSFS</a:t>
            </a:r>
            <a:r>
              <a:rPr lang="en-GB" dirty="0"/>
              <a:t> under a demographic model is calculated</a:t>
            </a:r>
          </a:p>
          <a:p>
            <a:r>
              <a:rPr lang="en-GB" dirty="0"/>
              <a:t>Multiplying probabilities across blocks gives a composite likelihood</a:t>
            </a:r>
          </a:p>
          <a:p>
            <a:r>
              <a:rPr lang="en-GB" dirty="0"/>
              <a:t>Models of instantaneous bottlenecks and step changes in population size were fitted</a:t>
            </a:r>
          </a:p>
          <a:p>
            <a:endParaRPr lang="en-GB" dirty="0"/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7BAF506-852D-4E77-A9F4-A3057A32FF7D}"/>
              </a:ext>
            </a:extLst>
          </p:cNvPr>
          <p:cNvSpPr txBox="1"/>
          <p:nvPr/>
        </p:nvSpPr>
        <p:spPr>
          <a:xfrm>
            <a:off x="2646948" y="3037380"/>
            <a:ext cx="7042705" cy="398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(1,0)	 (1,0)	(1,1)    (0,1)    (3,0)      (1,1)     (0,0)    (1,1)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1952AF50-9F88-4E05-A431-555D1B4D756B}"/>
              </a:ext>
            </a:extLst>
          </p:cNvPr>
          <p:cNvSpPr/>
          <p:nvPr/>
        </p:nvSpPr>
        <p:spPr>
          <a:xfrm>
            <a:off x="2786860" y="1970615"/>
            <a:ext cx="6736422" cy="304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D5E513AE-E3E1-426C-8538-24F96D8E39D2}"/>
              </a:ext>
            </a:extLst>
          </p:cNvPr>
          <p:cNvSpPr/>
          <p:nvPr/>
        </p:nvSpPr>
        <p:spPr>
          <a:xfrm>
            <a:off x="2786860" y="2089888"/>
            <a:ext cx="6736422" cy="304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64EA3A01-F65C-44CB-B9DE-D74B5A4B69D9}"/>
              </a:ext>
            </a:extLst>
          </p:cNvPr>
          <p:cNvSpPr/>
          <p:nvPr/>
        </p:nvSpPr>
        <p:spPr>
          <a:xfrm>
            <a:off x="2786860" y="2208857"/>
            <a:ext cx="6736422" cy="304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DC485BD2-13E5-4300-AAC3-AA6DA59127AD}"/>
              </a:ext>
            </a:extLst>
          </p:cNvPr>
          <p:cNvSpPr/>
          <p:nvPr/>
        </p:nvSpPr>
        <p:spPr>
          <a:xfrm>
            <a:off x="2786860" y="2337867"/>
            <a:ext cx="6736422" cy="304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0C56A138-58F3-4166-83E7-AFC93B255CBD}"/>
              </a:ext>
            </a:extLst>
          </p:cNvPr>
          <p:cNvSpPr/>
          <p:nvPr/>
        </p:nvSpPr>
        <p:spPr>
          <a:xfrm>
            <a:off x="2786860" y="2466573"/>
            <a:ext cx="6736422" cy="304"/>
          </a:xfrm>
          <a:prstGeom prst="line">
            <a:avLst/>
          </a:prstGeom>
          <a:ln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" name="CustomShape 25">
            <a:extLst>
              <a:ext uri="{FF2B5EF4-FFF2-40B4-BE49-F238E27FC236}">
                <a16:creationId xmlns:a16="http://schemas.microsoft.com/office/drawing/2014/main" id="{1DAD6BE1-0B2A-4A33-AB55-10353E66535B}"/>
              </a:ext>
            </a:extLst>
          </p:cNvPr>
          <p:cNvSpPr/>
          <p:nvPr/>
        </p:nvSpPr>
        <p:spPr>
          <a:xfrm>
            <a:off x="3038411" y="1891810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9" name="CustomShape 26">
            <a:extLst>
              <a:ext uri="{FF2B5EF4-FFF2-40B4-BE49-F238E27FC236}">
                <a16:creationId xmlns:a16="http://schemas.microsoft.com/office/drawing/2014/main" id="{CB920058-C851-4B3C-9062-F3563FF622B1}"/>
              </a:ext>
            </a:extLst>
          </p:cNvPr>
          <p:cNvSpPr/>
          <p:nvPr/>
        </p:nvSpPr>
        <p:spPr>
          <a:xfrm>
            <a:off x="6276678" y="2021428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0" name="CustomShape 27">
            <a:extLst>
              <a:ext uri="{FF2B5EF4-FFF2-40B4-BE49-F238E27FC236}">
                <a16:creationId xmlns:a16="http://schemas.microsoft.com/office/drawing/2014/main" id="{CE999D31-AF96-46DF-AF59-6388CB78AFE7}"/>
              </a:ext>
            </a:extLst>
          </p:cNvPr>
          <p:cNvSpPr/>
          <p:nvPr/>
        </p:nvSpPr>
        <p:spPr>
          <a:xfrm>
            <a:off x="7477526" y="2139788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1" name="CustomShape 28">
            <a:extLst>
              <a:ext uri="{FF2B5EF4-FFF2-40B4-BE49-F238E27FC236}">
                <a16:creationId xmlns:a16="http://schemas.microsoft.com/office/drawing/2014/main" id="{C63ED2C7-7931-4CFB-9226-48611ABDCD5B}"/>
              </a:ext>
            </a:extLst>
          </p:cNvPr>
          <p:cNvSpPr/>
          <p:nvPr/>
        </p:nvSpPr>
        <p:spPr>
          <a:xfrm>
            <a:off x="7028069" y="2010170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2" name="CustomShape 29">
            <a:extLst>
              <a:ext uri="{FF2B5EF4-FFF2-40B4-BE49-F238E27FC236}">
                <a16:creationId xmlns:a16="http://schemas.microsoft.com/office/drawing/2014/main" id="{5773B668-51F7-4B13-9F91-C829CC779AE0}"/>
              </a:ext>
            </a:extLst>
          </p:cNvPr>
          <p:cNvSpPr/>
          <p:nvPr/>
        </p:nvSpPr>
        <p:spPr>
          <a:xfrm>
            <a:off x="3652065" y="2407240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3" name="CustomShape 30">
            <a:extLst>
              <a:ext uri="{FF2B5EF4-FFF2-40B4-BE49-F238E27FC236}">
                <a16:creationId xmlns:a16="http://schemas.microsoft.com/office/drawing/2014/main" id="{F2C081B0-83BD-43E1-8B7B-732F45F37A74}"/>
              </a:ext>
            </a:extLst>
          </p:cNvPr>
          <p:cNvSpPr/>
          <p:nvPr/>
        </p:nvSpPr>
        <p:spPr>
          <a:xfrm>
            <a:off x="4239259" y="1897591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4" name="CustomShape 31">
            <a:extLst>
              <a:ext uri="{FF2B5EF4-FFF2-40B4-BE49-F238E27FC236}">
                <a16:creationId xmlns:a16="http://schemas.microsoft.com/office/drawing/2014/main" id="{446E8A74-B41C-406E-BB45-0951A2C521C5}"/>
              </a:ext>
            </a:extLst>
          </p:cNvPr>
          <p:cNvSpPr/>
          <p:nvPr/>
        </p:nvSpPr>
        <p:spPr>
          <a:xfrm>
            <a:off x="5313244" y="2010170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5" name="CustomShape 32">
            <a:extLst>
              <a:ext uri="{FF2B5EF4-FFF2-40B4-BE49-F238E27FC236}">
                <a16:creationId xmlns:a16="http://schemas.microsoft.com/office/drawing/2014/main" id="{25F7B514-56EC-4897-A9D5-AD73B8091164}"/>
              </a:ext>
            </a:extLst>
          </p:cNvPr>
          <p:cNvSpPr/>
          <p:nvPr/>
        </p:nvSpPr>
        <p:spPr>
          <a:xfrm>
            <a:off x="6575349" y="2263930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6" name="CustomShape 33">
            <a:extLst>
              <a:ext uri="{FF2B5EF4-FFF2-40B4-BE49-F238E27FC236}">
                <a16:creationId xmlns:a16="http://schemas.microsoft.com/office/drawing/2014/main" id="{056AB314-4DF0-4A7C-9439-0D1AEAFC52C9}"/>
              </a:ext>
            </a:extLst>
          </p:cNvPr>
          <p:cNvSpPr/>
          <p:nvPr/>
        </p:nvSpPr>
        <p:spPr>
          <a:xfrm>
            <a:off x="4689441" y="2384724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7" name="CustomShape 34">
            <a:extLst>
              <a:ext uri="{FF2B5EF4-FFF2-40B4-BE49-F238E27FC236}">
                <a16:creationId xmlns:a16="http://schemas.microsoft.com/office/drawing/2014/main" id="{A23EB452-5193-4567-8DFD-F98B2BF03C4F}"/>
              </a:ext>
            </a:extLst>
          </p:cNvPr>
          <p:cNvSpPr/>
          <p:nvPr/>
        </p:nvSpPr>
        <p:spPr>
          <a:xfrm>
            <a:off x="6087471" y="2259062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8" name="CustomShape 35">
            <a:extLst>
              <a:ext uri="{FF2B5EF4-FFF2-40B4-BE49-F238E27FC236}">
                <a16:creationId xmlns:a16="http://schemas.microsoft.com/office/drawing/2014/main" id="{6C891AD2-25A2-4BD3-B6EB-3C3A620AD0BB}"/>
              </a:ext>
            </a:extLst>
          </p:cNvPr>
          <p:cNvSpPr/>
          <p:nvPr/>
        </p:nvSpPr>
        <p:spPr>
          <a:xfrm>
            <a:off x="8858882" y="2130052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9" name="CustomShape 36">
            <a:extLst>
              <a:ext uri="{FF2B5EF4-FFF2-40B4-BE49-F238E27FC236}">
                <a16:creationId xmlns:a16="http://schemas.microsoft.com/office/drawing/2014/main" id="{5F6608BC-C7F0-48A8-9824-2FF611C2544D}"/>
              </a:ext>
            </a:extLst>
          </p:cNvPr>
          <p:cNvSpPr/>
          <p:nvPr/>
        </p:nvSpPr>
        <p:spPr>
          <a:xfrm>
            <a:off x="8702659" y="2384724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EC1B04-55A1-44AC-849E-541F272D259D}"/>
              </a:ext>
            </a:extLst>
          </p:cNvPr>
          <p:cNvGrpSpPr/>
          <p:nvPr/>
        </p:nvGrpSpPr>
        <p:grpSpPr>
          <a:xfrm>
            <a:off x="3509978" y="1690688"/>
            <a:ext cx="5873391" cy="1050030"/>
            <a:chOff x="3509978" y="1690688"/>
            <a:chExt cx="5873391" cy="1050030"/>
          </a:xfrm>
        </p:grpSpPr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B52470C0-1033-423D-8388-FB6AC7016F9E}"/>
                </a:ext>
              </a:extLst>
            </p:cNvPr>
            <p:cNvSpPr/>
            <p:nvPr/>
          </p:nvSpPr>
          <p:spPr>
            <a:xfrm>
              <a:off x="3509978" y="1755193"/>
              <a:ext cx="362" cy="985525"/>
            </a:xfrm>
            <a:prstGeom prst="line">
              <a:avLst/>
            </a:prstGeom>
            <a:ln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7C8E6DF1-DABD-4D6D-98DA-4E7A4C57D360}"/>
                </a:ext>
              </a:extLst>
            </p:cNvPr>
            <p:cNvSpPr/>
            <p:nvPr/>
          </p:nvSpPr>
          <p:spPr>
            <a:xfrm>
              <a:off x="4238897" y="1755193"/>
              <a:ext cx="362" cy="985525"/>
            </a:xfrm>
            <a:prstGeom prst="line">
              <a:avLst/>
            </a:prstGeom>
            <a:ln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1F1FCBBE-8C4B-4C4A-AF99-38196AF2B39D}"/>
                </a:ext>
              </a:extLst>
            </p:cNvPr>
            <p:cNvSpPr/>
            <p:nvPr/>
          </p:nvSpPr>
          <p:spPr>
            <a:xfrm>
              <a:off x="5147960" y="1755193"/>
              <a:ext cx="362" cy="985525"/>
            </a:xfrm>
            <a:prstGeom prst="line">
              <a:avLst/>
            </a:prstGeom>
            <a:ln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D5C7700C-5995-4A25-B1D9-7F8C0C1A0088}"/>
                </a:ext>
              </a:extLst>
            </p:cNvPr>
            <p:cNvSpPr/>
            <p:nvPr/>
          </p:nvSpPr>
          <p:spPr>
            <a:xfrm>
              <a:off x="5930523" y="1755193"/>
              <a:ext cx="362" cy="985525"/>
            </a:xfrm>
            <a:prstGeom prst="line">
              <a:avLst/>
            </a:prstGeom>
            <a:ln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2F82C5DB-43CF-4CF0-BA92-7A066AE433C9}"/>
                </a:ext>
              </a:extLst>
            </p:cNvPr>
            <p:cNvSpPr/>
            <p:nvPr/>
          </p:nvSpPr>
          <p:spPr>
            <a:xfrm>
              <a:off x="6828350" y="1716247"/>
              <a:ext cx="362" cy="985525"/>
            </a:xfrm>
            <a:prstGeom prst="line">
              <a:avLst/>
            </a:prstGeom>
            <a:ln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DA611D6C-52DF-4F16-BB0A-66AAD760773B}"/>
                </a:ext>
              </a:extLst>
            </p:cNvPr>
            <p:cNvSpPr/>
            <p:nvPr/>
          </p:nvSpPr>
          <p:spPr>
            <a:xfrm>
              <a:off x="7730527" y="1716247"/>
              <a:ext cx="362" cy="985525"/>
            </a:xfrm>
            <a:prstGeom prst="line">
              <a:avLst/>
            </a:prstGeom>
            <a:ln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72A24F32-894B-4AEF-A2C6-D12C99BE5E95}"/>
                </a:ext>
              </a:extLst>
            </p:cNvPr>
            <p:cNvSpPr/>
            <p:nvPr/>
          </p:nvSpPr>
          <p:spPr>
            <a:xfrm>
              <a:off x="8554411" y="1716247"/>
              <a:ext cx="362" cy="985525"/>
            </a:xfrm>
            <a:prstGeom prst="line">
              <a:avLst/>
            </a:prstGeom>
            <a:ln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10CE5ADA-EF23-4364-BFFD-E15A00A5FD5B}"/>
                </a:ext>
              </a:extLst>
            </p:cNvPr>
            <p:cNvSpPr/>
            <p:nvPr/>
          </p:nvSpPr>
          <p:spPr>
            <a:xfrm>
              <a:off x="9383007" y="1690688"/>
              <a:ext cx="362" cy="1050030"/>
            </a:xfrm>
            <a:prstGeom prst="line">
              <a:avLst/>
            </a:prstGeom>
            <a:ln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</p:grpSp>
      <p:sp>
        <p:nvSpPr>
          <p:cNvPr id="48" name="CustomShape 45">
            <a:extLst>
              <a:ext uri="{FF2B5EF4-FFF2-40B4-BE49-F238E27FC236}">
                <a16:creationId xmlns:a16="http://schemas.microsoft.com/office/drawing/2014/main" id="{1E2E5FB9-E7E3-4DF5-A2D3-3B8231E8E42D}"/>
              </a:ext>
            </a:extLst>
          </p:cNvPr>
          <p:cNvSpPr/>
          <p:nvPr/>
        </p:nvSpPr>
        <p:spPr>
          <a:xfrm>
            <a:off x="4247958" y="2123662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0" name="CustomShape 47">
            <a:extLst>
              <a:ext uri="{FF2B5EF4-FFF2-40B4-BE49-F238E27FC236}">
                <a16:creationId xmlns:a16="http://schemas.microsoft.com/office/drawing/2014/main" id="{1C041FDB-5253-4AB0-B026-0A6048B5CD15}"/>
              </a:ext>
            </a:extLst>
          </p:cNvPr>
          <p:cNvSpPr/>
          <p:nvPr/>
        </p:nvSpPr>
        <p:spPr>
          <a:xfrm>
            <a:off x="5322306" y="2143135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2" name="CustomShape 49">
            <a:extLst>
              <a:ext uri="{FF2B5EF4-FFF2-40B4-BE49-F238E27FC236}">
                <a16:creationId xmlns:a16="http://schemas.microsoft.com/office/drawing/2014/main" id="{49111ACF-ED12-44A6-95C4-4BFB9B143C52}"/>
              </a:ext>
            </a:extLst>
          </p:cNvPr>
          <p:cNvSpPr/>
          <p:nvPr/>
        </p:nvSpPr>
        <p:spPr>
          <a:xfrm>
            <a:off x="7496737" y="2406328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" name="CustomShape 50">
            <a:extLst>
              <a:ext uri="{FF2B5EF4-FFF2-40B4-BE49-F238E27FC236}">
                <a16:creationId xmlns:a16="http://schemas.microsoft.com/office/drawing/2014/main" id="{76D70DEA-3AC2-42C3-A5F9-FD64757DB4B1}"/>
              </a:ext>
            </a:extLst>
          </p:cNvPr>
          <p:cNvSpPr/>
          <p:nvPr/>
        </p:nvSpPr>
        <p:spPr>
          <a:xfrm>
            <a:off x="7506886" y="1909762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6" name="CustomShape 53">
            <a:extLst>
              <a:ext uri="{FF2B5EF4-FFF2-40B4-BE49-F238E27FC236}">
                <a16:creationId xmlns:a16="http://schemas.microsoft.com/office/drawing/2014/main" id="{2CFB6641-764D-48EC-B41D-043D72698655}"/>
              </a:ext>
            </a:extLst>
          </p:cNvPr>
          <p:cNvSpPr/>
          <p:nvPr/>
        </p:nvSpPr>
        <p:spPr>
          <a:xfrm>
            <a:off x="8653002" y="1882377"/>
            <a:ext cx="253001" cy="157611"/>
          </a:xfrm>
          <a:prstGeom prst="star4">
            <a:avLst>
              <a:gd name="adj" fmla="val 125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965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66C2-3A35-4AA4-9D9C-106B81D6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AE7F-1307-44E0-8CE3-53325633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348E91-9FDF-410D-81B5-BB691568B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922770"/>
              </p:ext>
            </p:extLst>
          </p:nvPr>
        </p:nvGraphicFramePr>
        <p:xfrm>
          <a:off x="838200" y="198858"/>
          <a:ext cx="10515602" cy="3219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4905">
                  <a:extLst>
                    <a:ext uri="{9D8B030D-6E8A-4147-A177-3AD203B41FA5}">
                      <a16:colId xmlns:a16="http://schemas.microsoft.com/office/drawing/2014/main" val="1288436576"/>
                    </a:ext>
                  </a:extLst>
                </a:gridCol>
                <a:gridCol w="1080452">
                  <a:extLst>
                    <a:ext uri="{9D8B030D-6E8A-4147-A177-3AD203B41FA5}">
                      <a16:colId xmlns:a16="http://schemas.microsoft.com/office/drawing/2014/main" val="1151261984"/>
                    </a:ext>
                  </a:extLst>
                </a:gridCol>
                <a:gridCol w="1313769">
                  <a:extLst>
                    <a:ext uri="{9D8B030D-6E8A-4147-A177-3AD203B41FA5}">
                      <a16:colId xmlns:a16="http://schemas.microsoft.com/office/drawing/2014/main" val="1889642687"/>
                    </a:ext>
                  </a:extLst>
                </a:gridCol>
                <a:gridCol w="1313769">
                  <a:extLst>
                    <a:ext uri="{9D8B030D-6E8A-4147-A177-3AD203B41FA5}">
                      <a16:colId xmlns:a16="http://schemas.microsoft.com/office/drawing/2014/main" val="2331714041"/>
                    </a:ext>
                  </a:extLst>
                </a:gridCol>
                <a:gridCol w="1312678">
                  <a:extLst>
                    <a:ext uri="{9D8B030D-6E8A-4147-A177-3AD203B41FA5}">
                      <a16:colId xmlns:a16="http://schemas.microsoft.com/office/drawing/2014/main" val="2557791664"/>
                    </a:ext>
                  </a:extLst>
                </a:gridCol>
                <a:gridCol w="1313769">
                  <a:extLst>
                    <a:ext uri="{9D8B030D-6E8A-4147-A177-3AD203B41FA5}">
                      <a16:colId xmlns:a16="http://schemas.microsoft.com/office/drawing/2014/main" val="1981435496"/>
                    </a:ext>
                  </a:extLst>
                </a:gridCol>
                <a:gridCol w="1313769">
                  <a:extLst>
                    <a:ext uri="{9D8B030D-6E8A-4147-A177-3AD203B41FA5}">
                      <a16:colId xmlns:a16="http://schemas.microsoft.com/office/drawing/2014/main" val="686143164"/>
                    </a:ext>
                  </a:extLst>
                </a:gridCol>
                <a:gridCol w="1322491">
                  <a:extLst>
                    <a:ext uri="{9D8B030D-6E8A-4147-A177-3AD203B41FA5}">
                      <a16:colId xmlns:a16="http://schemas.microsoft.com/office/drawing/2014/main" val="3619250439"/>
                    </a:ext>
                  </a:extLst>
                </a:gridCol>
              </a:tblGrid>
              <a:tr h="383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Species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lnL null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lnL bottleneck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θ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Ne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Time T</a:t>
                      </a:r>
                      <a:r>
                        <a:rPr lang="en-GB" sz="1800" kern="150" baseline="-25000">
                          <a:effectLst/>
                        </a:rPr>
                        <a:t>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Strength T</a:t>
                      </a:r>
                      <a:r>
                        <a:rPr lang="en-GB" sz="1800" kern="150" baseline="-25000">
                          <a:effectLst/>
                        </a:rPr>
                        <a:t>2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years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1284153"/>
                  </a:ext>
                </a:extLst>
              </a:tr>
              <a:tr h="2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C. fungosa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-26954.2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-26946.9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1.25267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267784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0.642868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0.234311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172149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72784447"/>
                  </a:ext>
                </a:extLst>
              </a:tr>
              <a:tr h="383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E. brunniventris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-28518.1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-28510.6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1.82274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583837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0.500202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0.169463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292037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53087126"/>
                  </a:ext>
                </a:extLst>
              </a:tr>
              <a:tr h="2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M. dorsalis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-26087.0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-26022.9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1.08152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138443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0.0859267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98245023"/>
                  </a:ext>
                </a:extLst>
              </a:tr>
              <a:tr h="2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M. stigmatizans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-26768.0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-26768.0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1.293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58305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0.16399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79844159"/>
                  </a:ext>
                </a:extLst>
              </a:tr>
              <a:tr h="2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O. nitidulus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-24636.4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-24120.9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1.51995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185269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0.0579716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0.384781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10740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45165063"/>
                  </a:ext>
                </a:extLst>
              </a:tr>
              <a:tr h="2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O. pomaceus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-26482.1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-26427.7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1.48272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284929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0.527481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0.466117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150294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23934978"/>
                  </a:ext>
                </a:extLst>
              </a:tr>
              <a:tr h="2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T. auratus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-29960.5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-29848.1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3.25691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709257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0.614549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0.509441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435873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8854971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EAADEC3-FEF8-415B-B475-ADE1A0FCC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114391"/>
              </p:ext>
            </p:extLst>
          </p:nvPr>
        </p:nvGraphicFramePr>
        <p:xfrm>
          <a:off x="838200" y="3483723"/>
          <a:ext cx="10515600" cy="3200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6027">
                  <a:extLst>
                    <a:ext uri="{9D8B030D-6E8A-4147-A177-3AD203B41FA5}">
                      <a16:colId xmlns:a16="http://schemas.microsoft.com/office/drawing/2014/main" val="585205361"/>
                    </a:ext>
                  </a:extLst>
                </a:gridCol>
                <a:gridCol w="1081238">
                  <a:extLst>
                    <a:ext uri="{9D8B030D-6E8A-4147-A177-3AD203B41FA5}">
                      <a16:colId xmlns:a16="http://schemas.microsoft.com/office/drawing/2014/main" val="2811119611"/>
                    </a:ext>
                  </a:extLst>
                </a:gridCol>
                <a:gridCol w="1314723">
                  <a:extLst>
                    <a:ext uri="{9D8B030D-6E8A-4147-A177-3AD203B41FA5}">
                      <a16:colId xmlns:a16="http://schemas.microsoft.com/office/drawing/2014/main" val="1882022321"/>
                    </a:ext>
                  </a:extLst>
                </a:gridCol>
                <a:gridCol w="1314723">
                  <a:extLst>
                    <a:ext uri="{9D8B030D-6E8A-4147-A177-3AD203B41FA5}">
                      <a16:colId xmlns:a16="http://schemas.microsoft.com/office/drawing/2014/main" val="1165116498"/>
                    </a:ext>
                  </a:extLst>
                </a:gridCol>
                <a:gridCol w="1313630">
                  <a:extLst>
                    <a:ext uri="{9D8B030D-6E8A-4147-A177-3AD203B41FA5}">
                      <a16:colId xmlns:a16="http://schemas.microsoft.com/office/drawing/2014/main" val="1325307119"/>
                    </a:ext>
                  </a:extLst>
                </a:gridCol>
                <a:gridCol w="1314723">
                  <a:extLst>
                    <a:ext uri="{9D8B030D-6E8A-4147-A177-3AD203B41FA5}">
                      <a16:colId xmlns:a16="http://schemas.microsoft.com/office/drawing/2014/main" val="3026175178"/>
                    </a:ext>
                  </a:extLst>
                </a:gridCol>
                <a:gridCol w="1314723">
                  <a:extLst>
                    <a:ext uri="{9D8B030D-6E8A-4147-A177-3AD203B41FA5}">
                      <a16:colId xmlns:a16="http://schemas.microsoft.com/office/drawing/2014/main" val="4096598505"/>
                    </a:ext>
                  </a:extLst>
                </a:gridCol>
                <a:gridCol w="1315813">
                  <a:extLst>
                    <a:ext uri="{9D8B030D-6E8A-4147-A177-3AD203B41FA5}">
                      <a16:colId xmlns:a16="http://schemas.microsoft.com/office/drawing/2014/main" val="3959401455"/>
                    </a:ext>
                  </a:extLst>
                </a:gridCol>
              </a:tblGrid>
              <a:tr h="446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Species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lnL null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lnL step change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θ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Ne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Time T</a:t>
                      </a:r>
                      <a:r>
                        <a:rPr lang="en-GB" sz="1800" kern="150" baseline="-25000" dirty="0">
                          <a:effectLst/>
                        </a:rPr>
                        <a:t>1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Strength B</a:t>
                      </a:r>
                      <a:r>
                        <a:rPr lang="en-GB" sz="1800" kern="150" baseline="-25000" dirty="0">
                          <a:effectLst/>
                        </a:rPr>
                        <a:t>1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years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21907246"/>
                  </a:ext>
                </a:extLst>
              </a:tr>
              <a:tr h="242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C. fungosa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-26954.2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-26950.6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1.08601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232156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4.00438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0.0050767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929643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40261745"/>
                  </a:ext>
                </a:extLst>
              </a:tr>
              <a:tr h="242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E. brunniventris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-28518.1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-28514.6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1.59855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517947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3.19725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0.0005883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1656006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33780912"/>
                  </a:ext>
                </a:extLst>
              </a:tr>
              <a:tr h="242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M. dorsalis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-26087.0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-26023.0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0.0259706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3363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0.0894048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0.0240534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301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6389561"/>
                  </a:ext>
                </a:extLst>
              </a:tr>
              <a:tr h="242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M. stigmatizans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-26768.0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-26534.9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0.0133541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609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0.181098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0.0103384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220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966389422"/>
                  </a:ext>
                </a:extLst>
              </a:tr>
              <a:tr h="242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O. nitidulus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-24636.4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-24142.1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0.380999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46441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0.68284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0.24511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31712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96221214"/>
                  </a:ext>
                </a:extLst>
              </a:tr>
              <a:tr h="242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O. pomaceus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-26482.1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-26466.1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1.04849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201484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3.54446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0.0010467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714152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25208192"/>
                  </a:ext>
                </a:extLst>
              </a:tr>
              <a:tr h="242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T. auratus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-29960.5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-29841.9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4.60327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1002454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0.124307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>
                          <a:effectLst/>
                        </a:rPr>
                        <a:t>2.44719</a:t>
                      </a:r>
                      <a:endParaRPr lang="en-GB" sz="18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kern="150" dirty="0">
                          <a:effectLst/>
                        </a:rPr>
                        <a:t>124612</a:t>
                      </a:r>
                      <a:endParaRPr lang="en-GB" sz="1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13101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52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2605</Words>
  <Application>Microsoft Office PowerPoint</Application>
  <PresentationFormat>Widescreen</PresentationFormat>
  <Paragraphs>371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FreeSans</vt:lpstr>
      <vt:lpstr>Liberation Serif</vt:lpstr>
      <vt:lpstr>Noto Sans CJK SC Regular</vt:lpstr>
      <vt:lpstr>Office Theme</vt:lpstr>
      <vt:lpstr>PowerPoint Presentation</vt:lpstr>
      <vt:lpstr>Selection and demography</vt:lpstr>
      <vt:lpstr>Aims</vt:lpstr>
      <vt:lpstr>Oak gall wasp parasitoid system</vt:lpstr>
      <vt:lpstr>Oak gall wasp parasitoid system</vt:lpstr>
      <vt:lpstr>Oak gall wasp parasitoid system</vt:lpstr>
      <vt:lpstr>Species and existing data</vt:lpstr>
      <vt:lpstr>Blockwise site frequency spectrum (bSFS) </vt:lpstr>
      <vt:lpstr>PowerPoint Presentation</vt:lpstr>
      <vt:lpstr>Results</vt:lpstr>
      <vt:lpstr>Checking results with Torymus auratus</vt:lpstr>
      <vt:lpstr>Checking results with Ormyrus nitidulus</vt:lpstr>
      <vt:lpstr>Population structure</vt:lpstr>
      <vt:lpstr>Genic vs intergenic regions</vt:lpstr>
      <vt:lpstr>Conclusions and further work</vt:lpstr>
      <vt:lpstr>Chapter 2: Gene duplication</vt:lpstr>
      <vt:lpstr>Identification of gene duplicates</vt:lpstr>
      <vt:lpstr>Chapter 3: selection with bSFS</vt:lpstr>
      <vt:lpstr>Selection in local adaptation</vt:lpstr>
      <vt:lpstr>Chapter 4: Comparative selection</vt:lpstr>
      <vt:lpstr>Method</vt:lpstr>
      <vt:lpstr>Sampling and sequencing</vt:lpstr>
      <vt:lpstr>PowerPoint Presentation</vt:lpstr>
      <vt:lpstr>Functional categories of duplicates</vt:lpstr>
      <vt:lpstr>Effects of selection on the bSFS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 William</dc:creator>
  <cp:lastModifiedBy>WALTON William</cp:lastModifiedBy>
  <cp:revision>55</cp:revision>
  <dcterms:created xsi:type="dcterms:W3CDTF">2017-08-14T11:00:00Z</dcterms:created>
  <dcterms:modified xsi:type="dcterms:W3CDTF">2017-08-24T08:53:02Z</dcterms:modified>
</cp:coreProperties>
</file>