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2004000"/>
  <p:notesSz cx="32918400" cy="51206400"/>
  <p:defaultTextStyle>
    <a:defPPr>
      <a:defRPr lang="en-US"/>
    </a:defPPr>
    <a:lvl1pPr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1pPr>
    <a:lvl2pPr marL="4572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2pPr>
    <a:lvl3pPr marL="9144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3pPr>
    <a:lvl4pPr marL="13716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4pPr>
    <a:lvl5pPr marL="1828800" algn="l" rtl="0" fontAlgn="base">
      <a:spcBef>
        <a:spcPct val="0"/>
      </a:spcBef>
      <a:spcAft>
        <a:spcPct val="0"/>
      </a:spcAft>
      <a:defRPr sz="3200" kern="1200">
        <a:solidFill>
          <a:schemeClr val="tx1"/>
        </a:solidFill>
        <a:latin typeface="Helvetica" pitchFamily="2" charset="0"/>
        <a:ea typeface="ＭＳ Ｐゴシック" panose="020B0600070205080204" pitchFamily="34" charset="-128"/>
        <a:cs typeface="+mn-cs"/>
      </a:defRPr>
    </a:lvl5pPr>
    <a:lvl6pPr marL="22860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6pPr>
    <a:lvl7pPr marL="27432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7pPr>
    <a:lvl8pPr marL="32004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8pPr>
    <a:lvl9pPr marL="3657600" algn="l" defTabSz="914400" rtl="0" eaLnBrk="1" latinLnBrk="0" hangingPunct="1">
      <a:defRPr sz="3200" kern="1200">
        <a:solidFill>
          <a:schemeClr val="tx1"/>
        </a:solidFill>
        <a:latin typeface="Helvetica"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697">
          <p15:clr>
            <a:srgbClr val="A4A3A4"/>
          </p15:clr>
        </p15:guide>
        <p15:guide id="2" orient="horz" pos="19087">
          <p15:clr>
            <a:srgbClr val="A4A3A4"/>
          </p15:clr>
        </p15:guide>
        <p15:guide id="3" orient="horz" pos="3625">
          <p15:clr>
            <a:srgbClr val="A4A3A4"/>
          </p15:clr>
        </p15:guide>
        <p15:guide id="4" orient="horz" pos="2070">
          <p15:clr>
            <a:srgbClr val="A4A3A4"/>
          </p15:clr>
        </p15:guide>
        <p15:guide id="5" pos="7439">
          <p15:clr>
            <a:srgbClr val="A4A3A4"/>
          </p15:clr>
        </p15:guide>
        <p15:guide id="6" pos="8412">
          <p15:clr>
            <a:srgbClr val="A4A3A4"/>
          </p15:clr>
        </p15:guide>
        <p15:guide id="7" pos="15311">
          <p15:clr>
            <a:srgbClr val="A4A3A4"/>
          </p15:clr>
        </p15:guide>
        <p15:guide id="8" pos="24535">
          <p15:clr>
            <a:srgbClr val="A4A3A4"/>
          </p15:clr>
        </p15:guide>
        <p15:guide id="9" pos="1150">
          <p15:clr>
            <a:srgbClr val="A4A3A4"/>
          </p15:clr>
        </p15:guide>
        <p15:guide id="10" pos="16330">
          <p15:clr>
            <a:srgbClr val="A4A3A4"/>
          </p15:clr>
        </p15:guide>
        <p15:guide id="11" pos="23563">
          <p15:clr>
            <a:srgbClr val="A4A3A4"/>
          </p15:clr>
        </p15:guide>
        <p15:guide id="12" pos="3087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24" d="100"/>
          <a:sy n="24" d="100"/>
        </p:scale>
        <p:origin x="368" y="408"/>
      </p:cViewPr>
      <p:guideLst>
        <p:guide orient="horz" pos="697"/>
        <p:guide orient="horz" pos="19087"/>
        <p:guide orient="horz" pos="3625"/>
        <p:guide orient="horz" pos="2070"/>
        <p:guide pos="7439"/>
        <p:guide pos="8412"/>
        <p:guide pos="15311"/>
        <p:guide pos="24535"/>
        <p:guide pos="1150"/>
        <p:guide pos="16330"/>
        <p:guide pos="23563"/>
        <p:guide pos="30871"/>
      </p:guideLst>
    </p:cSldViewPr>
  </p:slideViewPr>
  <p:outlineViewPr>
    <p:cViewPr>
      <p:scale>
        <a:sx n="33" d="100"/>
        <a:sy n="33" d="100"/>
      </p:scale>
      <p:origin x="0" y="0"/>
    </p:cViewPr>
  </p:outlin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92FDF7-511E-C2E4-2C99-2E44A9D5FF1E}"/>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4655E3EB-4FE3-552E-3012-442F2B2E6BAA}"/>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E70F1586-AE49-7F43-AF83-2695EFEFB5B6}" type="datetime1">
              <a:rPr lang="en-US" altLang="en-US"/>
              <a:pPr/>
              <a:t>2/27/23</a:t>
            </a:fld>
            <a:endParaRPr lang="en-US" altLang="en-US"/>
          </a:p>
        </p:txBody>
      </p:sp>
      <p:sp>
        <p:nvSpPr>
          <p:cNvPr id="4" name="Slide Image Placeholder 3">
            <a:extLst>
              <a:ext uri="{FF2B5EF4-FFF2-40B4-BE49-F238E27FC236}">
                <a16:creationId xmlns:a16="http://schemas.microsoft.com/office/drawing/2014/main" id="{0EA5761E-2D50-727C-E863-28C797C685F7}"/>
              </a:ext>
            </a:extLst>
          </p:cNvPr>
          <p:cNvSpPr>
            <a:spLocks noGrp="1" noRot="1" noChangeAspect="1"/>
          </p:cNvSpPr>
          <p:nvPr>
            <p:ph type="sldImg" idx="2"/>
          </p:nvPr>
        </p:nvSpPr>
        <p:spPr>
          <a:xfrm>
            <a:off x="1098550" y="3840163"/>
            <a:ext cx="307213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09E53F53-34A4-C385-0CC7-BB81356E310C}"/>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F1B840B-B191-540C-15C2-21F7FCA4B2A7}"/>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3BE57D6-E1E6-D21C-0B39-43D9D1B2ECCB}"/>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77689C8B-474C-B943-8410-1E6FA52061F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C327E584-C96D-FC76-FA9F-91B6FD7F9A12}"/>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90D542A0-D680-C885-762E-6D4FDD462A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a:solidFill>
                <a:srgbClr val="000000"/>
              </a:solidFill>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3D1A65A0-FEB1-203E-C4F6-B6820EB10D5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fld id="{4C25EDBA-2531-EF40-A07E-16428052ECAD}"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164" y="9942601"/>
            <a:ext cx="43526075" cy="6858882"/>
          </a:xfrm>
        </p:spPr>
        <p:txBody>
          <a:bodyPr/>
          <a:lstStyle/>
          <a:p>
            <a:r>
              <a:rPr lang="en-US"/>
              <a:t>Click to edit Master title style</a:t>
            </a:r>
          </a:p>
        </p:txBody>
      </p:sp>
      <p:sp>
        <p:nvSpPr>
          <p:cNvPr id="3" name="Subtitle 2"/>
          <p:cNvSpPr>
            <a:spLocks noGrp="1"/>
          </p:cNvSpPr>
          <p:nvPr>
            <p:ph type="subTitle" idx="1"/>
          </p:nvPr>
        </p:nvSpPr>
        <p:spPr>
          <a:xfrm>
            <a:off x="7680325" y="18134983"/>
            <a:ext cx="35845750" cy="818003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218A4338-3693-A8AD-736E-63C9C1029F5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2BC39A9-6D1F-EDD6-F50E-14FE9432556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5BEA0B3-FFD0-8D91-9ED4-F6CD225306BF}"/>
              </a:ext>
            </a:extLst>
          </p:cNvPr>
          <p:cNvSpPr>
            <a:spLocks noGrp="1" noChangeArrowheads="1"/>
          </p:cNvSpPr>
          <p:nvPr>
            <p:ph type="sldNum" sz="quarter" idx="12"/>
          </p:nvPr>
        </p:nvSpPr>
        <p:spPr>
          <a:ln/>
        </p:spPr>
        <p:txBody>
          <a:bodyPr/>
          <a:lstStyle>
            <a:lvl1pPr>
              <a:defRPr/>
            </a:lvl1pPr>
          </a:lstStyle>
          <a:p>
            <a:fld id="{5D872811-CF5D-CF46-A4D0-16089CCCEDD1}" type="slidenum">
              <a:rPr lang="en-US" altLang="en-US"/>
              <a:pPr/>
              <a:t>‹#›</a:t>
            </a:fld>
            <a:endParaRPr lang="en-US" altLang="en-US"/>
          </a:p>
        </p:txBody>
      </p:sp>
    </p:spTree>
    <p:extLst>
      <p:ext uri="{BB962C8B-B14F-4D97-AF65-F5344CB8AC3E}">
        <p14:creationId xmlns:p14="http://schemas.microsoft.com/office/powerpoint/2010/main" val="2544904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7536847-EE77-A22E-C241-6E216ED3C7F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155219-857C-D5F1-955B-675CF8BCBFE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2473F7C-FC39-8EBA-2B45-BC115A8271BA}"/>
              </a:ext>
            </a:extLst>
          </p:cNvPr>
          <p:cNvSpPr>
            <a:spLocks noGrp="1" noChangeArrowheads="1"/>
          </p:cNvSpPr>
          <p:nvPr>
            <p:ph type="sldNum" sz="quarter" idx="12"/>
          </p:nvPr>
        </p:nvSpPr>
        <p:spPr>
          <a:ln/>
        </p:spPr>
        <p:txBody>
          <a:bodyPr/>
          <a:lstStyle>
            <a:lvl1pPr>
              <a:defRPr/>
            </a:lvl1pPr>
          </a:lstStyle>
          <a:p>
            <a:fld id="{0114792F-9168-7D4B-A700-555B858BBF2D}" type="slidenum">
              <a:rPr lang="en-US" altLang="en-US"/>
              <a:pPr/>
              <a:t>‹#›</a:t>
            </a:fld>
            <a:endParaRPr lang="en-US" altLang="en-US"/>
          </a:p>
        </p:txBody>
      </p:sp>
    </p:spTree>
    <p:extLst>
      <p:ext uri="{BB962C8B-B14F-4D97-AF65-F5344CB8AC3E}">
        <p14:creationId xmlns:p14="http://schemas.microsoft.com/office/powerpoint/2010/main" val="197846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5514" y="2844492"/>
            <a:ext cx="10880725" cy="2560350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40163" y="2844492"/>
            <a:ext cx="32492950" cy="256035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E2D5100-9280-BF39-213C-F3072EB6D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742810B-CC0C-B4AD-742E-AD51920CCED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18DC4F9-2256-E15A-584A-237797004661}"/>
              </a:ext>
            </a:extLst>
          </p:cNvPr>
          <p:cNvSpPr>
            <a:spLocks noGrp="1" noChangeArrowheads="1"/>
          </p:cNvSpPr>
          <p:nvPr>
            <p:ph type="sldNum" sz="quarter" idx="12"/>
          </p:nvPr>
        </p:nvSpPr>
        <p:spPr>
          <a:ln/>
        </p:spPr>
        <p:txBody>
          <a:bodyPr/>
          <a:lstStyle>
            <a:lvl1pPr>
              <a:defRPr/>
            </a:lvl1pPr>
          </a:lstStyle>
          <a:p>
            <a:fld id="{75D05D29-23FD-A543-AC0D-D66C2767B102}" type="slidenum">
              <a:rPr lang="en-US" altLang="en-US"/>
              <a:pPr/>
              <a:t>‹#›</a:t>
            </a:fld>
            <a:endParaRPr lang="en-US" altLang="en-US"/>
          </a:p>
        </p:txBody>
      </p:sp>
    </p:spTree>
    <p:extLst>
      <p:ext uri="{BB962C8B-B14F-4D97-AF65-F5344CB8AC3E}">
        <p14:creationId xmlns:p14="http://schemas.microsoft.com/office/powerpoint/2010/main" val="63280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6BD47C3-0CBF-A4B2-C234-742B8080772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D7686B4-5680-CA53-9C06-AC346C2F51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9C026F4-E920-192C-6ED3-53A0DDA65C97}"/>
              </a:ext>
            </a:extLst>
          </p:cNvPr>
          <p:cNvSpPr>
            <a:spLocks noGrp="1" noChangeArrowheads="1"/>
          </p:cNvSpPr>
          <p:nvPr>
            <p:ph type="sldNum" sz="quarter" idx="12"/>
          </p:nvPr>
        </p:nvSpPr>
        <p:spPr>
          <a:ln/>
        </p:spPr>
        <p:txBody>
          <a:bodyPr/>
          <a:lstStyle>
            <a:lvl1pPr>
              <a:defRPr/>
            </a:lvl1pPr>
          </a:lstStyle>
          <a:p>
            <a:fld id="{10B6D7D1-1D35-1346-9C1C-9E7853323743}" type="slidenum">
              <a:rPr lang="en-US" altLang="en-US"/>
              <a:pPr/>
              <a:t>‹#›</a:t>
            </a:fld>
            <a:endParaRPr lang="en-US" altLang="en-US"/>
          </a:p>
        </p:txBody>
      </p:sp>
    </p:spTree>
    <p:extLst>
      <p:ext uri="{BB962C8B-B14F-4D97-AF65-F5344CB8AC3E}">
        <p14:creationId xmlns:p14="http://schemas.microsoft.com/office/powerpoint/2010/main" val="164373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4951" y="20565843"/>
            <a:ext cx="43526075" cy="635573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4044951" y="13564968"/>
            <a:ext cx="43526075" cy="70008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C46EB3E9-C1B9-FDF0-E704-44AAA1783BC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6FA51A9-8F15-BBBD-5ECA-6819F3A1C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7901509-5E09-4A22-E6DA-CE79DC03A211}"/>
              </a:ext>
            </a:extLst>
          </p:cNvPr>
          <p:cNvSpPr>
            <a:spLocks noGrp="1" noChangeArrowheads="1"/>
          </p:cNvSpPr>
          <p:nvPr>
            <p:ph type="sldNum" sz="quarter" idx="12"/>
          </p:nvPr>
        </p:nvSpPr>
        <p:spPr>
          <a:ln/>
        </p:spPr>
        <p:txBody>
          <a:bodyPr/>
          <a:lstStyle>
            <a:lvl1pPr>
              <a:defRPr/>
            </a:lvl1pPr>
          </a:lstStyle>
          <a:p>
            <a:fld id="{CF7F4462-5091-9149-BA9A-498B6E7F5532}" type="slidenum">
              <a:rPr lang="en-US" altLang="en-US"/>
              <a:pPr/>
              <a:t>‹#›</a:t>
            </a:fld>
            <a:endParaRPr lang="en-US" altLang="en-US"/>
          </a:p>
        </p:txBody>
      </p:sp>
    </p:spTree>
    <p:extLst>
      <p:ext uri="{BB962C8B-B14F-4D97-AF65-F5344CB8AC3E}">
        <p14:creationId xmlns:p14="http://schemas.microsoft.com/office/powerpoint/2010/main" val="1891837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40164" y="9246527"/>
            <a:ext cx="21686837"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5679400" y="9246527"/>
            <a:ext cx="21686838" cy="1920147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DEDF7A59-94D1-C7F1-E1C0-816273C26C8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8A15DAB-CDC4-9C9C-C212-FB9B081C9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91DCA66-3A90-23E0-2E0A-24264B47D83F}"/>
              </a:ext>
            </a:extLst>
          </p:cNvPr>
          <p:cNvSpPr>
            <a:spLocks noGrp="1" noChangeArrowheads="1"/>
          </p:cNvSpPr>
          <p:nvPr>
            <p:ph type="sldNum" sz="quarter" idx="12"/>
          </p:nvPr>
        </p:nvSpPr>
        <p:spPr>
          <a:ln/>
        </p:spPr>
        <p:txBody>
          <a:bodyPr/>
          <a:lstStyle>
            <a:lvl1pPr>
              <a:defRPr/>
            </a:lvl1pPr>
          </a:lstStyle>
          <a:p>
            <a:fld id="{13CC20B2-1AEC-6F46-9DC0-A20C589318CA}" type="slidenum">
              <a:rPr lang="en-US" altLang="en-US"/>
              <a:pPr/>
              <a:t>‹#›</a:t>
            </a:fld>
            <a:endParaRPr lang="en-US" altLang="en-US"/>
          </a:p>
        </p:txBody>
      </p:sp>
    </p:spTree>
    <p:extLst>
      <p:ext uri="{BB962C8B-B14F-4D97-AF65-F5344CB8AC3E}">
        <p14:creationId xmlns:p14="http://schemas.microsoft.com/office/powerpoint/2010/main" val="345530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0639" y="1281024"/>
            <a:ext cx="46085125" cy="533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560638" y="7164476"/>
            <a:ext cx="22625050"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60638" y="10149417"/>
            <a:ext cx="22625050"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6012775" y="7164476"/>
            <a:ext cx="22632988" cy="298494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6012775" y="10149417"/>
            <a:ext cx="22632988" cy="1843903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DF2BBC57-745D-60D9-351B-5C750BC2FDA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C4D6829-23DA-EF4A-EC3C-DB51DDBD49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1A5ABF56-5439-6A42-1C00-93EF5B948FD0}"/>
              </a:ext>
            </a:extLst>
          </p:cNvPr>
          <p:cNvSpPr>
            <a:spLocks noGrp="1" noChangeArrowheads="1"/>
          </p:cNvSpPr>
          <p:nvPr>
            <p:ph type="sldNum" sz="quarter" idx="12"/>
          </p:nvPr>
        </p:nvSpPr>
        <p:spPr>
          <a:ln/>
        </p:spPr>
        <p:txBody>
          <a:bodyPr/>
          <a:lstStyle>
            <a:lvl1pPr>
              <a:defRPr/>
            </a:lvl1pPr>
          </a:lstStyle>
          <a:p>
            <a:fld id="{E8EA615D-0D08-0D45-B7C2-1992E1543F79}" type="slidenum">
              <a:rPr lang="en-US" altLang="en-US"/>
              <a:pPr/>
              <a:t>‹#›</a:t>
            </a:fld>
            <a:endParaRPr lang="en-US" altLang="en-US"/>
          </a:p>
        </p:txBody>
      </p:sp>
    </p:spTree>
    <p:extLst>
      <p:ext uri="{BB962C8B-B14F-4D97-AF65-F5344CB8AC3E}">
        <p14:creationId xmlns:p14="http://schemas.microsoft.com/office/powerpoint/2010/main" val="1007706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C61F7D9A-6DBD-A05F-F315-53C45DF6DF32}"/>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1307467-CBF8-8C70-48DB-61DB443EBAD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BED0791-CE96-4F22-8528-37219DF16886}"/>
              </a:ext>
            </a:extLst>
          </p:cNvPr>
          <p:cNvSpPr>
            <a:spLocks noGrp="1" noChangeArrowheads="1"/>
          </p:cNvSpPr>
          <p:nvPr>
            <p:ph type="sldNum" sz="quarter" idx="12"/>
          </p:nvPr>
        </p:nvSpPr>
        <p:spPr>
          <a:ln/>
        </p:spPr>
        <p:txBody>
          <a:bodyPr/>
          <a:lstStyle>
            <a:lvl1pPr>
              <a:defRPr/>
            </a:lvl1pPr>
          </a:lstStyle>
          <a:p>
            <a:fld id="{F2BFF4F5-F0F1-5541-8672-6B38FFBD92B9}" type="slidenum">
              <a:rPr lang="en-US" altLang="en-US"/>
              <a:pPr/>
              <a:t>‹#›</a:t>
            </a:fld>
            <a:endParaRPr lang="en-US" altLang="en-US"/>
          </a:p>
        </p:txBody>
      </p:sp>
    </p:spTree>
    <p:extLst>
      <p:ext uri="{BB962C8B-B14F-4D97-AF65-F5344CB8AC3E}">
        <p14:creationId xmlns:p14="http://schemas.microsoft.com/office/powerpoint/2010/main" val="9977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8F73C0D-A71F-EA55-1EE8-9CE9C913728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3EA70757-BC5D-F330-EB7F-44E669A799B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47E7FDB-46ED-92FD-0BC3-4BA1DBCA2AC1}"/>
              </a:ext>
            </a:extLst>
          </p:cNvPr>
          <p:cNvSpPr>
            <a:spLocks noGrp="1" noChangeArrowheads="1"/>
          </p:cNvSpPr>
          <p:nvPr>
            <p:ph type="sldNum" sz="quarter" idx="12"/>
          </p:nvPr>
        </p:nvSpPr>
        <p:spPr>
          <a:ln/>
        </p:spPr>
        <p:txBody>
          <a:bodyPr/>
          <a:lstStyle>
            <a:lvl1pPr>
              <a:defRPr/>
            </a:lvl1pPr>
          </a:lstStyle>
          <a:p>
            <a:fld id="{2CA0D551-08DD-6445-8C5C-84BBDBFC04A6}" type="slidenum">
              <a:rPr lang="en-US" altLang="en-US"/>
              <a:pPr/>
              <a:t>‹#›</a:t>
            </a:fld>
            <a:endParaRPr lang="en-US" altLang="en-US"/>
          </a:p>
        </p:txBody>
      </p:sp>
    </p:spTree>
    <p:extLst>
      <p:ext uri="{BB962C8B-B14F-4D97-AF65-F5344CB8AC3E}">
        <p14:creationId xmlns:p14="http://schemas.microsoft.com/office/powerpoint/2010/main" val="1929770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638" y="1274851"/>
            <a:ext cx="16846550" cy="54219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0019963" y="1274851"/>
            <a:ext cx="28625800" cy="273135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638" y="6696825"/>
            <a:ext cx="16846550" cy="218916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BD6419B-39F7-89DC-3D00-C7EA6D22C69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FCE97F-4224-BE3F-98D3-9F156CE00D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F454E069-AF35-E79C-E04B-D903E8238703}"/>
              </a:ext>
            </a:extLst>
          </p:cNvPr>
          <p:cNvSpPr>
            <a:spLocks noGrp="1" noChangeArrowheads="1"/>
          </p:cNvSpPr>
          <p:nvPr>
            <p:ph type="sldNum" sz="quarter" idx="12"/>
          </p:nvPr>
        </p:nvSpPr>
        <p:spPr>
          <a:ln/>
        </p:spPr>
        <p:txBody>
          <a:bodyPr/>
          <a:lstStyle>
            <a:lvl1pPr>
              <a:defRPr/>
            </a:lvl1pPr>
          </a:lstStyle>
          <a:p>
            <a:fld id="{3823EB99-90F6-8049-9F4B-63C7C14916A0}" type="slidenum">
              <a:rPr lang="en-US" altLang="en-US"/>
              <a:pPr/>
              <a:t>‹#›</a:t>
            </a:fld>
            <a:endParaRPr lang="en-US" altLang="en-US"/>
          </a:p>
        </p:txBody>
      </p:sp>
    </p:spTree>
    <p:extLst>
      <p:ext uri="{BB962C8B-B14F-4D97-AF65-F5344CB8AC3E}">
        <p14:creationId xmlns:p14="http://schemas.microsoft.com/office/powerpoint/2010/main" val="3219068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176" y="22402492"/>
            <a:ext cx="30724475" cy="264539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0036176" y="2859927"/>
            <a:ext cx="30724475" cy="1920147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0036176" y="25047885"/>
            <a:ext cx="30724475" cy="375509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441CBB4-24ED-CF86-F582-B1B6308BB8D0}"/>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B3ED40-B41D-0A74-1ECE-EF3967EDD11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32F5841-1192-A082-8227-D721FED8B9DB}"/>
              </a:ext>
            </a:extLst>
          </p:cNvPr>
          <p:cNvSpPr>
            <a:spLocks noGrp="1" noChangeArrowheads="1"/>
          </p:cNvSpPr>
          <p:nvPr>
            <p:ph type="sldNum" sz="quarter" idx="12"/>
          </p:nvPr>
        </p:nvSpPr>
        <p:spPr>
          <a:ln/>
        </p:spPr>
        <p:txBody>
          <a:bodyPr/>
          <a:lstStyle>
            <a:lvl1pPr>
              <a:defRPr/>
            </a:lvl1pPr>
          </a:lstStyle>
          <a:p>
            <a:fld id="{78B06980-6D73-CC4D-A92E-D898A64B7845}" type="slidenum">
              <a:rPr lang="en-US" altLang="en-US"/>
              <a:pPr/>
              <a:t>‹#›</a:t>
            </a:fld>
            <a:endParaRPr lang="en-US" altLang="en-US"/>
          </a:p>
        </p:txBody>
      </p:sp>
    </p:spTree>
    <p:extLst>
      <p:ext uri="{BB962C8B-B14F-4D97-AF65-F5344CB8AC3E}">
        <p14:creationId xmlns:p14="http://schemas.microsoft.com/office/powerpoint/2010/main" val="2194285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371EEB8-220C-492C-3BED-D6FAB4DF0242}"/>
              </a:ext>
            </a:extLst>
          </p:cNvPr>
          <p:cNvSpPr>
            <a:spLocks noGrp="1" noChangeArrowheads="1"/>
          </p:cNvSpPr>
          <p:nvPr>
            <p:ph type="title"/>
          </p:nvPr>
        </p:nvSpPr>
        <p:spPr bwMode="auto">
          <a:xfrm>
            <a:off x="3840163" y="2844800"/>
            <a:ext cx="4352607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25B24E5-F84A-5FFF-2015-87FDD6F05756}"/>
              </a:ext>
            </a:extLst>
          </p:cNvPr>
          <p:cNvSpPr>
            <a:spLocks noGrp="1" noChangeArrowheads="1"/>
          </p:cNvSpPr>
          <p:nvPr>
            <p:ph type="body" idx="1"/>
          </p:nvPr>
        </p:nvSpPr>
        <p:spPr bwMode="auto">
          <a:xfrm>
            <a:off x="3840163" y="9247188"/>
            <a:ext cx="43526075" cy="1920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64124667-328C-674F-F13C-1E033F89673C}"/>
              </a:ext>
            </a:extLst>
          </p:cNvPr>
          <p:cNvSpPr>
            <a:spLocks noGrp="1" noChangeArrowheads="1"/>
          </p:cNvSpPr>
          <p:nvPr>
            <p:ph type="dt" sz="half" idx="2"/>
          </p:nvPr>
        </p:nvSpPr>
        <p:spPr bwMode="auto">
          <a:xfrm>
            <a:off x="3840163"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6200">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A52EF409-571C-70BF-25E8-4250AC0DEA9D}"/>
              </a:ext>
            </a:extLst>
          </p:cNvPr>
          <p:cNvSpPr>
            <a:spLocks noGrp="1" noChangeArrowheads="1"/>
          </p:cNvSpPr>
          <p:nvPr>
            <p:ph type="ftr" sz="quarter" idx="3"/>
          </p:nvPr>
        </p:nvSpPr>
        <p:spPr bwMode="auto">
          <a:xfrm>
            <a:off x="17495838" y="29159200"/>
            <a:ext cx="16214725"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6200">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B37B39AC-AA1B-2151-3B2F-BE908D8BA895}"/>
              </a:ext>
            </a:extLst>
          </p:cNvPr>
          <p:cNvSpPr>
            <a:spLocks noGrp="1" noChangeArrowheads="1"/>
          </p:cNvSpPr>
          <p:nvPr>
            <p:ph type="sldNum" sz="quarter" idx="4"/>
          </p:nvPr>
        </p:nvSpPr>
        <p:spPr bwMode="auto">
          <a:xfrm>
            <a:off x="36698238" y="29159200"/>
            <a:ext cx="10668000" cy="21336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6200">
                <a:latin typeface="Times New Roman" panose="02020603050405020304" pitchFamily="18" charset="0"/>
              </a:defRPr>
            </a:lvl1pPr>
          </a:lstStyle>
          <a:p>
            <a:fld id="{F1AE146E-796D-C341-AAD1-9642E015847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075113" rtl="0" eaLnBrk="0" fontAlgn="base" hangingPunct="0">
        <a:spcBef>
          <a:spcPct val="0"/>
        </a:spcBef>
        <a:spcAft>
          <a:spcPct val="0"/>
        </a:spcAft>
        <a:defRPr sz="19600">
          <a:solidFill>
            <a:schemeClr val="tx2"/>
          </a:solidFill>
          <a:latin typeface="+mj-lt"/>
          <a:ea typeface="ＭＳ Ｐゴシック" pitchFamily="-65" charset="-128"/>
          <a:cs typeface="ＭＳ Ｐゴシック" pitchFamily="-65" charset="-128"/>
        </a:defRPr>
      </a:lvl1pPr>
      <a:lvl2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2pPr>
      <a:lvl3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3pPr>
      <a:lvl4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4pPr>
      <a:lvl5pPr algn="ctr" defTabSz="4075113" rtl="0" eaLnBrk="0" fontAlgn="base" hangingPunct="0">
        <a:spcBef>
          <a:spcPct val="0"/>
        </a:spcBef>
        <a:spcAft>
          <a:spcPct val="0"/>
        </a:spcAft>
        <a:defRPr sz="19600">
          <a:solidFill>
            <a:schemeClr val="tx2"/>
          </a:solidFill>
          <a:latin typeface="Times New Roman" pitchFamily="-65" charset="0"/>
          <a:ea typeface="ＭＳ Ｐゴシック" pitchFamily="-65" charset="-128"/>
          <a:cs typeface="ＭＳ Ｐゴシック" pitchFamily="-65" charset="-128"/>
        </a:defRPr>
      </a:lvl5pPr>
      <a:lvl6pPr marL="457200" algn="ctr" defTabSz="4075113" rtl="0" fontAlgn="base">
        <a:spcBef>
          <a:spcPct val="0"/>
        </a:spcBef>
        <a:spcAft>
          <a:spcPct val="0"/>
        </a:spcAft>
        <a:defRPr sz="19600">
          <a:solidFill>
            <a:schemeClr val="tx2"/>
          </a:solidFill>
          <a:latin typeface="Times New Roman" pitchFamily="-65" charset="0"/>
        </a:defRPr>
      </a:lvl6pPr>
      <a:lvl7pPr marL="914400" algn="ctr" defTabSz="4075113" rtl="0" fontAlgn="base">
        <a:spcBef>
          <a:spcPct val="0"/>
        </a:spcBef>
        <a:spcAft>
          <a:spcPct val="0"/>
        </a:spcAft>
        <a:defRPr sz="19600">
          <a:solidFill>
            <a:schemeClr val="tx2"/>
          </a:solidFill>
          <a:latin typeface="Times New Roman" pitchFamily="-65" charset="0"/>
        </a:defRPr>
      </a:lvl7pPr>
      <a:lvl8pPr marL="1371600" algn="ctr" defTabSz="4075113" rtl="0" fontAlgn="base">
        <a:spcBef>
          <a:spcPct val="0"/>
        </a:spcBef>
        <a:spcAft>
          <a:spcPct val="0"/>
        </a:spcAft>
        <a:defRPr sz="19600">
          <a:solidFill>
            <a:schemeClr val="tx2"/>
          </a:solidFill>
          <a:latin typeface="Times New Roman" pitchFamily="-65" charset="0"/>
        </a:defRPr>
      </a:lvl8pPr>
      <a:lvl9pPr marL="1828800" algn="ctr" defTabSz="4075113" rtl="0" fontAlgn="base">
        <a:spcBef>
          <a:spcPct val="0"/>
        </a:spcBef>
        <a:spcAft>
          <a:spcPct val="0"/>
        </a:spcAft>
        <a:defRPr sz="19600">
          <a:solidFill>
            <a:schemeClr val="tx2"/>
          </a:solidFill>
          <a:latin typeface="Times New Roman" pitchFamily="-65" charset="0"/>
        </a:defRPr>
      </a:lvl9pPr>
    </p:titleStyle>
    <p:bodyStyle>
      <a:lvl1pPr marL="1528763" indent="-1528763" algn="l" defTabSz="4075113" rtl="0" eaLnBrk="0" fontAlgn="base" hangingPunct="0">
        <a:spcBef>
          <a:spcPct val="20000"/>
        </a:spcBef>
        <a:spcAft>
          <a:spcPct val="0"/>
        </a:spcAft>
        <a:buChar char="•"/>
        <a:defRPr sz="14300">
          <a:solidFill>
            <a:schemeClr val="tx1"/>
          </a:solidFill>
          <a:latin typeface="+mn-lt"/>
          <a:ea typeface="ＭＳ Ｐゴシック" pitchFamily="-65" charset="-128"/>
          <a:cs typeface="ＭＳ Ｐゴシック" pitchFamily="-65" charset="-128"/>
        </a:defRPr>
      </a:lvl1pPr>
      <a:lvl2pPr marL="3311525" indent="-1273175" algn="l" defTabSz="4075113" rtl="0" eaLnBrk="0" fontAlgn="base" hangingPunct="0">
        <a:spcBef>
          <a:spcPct val="20000"/>
        </a:spcBef>
        <a:spcAft>
          <a:spcPct val="0"/>
        </a:spcAft>
        <a:buChar char="–"/>
        <a:defRPr sz="12500">
          <a:solidFill>
            <a:schemeClr val="tx1"/>
          </a:solidFill>
          <a:latin typeface="+mn-lt"/>
          <a:ea typeface="ＭＳ Ｐゴシック" pitchFamily="-65" charset="-128"/>
          <a:cs typeface="ＭＳ Ｐゴシック" charset="0"/>
        </a:defRPr>
      </a:lvl2pPr>
      <a:lvl3pPr marL="5094288" indent="-1019175" algn="l" defTabSz="4075113" rtl="0" eaLnBrk="0" fontAlgn="base" hangingPunct="0">
        <a:spcBef>
          <a:spcPct val="20000"/>
        </a:spcBef>
        <a:spcAft>
          <a:spcPct val="0"/>
        </a:spcAft>
        <a:buChar char="•"/>
        <a:defRPr sz="10700">
          <a:solidFill>
            <a:schemeClr val="tx1"/>
          </a:solidFill>
          <a:latin typeface="+mn-lt"/>
          <a:ea typeface="ＭＳ Ｐゴシック" pitchFamily="-65" charset="-128"/>
          <a:cs typeface="ＭＳ Ｐゴシック" charset="0"/>
        </a:defRPr>
      </a:lvl3pPr>
      <a:lvl4pPr marL="7132638" indent="-1019175" algn="l" defTabSz="4075113" rtl="0" eaLnBrk="0" fontAlgn="base" hangingPunct="0">
        <a:spcBef>
          <a:spcPct val="20000"/>
        </a:spcBef>
        <a:spcAft>
          <a:spcPct val="0"/>
        </a:spcAft>
        <a:buChar char="–"/>
        <a:defRPr sz="8900">
          <a:solidFill>
            <a:schemeClr val="tx1"/>
          </a:solidFill>
          <a:latin typeface="+mn-lt"/>
          <a:ea typeface="ＭＳ Ｐゴシック" pitchFamily="-65" charset="-128"/>
          <a:cs typeface="ＭＳ Ｐゴシック" charset="0"/>
        </a:defRPr>
      </a:lvl4pPr>
      <a:lvl5pPr marL="9169400" indent="-1017588" algn="l" defTabSz="4075113" rtl="0" eaLnBrk="0" fontAlgn="base" hangingPunct="0">
        <a:spcBef>
          <a:spcPct val="20000"/>
        </a:spcBef>
        <a:spcAft>
          <a:spcPct val="0"/>
        </a:spcAft>
        <a:buChar char="»"/>
        <a:defRPr sz="8900">
          <a:solidFill>
            <a:schemeClr val="tx1"/>
          </a:solidFill>
          <a:latin typeface="+mn-lt"/>
          <a:ea typeface="ＭＳ Ｐゴシック" pitchFamily="-65" charset="-128"/>
          <a:cs typeface="ＭＳ Ｐゴシック" charset="0"/>
        </a:defRPr>
      </a:lvl5pPr>
      <a:lvl6pPr marL="9626600" indent="-1017588" algn="l" defTabSz="4075113" rtl="0" fontAlgn="base">
        <a:spcBef>
          <a:spcPct val="20000"/>
        </a:spcBef>
        <a:spcAft>
          <a:spcPct val="0"/>
        </a:spcAft>
        <a:buChar char="»"/>
        <a:defRPr sz="8900">
          <a:solidFill>
            <a:schemeClr val="tx1"/>
          </a:solidFill>
          <a:latin typeface="+mn-lt"/>
          <a:ea typeface="ＭＳ Ｐゴシック" pitchFamily="-65" charset="-128"/>
        </a:defRPr>
      </a:lvl6pPr>
      <a:lvl7pPr marL="10083800" indent="-1017588" algn="l" defTabSz="4075113" rtl="0" fontAlgn="base">
        <a:spcBef>
          <a:spcPct val="20000"/>
        </a:spcBef>
        <a:spcAft>
          <a:spcPct val="0"/>
        </a:spcAft>
        <a:buChar char="»"/>
        <a:defRPr sz="8900">
          <a:solidFill>
            <a:schemeClr val="tx1"/>
          </a:solidFill>
          <a:latin typeface="+mn-lt"/>
          <a:ea typeface="ＭＳ Ｐゴシック" pitchFamily="-65" charset="-128"/>
        </a:defRPr>
      </a:lvl7pPr>
      <a:lvl8pPr marL="10541000" indent="-1017588" algn="l" defTabSz="4075113" rtl="0" fontAlgn="base">
        <a:spcBef>
          <a:spcPct val="20000"/>
        </a:spcBef>
        <a:spcAft>
          <a:spcPct val="0"/>
        </a:spcAft>
        <a:buChar char="»"/>
        <a:defRPr sz="8900">
          <a:solidFill>
            <a:schemeClr val="tx1"/>
          </a:solidFill>
          <a:latin typeface="+mn-lt"/>
          <a:ea typeface="ＭＳ Ｐゴシック" pitchFamily="-65" charset="-128"/>
        </a:defRPr>
      </a:lvl8pPr>
      <a:lvl9pPr marL="10998200" indent="-1017588" algn="l" defTabSz="4075113" rtl="0" fontAlgn="base">
        <a:spcBef>
          <a:spcPct val="20000"/>
        </a:spcBef>
        <a:spcAft>
          <a:spcPct val="0"/>
        </a:spcAft>
        <a:buChar char="»"/>
        <a:defRPr sz="89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33C0556A-C7B1-74F9-9C92-F3B3B9FF69BD}"/>
              </a:ext>
            </a:extLst>
          </p:cNvPr>
          <p:cNvSpPr>
            <a:spLocks noChangeArrowheads="1"/>
          </p:cNvSpPr>
          <p:nvPr/>
        </p:nvSpPr>
        <p:spPr bwMode="auto">
          <a:xfrm>
            <a:off x="-1" y="1"/>
            <a:ext cx="51206401" cy="32004000"/>
          </a:xfrm>
          <a:prstGeom prst="rect">
            <a:avLst/>
          </a:prstGeom>
          <a:solidFill>
            <a:srgbClr val="191919">
              <a:alpha val="7843"/>
            </a:srgbClr>
          </a:solidFill>
          <a:ln w="9525">
            <a:solidFill>
              <a:srgbClr val="D8D8D8"/>
            </a:solidFill>
            <a:miter lim="800000"/>
            <a:headEnd/>
            <a:tailEnd/>
          </a:ln>
          <a:effectLst>
            <a:outerShdw blurRad="40000" dist="23000" dir="5400000" rotWithShape="0">
              <a:srgbClr val="808080">
                <a:alpha val="34999"/>
              </a:srgbClr>
            </a:outerShdw>
          </a:effectLst>
        </p:spPr>
        <p:txBody>
          <a:bodyPr anchor="ctr"/>
          <a:lstStyle/>
          <a:p>
            <a:pPr algn="ctr">
              <a:defRPr/>
            </a:pPr>
            <a:endParaRPr lang="en-US">
              <a:solidFill>
                <a:srgbClr val="FFFFFF"/>
              </a:solidFill>
              <a:latin typeface="Avenir Book"/>
              <a:ea typeface="ＭＳ Ｐゴシック" charset="0"/>
              <a:cs typeface="Avenir Book"/>
            </a:endParaRPr>
          </a:p>
        </p:txBody>
      </p:sp>
      <p:sp>
        <p:nvSpPr>
          <p:cNvPr id="14339" name="Text Box 7">
            <a:extLst>
              <a:ext uri="{FF2B5EF4-FFF2-40B4-BE49-F238E27FC236}">
                <a16:creationId xmlns:a16="http://schemas.microsoft.com/office/drawing/2014/main" id="{8D4E2AF9-D7F9-AE8A-C7FE-16E53EA4F13A}"/>
              </a:ext>
            </a:extLst>
          </p:cNvPr>
          <p:cNvSpPr txBox="1">
            <a:spLocks noChangeArrowheads="1"/>
          </p:cNvSpPr>
          <p:nvPr/>
        </p:nvSpPr>
        <p:spPr bwMode="auto">
          <a:xfrm>
            <a:off x="1944688" y="7560913"/>
            <a:ext cx="11099801" cy="10473087"/>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ts val="2400"/>
              </a:spcBef>
            </a:pPr>
            <a:r>
              <a:rPr lang="en-US" altLang="en-US" sz="4800" b="1" dirty="0">
                <a:latin typeface="Avenir Heavy" panose="02000503020000020003" pitchFamily="2" charset="0"/>
              </a:rPr>
              <a:t>Introduction</a:t>
            </a:r>
            <a:endParaRPr lang="en-US" altLang="ja-JP" sz="4800" dirty="0">
              <a:latin typeface="Avenir Book" panose="02000503020000020003" pitchFamily="2" charset="0"/>
            </a:endParaRPr>
          </a:p>
          <a:p>
            <a:pPr eaLnBrk="1" hangingPunct="1">
              <a:spcBef>
                <a:spcPts val="2400"/>
              </a:spcBef>
            </a:pPr>
            <a:r>
              <a:rPr lang="en-US" altLang="ja-JP" sz="4000" dirty="0">
                <a:latin typeface="Palatino" pitchFamily="2" charset="77"/>
                <a:ea typeface="Palatino" pitchFamily="2" charset="77"/>
              </a:rPr>
              <a:t>Matrix factorization (MF) methods have been used in many studies to characterize structure in </a:t>
            </a:r>
            <a:r>
              <a:rPr lang="en-US" altLang="ja-JP" sz="4000" dirty="0" err="1">
                <a:latin typeface="Palatino" pitchFamily="2" charset="77"/>
                <a:ea typeface="Palatino" pitchFamily="2" charset="77"/>
              </a:rPr>
              <a:t>scRNA</a:t>
            </a:r>
            <a:r>
              <a:rPr lang="en-US" altLang="ja-JP" sz="4000" dirty="0">
                <a:latin typeface="Palatino" pitchFamily="2" charset="77"/>
                <a:ea typeface="Palatino" pitchFamily="2" charset="77"/>
              </a:rPr>
              <a:t>-seq data.</a:t>
            </a:r>
          </a:p>
          <a:p>
            <a:pPr eaLnBrk="1" hangingPunct="1">
              <a:spcBef>
                <a:spcPts val="2400"/>
              </a:spcBef>
            </a:pPr>
            <a:r>
              <a:rPr lang="en-US" altLang="ja-JP" sz="4000" dirty="0">
                <a:latin typeface="Palatino" pitchFamily="2" charset="77"/>
                <a:ea typeface="Palatino" pitchFamily="2" charset="77"/>
              </a:rPr>
              <a:t>Since many interesting biological processes are active in only a small number of cell types, and are represented by only a subset of genes, it is useful to model sparsity.</a:t>
            </a:r>
          </a:p>
          <a:p>
            <a:pPr eaLnBrk="1" hangingPunct="1">
              <a:spcBef>
                <a:spcPts val="2400"/>
              </a:spcBef>
            </a:pPr>
            <a:r>
              <a:rPr lang="en-US" altLang="ja-JP" sz="4000" dirty="0">
                <a:latin typeface="Palatino" pitchFamily="2" charset="77"/>
                <a:ea typeface="Palatino" pitchFamily="2" charset="77"/>
              </a:rPr>
              <a:t>Sparsity levels should be expected to vary across effects: at one extreme are effects that are unique to rare cell types; at the other are technical effects and ubiquitous biological processes. </a:t>
            </a:r>
          </a:p>
        </p:txBody>
      </p:sp>
      <p:sp>
        <p:nvSpPr>
          <p:cNvPr id="14341" name="Text Box 12">
            <a:extLst>
              <a:ext uri="{FF2B5EF4-FFF2-40B4-BE49-F238E27FC236}">
                <a16:creationId xmlns:a16="http://schemas.microsoft.com/office/drawing/2014/main" id="{043B4F67-4691-A0C6-669E-EF022BA31ED4}"/>
              </a:ext>
            </a:extLst>
          </p:cNvPr>
          <p:cNvSpPr txBox="1">
            <a:spLocks noChangeArrowheads="1"/>
          </p:cNvSpPr>
          <p:nvPr/>
        </p:nvSpPr>
        <p:spPr bwMode="auto">
          <a:xfrm>
            <a:off x="14278768" y="13900930"/>
            <a:ext cx="22428201" cy="1733948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4800" b="1" dirty="0">
                <a:solidFill>
                  <a:srgbClr val="000000"/>
                </a:solidFill>
                <a:latin typeface="Avenir Heavy" panose="02000503020000020003" pitchFamily="2" charset="0"/>
              </a:rPr>
              <a:t>Real Data Example</a:t>
            </a:r>
          </a:p>
          <a:p>
            <a:pPr eaLnBrk="1" hangingPunct="1">
              <a:spcBef>
                <a:spcPts val="500"/>
              </a:spcBef>
            </a:pPr>
            <a:endParaRPr lang="en-US" altLang="ja-JP" sz="4800" dirty="0">
              <a:latin typeface="Avenir Book" panose="02000503020000020003" pitchFamily="2" charset="0"/>
            </a:endParaRPr>
          </a:p>
          <a:p>
            <a:pPr eaLnBrk="1" hangingPunct="1">
              <a:spcBef>
                <a:spcPct val="50000"/>
              </a:spcBef>
            </a:pPr>
            <a:endParaRPr lang="en-US" altLang="en-US" sz="2800" i="1" dirty="0">
              <a:solidFill>
                <a:schemeClr val="accent2"/>
              </a:solidFill>
              <a:latin typeface="Avenir Book" panose="02000503020000020003" pitchFamily="2" charset="0"/>
            </a:endParaRPr>
          </a:p>
        </p:txBody>
      </p:sp>
      <mc:AlternateContent xmlns:mc="http://schemas.openxmlformats.org/markup-compatibility/2006">
        <mc:Choice xmlns:a14="http://schemas.microsoft.com/office/drawing/2010/main" Requires="a14">
          <p:sp>
            <p:nvSpPr>
              <p:cNvPr id="14342" name="Text Box 13">
                <a:extLst>
                  <a:ext uri="{FF2B5EF4-FFF2-40B4-BE49-F238E27FC236}">
                    <a16:creationId xmlns:a16="http://schemas.microsoft.com/office/drawing/2014/main" id="{869A9889-0FB0-7DBB-7DFB-EDB902FF6949}"/>
                  </a:ext>
                </a:extLst>
              </p:cNvPr>
              <p:cNvSpPr txBox="1">
                <a:spLocks noChangeArrowheads="1"/>
              </p:cNvSpPr>
              <p:nvPr/>
            </p:nvSpPr>
            <p:spPr bwMode="auto">
              <a:xfrm>
                <a:off x="37947599" y="7560913"/>
                <a:ext cx="11099801" cy="19471763"/>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635000"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635000"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635000"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635000"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635000"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800" b="1" dirty="0">
                    <a:solidFill>
                      <a:srgbClr val="000000"/>
                    </a:solidFill>
                    <a:latin typeface="Avenir Heavy" panose="02000503020000020003" pitchFamily="2" charset="0"/>
                  </a:rPr>
                  <a:t>Model</a:t>
                </a:r>
              </a:p>
              <a:p>
                <a:pPr algn="ctr" eaLnBrk="1" hangingPunct="1">
                  <a:spcBef>
                    <a:spcPct val="50000"/>
                  </a:spcBef>
                </a:pPr>
                <a:r>
                  <a:rPr lang="en-US" altLang="ja-JP" sz="4000" dirty="0">
                    <a:latin typeface="Palatino" pitchFamily="2" charset="77"/>
                    <a:ea typeface="Palatino" pitchFamily="2" charset="77"/>
                  </a:rPr>
                  <a:t>The empirical Bayes matrix factorization (EBMF) model (cf. Wang and Stephens):</a:t>
                </a:r>
              </a:p>
              <a:p>
                <a:pPr algn="ctr" eaLnBrk="1" hangingPunct="1">
                  <a:spcBef>
                    <a:spcPct val="50000"/>
                  </a:spcBef>
                </a:pPr>
                <a:r>
                  <a:rPr lang="en-US" altLang="ja-JP" sz="4800" dirty="0">
                    <a:latin typeface="Palatino" pitchFamily="2" charset="77"/>
                    <a:ea typeface="Palatino" pitchFamily="2" charset="77"/>
                  </a:rPr>
                  <a:t> </a:t>
                </a:r>
                <a14:m>
                  <m:oMath xmlns:m="http://schemas.openxmlformats.org/officeDocument/2006/math">
                    <m:r>
                      <a:rPr lang="en-US" altLang="ja-JP" sz="4800" b="0" i="1" smtClean="0">
                        <a:latin typeface="Cambria Math" panose="02040503050406030204" pitchFamily="18" charset="0"/>
                      </a:rPr>
                      <m:t>𝑌</m:t>
                    </m:r>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𝐿𝐹</m:t>
                    </m:r>
                    <m:r>
                      <a:rPr lang="en-US" altLang="ja-JP" sz="4800" b="0" i="1" smtClean="0">
                        <a:latin typeface="Cambria Math" panose="02040503050406030204" pitchFamily="18" charset="0"/>
                      </a:rPr>
                      <m:t>′+</m:t>
                    </m:r>
                    <m:r>
                      <a:rPr lang="en-US" altLang="ja-JP" sz="4800" b="0" i="1" smtClean="0">
                        <a:latin typeface="Cambria Math" panose="02040503050406030204" pitchFamily="18" charset="0"/>
                      </a:rPr>
                      <m:t>𝐸</m:t>
                    </m:r>
                  </m:oMath>
                </a14:m>
                <a:endParaRPr lang="en-US" altLang="ja-JP" sz="4800" b="0" dirty="0">
                  <a:latin typeface="Palatino" pitchFamily="2" charset="77"/>
                  <a:ea typeface="Palatino" pitchFamily="2" charset="77"/>
                </a:endParaRPr>
              </a:p>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ja-JP" sz="4800" b="0" i="1" smtClean="0">
                              <a:latin typeface="Cambria Math" panose="02040503050406030204" pitchFamily="18" charset="0"/>
                            </a:rPr>
                          </m:ctrlPr>
                        </m:sSubPr>
                        <m:e>
                          <m:r>
                            <a:rPr lang="en-US" altLang="ja-JP" sz="4800" b="0" i="1" smtClean="0">
                              <a:latin typeface="Cambria Math" panose="02040503050406030204" pitchFamily="18" charset="0"/>
                            </a:rPr>
                            <m:t>ℓ</m:t>
                          </m:r>
                        </m:e>
                        <m:sub>
                          <m:r>
                            <a:rPr lang="en-US" altLang="ja-JP" sz="4800" b="0" i="1" smtClean="0">
                              <a:latin typeface="Cambria Math" panose="02040503050406030204" pitchFamily="18" charset="0"/>
                            </a:rPr>
                            <m:t>𝑖𝑘</m:t>
                          </m:r>
                        </m:sub>
                      </m:sSub>
                      <m:r>
                        <a:rPr lang="en-US" altLang="ja-JP" sz="4800" b="0" i="1" smtClean="0">
                          <a:latin typeface="Cambria Math" panose="02040503050406030204" pitchFamily="18" charset="0"/>
                        </a:rPr>
                        <m:t>∼</m:t>
                      </m:r>
                      <m:sSubSup>
                        <m:sSubSupPr>
                          <m:ctrlPr>
                            <a:rPr lang="en-US" altLang="ja-JP" sz="4800" b="0" i="1" smtClean="0">
                              <a:latin typeface="Cambria Math" panose="02040503050406030204" pitchFamily="18" charset="0"/>
                            </a:rPr>
                          </m:ctrlPr>
                        </m:sSubSupPr>
                        <m:e>
                          <m:r>
                            <a:rPr lang="en-US" altLang="ja-JP" sz="4800" b="0" i="1" smtClean="0">
                              <a:latin typeface="Cambria Math" panose="02040503050406030204" pitchFamily="18" charset="0"/>
                            </a:rPr>
                            <m:t>𝑔</m:t>
                          </m:r>
                        </m:e>
                        <m:sub>
                          <m:r>
                            <a:rPr lang="en-US" altLang="ja-JP" sz="4800" b="0" i="1" smtClean="0">
                              <a:latin typeface="Cambria Math" panose="02040503050406030204" pitchFamily="18" charset="0"/>
                            </a:rPr>
                            <m:t>𝑘</m:t>
                          </m:r>
                        </m:sub>
                        <m:sup>
                          <m:d>
                            <m:dPr>
                              <m:ctrlPr>
                                <a:rPr lang="en-US" altLang="ja-JP" sz="4800" b="0" i="1" smtClean="0">
                                  <a:latin typeface="Cambria Math" panose="02040503050406030204" pitchFamily="18" charset="0"/>
                                </a:rPr>
                              </m:ctrlPr>
                            </m:dPr>
                            <m:e>
                              <m:r>
                                <a:rPr lang="en-US" altLang="ja-JP" sz="4800" b="0" i="1" smtClean="0">
                                  <a:latin typeface="Cambria Math" panose="02040503050406030204" pitchFamily="18" charset="0"/>
                                </a:rPr>
                                <m:t>ℓ</m:t>
                              </m:r>
                            </m:e>
                          </m:d>
                        </m:sup>
                      </m:sSubSup>
                      <m:r>
                        <a:rPr lang="en-US" altLang="ja-JP" sz="4800" b="0" i="1" smtClean="0">
                          <a:latin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𝒢</m:t>
                      </m:r>
                    </m:oMath>
                  </m:oMathPara>
                </a14:m>
                <a:endParaRPr lang="en-US" altLang="ja-JP" sz="4800" b="0" dirty="0">
                  <a:latin typeface="Palatino" pitchFamily="2" charset="77"/>
                  <a:ea typeface="Palatino" pitchFamily="2" charset="77"/>
                </a:endParaRPr>
              </a:p>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ja-JP" sz="4800" b="0" i="1" smtClean="0">
                              <a:latin typeface="Cambria Math" panose="02040503050406030204" pitchFamily="18" charset="0"/>
                            </a:rPr>
                          </m:ctrlPr>
                        </m:sSubPr>
                        <m:e>
                          <m:r>
                            <a:rPr lang="en-US" altLang="ja-JP" sz="4800" b="0" i="1" smtClean="0">
                              <a:latin typeface="Cambria Math" panose="02040503050406030204" pitchFamily="18" charset="0"/>
                            </a:rPr>
                            <m:t>𝑓</m:t>
                          </m:r>
                        </m:e>
                        <m:sub>
                          <m:r>
                            <a:rPr lang="en-US" altLang="ja-JP" sz="4800" b="0" i="1" smtClean="0">
                              <a:latin typeface="Cambria Math" panose="02040503050406030204" pitchFamily="18" charset="0"/>
                            </a:rPr>
                            <m:t>𝑗</m:t>
                          </m:r>
                          <m:r>
                            <a:rPr lang="en-US" altLang="ja-JP" sz="4800" b="0" i="1" smtClean="0">
                              <a:latin typeface="Cambria Math" panose="02040503050406030204" pitchFamily="18" charset="0"/>
                            </a:rPr>
                            <m:t>𝑘</m:t>
                          </m:r>
                        </m:sub>
                      </m:sSub>
                      <m:r>
                        <a:rPr lang="en-US" altLang="ja-JP" sz="4800" b="0" i="1" smtClean="0">
                          <a:latin typeface="Cambria Math" panose="02040503050406030204" pitchFamily="18" charset="0"/>
                        </a:rPr>
                        <m:t>∼</m:t>
                      </m:r>
                      <m:sSubSup>
                        <m:sSubSupPr>
                          <m:ctrlPr>
                            <a:rPr lang="en-US" altLang="ja-JP" sz="4800" b="0" i="1" smtClean="0">
                              <a:latin typeface="Cambria Math" panose="02040503050406030204" pitchFamily="18" charset="0"/>
                            </a:rPr>
                          </m:ctrlPr>
                        </m:sSubSupPr>
                        <m:e>
                          <m:r>
                            <a:rPr lang="en-US" altLang="ja-JP" sz="4800" b="0" i="1" smtClean="0">
                              <a:latin typeface="Cambria Math" panose="02040503050406030204" pitchFamily="18" charset="0"/>
                            </a:rPr>
                            <m:t>𝑔</m:t>
                          </m:r>
                        </m:e>
                        <m:sub>
                          <m:r>
                            <a:rPr lang="en-US" altLang="ja-JP" sz="4800" b="0" i="1" smtClean="0">
                              <a:latin typeface="Cambria Math" panose="02040503050406030204" pitchFamily="18" charset="0"/>
                            </a:rPr>
                            <m:t>𝑘</m:t>
                          </m:r>
                        </m:sub>
                        <m:sup>
                          <m:d>
                            <m:dPr>
                              <m:ctrlPr>
                                <a:rPr lang="en-US" altLang="ja-JP" sz="4800" b="0" i="1" smtClean="0">
                                  <a:latin typeface="Cambria Math" panose="02040503050406030204" pitchFamily="18" charset="0"/>
                                </a:rPr>
                              </m:ctrlPr>
                            </m:dPr>
                            <m:e>
                              <m:r>
                                <a:rPr lang="en-US" altLang="ja-JP" sz="4800" b="0" i="1" smtClean="0">
                                  <a:latin typeface="Cambria Math" panose="02040503050406030204" pitchFamily="18" charset="0"/>
                                </a:rPr>
                                <m:t>𝑓</m:t>
                              </m:r>
                            </m:e>
                          </m:d>
                        </m:sup>
                      </m:sSubSup>
                      <m:r>
                        <a:rPr lang="en-US" altLang="ja-JP" sz="4800" b="0" i="1" smtClean="0">
                          <a:latin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𝒢</m:t>
                      </m:r>
                    </m:oMath>
                  </m:oMathPara>
                </a14:m>
                <a:endParaRPr lang="en-US" altLang="ja-JP" sz="4800" b="0" dirty="0">
                  <a:latin typeface="Palatino" pitchFamily="2" charset="77"/>
                  <a:ea typeface="Palatino" pitchFamily="2" charset="77"/>
                </a:endParaRPr>
              </a:p>
              <a:p>
                <a:pPr algn="ctr" eaLnBrk="1" hangingPunct="1">
                  <a:spcBef>
                    <a:spcPct val="50000"/>
                  </a:spcBef>
                </a:pPr>
                <a14:m>
                  <m:oMathPara xmlns:m="http://schemas.openxmlformats.org/officeDocument/2006/math">
                    <m:oMathParaPr>
                      <m:jc m:val="centerGroup"/>
                    </m:oMathParaPr>
                    <m:oMath xmlns:m="http://schemas.openxmlformats.org/officeDocument/2006/math">
                      <m:sSub>
                        <m:sSubPr>
                          <m:ctrlPr>
                            <a:rPr lang="en-US" altLang="ja-JP" sz="4800" b="0" i="1" smtClean="0">
                              <a:latin typeface="Cambria Math" panose="02040503050406030204" pitchFamily="18" charset="0"/>
                            </a:rPr>
                          </m:ctrlPr>
                        </m:sSubPr>
                        <m:e>
                          <m:r>
                            <a:rPr lang="en-US" altLang="ja-JP" sz="4800" b="0" i="1" smtClean="0">
                              <a:latin typeface="Cambria Math" panose="02040503050406030204" pitchFamily="18" charset="0"/>
                            </a:rPr>
                            <m:t>𝑒</m:t>
                          </m:r>
                        </m:e>
                        <m:sub>
                          <m:r>
                            <a:rPr lang="en-US" altLang="ja-JP" sz="4800" b="0" i="1" smtClean="0">
                              <a:latin typeface="Cambria Math" panose="02040503050406030204" pitchFamily="18" charset="0"/>
                            </a:rPr>
                            <m:t>𝑖𝑗</m:t>
                          </m:r>
                        </m:sub>
                      </m:sSub>
                      <m:r>
                        <a:rPr lang="en-US" altLang="ja-JP" sz="4800" b="0" i="1" smtClean="0">
                          <a:latin typeface="Cambria Math" panose="02040503050406030204" pitchFamily="18" charset="0"/>
                        </a:rPr>
                        <m:t>∼</m:t>
                      </m:r>
                      <m:r>
                        <a:rPr lang="en-US" altLang="ja-JP" sz="4800" b="0" i="1" smtClean="0">
                          <a:latin typeface="Cambria Math" panose="02040503050406030204" pitchFamily="18" charset="0"/>
                          <a:ea typeface="Cambria Math" panose="02040503050406030204" pitchFamily="18" charset="0"/>
                        </a:rPr>
                        <m:t>𝒩</m:t>
                      </m:r>
                      <m:r>
                        <a:rPr lang="en-US" altLang="ja-JP" sz="4800" b="0" i="1" smtClean="0">
                          <a:latin typeface="Cambria Math" panose="02040503050406030204" pitchFamily="18" charset="0"/>
                          <a:ea typeface="Cambria Math" panose="02040503050406030204" pitchFamily="18" charset="0"/>
                        </a:rPr>
                        <m:t>(0, </m:t>
                      </m:r>
                      <m:sSubSup>
                        <m:sSubSupPr>
                          <m:ctrlPr>
                            <a:rPr lang="en-US" altLang="ja-JP" sz="4800" b="0" i="1" smtClean="0">
                              <a:latin typeface="Cambria Math" panose="02040503050406030204" pitchFamily="18" charset="0"/>
                              <a:ea typeface="Cambria Math" panose="02040503050406030204" pitchFamily="18" charset="0"/>
                            </a:rPr>
                          </m:ctrlPr>
                        </m:sSubSupPr>
                        <m:e>
                          <m:r>
                            <a:rPr lang="en-US" altLang="ja-JP" sz="4800" b="0" i="1" smtClean="0">
                              <a:latin typeface="Cambria Math" panose="02040503050406030204" pitchFamily="18" charset="0"/>
                              <a:ea typeface="Cambria Math" panose="02040503050406030204" pitchFamily="18" charset="0"/>
                            </a:rPr>
                            <m:t>𝜎</m:t>
                          </m:r>
                        </m:e>
                        <m:sub>
                          <m:r>
                            <a:rPr lang="en-US" altLang="ja-JP" sz="4800" b="0" i="1" smtClean="0">
                              <a:latin typeface="Cambria Math" panose="02040503050406030204" pitchFamily="18" charset="0"/>
                              <a:ea typeface="Cambria Math" panose="02040503050406030204" pitchFamily="18" charset="0"/>
                            </a:rPr>
                            <m:t>𝑖𝑗</m:t>
                          </m:r>
                        </m:sub>
                        <m:sup>
                          <m:r>
                            <a:rPr lang="en-US" altLang="ja-JP" sz="4800" b="0" i="1" smtClean="0">
                              <a:latin typeface="Cambria Math" panose="02040503050406030204" pitchFamily="18" charset="0"/>
                              <a:ea typeface="Cambria Math" panose="02040503050406030204" pitchFamily="18" charset="0"/>
                            </a:rPr>
                            <m:t>2</m:t>
                          </m:r>
                        </m:sup>
                      </m:sSubSup>
                      <m:r>
                        <a:rPr lang="en-US" altLang="ja-JP" sz="4800" b="0" i="1" smtClean="0">
                          <a:latin typeface="Cambria Math" panose="02040503050406030204" pitchFamily="18" charset="0"/>
                          <a:ea typeface="Cambria Math" panose="02040503050406030204" pitchFamily="18" charset="0"/>
                        </a:rPr>
                        <m:t>)</m:t>
                      </m:r>
                    </m:oMath>
                  </m:oMathPara>
                </a14:m>
                <a:endParaRPr lang="en-US" altLang="ja-JP" sz="4800" dirty="0">
                  <a:latin typeface="Palatino" pitchFamily="2" charset="77"/>
                  <a:ea typeface="Palatino" pitchFamily="2" charset="77"/>
                </a:endParaRPr>
              </a:p>
              <a:p>
                <a:pPr marL="685800" indent="-685800" eaLnBrk="1" hangingPunct="1">
                  <a:spcBef>
                    <a:spcPct val="50000"/>
                  </a:spcBef>
                  <a:buFont typeface="Arial" panose="020B0604020202020204" pitchFamily="34" charset="0"/>
                  <a:buChar char="•"/>
                </a:pPr>
                <a14:m>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𝑌</m:t>
                    </m:r>
                    <m:r>
                      <a:rPr lang="en-US" altLang="ja-JP" sz="4000" b="0" i="1" smtClean="0">
                        <a:latin typeface="Cambria Math" panose="02040503050406030204" pitchFamily="18" charset="0"/>
                        <a:ea typeface="Cambria Math" panose="02040503050406030204" pitchFamily="18" charset="0"/>
                      </a:rPr>
                      <m:t> </m:t>
                    </m:r>
                  </m:oMath>
                </a14:m>
                <a:r>
                  <a:rPr lang="en-US" altLang="ja-JP" sz="4000" dirty="0">
                    <a:latin typeface="Palatino" pitchFamily="2" charset="77"/>
                    <a:ea typeface="Palatino" pitchFamily="2" charset="77"/>
                  </a:rPr>
                  <a:t>is a matrix of log-transformed counts.</a:t>
                </a:r>
              </a:p>
              <a:p>
                <a:pPr marL="685800" indent="-685800" eaLnBrk="1" hangingPunct="1">
                  <a:spcBef>
                    <a:spcPct val="50000"/>
                  </a:spcBef>
                  <a:buFont typeface="Arial" panose="020B0604020202020204" pitchFamily="34" charset="0"/>
                  <a:buChar char="•"/>
                </a:pPr>
                <a14:m>
                  <m:oMath xmlns:m="http://schemas.openxmlformats.org/officeDocument/2006/math">
                    <m:r>
                      <a:rPr lang="en-US" altLang="ja-JP" sz="4000" i="1" smtClean="0">
                        <a:latin typeface="Cambria Math" panose="02040503050406030204" pitchFamily="18" charset="0"/>
                        <a:ea typeface="Cambria Math" panose="02040503050406030204" pitchFamily="18" charset="0"/>
                      </a:rPr>
                      <m:t>𝒢</m:t>
                    </m:r>
                    <m:r>
                      <a:rPr lang="en-US" altLang="ja-JP" sz="4000" i="1" smtClean="0">
                        <a:latin typeface="Cambria Math" panose="02040503050406030204" pitchFamily="18" charset="0"/>
                        <a:ea typeface="Cambria Math" panose="02040503050406030204" pitchFamily="18" charset="0"/>
                      </a:rPr>
                      <m:t> </m:t>
                    </m:r>
                  </m:oMath>
                </a14:m>
                <a:r>
                  <a:rPr lang="en-US" altLang="ja-JP" sz="4000" dirty="0">
                    <a:latin typeface="Palatino" pitchFamily="2" charset="77"/>
                    <a:ea typeface="Palatino" pitchFamily="2" charset="77"/>
                  </a:rPr>
                  <a:t>is a family of distributions that is chosen in advance. A prior family </a:t>
                </a:r>
                <a14:m>
                  <m:oMath xmlns:m="http://schemas.openxmlformats.org/officeDocument/2006/math">
                    <m:r>
                      <a:rPr lang="en-US" altLang="ja-JP" sz="4000" i="1" smtClean="0">
                        <a:latin typeface="Cambria Math" panose="02040503050406030204" pitchFamily="18" charset="0"/>
                        <a:ea typeface="Cambria Math" panose="02040503050406030204" pitchFamily="18" charset="0"/>
                      </a:rPr>
                      <m:t>𝒢</m:t>
                    </m:r>
                    <m:r>
                      <a:rPr lang="en-US" altLang="ja-JP" sz="4000" i="1" smtClean="0">
                        <a:latin typeface="Cambria Math" panose="02040503050406030204" pitchFamily="18" charset="0"/>
                        <a:ea typeface="Cambria Math" panose="02040503050406030204" pitchFamily="18" charset="0"/>
                      </a:rPr>
                      <m:t> </m:t>
                    </m:r>
                  </m:oMath>
                </a14:m>
                <a:r>
                  <a:rPr lang="en-US" altLang="ja-JP" sz="4000" dirty="0">
                    <a:latin typeface="Palatino" pitchFamily="2" charset="77"/>
                    <a:ea typeface="Palatino" pitchFamily="2" charset="77"/>
                  </a:rPr>
                  <a:t>with nonnegative support gives a </a:t>
                </a:r>
                <a:r>
                  <a:rPr lang="en-US" altLang="ja-JP" sz="4000" b="1" dirty="0">
                    <a:latin typeface="Palatino" pitchFamily="2" charset="77"/>
                    <a:ea typeface="Palatino" pitchFamily="2" charset="77"/>
                  </a:rPr>
                  <a:t>nonnegative</a:t>
                </a:r>
                <a:r>
                  <a:rPr lang="en-US" altLang="ja-JP" sz="4000" dirty="0">
                    <a:latin typeface="Palatino" pitchFamily="2" charset="77"/>
                    <a:ea typeface="Palatino" pitchFamily="2" charset="77"/>
                  </a:rPr>
                  <a:t> factorization.</a:t>
                </a:r>
              </a:p>
              <a:p>
                <a:pPr marL="685800" indent="-685800" eaLnBrk="1" hangingPunct="1">
                  <a:spcBef>
                    <a:spcPct val="50000"/>
                  </a:spcBef>
                  <a:buFont typeface="Arial" panose="020B0604020202020204" pitchFamily="34" charset="0"/>
                  <a:buChar char="•"/>
                </a:pPr>
                <a:r>
                  <a:rPr lang="en-US" altLang="ja-JP" sz="4000" dirty="0">
                    <a:latin typeface="Palatino" pitchFamily="2" charset="77"/>
                    <a:ea typeface="Palatino" pitchFamily="2" charset="77"/>
                  </a:rPr>
                  <a:t>We prefer to use the family of point-exponential distributions (mixtures of a point mass at zero and some exponential distribution).</a:t>
                </a:r>
              </a:p>
              <a:p>
                <a:pPr marL="685800" indent="-685800" eaLnBrk="1" hangingPunct="1">
                  <a:spcBef>
                    <a:spcPct val="50000"/>
                  </a:spcBef>
                  <a:buFont typeface="Arial" panose="020B0604020202020204" pitchFamily="34" charset="0"/>
                  <a:buChar char="•"/>
                </a:pPr>
                <a:r>
                  <a:rPr lang="en-US" altLang="ja-JP" sz="4000" dirty="0">
                    <a:latin typeface="Palatino" pitchFamily="2" charset="77"/>
                    <a:ea typeface="Palatino" pitchFamily="2" charset="77"/>
                  </a:rPr>
                  <a:t>The priors </a:t>
                </a:r>
                <a14:m>
                  <m:oMath xmlns:m="http://schemas.openxmlformats.org/officeDocument/2006/math">
                    <m:r>
                      <a:rPr lang="en-US" altLang="ja-JP" sz="4000" b="0" i="1" smtClean="0">
                        <a:latin typeface="Cambria Math" panose="02040503050406030204" pitchFamily="18" charset="0"/>
                      </a:rPr>
                      <m:t>𝑔</m:t>
                    </m:r>
                  </m:oMath>
                </a14:m>
                <a:r>
                  <a:rPr lang="en-US" altLang="ja-JP" sz="4000" dirty="0">
                    <a:latin typeface="Palatino" pitchFamily="2" charset="77"/>
                    <a:ea typeface="Palatino" pitchFamily="2" charset="77"/>
                  </a:rPr>
                  <a:t> are estimated from the data, one for </a:t>
                </a:r>
                <a:r>
                  <a:rPr lang="en-US" altLang="ja-JP" sz="4000" i="1" dirty="0">
                    <a:latin typeface="Palatino" pitchFamily="2" charset="77"/>
                    <a:ea typeface="Palatino" pitchFamily="2" charset="77"/>
                  </a:rPr>
                  <a:t>each </a:t>
                </a:r>
                <a:r>
                  <a:rPr lang="en-US" altLang="ja-JP" sz="4000" dirty="0">
                    <a:latin typeface="Palatino" pitchFamily="2" charset="77"/>
                    <a:ea typeface="Palatino" pitchFamily="2" charset="77"/>
                  </a:rPr>
                  <a:t>factor </a:t>
                </a:r>
                <a14:m>
                  <m:oMath xmlns:m="http://schemas.openxmlformats.org/officeDocument/2006/math">
                    <m:sSub>
                      <m:sSubPr>
                        <m:ctrlPr>
                          <a:rPr lang="en-US" altLang="ja-JP" sz="4000" b="0" i="1" smtClean="0">
                            <a:latin typeface="Cambria Math" panose="02040503050406030204" pitchFamily="18" charset="0"/>
                          </a:rPr>
                        </m:ctrlPr>
                      </m:sSubPr>
                      <m:e>
                        <m:r>
                          <a:rPr lang="en-US" altLang="ja-JP" sz="4000" b="0" i="1" smtClean="0">
                            <a:latin typeface="Cambria Math" panose="02040503050406030204" pitchFamily="18" charset="0"/>
                          </a:rPr>
                          <m:t>𝑓</m:t>
                        </m:r>
                      </m:e>
                      <m:sub>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𝑘</m:t>
                        </m:r>
                      </m:sub>
                    </m:sSub>
                    <m:r>
                      <a:rPr lang="en-US" altLang="ja-JP" sz="4000" b="0" i="1" smtClean="0">
                        <a:latin typeface="Cambria Math" panose="02040503050406030204" pitchFamily="18" charset="0"/>
                      </a:rPr>
                      <m:t> </m:t>
                    </m:r>
                  </m:oMath>
                </a14:m>
                <a:r>
                  <a:rPr lang="en-US" altLang="ja-JP" sz="4000" dirty="0">
                    <a:latin typeface="Palatino" pitchFamily="2" charset="77"/>
                    <a:ea typeface="Palatino" pitchFamily="2" charset="77"/>
                  </a:rPr>
                  <a:t>and </a:t>
                </a:r>
                <a:r>
                  <a:rPr lang="en-US" altLang="ja-JP" sz="4000" i="1" dirty="0">
                    <a:latin typeface="Palatino" pitchFamily="2" charset="77"/>
                    <a:ea typeface="Palatino" pitchFamily="2" charset="77"/>
                  </a:rPr>
                  <a:t>each</a:t>
                </a:r>
                <a:r>
                  <a:rPr lang="en-US" altLang="ja-JP" sz="4000" dirty="0">
                    <a:latin typeface="Palatino" pitchFamily="2" charset="77"/>
                    <a:ea typeface="Palatino" pitchFamily="2" charset="77"/>
                  </a:rPr>
                  <a:t> set of loadings </a:t>
                </a:r>
                <a14:m>
                  <m:oMath xmlns:m="http://schemas.openxmlformats.org/officeDocument/2006/math">
                    <m:sSub>
                      <m:sSubPr>
                        <m:ctrlPr>
                          <a:rPr lang="en-US" altLang="ja-JP" sz="4000" b="0" i="1" smtClean="0">
                            <a:latin typeface="Cambria Math" panose="02040503050406030204" pitchFamily="18" charset="0"/>
                          </a:rPr>
                        </m:ctrlPr>
                      </m:sSubPr>
                      <m:e>
                        <m:r>
                          <a:rPr lang="en-US" altLang="ja-JP" sz="4000" b="0" i="1" smtClean="0">
                            <a:latin typeface="Cambria Math" panose="02040503050406030204" pitchFamily="18" charset="0"/>
                          </a:rPr>
                          <m:t>ℓ</m:t>
                        </m:r>
                      </m:e>
                      <m:sub>
                        <m:r>
                          <a:rPr lang="en-US" altLang="ja-JP" sz="4000" b="0" i="1" smtClean="0">
                            <a:latin typeface="Cambria Math" panose="02040503050406030204" pitchFamily="18" charset="0"/>
                          </a:rPr>
                          <m:t>⋅</m:t>
                        </m:r>
                        <m:r>
                          <a:rPr lang="en-US" altLang="ja-JP" sz="4000" b="0" i="1" smtClean="0">
                            <a:latin typeface="Cambria Math" panose="02040503050406030204" pitchFamily="18" charset="0"/>
                          </a:rPr>
                          <m:t>𝑘</m:t>
                        </m:r>
                      </m:sub>
                    </m:sSub>
                  </m:oMath>
                </a14:m>
                <a:r>
                  <a:rPr lang="en-US" altLang="ja-JP" sz="4000" dirty="0">
                    <a:latin typeface="Palatino" pitchFamily="2" charset="77"/>
                    <a:ea typeface="Palatino" pitchFamily="2" charset="77"/>
                  </a:rPr>
                  <a:t>.</a:t>
                </a:r>
              </a:p>
              <a:p>
                <a:pPr marL="685800" indent="-685800" eaLnBrk="1" hangingPunct="1">
                  <a:spcBef>
                    <a:spcPct val="50000"/>
                  </a:spcBef>
                  <a:buFont typeface="Arial" panose="020B0604020202020204" pitchFamily="34" charset="0"/>
                  <a:buChar char="•"/>
                </a:pPr>
                <a:r>
                  <a:rPr lang="en-US" altLang="ja-JP" sz="4000" dirty="0">
                    <a:latin typeface="Palatino" pitchFamily="2" charset="77"/>
                    <a:ea typeface="Palatino" pitchFamily="2" charset="77"/>
                  </a:rPr>
                  <a:t>The sparsity level of the priors </a:t>
                </a:r>
                <a14:m>
                  <m:oMath xmlns:m="http://schemas.openxmlformats.org/officeDocument/2006/math">
                    <m:r>
                      <a:rPr lang="en-US" altLang="ja-JP" sz="4000" b="0" i="1" smtClean="0">
                        <a:latin typeface="Cambria Math" panose="02040503050406030204" pitchFamily="18" charset="0"/>
                      </a:rPr>
                      <m:t>𝑔</m:t>
                    </m:r>
                  </m:oMath>
                </a14:m>
                <a:r>
                  <a:rPr lang="en-US" altLang="ja-JP" sz="4000" dirty="0">
                    <a:latin typeface="Palatino" pitchFamily="2" charset="77"/>
                    <a:ea typeface="Palatino" pitchFamily="2" charset="77"/>
                  </a:rPr>
                  <a:t> can be adapted to the estimated sparsity of the respective factors.</a:t>
                </a:r>
              </a:p>
              <a:p>
                <a:pPr eaLnBrk="1" hangingPunct="1">
                  <a:spcBef>
                    <a:spcPct val="50000"/>
                  </a:spcBef>
                </a:pPr>
                <a:endParaRPr lang="en-US" altLang="ja-JP" sz="4800" dirty="0">
                  <a:latin typeface="Avenir Book" panose="02000503020000020003" pitchFamily="2" charset="0"/>
                </a:endParaRPr>
              </a:p>
              <a:p>
                <a:pPr eaLnBrk="1" hangingPunct="1">
                  <a:spcBef>
                    <a:spcPct val="50000"/>
                  </a:spcBef>
                </a:pPr>
                <a:endParaRPr lang="en-US" altLang="ja-JP" sz="4800" dirty="0">
                  <a:latin typeface="Avenir Book" panose="02000503020000020003" pitchFamily="2" charset="0"/>
                </a:endParaRPr>
              </a:p>
            </p:txBody>
          </p:sp>
        </mc:Choice>
        <mc:Fallback>
          <p:sp>
            <p:nvSpPr>
              <p:cNvPr id="14342" name="Text Box 13">
                <a:extLst>
                  <a:ext uri="{FF2B5EF4-FFF2-40B4-BE49-F238E27FC236}">
                    <a16:creationId xmlns:a16="http://schemas.microsoft.com/office/drawing/2014/main" id="{869A9889-0FB0-7DBB-7DFB-EDB902FF6949}"/>
                  </a:ext>
                </a:extLst>
              </p:cNvPr>
              <p:cNvSpPr txBox="1">
                <a:spLocks noRot="1" noChangeAspect="1" noMove="1" noResize="1" noEditPoints="1" noAdjustHandles="1" noChangeArrowheads="1" noChangeShapeType="1" noTextEdit="1"/>
              </p:cNvSpPr>
              <p:nvPr/>
            </p:nvSpPr>
            <p:spPr bwMode="auto">
              <a:xfrm>
                <a:off x="37947599" y="7560913"/>
                <a:ext cx="11099801" cy="19471763"/>
              </a:xfrm>
              <a:prstGeom prst="rect">
                <a:avLst/>
              </a:prstGeom>
              <a:blipFill>
                <a:blip r:embed="rId4"/>
                <a:stretch>
                  <a:fillRect/>
                </a:stretch>
              </a:blipFill>
              <a:ln w="38100">
                <a:solidFill>
                  <a:srgbClr val="000000"/>
                </a:solidFill>
                <a:round/>
                <a:headEnd/>
                <a:tailEnd/>
              </a:ln>
            </p:spPr>
            <p:txBody>
              <a:bodyPr/>
              <a:lstStyle/>
              <a:p>
                <a:r>
                  <a:rPr lang="en-US">
                    <a:noFill/>
                  </a:rPr>
                  <a:t> </a:t>
                </a:r>
              </a:p>
            </p:txBody>
          </p:sp>
        </mc:Fallback>
      </mc:AlternateContent>
      <p:sp>
        <p:nvSpPr>
          <p:cNvPr id="14343" name="Text Box 14">
            <a:extLst>
              <a:ext uri="{FF2B5EF4-FFF2-40B4-BE49-F238E27FC236}">
                <a16:creationId xmlns:a16="http://schemas.microsoft.com/office/drawing/2014/main" id="{054881A5-E4DA-A76D-9307-9339C24D3165}"/>
              </a:ext>
            </a:extLst>
          </p:cNvPr>
          <p:cNvSpPr txBox="1">
            <a:spLocks noChangeArrowheads="1"/>
          </p:cNvSpPr>
          <p:nvPr/>
        </p:nvSpPr>
        <p:spPr bwMode="auto">
          <a:xfrm>
            <a:off x="2078831" y="3936815"/>
            <a:ext cx="47048737" cy="3354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274320" tIns="274320" rIns="274320" bIns="274320" anchor="ctr">
            <a:spAutoFit/>
          </a:bodyPr>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ctr" eaLnBrk="1" hangingPunct="1">
              <a:spcBef>
                <a:spcPts val="600"/>
              </a:spcBef>
              <a:spcAft>
                <a:spcPts val="600"/>
              </a:spcAft>
            </a:pPr>
            <a:r>
              <a:rPr lang="en-US" altLang="en-US" sz="5400" b="1" dirty="0">
                <a:latin typeface="Avenir Medium" panose="02000503020000020003" pitchFamily="2" charset="0"/>
              </a:rPr>
              <a:t>Jason </a:t>
            </a:r>
            <a:r>
              <a:rPr lang="en-US" altLang="en-US" sz="5400" b="1" dirty="0" err="1">
                <a:latin typeface="Avenir Medium" panose="02000503020000020003" pitchFamily="2" charset="0"/>
              </a:rPr>
              <a:t>Willwerscheid</a:t>
            </a:r>
            <a:r>
              <a:rPr lang="en-US" altLang="en-US" sz="5400" b="1" dirty="0">
                <a:latin typeface="Avenir Medium" panose="02000503020000020003" pitchFamily="2" charset="0"/>
              </a:rPr>
              <a:t>, </a:t>
            </a:r>
            <a:r>
              <a:rPr lang="en-US" altLang="en-US" sz="5400" dirty="0">
                <a:latin typeface="Avenir Medium" panose="02000503020000020003" pitchFamily="2" charset="0"/>
              </a:rPr>
              <a:t>Department of Mathematics and Computer Science, </a:t>
            </a:r>
            <a:r>
              <a:rPr lang="en-US" altLang="en-US" sz="5400" b="1" dirty="0">
                <a:latin typeface="Avenir Medium" panose="02000503020000020003" pitchFamily="2" charset="0"/>
              </a:rPr>
              <a:t>Providence College </a:t>
            </a:r>
          </a:p>
          <a:p>
            <a:pPr algn="ctr" eaLnBrk="1" hangingPunct="1">
              <a:spcBef>
                <a:spcPts val="600"/>
              </a:spcBef>
              <a:spcAft>
                <a:spcPts val="600"/>
              </a:spcAft>
            </a:pPr>
            <a:r>
              <a:rPr lang="en-US" altLang="en-US" sz="5400" b="1" dirty="0">
                <a:latin typeface="Avenir Medium" panose="02000503020000020003" pitchFamily="2" charset="0"/>
              </a:rPr>
              <a:t>Peter </a:t>
            </a:r>
            <a:r>
              <a:rPr lang="en-US" altLang="en-US" sz="5400" b="1" dirty="0" err="1">
                <a:latin typeface="Avenir Medium" panose="02000503020000020003" pitchFamily="2" charset="0"/>
              </a:rPr>
              <a:t>Carbonetto</a:t>
            </a:r>
            <a:r>
              <a:rPr lang="en-US" altLang="en-US" sz="5400" b="1" dirty="0">
                <a:latin typeface="Avenir Medium" panose="02000503020000020003" pitchFamily="2" charset="0"/>
              </a:rPr>
              <a:t>, </a:t>
            </a:r>
            <a:r>
              <a:rPr lang="en-US" altLang="en-US" sz="5400" dirty="0">
                <a:latin typeface="Avenir Medium" panose="02000503020000020003" pitchFamily="2" charset="0"/>
              </a:rPr>
              <a:t>Department of Human Genetics and Research Computing Center, </a:t>
            </a:r>
            <a:r>
              <a:rPr lang="en-US" altLang="en-US" sz="5400" b="1" dirty="0">
                <a:latin typeface="Avenir Medium" panose="02000503020000020003" pitchFamily="2" charset="0"/>
              </a:rPr>
              <a:t>The University of Chicago</a:t>
            </a:r>
          </a:p>
          <a:p>
            <a:pPr algn="ctr" eaLnBrk="1" hangingPunct="1">
              <a:spcBef>
                <a:spcPts val="600"/>
              </a:spcBef>
              <a:spcAft>
                <a:spcPts val="600"/>
              </a:spcAft>
            </a:pPr>
            <a:r>
              <a:rPr lang="en-US" altLang="en-US" sz="5400" b="1" dirty="0">
                <a:latin typeface="Avenir Medium" panose="02000503020000020003" pitchFamily="2" charset="0"/>
              </a:rPr>
              <a:t>Matthew Stephens, </a:t>
            </a:r>
            <a:r>
              <a:rPr lang="en-US" altLang="en-US" sz="5400" dirty="0">
                <a:latin typeface="Avenir Medium" panose="02000503020000020003" pitchFamily="2" charset="0"/>
              </a:rPr>
              <a:t>Departments of Human Genetics and Statistics, </a:t>
            </a:r>
            <a:r>
              <a:rPr lang="en-US" altLang="en-US" sz="5400" b="1" dirty="0">
                <a:latin typeface="Avenir Medium" panose="02000503020000020003" pitchFamily="2" charset="0"/>
              </a:rPr>
              <a:t>The University of Chicago</a:t>
            </a:r>
            <a:endParaRPr lang="en-US" altLang="en-US" sz="5400" b="1" dirty="0">
              <a:latin typeface="Avenir Book" panose="02000503020000020003" pitchFamily="2" charset="0"/>
            </a:endParaRPr>
          </a:p>
        </p:txBody>
      </p:sp>
      <p:sp>
        <p:nvSpPr>
          <p:cNvPr id="3" name="Rectangle 180">
            <a:extLst>
              <a:ext uri="{FF2B5EF4-FFF2-40B4-BE49-F238E27FC236}">
                <a16:creationId xmlns:a16="http://schemas.microsoft.com/office/drawing/2014/main" id="{F5185ACF-4D8F-ACF0-DD72-8F21D12CB6A8}"/>
              </a:ext>
            </a:extLst>
          </p:cNvPr>
          <p:cNvSpPr>
            <a:spLocks noChangeArrowheads="1"/>
          </p:cNvSpPr>
          <p:nvPr/>
        </p:nvSpPr>
        <p:spPr bwMode="auto">
          <a:xfrm>
            <a:off x="896938" y="1155348"/>
            <a:ext cx="49450625" cy="278146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lnSpc>
                <a:spcPct val="90000"/>
              </a:lnSpc>
              <a:defRPr/>
            </a:pPr>
            <a:r>
              <a:rPr lang="en-US" sz="9600" b="1" dirty="0">
                <a:ln>
                  <a:solidFill>
                    <a:schemeClr val="bg1"/>
                  </a:solidFill>
                </a:ln>
                <a:latin typeface="Avenir Heavy"/>
                <a:ea typeface="ＭＳ Ｐゴシック" charset="0"/>
                <a:cs typeface="Avenir Heavy"/>
              </a:rPr>
              <a:t>Identifying discrete and continuous structure in single-cell RNA sequencing data</a:t>
            </a:r>
            <a:br>
              <a:rPr lang="en-US" sz="9600" b="1" dirty="0">
                <a:ln>
                  <a:solidFill>
                    <a:schemeClr val="bg1"/>
                  </a:solidFill>
                </a:ln>
                <a:latin typeface="Avenir Heavy"/>
                <a:ea typeface="ＭＳ Ｐゴシック" charset="0"/>
                <a:cs typeface="Avenir Heavy"/>
              </a:rPr>
            </a:br>
            <a:r>
              <a:rPr lang="en-US" sz="9600" b="1" dirty="0">
                <a:ln>
                  <a:solidFill>
                    <a:schemeClr val="bg1"/>
                  </a:solidFill>
                </a:ln>
                <a:latin typeface="Avenir Heavy"/>
                <a:ea typeface="ＭＳ Ｐゴシック" charset="0"/>
                <a:cs typeface="Avenir Heavy"/>
              </a:rPr>
              <a:t> via empirical Bayes nonnegative matrix factorization</a:t>
            </a:r>
          </a:p>
        </p:txBody>
      </p:sp>
      <p:sp>
        <p:nvSpPr>
          <p:cNvPr id="14346" name="Text Box 15">
            <a:extLst>
              <a:ext uri="{FF2B5EF4-FFF2-40B4-BE49-F238E27FC236}">
                <a16:creationId xmlns:a16="http://schemas.microsoft.com/office/drawing/2014/main" id="{A6036856-7B6F-6F2B-BC1F-3F2D895C8E67}"/>
              </a:ext>
            </a:extLst>
          </p:cNvPr>
          <p:cNvSpPr txBox="1">
            <a:spLocks noChangeArrowheads="1"/>
          </p:cNvSpPr>
          <p:nvPr/>
        </p:nvSpPr>
        <p:spPr bwMode="auto">
          <a:xfrm>
            <a:off x="1944688" y="27351223"/>
            <a:ext cx="11096625" cy="3938403"/>
          </a:xfrm>
          <a:prstGeom prst="rect">
            <a:avLst/>
          </a:prstGeom>
          <a:solidFill>
            <a:schemeClr val="bg1"/>
          </a:solidFill>
          <a:ln w="38100">
            <a:solidFill>
              <a:srgbClr val="000000"/>
            </a:solidFill>
            <a:round/>
            <a:headEnd/>
            <a:tailEnd/>
          </a:ln>
        </p:spPr>
        <p:txBody>
          <a:bodyPr lIns="914400" tIns="457200" rIns="914400" bIns="914400"/>
          <a:lstStyle>
            <a:lvl1pPr marL="500063" indent="-500063"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eaLnBrk="1" hangingPunct="1">
              <a:spcBef>
                <a:spcPct val="50000"/>
              </a:spcBef>
            </a:pPr>
            <a:r>
              <a:rPr lang="en-US" altLang="en-US" sz="4400" b="1" dirty="0">
                <a:solidFill>
                  <a:srgbClr val="000000"/>
                </a:solidFill>
                <a:latin typeface="Avenir Heavy" panose="02000503020000020003" pitchFamily="2" charset="0"/>
              </a:rPr>
              <a:t>Literature cited</a:t>
            </a:r>
          </a:p>
          <a:p>
            <a:pPr eaLnBrk="1" hangingPunct="1">
              <a:spcBef>
                <a:spcPts val="1200"/>
              </a:spcBef>
            </a:pPr>
            <a:r>
              <a:rPr lang="en-US" altLang="en-US" sz="2800" dirty="0">
                <a:latin typeface="Palatino" pitchFamily="2" charset="77"/>
                <a:ea typeface="Palatino" pitchFamily="2" charset="77"/>
              </a:rPr>
              <a:t>Montoro et al. “A revised airway epithelial hierarchy includes CFTR-expressing </a:t>
            </a:r>
            <a:r>
              <a:rPr lang="en-US" altLang="en-US" sz="2800" dirty="0" err="1">
                <a:latin typeface="Palatino" pitchFamily="2" charset="77"/>
                <a:ea typeface="Palatino" pitchFamily="2" charset="77"/>
              </a:rPr>
              <a:t>ionocytes</a:t>
            </a:r>
            <a:r>
              <a:rPr lang="en-US" altLang="en-US" sz="2800" dirty="0">
                <a:latin typeface="Palatino" pitchFamily="2" charset="77"/>
                <a:ea typeface="Palatino" pitchFamily="2" charset="77"/>
              </a:rPr>
              <a:t>.” </a:t>
            </a:r>
            <a:r>
              <a:rPr lang="en-US" altLang="en-US" sz="2800" i="1" dirty="0">
                <a:latin typeface="Palatino" pitchFamily="2" charset="77"/>
                <a:ea typeface="Palatino" pitchFamily="2" charset="77"/>
              </a:rPr>
              <a:t>Nature </a:t>
            </a:r>
            <a:r>
              <a:rPr lang="en-US" altLang="en-US" sz="2800" dirty="0">
                <a:latin typeface="Palatino" pitchFamily="2" charset="77"/>
                <a:ea typeface="Palatino" pitchFamily="2" charset="77"/>
              </a:rPr>
              <a:t>560: 319-324, 2018.</a:t>
            </a:r>
          </a:p>
          <a:p>
            <a:pPr eaLnBrk="1" hangingPunct="1">
              <a:spcBef>
                <a:spcPts val="1200"/>
              </a:spcBef>
            </a:pPr>
            <a:r>
              <a:rPr lang="en-US" altLang="en-US" sz="2800" dirty="0">
                <a:latin typeface="Palatino" pitchFamily="2" charset="77"/>
                <a:ea typeface="Palatino" pitchFamily="2" charset="77"/>
              </a:rPr>
              <a:t>Wang and Stephens. “Empirical Bayes matrix factorization.” </a:t>
            </a:r>
            <a:r>
              <a:rPr lang="en-US" altLang="en-US" sz="2800" i="1" dirty="0">
                <a:latin typeface="Palatino" pitchFamily="2" charset="77"/>
                <a:ea typeface="Palatino" pitchFamily="2" charset="77"/>
              </a:rPr>
              <a:t>JMLR</a:t>
            </a:r>
            <a:r>
              <a:rPr lang="en-US" altLang="en-US" sz="2800" dirty="0">
                <a:latin typeface="Palatino" pitchFamily="2" charset="77"/>
                <a:ea typeface="Palatino" pitchFamily="2" charset="77"/>
              </a:rPr>
              <a:t> 22(120):1-40, 2021.</a:t>
            </a:r>
          </a:p>
          <a:p>
            <a:pPr eaLnBrk="1" hangingPunct="1"/>
            <a:br>
              <a:rPr lang="en-US" altLang="en-US" sz="2800" dirty="0">
                <a:latin typeface="Avenir Book" panose="02000503020000020003" pitchFamily="2" charset="0"/>
              </a:rPr>
            </a:br>
            <a:endParaRPr lang="en-US" altLang="en-US" sz="2800" dirty="0">
              <a:latin typeface="Avenir Book" panose="02000503020000020003" pitchFamily="2" charset="0"/>
            </a:endParaRPr>
          </a:p>
          <a:p>
            <a:pPr eaLnBrk="1" hangingPunct="1">
              <a:spcBef>
                <a:spcPct val="10000"/>
              </a:spcBef>
            </a:pPr>
            <a:endParaRPr lang="en-US" altLang="en-US" sz="2800" dirty="0">
              <a:latin typeface="Avenir Book" panose="02000503020000020003" pitchFamily="2" charset="0"/>
            </a:endParaRPr>
          </a:p>
        </p:txBody>
      </p:sp>
      <p:sp>
        <p:nvSpPr>
          <p:cNvPr id="14347" name="Text Box 70">
            <a:extLst>
              <a:ext uri="{FF2B5EF4-FFF2-40B4-BE49-F238E27FC236}">
                <a16:creationId xmlns:a16="http://schemas.microsoft.com/office/drawing/2014/main" id="{1E3185BB-EBCB-BF08-0435-59EEFBF7538F}"/>
              </a:ext>
            </a:extLst>
          </p:cNvPr>
          <p:cNvSpPr txBox="1">
            <a:spLocks noChangeArrowheads="1"/>
          </p:cNvSpPr>
          <p:nvPr/>
        </p:nvSpPr>
        <p:spPr bwMode="auto">
          <a:xfrm>
            <a:off x="37947599" y="27351223"/>
            <a:ext cx="11096625" cy="3889189"/>
          </a:xfrm>
          <a:prstGeom prst="rect">
            <a:avLst/>
          </a:prstGeom>
          <a:solidFill>
            <a:schemeClr val="bg1"/>
          </a:solidFill>
          <a:ln w="38100">
            <a:solidFill>
              <a:srgbClr val="000000"/>
            </a:solidFill>
            <a:round/>
            <a:headEnd/>
            <a:tailEnd/>
          </a:ln>
        </p:spPr>
        <p:txBody>
          <a:bodyPr lIns="914400" tIns="457200" rIns="914400" bIns="914400"/>
          <a:lstStyle>
            <a:lvl1pPr eaLnBrk="0" hangingPunct="0">
              <a:defRPr sz="3200">
                <a:solidFill>
                  <a:schemeClr val="tx1"/>
                </a:solidFill>
                <a:latin typeface="Helvetica" pitchFamily="2" charset="0"/>
                <a:ea typeface="ＭＳ Ｐゴシック" panose="020B0600070205080204" pitchFamily="34" charset="-128"/>
              </a:defRPr>
            </a:lvl1pPr>
            <a:lvl2pPr marL="742950" indent="-285750" eaLnBrk="0" hangingPunct="0">
              <a:defRPr sz="3200">
                <a:solidFill>
                  <a:schemeClr val="tx1"/>
                </a:solidFill>
                <a:latin typeface="Helvetica" pitchFamily="2" charset="0"/>
                <a:ea typeface="ＭＳ Ｐゴシック" panose="020B0600070205080204" pitchFamily="34" charset="-128"/>
              </a:defRPr>
            </a:lvl2pPr>
            <a:lvl3pPr marL="1143000" indent="-228600" eaLnBrk="0" hangingPunct="0">
              <a:defRPr sz="3200">
                <a:solidFill>
                  <a:schemeClr val="tx1"/>
                </a:solidFill>
                <a:latin typeface="Helvetica" pitchFamily="2" charset="0"/>
                <a:ea typeface="ＭＳ Ｐゴシック" panose="020B0600070205080204" pitchFamily="34" charset="-128"/>
              </a:defRPr>
            </a:lvl3pPr>
            <a:lvl4pPr marL="1600200" indent="-228600" eaLnBrk="0" hangingPunct="0">
              <a:defRPr sz="3200">
                <a:solidFill>
                  <a:schemeClr val="tx1"/>
                </a:solidFill>
                <a:latin typeface="Helvetica" pitchFamily="2" charset="0"/>
                <a:ea typeface="ＭＳ Ｐゴシック" panose="020B0600070205080204" pitchFamily="34" charset="-128"/>
              </a:defRPr>
            </a:lvl4pPr>
            <a:lvl5pPr marL="2057400" indent="-228600" eaLnBrk="0" hangingPunct="0">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4400" b="1" dirty="0">
                <a:solidFill>
                  <a:srgbClr val="000000"/>
                </a:solidFill>
                <a:latin typeface="Avenir Heavy" panose="02000503020000020003" pitchFamily="2" charset="0"/>
              </a:rPr>
              <a:t>Software</a:t>
            </a:r>
          </a:p>
          <a:p>
            <a:pPr eaLnBrk="1" hangingPunct="1">
              <a:spcBef>
                <a:spcPts val="1800"/>
              </a:spcBef>
            </a:pPr>
            <a:r>
              <a:rPr lang="en-US" altLang="en-US" sz="3600" dirty="0">
                <a:solidFill>
                  <a:srgbClr val="000000"/>
                </a:solidFill>
                <a:latin typeface="Palatino" pitchFamily="2" charset="77"/>
                <a:ea typeface="Palatino" pitchFamily="2" charset="77"/>
              </a:rPr>
              <a:t>We re-implemented EBMF from scratch to better handle very large datasets. Our R implementation is available at </a:t>
            </a:r>
            <a:r>
              <a:rPr lang="en-US" altLang="en-US" sz="3600" dirty="0" err="1">
                <a:solidFill>
                  <a:srgbClr val="000000"/>
                </a:solidFill>
                <a:latin typeface="Courier" pitchFamily="2" charset="0"/>
              </a:rPr>
              <a:t>github.com</a:t>
            </a:r>
            <a:r>
              <a:rPr lang="en-US" altLang="en-US" sz="3600" dirty="0">
                <a:solidFill>
                  <a:srgbClr val="000000"/>
                </a:solidFill>
                <a:latin typeface="Courier" pitchFamily="2" charset="0"/>
              </a:rPr>
              <a:t>/</a:t>
            </a:r>
            <a:r>
              <a:rPr lang="en-US" altLang="en-US" sz="3600" dirty="0" err="1">
                <a:solidFill>
                  <a:srgbClr val="000000"/>
                </a:solidFill>
                <a:latin typeface="Courier" pitchFamily="2" charset="0"/>
              </a:rPr>
              <a:t>willwerscheid</a:t>
            </a:r>
            <a:r>
              <a:rPr lang="en-US" altLang="en-US" sz="3600" dirty="0">
                <a:solidFill>
                  <a:srgbClr val="000000"/>
                </a:solidFill>
                <a:latin typeface="Courier" pitchFamily="2" charset="0"/>
              </a:rPr>
              <a:t>/flashier</a:t>
            </a:r>
            <a:r>
              <a:rPr lang="en-US" altLang="en-US" sz="3600" dirty="0">
                <a:solidFill>
                  <a:srgbClr val="000000"/>
                </a:solidFill>
                <a:latin typeface="Avenir Book" panose="02000503020000020003" pitchFamily="2" charset="0"/>
              </a:rPr>
              <a:t>.</a:t>
            </a:r>
            <a:endParaRPr lang="en-US" altLang="en-US" sz="3600" dirty="0">
              <a:latin typeface="Avenir Book" panose="02000503020000020003" pitchFamily="2" charset="0"/>
            </a:endParaRPr>
          </a:p>
          <a:p>
            <a:pPr eaLnBrk="1" hangingPunct="1">
              <a:spcBef>
                <a:spcPct val="10000"/>
              </a:spcBef>
            </a:pPr>
            <a:endParaRPr lang="en-US" altLang="en-US" sz="2800" dirty="0">
              <a:latin typeface="Avenir Book" panose="02000503020000020003" pitchFamily="2" charset="0"/>
            </a:endParaRPr>
          </a:p>
        </p:txBody>
      </p:sp>
      <p:sp>
        <p:nvSpPr>
          <p:cNvPr id="4" name="Text Box 12">
            <a:extLst>
              <a:ext uri="{FF2B5EF4-FFF2-40B4-BE49-F238E27FC236}">
                <a16:creationId xmlns:a16="http://schemas.microsoft.com/office/drawing/2014/main" id="{E9C64ECF-FD6D-59B4-5D9A-916125BA32D1}"/>
              </a:ext>
            </a:extLst>
          </p:cNvPr>
          <p:cNvSpPr txBox="1">
            <a:spLocks noChangeArrowheads="1"/>
          </p:cNvSpPr>
          <p:nvPr/>
        </p:nvSpPr>
        <p:spPr bwMode="auto">
          <a:xfrm>
            <a:off x="14281944" y="7624439"/>
            <a:ext cx="22428200" cy="5735961"/>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r>
              <a:rPr lang="en-US" altLang="en-US" sz="4800" b="1" dirty="0">
                <a:solidFill>
                  <a:srgbClr val="000000"/>
                </a:solidFill>
                <a:latin typeface="Avenir Heavy" panose="02000503020000020003" pitchFamily="2" charset="0"/>
              </a:rPr>
              <a:t>Simulations</a:t>
            </a:r>
          </a:p>
          <a:p>
            <a:pPr eaLnBrk="1" hangingPunct="1">
              <a:spcBef>
                <a:spcPts val="500"/>
              </a:spcBef>
            </a:pPr>
            <a:endParaRPr lang="en-US" altLang="ja-JP" sz="4800" dirty="0">
              <a:latin typeface="Avenir Book" panose="02000503020000020003" pitchFamily="2" charset="0"/>
            </a:endParaRPr>
          </a:p>
          <a:p>
            <a:pPr eaLnBrk="1" hangingPunct="1">
              <a:spcBef>
                <a:spcPts val="500"/>
              </a:spcBef>
            </a:pPr>
            <a:endParaRPr lang="en-US" altLang="en-US" sz="4800" dirty="0">
              <a:solidFill>
                <a:schemeClr val="accent2"/>
              </a:solidFill>
              <a:latin typeface="Avenir Book" panose="02000503020000020003" pitchFamily="2" charset="0"/>
            </a:endParaRPr>
          </a:p>
          <a:p>
            <a:pPr eaLnBrk="1" hangingPunct="1">
              <a:spcBef>
                <a:spcPct val="50000"/>
              </a:spcBef>
            </a:pPr>
            <a:endParaRPr lang="en-US" altLang="en-US" sz="2800" i="1" dirty="0">
              <a:solidFill>
                <a:schemeClr val="accent2"/>
              </a:solidFill>
              <a:latin typeface="Avenir Book" panose="02000503020000020003" pitchFamily="2" charset="0"/>
            </a:endParaRPr>
          </a:p>
        </p:txBody>
      </p:sp>
      <p:pic>
        <p:nvPicPr>
          <p:cNvPr id="14" name="Picture 13" descr="Graphical user interface&#10;&#10;Description automatically generated with medium confidence">
            <a:extLst>
              <a:ext uri="{FF2B5EF4-FFF2-40B4-BE49-F238E27FC236}">
                <a16:creationId xmlns:a16="http://schemas.microsoft.com/office/drawing/2014/main" id="{4FD485FF-1B6D-E290-FF61-8955812EE9B3}"/>
              </a:ext>
            </a:extLst>
          </p:cNvPr>
          <p:cNvPicPr>
            <a:picLocks noChangeAspect="1"/>
          </p:cNvPicPr>
          <p:nvPr/>
        </p:nvPicPr>
        <p:blipFill>
          <a:blip r:embed="rId5"/>
          <a:stretch>
            <a:fillRect/>
          </a:stretch>
        </p:blipFill>
        <p:spPr>
          <a:xfrm>
            <a:off x="27889200" y="7944193"/>
            <a:ext cx="8407399" cy="5020672"/>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6F4C268A-F4BE-C208-5462-B2CE1EA9258E}"/>
                  </a:ext>
                </a:extLst>
              </p:cNvPr>
              <p:cNvSpPr txBox="1"/>
              <p:nvPr/>
            </p:nvSpPr>
            <p:spPr>
              <a:xfrm>
                <a:off x="15113593" y="9177635"/>
                <a:ext cx="11538152" cy="3170099"/>
              </a:xfrm>
              <a:prstGeom prst="rect">
                <a:avLst/>
              </a:prstGeom>
              <a:noFill/>
            </p:spPr>
            <p:txBody>
              <a:bodyPr wrap="square" rtlCol="0">
                <a:spAutoFit/>
              </a:bodyPr>
              <a:lstStyle/>
              <a:p>
                <a:r>
                  <a:rPr lang="en-US" sz="4000" dirty="0">
                    <a:latin typeface="Palatino" pitchFamily="2" charset="77"/>
                    <a:ea typeface="Palatino" pitchFamily="2" charset="77"/>
                  </a:rPr>
                  <a:t>Data was simulated from the model </a:t>
                </a:r>
                <a14:m>
                  <m:oMath xmlns:m="http://schemas.openxmlformats.org/officeDocument/2006/math">
                    <m:r>
                      <a:rPr lang="en-US" sz="4000" b="0" i="1" smtClean="0">
                        <a:latin typeface="Cambria Math" panose="02040503050406030204" pitchFamily="18" charset="0"/>
                      </a:rPr>
                      <m:t>𝑌</m:t>
                    </m:r>
                    <m:r>
                      <a:rPr lang="en-US" sz="4000" b="0" i="1" smtClean="0">
                        <a:latin typeface="Cambria Math" panose="02040503050406030204" pitchFamily="18" charset="0"/>
                      </a:rPr>
                      <m:t>=</m:t>
                    </m:r>
                    <m:r>
                      <a:rPr lang="en-US" sz="4000" b="0" i="1" smtClean="0">
                        <a:latin typeface="Cambria Math" panose="02040503050406030204" pitchFamily="18" charset="0"/>
                      </a:rPr>
                      <m:t>𝐿</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𝐹</m:t>
                        </m:r>
                      </m:e>
                      <m:sup>
                        <m:r>
                          <a:rPr lang="en-US" sz="4000" b="0" i="1" smtClean="0">
                            <a:latin typeface="Cambria Math" panose="02040503050406030204" pitchFamily="18" charset="0"/>
                          </a:rPr>
                          <m:t>′</m:t>
                        </m:r>
                      </m:sup>
                    </m:sSup>
                    <m:r>
                      <a:rPr lang="en-US" sz="4000" b="0" i="1" smtClean="0">
                        <a:latin typeface="Cambria Math" panose="02040503050406030204" pitchFamily="18" charset="0"/>
                      </a:rPr>
                      <m:t>+</m:t>
                    </m:r>
                    <m:r>
                      <a:rPr lang="en-US" sz="4000" b="0" i="1" smtClean="0">
                        <a:latin typeface="Cambria Math" panose="02040503050406030204" pitchFamily="18" charset="0"/>
                      </a:rPr>
                      <m:t>𝐸</m:t>
                    </m:r>
                  </m:oMath>
                </a14:m>
                <a:r>
                  <a:rPr lang="en-US" sz="4000" dirty="0">
                    <a:latin typeface="Palatino" pitchFamily="2" charset="77"/>
                    <a:ea typeface="Palatino" pitchFamily="2" charset="77"/>
                  </a:rPr>
                  <a:t>. A heatmap of the true loadings matrix </a:t>
                </a:r>
                <a14:m>
                  <m:oMath xmlns:m="http://schemas.openxmlformats.org/officeDocument/2006/math">
                    <m:r>
                      <a:rPr lang="en-US" sz="4000" b="0" i="1" smtClean="0">
                        <a:latin typeface="Cambria Math" panose="02040503050406030204" pitchFamily="18" charset="0"/>
                      </a:rPr>
                      <m:t>𝐿</m:t>
                    </m:r>
                  </m:oMath>
                </a14:m>
                <a:r>
                  <a:rPr lang="en-US" sz="4000" dirty="0">
                    <a:latin typeface="Palatino" pitchFamily="2" charset="77"/>
                    <a:ea typeface="Palatino" pitchFamily="2" charset="77"/>
                  </a:rPr>
                  <a:t> and factor matrix </a:t>
                </a:r>
                <a14:m>
                  <m:oMath xmlns:m="http://schemas.openxmlformats.org/officeDocument/2006/math">
                    <m:r>
                      <a:rPr lang="en-US" sz="4000" b="0" i="1" smtClean="0">
                        <a:latin typeface="Cambria Math" panose="02040503050406030204" pitchFamily="18" charset="0"/>
                      </a:rPr>
                      <m:t>𝐹</m:t>
                    </m:r>
                  </m:oMath>
                </a14:m>
                <a:r>
                  <a:rPr lang="en-US" sz="4000" dirty="0">
                    <a:latin typeface="Palatino" pitchFamily="2" charset="77"/>
                    <a:ea typeface="Palatino" pitchFamily="2" charset="77"/>
                  </a:rPr>
                  <a:t> is shown at right. Whereas results for EBNMF closely match the truth, vanilla NMF obscures the true sparsity pattern, especially in </a:t>
                </a:r>
                <a14:m>
                  <m:oMath xmlns:m="http://schemas.openxmlformats.org/officeDocument/2006/math">
                    <m:r>
                      <a:rPr lang="en-US" sz="4000" b="0" i="1" smtClean="0">
                        <a:latin typeface="Cambria Math" panose="02040503050406030204" pitchFamily="18" charset="0"/>
                      </a:rPr>
                      <m:t>𝐹</m:t>
                    </m:r>
                  </m:oMath>
                </a14:m>
                <a:r>
                  <a:rPr lang="en-US" sz="4000" dirty="0">
                    <a:latin typeface="Palatino" pitchFamily="2" charset="77"/>
                    <a:ea typeface="Palatino" pitchFamily="2" charset="77"/>
                  </a:rPr>
                  <a:t>.</a:t>
                </a:r>
              </a:p>
            </p:txBody>
          </p:sp>
        </mc:Choice>
        <mc:Fallback>
          <p:sp>
            <p:nvSpPr>
              <p:cNvPr id="15" name="TextBox 14">
                <a:extLst>
                  <a:ext uri="{FF2B5EF4-FFF2-40B4-BE49-F238E27FC236}">
                    <a16:creationId xmlns:a16="http://schemas.microsoft.com/office/drawing/2014/main" id="{6F4C268A-F4BE-C208-5462-B2CE1EA9258E}"/>
                  </a:ext>
                </a:extLst>
              </p:cNvPr>
              <p:cNvSpPr txBox="1">
                <a:spLocks noRot="1" noChangeAspect="1" noMove="1" noResize="1" noEditPoints="1" noAdjustHandles="1" noChangeArrowheads="1" noChangeShapeType="1" noTextEdit="1"/>
              </p:cNvSpPr>
              <p:nvPr/>
            </p:nvSpPr>
            <p:spPr>
              <a:xfrm>
                <a:off x="15113593" y="9177635"/>
                <a:ext cx="11538152" cy="3170099"/>
              </a:xfrm>
              <a:prstGeom prst="rect">
                <a:avLst/>
              </a:prstGeom>
              <a:blipFill>
                <a:blip r:embed="rId6"/>
                <a:stretch>
                  <a:fillRect l="-1758" t="-3187" r="-440" b="-7171"/>
                </a:stretch>
              </a:blipFill>
            </p:spPr>
            <p:txBody>
              <a:bodyPr/>
              <a:lstStyle/>
              <a:p>
                <a:r>
                  <a:rPr lang="en-US">
                    <a:noFill/>
                  </a:rPr>
                  <a:t> </a:t>
                </a:r>
              </a:p>
            </p:txBody>
          </p:sp>
        </mc:Fallback>
      </mc:AlternateContent>
      <p:sp>
        <p:nvSpPr>
          <p:cNvPr id="27" name="Text Box 7">
            <a:extLst>
              <a:ext uri="{FF2B5EF4-FFF2-40B4-BE49-F238E27FC236}">
                <a16:creationId xmlns:a16="http://schemas.microsoft.com/office/drawing/2014/main" id="{5DD1B3F3-8E6C-BF81-79BF-0FEBC344C441}"/>
              </a:ext>
            </a:extLst>
          </p:cNvPr>
          <p:cNvSpPr txBox="1">
            <a:spLocks noChangeArrowheads="1"/>
          </p:cNvSpPr>
          <p:nvPr/>
        </p:nvSpPr>
        <p:spPr bwMode="auto">
          <a:xfrm>
            <a:off x="1938337" y="18303333"/>
            <a:ext cx="11099801" cy="8778557"/>
          </a:xfrm>
          <a:prstGeom prst="rect">
            <a:avLst/>
          </a:prstGeom>
          <a:solidFill>
            <a:schemeClr val="bg1"/>
          </a:solidFill>
          <a:ln w="38100">
            <a:solidFill>
              <a:srgbClr val="000000"/>
            </a:solidFill>
            <a:round/>
            <a:headEnd/>
            <a:tailEnd/>
          </a:ln>
        </p:spPr>
        <p:txBody>
          <a:bodyPr lIns="914400" tIns="457200" rIns="914400" bIns="914400"/>
          <a:lstStyle>
            <a:lvl1pPr eaLnBrk="0" hangingPunct="0">
              <a:tabLst>
                <a:tab pos="500063" algn="l"/>
              </a:tabLst>
              <a:defRPr sz="3200">
                <a:solidFill>
                  <a:schemeClr val="tx1"/>
                </a:solidFill>
                <a:latin typeface="Helvetica" pitchFamily="2" charset="0"/>
                <a:ea typeface="ＭＳ Ｐゴシック" panose="020B0600070205080204" pitchFamily="34" charset="-128"/>
              </a:defRPr>
            </a:lvl1pPr>
            <a:lvl2pPr marL="742950" indent="-285750" eaLnBrk="0" hangingPunct="0">
              <a:tabLst>
                <a:tab pos="500063" algn="l"/>
              </a:tabLst>
              <a:defRPr sz="3200">
                <a:solidFill>
                  <a:schemeClr val="tx1"/>
                </a:solidFill>
                <a:latin typeface="Helvetica" pitchFamily="2" charset="0"/>
                <a:ea typeface="ＭＳ Ｐゴシック" panose="020B0600070205080204" pitchFamily="34" charset="-128"/>
              </a:defRPr>
            </a:lvl2pPr>
            <a:lvl3pPr marL="1143000" indent="-228600" eaLnBrk="0" hangingPunct="0">
              <a:tabLst>
                <a:tab pos="500063" algn="l"/>
              </a:tabLst>
              <a:defRPr sz="3200">
                <a:solidFill>
                  <a:schemeClr val="tx1"/>
                </a:solidFill>
                <a:latin typeface="Helvetica" pitchFamily="2" charset="0"/>
                <a:ea typeface="ＭＳ Ｐゴシック" panose="020B0600070205080204" pitchFamily="34" charset="-128"/>
              </a:defRPr>
            </a:lvl3pPr>
            <a:lvl4pPr marL="1600200" indent="-228600" eaLnBrk="0" hangingPunct="0">
              <a:tabLst>
                <a:tab pos="500063" algn="l"/>
              </a:tabLst>
              <a:defRPr sz="3200">
                <a:solidFill>
                  <a:schemeClr val="tx1"/>
                </a:solidFill>
                <a:latin typeface="Helvetica" pitchFamily="2" charset="0"/>
                <a:ea typeface="ＭＳ Ｐゴシック" panose="020B0600070205080204" pitchFamily="34" charset="-128"/>
              </a:defRPr>
            </a:lvl4pPr>
            <a:lvl5pPr marL="2057400" indent="-228600" eaLnBrk="0" hangingPunct="0">
              <a:tabLst>
                <a:tab pos="500063" algn="l"/>
              </a:tabLst>
              <a:defRPr sz="3200">
                <a:solidFill>
                  <a:schemeClr val="tx1"/>
                </a:solidFill>
                <a:latin typeface="Helvetica" pitchFamily="2" charset="0"/>
                <a:ea typeface="ＭＳ Ｐゴシック"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itchFamily="2" charset="0"/>
                <a:ea typeface="ＭＳ Ｐゴシック" panose="020B0600070205080204" pitchFamily="34" charset="-128"/>
              </a:defRPr>
            </a:lvl9pPr>
          </a:lstStyle>
          <a:p>
            <a:pPr algn="just" eaLnBrk="1" hangingPunct="1">
              <a:spcBef>
                <a:spcPct val="50000"/>
              </a:spcBef>
            </a:pPr>
            <a:r>
              <a:rPr lang="en-US" altLang="en-US" sz="4800" b="1" dirty="0">
                <a:latin typeface="Avenir Heavy" panose="02000503020000020003" pitchFamily="2" charset="0"/>
              </a:rPr>
              <a:t>Background</a:t>
            </a:r>
            <a:endParaRPr lang="en-US" altLang="ja-JP" sz="4800" dirty="0">
              <a:latin typeface="Avenir Book" panose="02000503020000020003" pitchFamily="2" charset="0"/>
            </a:endParaRPr>
          </a:p>
          <a:p>
            <a:pPr eaLnBrk="1" hangingPunct="1">
              <a:spcBef>
                <a:spcPts val="2400"/>
              </a:spcBef>
            </a:pPr>
            <a:r>
              <a:rPr lang="en-US" altLang="ja-JP" sz="4000" dirty="0">
                <a:latin typeface="Palatino" pitchFamily="2" charset="77"/>
                <a:ea typeface="Palatino" pitchFamily="2" charset="77"/>
              </a:rPr>
              <a:t>Nonnegative matrix factorization (NMF) is the most commonly used MF method for </a:t>
            </a:r>
            <a:r>
              <a:rPr lang="en-US" altLang="ja-JP" sz="4000" dirty="0" err="1">
                <a:latin typeface="Palatino" pitchFamily="2" charset="77"/>
                <a:ea typeface="Palatino" pitchFamily="2" charset="77"/>
              </a:rPr>
              <a:t>scRNA</a:t>
            </a:r>
            <a:r>
              <a:rPr lang="en-US" altLang="ja-JP" sz="4000" dirty="0">
                <a:latin typeface="Palatino" pitchFamily="2" charset="77"/>
                <a:ea typeface="Palatino" pitchFamily="2" charset="77"/>
              </a:rPr>
              <a:t>-seq data.</a:t>
            </a:r>
          </a:p>
          <a:p>
            <a:pPr eaLnBrk="1" hangingPunct="1">
              <a:spcBef>
                <a:spcPts val="2400"/>
              </a:spcBef>
            </a:pPr>
            <a:r>
              <a:rPr lang="en-US" altLang="ja-JP" sz="4000" dirty="0">
                <a:latin typeface="Palatino" pitchFamily="2" charset="77"/>
                <a:ea typeface="Palatino" pitchFamily="2" charset="77"/>
              </a:rPr>
              <a:t>Other methods that better model sparsity have been proposed, but they typically scale poorly or only include a single sparsity parameter.</a:t>
            </a:r>
          </a:p>
          <a:p>
            <a:pPr eaLnBrk="1" hangingPunct="1">
              <a:spcBef>
                <a:spcPts val="2400"/>
              </a:spcBef>
            </a:pPr>
            <a:r>
              <a:rPr lang="en-US" altLang="ja-JP" sz="4000" dirty="0">
                <a:latin typeface="Palatino" pitchFamily="2" charset="77"/>
                <a:ea typeface="Palatino" pitchFamily="2" charset="77"/>
              </a:rPr>
              <a:t>Empirical Bayes nonnegative matrix factorization (EBNMF) can </a:t>
            </a:r>
            <a:r>
              <a:rPr lang="en-US" altLang="ja-JP" sz="4000" b="1" dirty="0">
                <a:latin typeface="Palatino" pitchFamily="2" charset="77"/>
                <a:ea typeface="Palatino" pitchFamily="2" charset="77"/>
              </a:rPr>
              <a:t>adaptively</a:t>
            </a:r>
            <a:r>
              <a:rPr lang="en-US" altLang="ja-JP" sz="4000" dirty="0">
                <a:latin typeface="Palatino" pitchFamily="2" charset="77"/>
                <a:ea typeface="Palatino" pitchFamily="2" charset="77"/>
              </a:rPr>
              <a:t> select a sparsity level for each factor.</a:t>
            </a:r>
            <a:endParaRPr lang="en-US" altLang="en-US" sz="4000" dirty="0">
              <a:latin typeface="Palatino" pitchFamily="2" charset="77"/>
              <a:ea typeface="Palatino" pitchFamily="2" charset="77"/>
            </a:endParaRP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8E267B3-C4D2-86BC-DC23-FF8AEB3B0C2C}"/>
                  </a:ext>
                </a:extLst>
              </p:cNvPr>
              <p:cNvSpPr txBox="1"/>
              <p:nvPr/>
            </p:nvSpPr>
            <p:spPr>
              <a:xfrm>
                <a:off x="27271262" y="14216744"/>
                <a:ext cx="9255926" cy="9079409"/>
              </a:xfrm>
              <a:prstGeom prst="rect">
                <a:avLst/>
              </a:prstGeom>
              <a:noFill/>
            </p:spPr>
            <p:txBody>
              <a:bodyPr wrap="square" rtlCol="0">
                <a:spAutoFit/>
              </a:bodyPr>
              <a:lstStyle/>
              <a:p>
                <a:pPr>
                  <a:spcBef>
                    <a:spcPts val="2400"/>
                  </a:spcBef>
                </a:pPr>
                <a:r>
                  <a:rPr lang="en-US" dirty="0">
                    <a:latin typeface="Palatino" pitchFamily="2" charset="77"/>
                    <a:ea typeface="Palatino" pitchFamily="2" charset="77"/>
                  </a:rPr>
                  <a:t>At left is a heatmap of cell loadings </a:t>
                </a:r>
                <a14:m>
                  <m:oMath xmlns:m="http://schemas.openxmlformats.org/officeDocument/2006/math">
                    <m:r>
                      <a:rPr lang="en-US" b="0" i="1" smtClean="0">
                        <a:latin typeface="Cambria Math" panose="02040503050406030204" pitchFamily="18" charset="0"/>
                      </a:rPr>
                      <m:t>𝐿</m:t>
                    </m:r>
                  </m:oMath>
                </a14:m>
                <a:r>
                  <a:rPr lang="en-US" dirty="0">
                    <a:latin typeface="Palatino" pitchFamily="2" charset="77"/>
                    <a:ea typeface="Palatino" pitchFamily="2" charset="77"/>
                  </a:rPr>
                  <a:t> for an EBNMF fit to 66,265 mouse epithelial cells from Montoro et al. Cell types are inferred by the authors. All cells are associated with a time point (Tp0, Tp30, or Tp60), but to avoid clutter only basal cells are split up. Common cell types are down-sampled to give equal space to each type. </a:t>
                </a:r>
              </a:p>
              <a:p>
                <a:pPr>
                  <a:spcBef>
                    <a:spcPts val="2400"/>
                  </a:spcBef>
                </a:pPr>
                <a:r>
                  <a:rPr lang="en-US" dirty="0">
                    <a:latin typeface="Palatino" pitchFamily="2" charset="77"/>
                    <a:ea typeface="Palatino" pitchFamily="2" charset="77"/>
                  </a:rPr>
                  <a:t>EBNMF components clearly capture individual cell types and distinct time points. NMF (inset) and topic modeling (not shown) can identify similar structure, but both are much less sparse and less cleanly separate out cell types and time points.</a:t>
                </a:r>
              </a:p>
              <a:p>
                <a:pPr>
                  <a:spcBef>
                    <a:spcPts val="2400"/>
                  </a:spcBef>
                </a:pPr>
                <a:r>
                  <a:rPr lang="en-US" dirty="0">
                    <a:latin typeface="Palatino" pitchFamily="2" charset="77"/>
                    <a:ea typeface="Palatino" pitchFamily="2" charset="77"/>
                  </a:rPr>
                  <a:t>EBNMF identifies continuous structure as well. For example, components 18 and 19 index continuous variation among tuft cells rather than fully discrete subtypes. </a:t>
                </a:r>
              </a:p>
            </p:txBody>
          </p:sp>
        </mc:Choice>
        <mc:Fallback>
          <p:sp>
            <p:nvSpPr>
              <p:cNvPr id="28" name="TextBox 27">
                <a:extLst>
                  <a:ext uri="{FF2B5EF4-FFF2-40B4-BE49-F238E27FC236}">
                    <a16:creationId xmlns:a16="http://schemas.microsoft.com/office/drawing/2014/main" id="{38E267B3-C4D2-86BC-DC23-FF8AEB3B0C2C}"/>
                  </a:ext>
                </a:extLst>
              </p:cNvPr>
              <p:cNvSpPr txBox="1">
                <a:spLocks noRot="1" noChangeAspect="1" noMove="1" noResize="1" noEditPoints="1" noAdjustHandles="1" noChangeArrowheads="1" noChangeShapeType="1" noTextEdit="1"/>
              </p:cNvSpPr>
              <p:nvPr/>
            </p:nvSpPr>
            <p:spPr>
              <a:xfrm>
                <a:off x="27271262" y="14216744"/>
                <a:ext cx="9255926" cy="9079409"/>
              </a:xfrm>
              <a:prstGeom prst="rect">
                <a:avLst/>
              </a:prstGeom>
              <a:blipFill>
                <a:blip r:embed="rId7"/>
                <a:stretch>
                  <a:fillRect l="-1644" t="-838" r="-137" b="-125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8542FF5A-D685-6412-C4C1-ADCD77CFF1E0}"/>
                  </a:ext>
                </a:extLst>
              </p:cNvPr>
              <p:cNvSpPr txBox="1"/>
              <p:nvPr/>
            </p:nvSpPr>
            <p:spPr>
              <a:xfrm>
                <a:off x="14595874" y="25437024"/>
                <a:ext cx="11383957" cy="5632311"/>
              </a:xfrm>
              <a:prstGeom prst="rect">
                <a:avLst/>
              </a:prstGeom>
              <a:noFill/>
            </p:spPr>
            <p:txBody>
              <a:bodyPr wrap="square" rtlCol="0">
                <a:spAutoFit/>
              </a:bodyPr>
              <a:lstStyle/>
              <a:p>
                <a:pPr>
                  <a:spcBef>
                    <a:spcPts val="2400"/>
                  </a:spcBef>
                </a:pPr>
                <a:r>
                  <a:rPr lang="en-US" dirty="0">
                    <a:latin typeface="Palatino" pitchFamily="2" charset="77"/>
                    <a:ea typeface="Palatino" pitchFamily="2" charset="77"/>
                  </a:rPr>
                  <a:t>No such </a:t>
                </a:r>
                <a:r>
                  <a:rPr lang="en-US" dirty="0" err="1">
                    <a:latin typeface="Palatino" pitchFamily="2" charset="77"/>
                    <a:ea typeface="Palatino" pitchFamily="2" charset="77"/>
                  </a:rPr>
                  <a:t>ionocyte</a:t>
                </a:r>
                <a:r>
                  <a:rPr lang="en-US" dirty="0">
                    <a:latin typeface="Palatino" pitchFamily="2" charset="77"/>
                    <a:ea typeface="Palatino" pitchFamily="2" charset="77"/>
                  </a:rPr>
                  <a:t>-specific component exists in NMF or topic model fits (NMF component 30, in red, is the closest match).</a:t>
                </a:r>
              </a:p>
              <a:p>
                <a:pPr>
                  <a:spcBef>
                    <a:spcPts val="2400"/>
                  </a:spcBef>
                </a:pPr>
                <a:r>
                  <a:rPr lang="en-US" dirty="0">
                    <a:latin typeface="Palatino" pitchFamily="2" charset="77"/>
                    <a:ea typeface="Palatino" pitchFamily="2" charset="77"/>
                  </a:rPr>
                  <a:t>Factor loadings for EBNMF component 20 are plotted at right. The availability of information about which genes determine cell structure (via</a:t>
                </a:r>
                <a14:m>
                  <m:oMath xmlns:m="http://schemas.openxmlformats.org/officeDocument/2006/math">
                    <m:r>
                      <a:rPr lang="en-US" b="0" i="0" smtClean="0">
                        <a:latin typeface="Cambria Math" panose="02040503050406030204" pitchFamily="18" charset="0"/>
                      </a:rPr>
                      <m:t> </m:t>
                    </m:r>
                    <m:r>
                      <a:rPr lang="en-US" i="1">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 </m:t>
                    </m:r>
                  </m:oMath>
                </a14:m>
                <a:r>
                  <a:rPr lang="en-US" dirty="0">
                    <a:latin typeface="Palatino" pitchFamily="2" charset="77"/>
                    <a:ea typeface="Palatino" pitchFamily="2" charset="77"/>
                  </a:rPr>
                  <a:t>is an important advantage of matrix factorization methods over, say, clustering methods.</a:t>
                </a:r>
              </a:p>
              <a:p>
                <a:pPr>
                  <a:spcBef>
                    <a:spcPts val="2400"/>
                  </a:spcBef>
                </a:pPr>
                <a:r>
                  <a:rPr lang="en-US" dirty="0">
                    <a:latin typeface="Palatino" pitchFamily="2" charset="77"/>
                    <a:ea typeface="Palatino" pitchFamily="2" charset="77"/>
                  </a:rPr>
                  <a:t>Note the prominent position of </a:t>
                </a:r>
                <a:r>
                  <a:rPr lang="en-US" i="1" dirty="0" err="1">
                    <a:latin typeface="Palatino" pitchFamily="2" charset="77"/>
                    <a:ea typeface="Palatino" pitchFamily="2" charset="77"/>
                  </a:rPr>
                  <a:t>Cftr</a:t>
                </a:r>
                <a:r>
                  <a:rPr lang="en-US" dirty="0">
                    <a:latin typeface="Palatino" pitchFamily="2" charset="77"/>
                    <a:ea typeface="Palatino" pitchFamily="2" charset="77"/>
                  </a:rPr>
                  <a:t>, which the authors single out due to its role in cystic fibrosis. Other genes known to play a key role in </a:t>
                </a:r>
                <a:r>
                  <a:rPr lang="en-US" dirty="0" err="1">
                    <a:latin typeface="Palatino" pitchFamily="2" charset="77"/>
                    <a:ea typeface="Palatino" pitchFamily="2" charset="77"/>
                  </a:rPr>
                  <a:t>ionocyte</a:t>
                </a:r>
                <a:r>
                  <a:rPr lang="en-US" dirty="0">
                    <a:latin typeface="Palatino" pitchFamily="2" charset="77"/>
                    <a:ea typeface="Palatino" pitchFamily="2" charset="77"/>
                  </a:rPr>
                  <a:t> function include </a:t>
                </a:r>
                <a:r>
                  <a:rPr lang="en-US" i="1" dirty="0">
                    <a:latin typeface="Palatino" pitchFamily="2" charset="77"/>
                    <a:ea typeface="Palatino" pitchFamily="2" charset="77"/>
                  </a:rPr>
                  <a:t>Foxi1</a:t>
                </a:r>
                <a:r>
                  <a:rPr lang="en-US" dirty="0">
                    <a:latin typeface="Palatino" pitchFamily="2" charset="77"/>
                    <a:ea typeface="Palatino" pitchFamily="2" charset="77"/>
                  </a:rPr>
                  <a:t>, </a:t>
                </a:r>
                <a:r>
                  <a:rPr lang="en-US" i="1" dirty="0">
                    <a:latin typeface="Palatino" pitchFamily="2" charset="77"/>
                    <a:ea typeface="Palatino" pitchFamily="2" charset="77"/>
                  </a:rPr>
                  <a:t>Ascl3</a:t>
                </a:r>
                <a:r>
                  <a:rPr lang="en-US" dirty="0">
                    <a:latin typeface="Palatino" pitchFamily="2" charset="77"/>
                    <a:ea typeface="Palatino" pitchFamily="2" charset="77"/>
                  </a:rPr>
                  <a:t>, and </a:t>
                </a:r>
                <a:r>
                  <a:rPr lang="en-US" i="1" dirty="0">
                    <a:latin typeface="Palatino" pitchFamily="2" charset="77"/>
                    <a:ea typeface="Palatino" pitchFamily="2" charset="77"/>
                  </a:rPr>
                  <a:t>Atp6v0d2</a:t>
                </a:r>
                <a:r>
                  <a:rPr lang="en-US" dirty="0">
                    <a:latin typeface="Palatino" pitchFamily="2" charset="77"/>
                    <a:ea typeface="Palatino" pitchFamily="2" charset="77"/>
                  </a:rPr>
                  <a:t>.</a:t>
                </a:r>
              </a:p>
            </p:txBody>
          </p:sp>
        </mc:Choice>
        <mc:Fallback>
          <p:sp>
            <p:nvSpPr>
              <p:cNvPr id="55" name="TextBox 54">
                <a:extLst>
                  <a:ext uri="{FF2B5EF4-FFF2-40B4-BE49-F238E27FC236}">
                    <a16:creationId xmlns:a16="http://schemas.microsoft.com/office/drawing/2014/main" id="{8542FF5A-D685-6412-C4C1-ADCD77CFF1E0}"/>
                  </a:ext>
                </a:extLst>
              </p:cNvPr>
              <p:cNvSpPr txBox="1">
                <a:spLocks noRot="1" noChangeAspect="1" noMove="1" noResize="1" noEditPoints="1" noAdjustHandles="1" noChangeArrowheads="1" noChangeShapeType="1" noTextEdit="1"/>
              </p:cNvSpPr>
              <p:nvPr/>
            </p:nvSpPr>
            <p:spPr>
              <a:xfrm>
                <a:off x="14595874" y="25437024"/>
                <a:ext cx="11383957" cy="5632311"/>
              </a:xfrm>
              <a:prstGeom prst="rect">
                <a:avLst/>
              </a:prstGeom>
              <a:blipFill>
                <a:blip r:embed="rId8"/>
                <a:stretch>
                  <a:fillRect l="-1338" t="-1577" r="-1784" b="-2477"/>
                </a:stretch>
              </a:blipFill>
            </p:spPr>
            <p:txBody>
              <a:bodyPr/>
              <a:lstStyle/>
              <a:p>
                <a:r>
                  <a:rPr lang="en-US">
                    <a:noFill/>
                  </a:rPr>
                  <a:t> </a:t>
                </a:r>
              </a:p>
            </p:txBody>
          </p:sp>
        </mc:Fallback>
      </mc:AlternateContent>
      <p:pic>
        <p:nvPicPr>
          <p:cNvPr id="59" name="Picture 58" descr="Diagram, schematic&#10;&#10;Description automatically generated">
            <a:extLst>
              <a:ext uri="{FF2B5EF4-FFF2-40B4-BE49-F238E27FC236}">
                <a16:creationId xmlns:a16="http://schemas.microsoft.com/office/drawing/2014/main" id="{97A8E8EB-84E8-2108-79A5-B6AD1DD6042C}"/>
              </a:ext>
            </a:extLst>
          </p:cNvPr>
          <p:cNvPicPr>
            <a:picLocks noChangeAspect="1"/>
          </p:cNvPicPr>
          <p:nvPr/>
        </p:nvPicPr>
        <p:blipFill>
          <a:blip r:embed="rId9"/>
          <a:stretch>
            <a:fillRect/>
          </a:stretch>
        </p:blipFill>
        <p:spPr>
          <a:xfrm>
            <a:off x="26368891" y="23407284"/>
            <a:ext cx="10259616" cy="7721998"/>
          </a:xfrm>
          <a:prstGeom prst="rect">
            <a:avLst/>
          </a:prstGeom>
        </p:spPr>
      </p:pic>
      <p:pic>
        <p:nvPicPr>
          <p:cNvPr id="14349" name="Picture 14348" descr="Chart&#10;&#10;Description automatically generated">
            <a:extLst>
              <a:ext uri="{FF2B5EF4-FFF2-40B4-BE49-F238E27FC236}">
                <a16:creationId xmlns:a16="http://schemas.microsoft.com/office/drawing/2014/main" id="{B89FEED2-4824-579C-070B-ABCE1F960756}"/>
              </a:ext>
            </a:extLst>
          </p:cNvPr>
          <p:cNvPicPr>
            <a:picLocks noChangeAspect="1"/>
          </p:cNvPicPr>
          <p:nvPr/>
        </p:nvPicPr>
        <p:blipFill>
          <a:blip r:embed="rId10"/>
          <a:stretch>
            <a:fillRect/>
          </a:stretch>
        </p:blipFill>
        <p:spPr>
          <a:xfrm>
            <a:off x="14015500" y="14705249"/>
            <a:ext cx="12902537" cy="7512516"/>
          </a:xfrm>
          <a:prstGeom prst="rect">
            <a:avLst/>
          </a:prstGeom>
        </p:spPr>
      </p:pic>
      <p:sp>
        <p:nvSpPr>
          <p:cNvPr id="14350" name="TextBox 14349">
            <a:extLst>
              <a:ext uri="{FF2B5EF4-FFF2-40B4-BE49-F238E27FC236}">
                <a16:creationId xmlns:a16="http://schemas.microsoft.com/office/drawing/2014/main" id="{77562E4A-C3BF-AC47-550E-DBD15D20647C}"/>
              </a:ext>
            </a:extLst>
          </p:cNvPr>
          <p:cNvSpPr txBox="1"/>
          <p:nvPr/>
        </p:nvSpPr>
        <p:spPr>
          <a:xfrm>
            <a:off x="14653026" y="22416188"/>
            <a:ext cx="11383957" cy="584775"/>
          </a:xfrm>
          <a:prstGeom prst="rect">
            <a:avLst/>
          </a:prstGeom>
          <a:noFill/>
        </p:spPr>
        <p:txBody>
          <a:bodyPr wrap="square" rtlCol="0">
            <a:spAutoFit/>
          </a:bodyPr>
          <a:lstStyle/>
          <a:p>
            <a:pPr>
              <a:spcBef>
                <a:spcPts val="2400"/>
              </a:spcBef>
            </a:pPr>
            <a:endParaRPr lang="en-US" dirty="0">
              <a:latin typeface="Palatino" pitchFamily="2" charset="77"/>
              <a:ea typeface="Palatino" pitchFamily="2" charset="77"/>
            </a:endParaRPr>
          </a:p>
        </p:txBody>
      </p:sp>
      <p:sp>
        <p:nvSpPr>
          <p:cNvPr id="14355" name="TextBox 14354">
            <a:extLst>
              <a:ext uri="{FF2B5EF4-FFF2-40B4-BE49-F238E27FC236}">
                <a16:creationId xmlns:a16="http://schemas.microsoft.com/office/drawing/2014/main" id="{B87A21A9-6505-3464-1B84-94C38C7C8BA5}"/>
              </a:ext>
            </a:extLst>
          </p:cNvPr>
          <p:cNvSpPr txBox="1"/>
          <p:nvPr/>
        </p:nvSpPr>
        <p:spPr>
          <a:xfrm>
            <a:off x="20869100" y="22390036"/>
            <a:ext cx="5364981" cy="3046988"/>
          </a:xfrm>
          <a:custGeom>
            <a:avLst/>
            <a:gdLst>
              <a:gd name="connsiteX0" fmla="*/ 0 w 5317743"/>
              <a:gd name="connsiteY0" fmla="*/ 0 h 4524315"/>
              <a:gd name="connsiteX1" fmla="*/ 5317743 w 5317743"/>
              <a:gd name="connsiteY1" fmla="*/ 0 h 4524315"/>
              <a:gd name="connsiteX2" fmla="*/ 5317743 w 5317743"/>
              <a:gd name="connsiteY2" fmla="*/ 4524315 h 4524315"/>
              <a:gd name="connsiteX3" fmla="*/ 0 w 5317743"/>
              <a:gd name="connsiteY3" fmla="*/ 4524315 h 4524315"/>
              <a:gd name="connsiteX4" fmla="*/ 0 w 5317743"/>
              <a:gd name="connsiteY4" fmla="*/ 0 h 4524315"/>
              <a:gd name="connsiteX0" fmla="*/ 47238 w 5364981"/>
              <a:gd name="connsiteY0" fmla="*/ 0 h 4524315"/>
              <a:gd name="connsiteX1" fmla="*/ 5364981 w 5364981"/>
              <a:gd name="connsiteY1" fmla="*/ 0 h 4524315"/>
              <a:gd name="connsiteX2" fmla="*/ 5364981 w 5364981"/>
              <a:gd name="connsiteY2" fmla="*/ 4524315 h 4524315"/>
              <a:gd name="connsiteX3" fmla="*/ 47238 w 5364981"/>
              <a:gd name="connsiteY3" fmla="*/ 4524315 h 4524315"/>
              <a:gd name="connsiteX4" fmla="*/ 0 w 5364981"/>
              <a:gd name="connsiteY4" fmla="*/ 927906 h 4524315"/>
              <a:gd name="connsiteX5" fmla="*/ 47238 w 5364981"/>
              <a:gd name="connsiteY5" fmla="*/ 0 h 4524315"/>
              <a:gd name="connsiteX0" fmla="*/ 47238 w 5364981"/>
              <a:gd name="connsiteY0" fmla="*/ 0 h 4524315"/>
              <a:gd name="connsiteX1" fmla="*/ 1183341 w 5364981"/>
              <a:gd name="connsiteY1" fmla="*/ 13506 h 4524315"/>
              <a:gd name="connsiteX2" fmla="*/ 5364981 w 5364981"/>
              <a:gd name="connsiteY2" fmla="*/ 0 h 4524315"/>
              <a:gd name="connsiteX3" fmla="*/ 5364981 w 5364981"/>
              <a:gd name="connsiteY3" fmla="*/ 4524315 h 4524315"/>
              <a:gd name="connsiteX4" fmla="*/ 47238 w 5364981"/>
              <a:gd name="connsiteY4" fmla="*/ 4524315 h 4524315"/>
              <a:gd name="connsiteX5" fmla="*/ 0 w 5364981"/>
              <a:gd name="connsiteY5" fmla="*/ 927906 h 4524315"/>
              <a:gd name="connsiteX6" fmla="*/ 47238 w 5364981"/>
              <a:gd name="connsiteY6" fmla="*/ 0 h 4524315"/>
              <a:gd name="connsiteX0" fmla="*/ 1069214 w 5364981"/>
              <a:gd name="connsiteY0" fmla="*/ 1183341 h 4524315"/>
              <a:gd name="connsiteX1" fmla="*/ 1183341 w 5364981"/>
              <a:gd name="connsiteY1" fmla="*/ 13506 h 4524315"/>
              <a:gd name="connsiteX2" fmla="*/ 5364981 w 5364981"/>
              <a:gd name="connsiteY2" fmla="*/ 0 h 4524315"/>
              <a:gd name="connsiteX3" fmla="*/ 5364981 w 5364981"/>
              <a:gd name="connsiteY3" fmla="*/ 4524315 h 4524315"/>
              <a:gd name="connsiteX4" fmla="*/ 47238 w 5364981"/>
              <a:gd name="connsiteY4" fmla="*/ 4524315 h 4524315"/>
              <a:gd name="connsiteX5" fmla="*/ 0 w 5364981"/>
              <a:gd name="connsiteY5" fmla="*/ 927906 h 4524315"/>
              <a:gd name="connsiteX6" fmla="*/ 1069214 w 5364981"/>
              <a:gd name="connsiteY6" fmla="*/ 1183341 h 4524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364981" h="4524315">
                <a:moveTo>
                  <a:pt x="1069214" y="1183341"/>
                </a:moveTo>
                <a:lnTo>
                  <a:pt x="1183341" y="13506"/>
                </a:lnTo>
                <a:lnTo>
                  <a:pt x="5364981" y="0"/>
                </a:lnTo>
                <a:lnTo>
                  <a:pt x="5364981" y="4524315"/>
                </a:lnTo>
                <a:lnTo>
                  <a:pt x="47238" y="4524315"/>
                </a:lnTo>
                <a:lnTo>
                  <a:pt x="0" y="927906"/>
                </a:lnTo>
                <a:lnTo>
                  <a:pt x="1069214" y="1183341"/>
                </a:lnTo>
                <a:close/>
              </a:path>
            </a:pathLst>
          </a:custGeom>
          <a:noFill/>
        </p:spPr>
        <p:txBody>
          <a:bodyPr wrap="square" rtlCol="0">
            <a:spAutoFit/>
          </a:bodyPr>
          <a:lstStyle/>
          <a:p>
            <a:pPr>
              <a:spcBef>
                <a:spcPts val="2400"/>
              </a:spcBef>
            </a:pPr>
            <a:r>
              <a:rPr lang="en-US" dirty="0">
                <a:latin typeface="Palatino" pitchFamily="2" charset="77"/>
                <a:ea typeface="Palatino" pitchFamily="2" charset="77"/>
              </a:rPr>
              <a:t>Since the identification of pulmonary </a:t>
            </a:r>
            <a:r>
              <a:rPr lang="en-US" dirty="0" err="1">
                <a:latin typeface="Palatino" pitchFamily="2" charset="77"/>
                <a:ea typeface="Palatino" pitchFamily="2" charset="77"/>
              </a:rPr>
              <a:t>ionocytes</a:t>
            </a:r>
            <a:r>
              <a:rPr lang="en-US" dirty="0">
                <a:latin typeface="Palatino" pitchFamily="2" charset="77"/>
                <a:ea typeface="Palatino" pitchFamily="2" charset="77"/>
              </a:rPr>
              <a:t> is a primary contribution of Montoro et al., EBNMF component 20 (in red above) is of particular interest. </a:t>
            </a:r>
          </a:p>
        </p:txBody>
      </p:sp>
      <p:pic>
        <p:nvPicPr>
          <p:cNvPr id="14357" name="Picture 14356" descr="Table&#10;&#10;Description automatically generated with low confidence">
            <a:extLst>
              <a:ext uri="{FF2B5EF4-FFF2-40B4-BE49-F238E27FC236}">
                <a16:creationId xmlns:a16="http://schemas.microsoft.com/office/drawing/2014/main" id="{5022870C-BF64-C094-4595-DF930BE154CD}"/>
              </a:ext>
            </a:extLst>
          </p:cNvPr>
          <p:cNvPicPr>
            <a:picLocks noChangeAspect="1"/>
          </p:cNvPicPr>
          <p:nvPr/>
        </p:nvPicPr>
        <p:blipFill>
          <a:blip r:embed="rId11"/>
          <a:stretch>
            <a:fillRect/>
          </a:stretch>
        </p:blipFill>
        <p:spPr>
          <a:xfrm>
            <a:off x="14009149" y="21744414"/>
            <a:ext cx="6703740" cy="3905657"/>
          </a:xfrm>
          <a:prstGeom prst="rect">
            <a:avLst/>
          </a:prstGeom>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9057</TotalTime>
  <Words>738</Words>
  <Application>Microsoft Macintosh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Helvetica</vt:lpstr>
      <vt:lpstr>ＭＳ Ｐゴシック</vt:lpstr>
      <vt:lpstr>Arial</vt:lpstr>
      <vt:lpstr>Times New Roman</vt:lpstr>
      <vt:lpstr>Calibri</vt:lpstr>
      <vt:lpstr>ヒラギノ角ゴ Pro W3</vt:lpstr>
      <vt:lpstr>Avenir Book</vt:lpstr>
      <vt:lpstr>Avenir Heavy</vt:lpstr>
      <vt:lpstr>Avenir Medium</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Willwerscheid, Jason R</cp:lastModifiedBy>
  <cp:revision>606</cp:revision>
  <cp:lastPrinted>2011-10-30T12:54:45Z</cp:lastPrinted>
  <dcterms:created xsi:type="dcterms:W3CDTF">2012-06-12T14:08:55Z</dcterms:created>
  <dcterms:modified xsi:type="dcterms:W3CDTF">2023-03-02T01:56:02Z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