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0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102"/>
          <a:sy d="100" n="102"/>
        </p:scale>
        <p:origin x="918" y="108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presProps" Target="presProps.xml" /><Relationship Id="rId17" Type="http://schemas.openxmlformats.org/officeDocument/2006/relationships/tableStyles" Target="tableStyles.xml" /><Relationship Id="rId2" Type="http://schemas.openxmlformats.org/officeDocument/2006/relationships/customXml" Target="../customXml/item2.xml" /><Relationship Id="rId16" Type="http://schemas.openxmlformats.org/officeDocument/2006/relationships/theme" Target="theme/theme1.xml" /><Relationship Id="rId1" Type="http://schemas.openxmlformats.org/officeDocument/2006/relationships/customXml" Target="../customXml/item1.xml" /><Relationship Id="rId15" Type="http://schemas.openxmlformats.org/officeDocument/2006/relationships/viewProps" Target="viewProps.xml" /><Relationship Id="rId5" Type="http://schemas.openxmlformats.org/officeDocument/2006/relationships/slideMaster" Target="slideMasters/slideMaster1.xml" /><Relationship Id="rId4" Type="http://schemas.openxmlformats.org/officeDocument/2006/relationships/customXml" Target="../customXml/item4.xml" /><Relationship Id="rId18" Type="http://schemas.microsoft.com/office/2018/10/relationships/authors" Target="authors.xml" /><Relationship Id="rId3" Type="http://schemas.openxmlformats.org/officeDocument/2006/relationships/customXml" Target="../customXml/item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70991"/>
            <a:ext cx="9144000" cy="203897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45B3-3DF6-4317-9DB0-04F5F3CC988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B710-0265-4668-9FC1-C9C0EDA73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2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5" userDrawn="1">
          <p15:clr>
            <a:srgbClr val="FBAE40"/>
          </p15:clr>
        </p15:guide>
        <p15:guide id="2" pos="1272" userDrawn="1">
          <p15:clr>
            <a:srgbClr val="FBAE40"/>
          </p15:clr>
        </p15:guide>
        <p15:guide id="3" orient="horz" pos="781" userDrawn="1">
          <p15:clr>
            <a:srgbClr val="FBAE40"/>
          </p15:clr>
        </p15:guide>
        <p15:guide id="4" pos="194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2242196" y="337167"/>
            <a:ext cx="9959248" cy="914400"/>
          </a:xfrm>
          <a:custGeom>
            <a:avLst/>
            <a:gdLst>
              <a:gd name="connsiteX0" fmla="*/ 9959248 w 9959248"/>
              <a:gd name="connsiteY0" fmla="*/ 0 h 914400"/>
              <a:gd name="connsiteX1" fmla="*/ 0 w 9959248"/>
              <a:gd name="connsiteY1" fmla="*/ 0 h 914400"/>
              <a:gd name="connsiteX2" fmla="*/ 914400 w 9959248"/>
              <a:gd name="connsiteY2" fmla="*/ 914400 h 914400"/>
              <a:gd name="connsiteX3" fmla="*/ 9959248 w 9959248"/>
              <a:gd name="connsiteY3" fmla="*/ 914400 h 914400"/>
              <a:gd name="connsiteX4" fmla="*/ 9959248 w 9959248"/>
              <a:gd name="connsiteY4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9248" h="914400">
                <a:moveTo>
                  <a:pt x="9959248" y="0"/>
                </a:moveTo>
                <a:lnTo>
                  <a:pt x="0" y="0"/>
                </a:lnTo>
                <a:lnTo>
                  <a:pt x="914400" y="914400"/>
                </a:lnTo>
                <a:lnTo>
                  <a:pt x="9959248" y="914400"/>
                </a:lnTo>
                <a:lnTo>
                  <a:pt x="995924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63500" dir="18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45B3-3DF6-4317-9DB0-04F5F3CC988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B710-0265-4668-9FC1-C9C0EDA73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1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45B3-3DF6-4317-9DB0-04F5F3CC988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B710-0265-4668-9FC1-C9C0EDA73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3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>
            <a:off x="2242196" y="337167"/>
            <a:ext cx="9959248" cy="914400"/>
          </a:xfrm>
          <a:custGeom>
            <a:avLst/>
            <a:gdLst>
              <a:gd name="connsiteX0" fmla="*/ 9959248 w 9959248"/>
              <a:gd name="connsiteY0" fmla="*/ 0 h 914400"/>
              <a:gd name="connsiteX1" fmla="*/ 0 w 9959248"/>
              <a:gd name="connsiteY1" fmla="*/ 0 h 914400"/>
              <a:gd name="connsiteX2" fmla="*/ 914400 w 9959248"/>
              <a:gd name="connsiteY2" fmla="*/ 914400 h 914400"/>
              <a:gd name="connsiteX3" fmla="*/ 9959248 w 9959248"/>
              <a:gd name="connsiteY3" fmla="*/ 914400 h 914400"/>
              <a:gd name="connsiteX4" fmla="*/ 9959248 w 9959248"/>
              <a:gd name="connsiteY4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9248" h="914400">
                <a:moveTo>
                  <a:pt x="9959248" y="0"/>
                </a:moveTo>
                <a:lnTo>
                  <a:pt x="0" y="0"/>
                </a:lnTo>
                <a:lnTo>
                  <a:pt x="914400" y="914400"/>
                </a:lnTo>
                <a:lnTo>
                  <a:pt x="9959248" y="914400"/>
                </a:lnTo>
                <a:lnTo>
                  <a:pt x="995924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63500" dir="18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45B3-3DF6-4317-9DB0-04F5F3CC988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B710-0265-4668-9FC1-C9C0EDA73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8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2242196" y="337167"/>
            <a:ext cx="9959248" cy="914400"/>
          </a:xfrm>
          <a:custGeom>
            <a:avLst/>
            <a:gdLst>
              <a:gd name="connsiteX0" fmla="*/ 9959248 w 9959248"/>
              <a:gd name="connsiteY0" fmla="*/ 0 h 914400"/>
              <a:gd name="connsiteX1" fmla="*/ 0 w 9959248"/>
              <a:gd name="connsiteY1" fmla="*/ 0 h 914400"/>
              <a:gd name="connsiteX2" fmla="*/ 914400 w 9959248"/>
              <a:gd name="connsiteY2" fmla="*/ 914400 h 914400"/>
              <a:gd name="connsiteX3" fmla="*/ 9959248 w 9959248"/>
              <a:gd name="connsiteY3" fmla="*/ 914400 h 914400"/>
              <a:gd name="connsiteX4" fmla="*/ 9959248 w 9959248"/>
              <a:gd name="connsiteY4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9248" h="914400">
                <a:moveTo>
                  <a:pt x="9959248" y="0"/>
                </a:moveTo>
                <a:lnTo>
                  <a:pt x="0" y="0"/>
                </a:lnTo>
                <a:lnTo>
                  <a:pt x="914400" y="914400"/>
                </a:lnTo>
                <a:lnTo>
                  <a:pt x="9959248" y="914400"/>
                </a:lnTo>
                <a:lnTo>
                  <a:pt x="995924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63500" dir="18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2102" y="351873"/>
            <a:ext cx="8869897" cy="8673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45B3-3DF6-4317-9DB0-04F5F3CC988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B710-0265-4668-9FC1-C9C0EDA73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1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2242196" y="337167"/>
            <a:ext cx="9959248" cy="914400"/>
          </a:xfrm>
          <a:custGeom>
            <a:avLst/>
            <a:gdLst>
              <a:gd name="connsiteX0" fmla="*/ 9959248 w 9959248"/>
              <a:gd name="connsiteY0" fmla="*/ 0 h 914400"/>
              <a:gd name="connsiteX1" fmla="*/ 0 w 9959248"/>
              <a:gd name="connsiteY1" fmla="*/ 0 h 914400"/>
              <a:gd name="connsiteX2" fmla="*/ 914400 w 9959248"/>
              <a:gd name="connsiteY2" fmla="*/ 914400 h 914400"/>
              <a:gd name="connsiteX3" fmla="*/ 9959248 w 9959248"/>
              <a:gd name="connsiteY3" fmla="*/ 914400 h 914400"/>
              <a:gd name="connsiteX4" fmla="*/ 9959248 w 9959248"/>
              <a:gd name="connsiteY4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9248" h="914400">
                <a:moveTo>
                  <a:pt x="9959248" y="0"/>
                </a:moveTo>
                <a:lnTo>
                  <a:pt x="0" y="0"/>
                </a:lnTo>
                <a:lnTo>
                  <a:pt x="914400" y="914400"/>
                </a:lnTo>
                <a:lnTo>
                  <a:pt x="9959248" y="914400"/>
                </a:lnTo>
                <a:lnTo>
                  <a:pt x="995924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63500" dir="18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45B3-3DF6-4317-9DB0-04F5F3CC988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B710-0265-4668-9FC1-C9C0EDA73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45B3-3DF6-4317-9DB0-04F5F3CC988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B710-0265-4668-9FC1-C9C0EDA73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7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2242196" y="337167"/>
            <a:ext cx="9959248" cy="914400"/>
          </a:xfrm>
          <a:custGeom>
            <a:avLst/>
            <a:gdLst>
              <a:gd name="connsiteX0" fmla="*/ 9959248 w 9959248"/>
              <a:gd name="connsiteY0" fmla="*/ 0 h 914400"/>
              <a:gd name="connsiteX1" fmla="*/ 0 w 9959248"/>
              <a:gd name="connsiteY1" fmla="*/ 0 h 914400"/>
              <a:gd name="connsiteX2" fmla="*/ 914400 w 9959248"/>
              <a:gd name="connsiteY2" fmla="*/ 914400 h 914400"/>
              <a:gd name="connsiteX3" fmla="*/ 9959248 w 9959248"/>
              <a:gd name="connsiteY3" fmla="*/ 914400 h 914400"/>
              <a:gd name="connsiteX4" fmla="*/ 9959248 w 9959248"/>
              <a:gd name="connsiteY4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9248" h="914400">
                <a:moveTo>
                  <a:pt x="9959248" y="0"/>
                </a:moveTo>
                <a:lnTo>
                  <a:pt x="0" y="0"/>
                </a:lnTo>
                <a:lnTo>
                  <a:pt x="914400" y="914400"/>
                </a:lnTo>
                <a:lnTo>
                  <a:pt x="9959248" y="914400"/>
                </a:lnTo>
                <a:lnTo>
                  <a:pt x="995924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63500" dir="18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17983"/>
            <a:ext cx="6172200" cy="44430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45B3-3DF6-4317-9DB0-04F5F3CC988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B710-0265-4668-9FC1-C9C0EDA73F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322104" y="338622"/>
            <a:ext cx="8869896" cy="895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211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2242196" y="337167"/>
            <a:ext cx="9959248" cy="914400"/>
          </a:xfrm>
          <a:custGeom>
            <a:avLst/>
            <a:gdLst>
              <a:gd name="connsiteX0" fmla="*/ 9959248 w 9959248"/>
              <a:gd name="connsiteY0" fmla="*/ 0 h 914400"/>
              <a:gd name="connsiteX1" fmla="*/ 0 w 9959248"/>
              <a:gd name="connsiteY1" fmla="*/ 0 h 914400"/>
              <a:gd name="connsiteX2" fmla="*/ 914400 w 9959248"/>
              <a:gd name="connsiteY2" fmla="*/ 914400 h 914400"/>
              <a:gd name="connsiteX3" fmla="*/ 9959248 w 9959248"/>
              <a:gd name="connsiteY3" fmla="*/ 914400 h 914400"/>
              <a:gd name="connsiteX4" fmla="*/ 9959248 w 9959248"/>
              <a:gd name="connsiteY4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9248" h="914400">
                <a:moveTo>
                  <a:pt x="9959248" y="0"/>
                </a:moveTo>
                <a:lnTo>
                  <a:pt x="0" y="0"/>
                </a:lnTo>
                <a:lnTo>
                  <a:pt x="914400" y="914400"/>
                </a:lnTo>
                <a:lnTo>
                  <a:pt x="9959248" y="914400"/>
                </a:lnTo>
                <a:lnTo>
                  <a:pt x="995924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63500" dir="18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497496"/>
            <a:ext cx="6172200" cy="43635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45B3-3DF6-4317-9DB0-04F5F3CC988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B710-0265-4668-9FC1-C9C0EDA73F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322104" y="338622"/>
            <a:ext cx="8869896" cy="8952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110917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media/image1.png" Type="http://schemas.openxmlformats.org/officeDocument/2006/relationships/image" /><Relationship Id="rId5" Target="../slideLayouts/slideLayout5.xml" Type="http://schemas.openxmlformats.org/officeDocument/2006/relationships/slideLayout" /><Relationship Id="rId10" Target="../theme/theme1.xml" Type="http://schemas.openxmlformats.org/officeDocument/2006/relationships/them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gradFill flip="none" rotWithShape="1">
          <a:gsLst>
            <a:gs pos="100000">
              <a:schemeClr val="bg1"/>
            </a:gs>
            <a:gs pos="0">
              <a:schemeClr val="bg1"/>
            </a:gs>
            <a:gs pos="100000">
              <a:srgbClr val="DFE0E2"/>
            </a:gs>
          </a:gsLst>
          <a:path path="circle">
            <a:fillToRect b="50000" l="50000" r="50000" t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70721" y="1500731"/>
            <a:ext cx="11257453" cy="467623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135834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845B3-3DF6-4317-9DB0-04F5F3CC988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322103" y="6356350"/>
            <a:ext cx="5556853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9326218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CB710-0265-4668-9FC1-C9C0EDA73F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337167"/>
            <a:ext cx="2963007" cy="923192"/>
          </a:xfrm>
          <a:custGeom>
            <a:avLst/>
            <a:gdLst>
              <a:gd fmla="*/ 0 w 2963007" name="connsiteX0"/>
              <a:gd fmla="*/ 0 h 923192" name="connsiteY0"/>
              <a:gd fmla="*/ 2039815 w 2963007" name="connsiteX1"/>
              <a:gd fmla="*/ 0 h 923192" name="connsiteY1"/>
              <a:gd fmla="*/ 2963007 w 2963007" name="connsiteX2"/>
              <a:gd fmla="*/ 923192 h 923192" name="connsiteY2"/>
              <a:gd fmla="*/ 0 w 2963007" name="connsiteX3"/>
              <a:gd fmla="*/ 923192 h 923192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923192" w="2963007">
                <a:moveTo>
                  <a:pt x="0" y="0"/>
                </a:moveTo>
                <a:lnTo>
                  <a:pt x="2039815" y="0"/>
                </a:lnTo>
                <a:lnTo>
                  <a:pt x="2963007" y="923192"/>
                </a:lnTo>
                <a:lnTo>
                  <a:pt x="0" y="923192"/>
                </a:lnTo>
              </a:path>
            </a:pathLst>
          </a:custGeom>
          <a:solidFill>
            <a:schemeClr val="bg1"/>
          </a:solidFill>
          <a:ln>
            <a:noFill/>
          </a:ln>
          <a:effectLst>
            <a:outerShdw algn="tl" blurRad="127000" dir="1800000" dist="635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cstate="print"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21" y="577539"/>
            <a:ext cx="1412377" cy="43365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22104" y="338622"/>
            <a:ext cx="8869896" cy="895234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850311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70991"/>
            <a:ext cx="9144000" cy="2038972"/>
          </a:xfrm>
        </p:spPr>
        <p:txBody>
          <a:bodyPr/>
          <a:lstStyle/>
          <a:p>
            <a:pPr lvl="0" indent="0" marL="0">
              <a:buNone/>
            </a:pPr>
            <a:r>
              <a:rPr/>
              <a:t>PM 2.5 Recalculation at Stationary Monitors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Drew Schreiber</a:t>
            </a:r>
            <a:br/>
            <a:r>
              <a:rPr/>
              <a:t>Will Wheeler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2024-10-31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EPA PM 2.5 Monitoring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EPA’s PM 2.5 monitoring data housed in the Air Quality System (AQS) is one of our most important data sets</a:t>
            </a:r>
          </a:p>
          <a:p>
            <a:pPr lvl="0"/>
            <a:r>
              <a:rPr/>
              <a:t>used to determine compliance with the NAAQS, in health effects research, to downscale satellite PM data</a:t>
            </a:r>
          </a:p>
          <a:p>
            <a:pPr lvl="0"/>
            <a:r>
              <a:rPr/>
              <a:t>in 2024, EPA </a:t>
            </a:r>
            <a:r>
              <a:rPr i="1"/>
              <a:t>retroactively</a:t>
            </a:r>
            <a:r>
              <a:rPr/>
              <a:t> changed data for a specific monitor type in the AQS from 2017-2023</a:t>
            </a:r>
          </a:p>
          <a:p>
            <a:pPr lvl="0"/>
            <a:r>
              <a:rPr/>
              <a:t>in 2023, about 400 monitors—nearly half of all PM2.5 monitors—with over 2 million hourly observations were affected by this change</a:t>
            </a:r>
          </a:p>
          <a:p>
            <a:pPr lvl="0"/>
            <a:r>
              <a:rPr/>
              <a:t>original data is still in AQS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July, 2016: EPA approved Teledyne 640/640X as Federal Equivalent Monitors for PM 2.5</a:t>
            </a:r>
          </a:p>
          <a:p>
            <a:pPr lvl="0"/>
            <a:r>
              <a:rPr/>
              <a:t>two of a class of monitors that use optical sensors instead of the filters used in Federal Reference Monitors (cheaper and easier to maintain)</a:t>
            </a:r>
          </a:p>
          <a:p>
            <a:pPr lvl="0"/>
            <a:r>
              <a:rPr/>
              <a:t>early 2017: states begain using these monitors in their monitoring systems</a:t>
            </a:r>
          </a:p>
          <a:p>
            <a:pPr lvl="0"/>
            <a:r>
              <a:rPr/>
              <a:t>these monitors soon showed higher readings compared to collocated Reference Monitors</a:t>
            </a:r>
          </a:p>
          <a:p>
            <a:pPr lvl="0"/>
            <a:r>
              <a:rPr/>
              <a:t>March, 2022: CASAC said , “The FEM bias needs to be addressed to make the FRMs and FEMs more comparable.”</a:t>
            </a:r>
          </a:p>
          <a:p>
            <a:pPr lvl="0"/>
            <a:r>
              <a:rPr/>
              <a:t>May, 2024: final FRN “Update of PM2.5 Data From T640/T640X PM Mass Monitors”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“The EPA believes it is important to update the historical data in AQS to ensure that the most scientifically accurate data are utilized in peer-reviewed research that support the NAAQS, in particularly when evaluating human health and ecosystem activities.”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Increase in Use of FEMs</a:t>
            </a:r>
          </a:p>
        </p:txBody>
      </p:sp>
      <p:pic>
        <p:nvPicPr>
          <p:cNvPr descr="../figs/observation_coun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03600" y="1498600"/>
            <a:ext cx="53848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9900" y="5664200"/>
            <a:ext cx="1125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count_graph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Map of Changes in Affected Monitors</a:t>
            </a:r>
          </a:p>
        </p:txBody>
      </p:sp>
      <p:pic>
        <p:nvPicPr>
          <p:cNvPr descr="../figs/monitor_map_pm_chang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03600" y="1498600"/>
            <a:ext cx="53848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9900" y="5664200"/>
            <a:ext cx="1125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monitor_map_changes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Fully quantify extent of changes</a:t>
            </a:r>
          </a:p>
          <a:p>
            <a:pPr lvl="0"/>
            <a:r>
              <a:rPr/>
              <a:t>Write “user’s guide” so researchers can correctly identify data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nter 2023 NCEE Eggtimer Presentations.pptx" id="{A85DE4BE-61F0-4961-9ED5-4E6BA5606945}" vid="{DAB0B8BE-195F-4A65-8A54-60BEB16EA3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1739</Words>
  <Application>Microsoft Office PowerPoint</Application>
  <PresentationFormat>Widescreen</PresentationFormat>
  <Paragraphs>201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Alfios</vt:lpstr>
      <vt:lpstr>Arial</vt:lpstr>
      <vt:lpstr>Calibri</vt:lpstr>
      <vt:lpstr>Calibri Light</vt:lpstr>
      <vt:lpstr>Latin Modern Math</vt:lpstr>
      <vt:lpstr>LM Roman 7</vt:lpstr>
      <vt:lpstr>LM Sans 10</vt:lpstr>
      <vt:lpstr>LM Sans 8</vt:lpstr>
      <vt:lpstr>Roboto Light</vt:lpstr>
      <vt:lpstr>Verdana</vt:lpstr>
      <vt:lpstr>Office Theme</vt:lpstr>
      <vt:lpstr>Winter 2023 Egg Timer Presentations</vt:lpstr>
      <vt:lpstr>Using Enforcement Targeting Tool Scores to Evaluate Inspections and Enforcement</vt:lpstr>
      <vt:lpstr>Introduction</vt:lpstr>
      <vt:lpstr>ETT Scores</vt:lpstr>
      <vt:lpstr>ETT Scores</vt:lpstr>
      <vt:lpstr>PowerPoint Presentation</vt:lpstr>
      <vt:lpstr>PowerPoint Presentation</vt:lpstr>
      <vt:lpstr>What to Do?</vt:lpstr>
      <vt:lpstr>Heat Waves and Inmate Mortality</vt:lpstr>
      <vt:lpstr>Research Question</vt:lpstr>
      <vt:lpstr>Data</vt:lpstr>
      <vt:lpstr>Methods</vt:lpstr>
      <vt:lpstr>Facility polygons: Spatial dispersion</vt:lpstr>
      <vt:lpstr>So far</vt:lpstr>
      <vt:lpstr>Next steps</vt:lpstr>
      <vt:lpstr>Estimating a Coral Reef Damage Function for the Social Cost of Greenhouse Gases</vt:lpstr>
      <vt:lpstr>Motivation </vt:lpstr>
      <vt:lpstr>Literature Review</vt:lpstr>
      <vt:lpstr>PowerPoint Presentation</vt:lpstr>
      <vt:lpstr>References</vt:lpstr>
      <vt:lpstr>Coal Mining and Drinking Water Quality</vt:lpstr>
      <vt:lpstr>Research Question</vt:lpstr>
      <vt:lpstr>Data and Approach</vt:lpstr>
      <vt:lpstr>Exploratory results</vt:lpstr>
      <vt:lpstr>To get in touch:    Austin.Wes@epa.gov,   Kraynak.Daniel@epa.gov</vt:lpstr>
      <vt:lpstr>References</vt:lpstr>
      <vt:lpstr>TSCA prioritization and environmental justice</vt:lpstr>
      <vt:lpstr>Context: existing chemical prioritization under TSCA</vt:lpstr>
      <vt:lpstr>Research question and design</vt:lpstr>
      <vt:lpstr>Retrospective analysis</vt:lpstr>
      <vt:lpstr>Looking ahead…</vt:lpstr>
      <vt:lpstr>Questions for presenters?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 2.5 Recalculation at Stationary Monitors</dc:title>
  <dc:creator>Drew Schreiber; Will Wheeler</dc:creator>
  <cp:keywords/>
  <dcterms:created xsi:type="dcterms:W3CDTF">2024-10-24T16:56:17Z</dcterms:created>
  <dcterms:modified xsi:type="dcterms:W3CDTF">2024-10-24T16:56:17Z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2024-10-31</vt:lpwstr>
  </property>
  <property fmtid="{D5CDD505-2E9C-101B-9397-08002B2CF9AE}" pid="6" name="editor">
    <vt:lpwstr>source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