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EEB96B-10BD-479C-BD51-97A7EE34EF40}">
  <a:tblStyle styleId="{39EEB96B-10BD-479C-BD51-97A7EE34E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bold.fntdata"/><Relationship Id="rId14" Type="http://schemas.openxmlformats.org/officeDocument/2006/relationships/slide" Target="slides/slide8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1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s.google.com/site/rlearningsite/catagory/logit" TargetMode="External"/><Relationship Id="rId3" Type="http://schemas.openxmlformats.org/officeDocument/2006/relationships/hyperlink" Target="https://medium.com/@chih.sheng.huang821/%E6%A9%9F%E5%99%A8-%E7%B5%B1%E8%A8%88%E5%AD%B8%E7%BF%92-%E7%BE%85%E5%90%89%E6%96%AF%E5%9B%9E%E6%AD%B8-logistic-regression-aff7a830fb5d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.wikipedia.org/wiki/%E8%AE%A1%E7%AE%97%E6%9C%BA" TargetMode="External"/><Relationship Id="rId3" Type="http://schemas.openxmlformats.org/officeDocument/2006/relationships/hyperlink" Target="https://zh.wikipedia.org/wiki/%E5%AD%A6%E4%B9%A0" TargetMode="External"/><Relationship Id="rId4" Type="http://schemas.openxmlformats.org/officeDocument/2006/relationships/hyperlink" Target="https://zh.wikipedia.org/wiki/%E7%AE%97%E6%B3%95" TargetMode="External"/><Relationship Id="rId5" Type="http://schemas.openxmlformats.org/officeDocument/2006/relationships/hyperlink" Target="https://zh.wikipedia.org/wiki/%E6%95%B0%E6%8D%AE" TargetMode="External"/><Relationship Id="rId6" Type="http://schemas.openxmlformats.org/officeDocument/2006/relationships/hyperlink" Target="https://zh.wikipedia.org/wiki/%E8%A7%84%E5%BE%8B" TargetMode="External"/><Relationship Id="rId7" Type="http://schemas.openxmlformats.org/officeDocument/2006/relationships/hyperlink" Target="https://zh.wikipedia.org/wiki/%E6%8E%A8%E6%96%AD%E7%BB%9F%E8%AE%A1%E5%AD%A6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cdb4d0f6_1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cdb4d0f6_1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cdb4d0f6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cdb4d0f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cdb4d0f6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cdb4d0f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cdb4d0f6_1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cdb4d0f6_1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cdb4d0f6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cdb4d0f6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https://sites.google.com/site/rlearningsite/catagory/logit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簡單來說，就是將點帶進去迴歸線，迴歸線輸出值若是&gt;=0，是一類(target)，值&lt;0是另一類(non-target)，等於是判斷pay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https://medium.com/@chih.sheng.huang821/%E6%A9%9F%E5%99%A8-%E7%B5%B1%E8%A8%88%E5%AD%B8%E7%BF%92-%E7%BE%85%E5%90%89%E6%96%AF%E5%9B%9E%E6%AD%B8-logistic-regression-aff7a830fb5d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阿法是指截距，</a:t>
            </a:r>
            <a:r>
              <a:rPr lang="zh-TW">
                <a:solidFill>
                  <a:schemeClr val="dk1"/>
                </a:solidFill>
              </a:rPr>
              <a:t> β是指迴歸係數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如果把β拿來做指數運算，便可以得知x,y兩者之間的關聯性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cdb4d0f6_1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8cdb4d0f6_1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這邊的estimate 就是 β(coefficient)(x,y之間的迴歸係數)，intercept的estimate就是阿法，拿來做exp(指數運算)如果越接近1，兩者的關係就越密切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8cdb4d0f6_1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8cdb4d0f6_1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為了驗證特徵的相關性，我們使用了一種叫Boruta的演算法。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Boruta是基於random forest classification產生的一種演算法，它的目標是找出在</a:t>
            </a:r>
            <a:r>
              <a:rPr lang="zh-TW"/>
              <a:t>高</a:t>
            </a:r>
            <a:r>
              <a:rPr lang="zh-TW"/>
              <a:t>維的訓練資料中對辨識度影響較大的特徵去做特徵選取。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這種演算法把原特徵進行shuffle後產生shadow features，再將原特徵與shadow features拼接作為特徵矩陣進行訓練，然後根據原特徵和shadow features去計算分數比對產生出各feature的importance得分，找出對訓練較為重要的特徵集合。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cdb4d0f6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cdb4d0f6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</a:t>
            </a:r>
            <a:r>
              <a:rPr lang="zh-TW"/>
              <a:t>計算結果中可發現，影響最大的前幾項與我們最初所推估出的重要特徵基本符合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cdb4d0f6_1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8cdb4d0f6_1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cdb4d0f6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cdb4d0f6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我們使用兩種深度學習神經網路，LDA和CART，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LDA(線性判別分析)一種線性分類的方式，它會把空間中的資料根據特徵值做線性區分。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</a:t>
            </a:r>
            <a:r>
              <a:rPr lang="zh-TW"/>
              <a:t>CART</a:t>
            </a:r>
            <a:r>
              <a:rPr lang="zh-TW"/>
              <a:t>是一種決策樹的分類方法，可以用於分類(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離散類型</a:t>
            </a:r>
            <a:r>
              <a:rPr lang="zh-TW"/>
              <a:t>)或迴歸(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實數</a:t>
            </a:r>
            <a:r>
              <a:rPr lang="zh-TW"/>
              <a:t>)預測模型問題，它會尋找目標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屬性與目標值之間的映射關係來做分類。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cdb4d0f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cdb4d0f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cdb4d0f6_14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cdb4d0f6_14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我們的模型使用了三種不同的特徵集做訓練，分別是不特別挑選的前九項特徵值、關聯性最高的特徵值以及沒做過篩選的全部14項特徵值。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cdb4d0f6_1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cdb4d0f6_1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8cdb4d0f6_1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8cdb4d0f6_1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8cdb4d0f6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8cdb4d0f6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cdb4d0f6_1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8cdb4d0f6_1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比較一下訓練結果可以發現，雖然辨識準確度相差沒有很大，但使用高關聯性資料確實有比較好的辨識效果。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而使用了所有特徵訓練的LDA模型其準確度略高於僅使用九個</a:t>
            </a:r>
            <a:r>
              <a:rPr lang="zh-TW"/>
              <a:t>高相關</a:t>
            </a:r>
            <a:r>
              <a:rPr lang="zh-TW"/>
              <a:t>特徵的LDA模型，因此我們可以得知在這個資料集中每個特徵都多少對辨識有幫助。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但是這個數值差距十分微小，在CART的模型中甚至達到了相同的數值，因此可證相關性較低的資料對辨識影響度確實不大，而且去掉那些關聯性較低的資料能讓我們減少1/3的訓練量降低訓練時間。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90b09e8f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90b09e8f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0b09e8f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0b09e8f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8cdb4d0f6_1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8cdb4d0f6_1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8cdb4d0f6_1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8cdb4d0f6_1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cdb4d0f6_1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cdb4d0f6_1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cdb4d0f6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cdb4d0f6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cdb4d0f6_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cdb4d0f6_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</a:rPr>
              <a:t>機器學習(ML)通常可以這樣定義：「透過從過往的資料和經驗中學習並找到其運行規則，最後達到人工智慧的方法。」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機器學習理論主要是設計和分析一些讓</a:t>
            </a:r>
            <a:r>
              <a:rPr lang="zh-TW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電腦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可以自動「</a:t>
            </a:r>
            <a:r>
              <a:rPr lang="zh-TW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學習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」的</a:t>
            </a:r>
            <a:r>
              <a:rPr lang="zh-TW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演算法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。機器學習演算法是一類從</a:t>
            </a:r>
            <a:r>
              <a:rPr lang="zh-TW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資料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中自動分析獲得</a:t>
            </a:r>
            <a:r>
              <a:rPr lang="zh-TW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規律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，並利用規律對未知資料進行預測的演算法。因為學習演算法中涉及了大量的統計學理論，機器學習與</a:t>
            </a:r>
            <a:r>
              <a:rPr lang="zh-TW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推斷統計學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聯絡尤為密切，也被稱為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統計學習理論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cdb4d0f6_1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cdb4d0f6_1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</a:rPr>
              <a:t>深度學習(DL)可以這樣被定義：「一種實現機器學習的技術。」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</a:rPr>
              <a:t>這樣的DL技術被稱為深度神經網絡（deep neural networks – DNNs）。在DNNs的情況下，深度學習本質是模仿</a:t>
            </a: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</a:rPr>
              <a:t>人類大腦的學習模式</a:t>
            </a: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</a:rPr>
              <a:t>。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類神經網路就是一堆函數的集合，我們丟進去一堆數值，整個網路就輸出一堆數值，從這裡面找出一個最好的結果，也就是機器運算出來的最佳解。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cdb4d0f6_1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cdb4d0f6_1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cdb4d0f6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cdb4d0f6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cdb4d0f6_1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cdb4d0f6_1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cdb4d0f6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cdb4d0f6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(train=32561, test=16281)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包含年齡、工作類別、序號、教育程度、受教育時長、婚姻狀況、職業、家庭狀況、種族、性別、資本收益、資本損失、每週工時、國籍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rchive.ics.uci.edu/ml/datasets/Census+Income" TargetMode="External"/><Relationship Id="rId4" Type="http://schemas.openxmlformats.org/officeDocument/2006/relationships/hyperlink" Target="https://machinelearningmastery.com/machine-learning-in-r-step-by-step/" TargetMode="External"/><Relationship Id="rId9" Type="http://schemas.openxmlformats.org/officeDocument/2006/relationships/hyperlink" Target="https://www.datacamp.com/community/tutorials/feature-selection-R-boruta" TargetMode="External"/><Relationship Id="rId5" Type="http://schemas.openxmlformats.org/officeDocument/2006/relationships/hyperlink" Target="https://www.ubuntupit.com/best-r-machine-learning-packages/" TargetMode="External"/><Relationship Id="rId6" Type="http://schemas.openxmlformats.org/officeDocument/2006/relationships/hyperlink" Target="https://github.com/dattatrayshinde/UCI-AdultDataset-ClassificationProblem" TargetMode="External"/><Relationship Id="rId7" Type="http://schemas.openxmlformats.org/officeDocument/2006/relationships/hyperlink" Target="https://kknews.cc/zh-tw/tech/rxyblo.html" TargetMode="External"/><Relationship Id="rId8" Type="http://schemas.openxmlformats.org/officeDocument/2006/relationships/hyperlink" Target="https://zhuanlan.zhihu.com/p/33730850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zh.wikipedia.org/wiki/%E5%86%B3%E7%AD%96%E6%A0%91" TargetMode="External"/><Relationship Id="rId4" Type="http://schemas.openxmlformats.org/officeDocument/2006/relationships/hyperlink" Target="https://zh.wikipedia.org/wiki/%E7%B7%9A%E6%80%A7%E5%88%A4%E5%88%A5%E5%88%86%E6%9E%90" TargetMode="External"/><Relationship Id="rId5" Type="http://schemas.openxmlformats.org/officeDocument/2006/relationships/hyperlink" Target="https://medium.com/@chih.sheng.huang821?source=post_page-----aff7a830fb5d----------------------" TargetMode="External"/><Relationship Id="rId6" Type="http://schemas.openxmlformats.org/officeDocument/2006/relationships/hyperlink" Target="https://medium.com/@chih.sheng.huang821/%E6%A9%9F%E5%99%A8-%E7%B5%B1%E8%A8%88%E5%AD%B8%E7%BF%92-%E7%BE%85%E5%90%89%E6%96%AF%E5%9B%9E%E6%AD%B8-logistic-regression-aff7a830fb5d" TargetMode="External"/><Relationship Id="rId7" Type="http://schemas.openxmlformats.org/officeDocument/2006/relationships/hyperlink" Target="https://www.rdocumentation.org/packages/stats/versions/3.6.2/topics/gl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巨量資料分析期末專題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200"/>
              <a:t>人口普查資料分析</a:t>
            </a:r>
            <a:endParaRPr sz="6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組員:洪英佑 陳奕安 吳佳恩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資料特徵分析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23654"/>
                </a:solidFill>
              </a:rPr>
              <a:t>特徵值評估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800"/>
              <a:buChar char="●"/>
            </a:pPr>
            <a:r>
              <a:rPr lang="zh-TW">
                <a:solidFill>
                  <a:srgbClr val="123654"/>
                </a:solidFill>
              </a:rPr>
              <a:t>我們的目標是判定一個人的年收入是否超過50K</a:t>
            </a:r>
            <a:endParaRPr>
              <a:solidFill>
                <a:srgbClr val="12365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23654"/>
                </a:solidFill>
              </a:rPr>
              <a:t>年齡 ,工作類別 ,序號 ,教育程度 </a:t>
            </a:r>
            <a:endParaRPr>
              <a:solidFill>
                <a:srgbClr val="12365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23654"/>
                </a:solidFill>
              </a:rPr>
              <a:t>受教育時長 ,婚姻狀況, 職業 ,家庭關係 </a:t>
            </a:r>
            <a:endParaRPr>
              <a:solidFill>
                <a:srgbClr val="12365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23654"/>
                </a:solidFill>
              </a:rPr>
              <a:t>種族 ,性別 ,資本收益 ,資本損失</a:t>
            </a:r>
            <a:endParaRPr>
              <a:solidFill>
                <a:srgbClr val="12365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23654"/>
                </a:solidFill>
              </a:rPr>
              <a:t>每周工時 ,國籍</a:t>
            </a:r>
            <a:endParaRPr>
              <a:solidFill>
                <a:srgbClr val="123654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123654"/>
              </a:buClr>
              <a:buSzPts val="1800"/>
              <a:buChar char="●"/>
            </a:pPr>
            <a:r>
              <a:rPr lang="zh-TW">
                <a:solidFill>
                  <a:srgbClr val="123654"/>
                </a:solidFill>
              </a:rPr>
              <a:t>有哪些是重要特徵呢?</a:t>
            </a:r>
            <a:endParaRPr>
              <a:solidFill>
                <a:srgbClr val="12365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123654"/>
              </a:solidFill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50" y="1050525"/>
            <a:ext cx="4286276" cy="24292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24"/>
          <p:cNvSpPr txBox="1"/>
          <p:nvPr/>
        </p:nvSpPr>
        <p:spPr>
          <a:xfrm>
            <a:off x="301953" y="3754144"/>
            <a:ext cx="3384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23654"/>
                </a:solidFill>
              </a:rPr>
              <a:t>每周工時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625" y="1135125"/>
            <a:ext cx="4098574" cy="23446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6" name="Google Shape;136;p24"/>
          <p:cNvSpPr txBox="1"/>
          <p:nvPr/>
        </p:nvSpPr>
        <p:spPr>
          <a:xfrm>
            <a:off x="4740628" y="3754144"/>
            <a:ext cx="3384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123654"/>
                </a:solidFill>
              </a:rPr>
              <a:t>種族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454353" y="3754144"/>
            <a:ext cx="3384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123654"/>
                </a:solidFill>
              </a:rPr>
              <a:t>年齡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4740628" y="3754144"/>
            <a:ext cx="3384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123654"/>
                </a:solidFill>
              </a:rPr>
              <a:t>受教育時長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11" y="1197175"/>
            <a:ext cx="4106930" cy="2344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625" y="1200866"/>
            <a:ext cx="4106951" cy="23410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</a:t>
            </a:r>
            <a:r>
              <a:rPr lang="zh-TW" sz="3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r>
              <a:rPr lang="zh-TW"/>
              <a:t>計算特徵關聯性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09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用線性迴歸的輸出來判斷這個資料屬不屬於target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(二分類問題: target和non-target)</a:t>
            </a:r>
            <a:endParaRPr sz="17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649700" y="3348550"/>
            <a:ext cx="361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850" y="2571755"/>
            <a:ext cx="2980450" cy="1016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5" name="Google Shape;155;p26"/>
          <p:cNvSpPr txBox="1"/>
          <p:nvPr/>
        </p:nvSpPr>
        <p:spPr>
          <a:xfrm>
            <a:off x="5756425" y="3587800"/>
            <a:ext cx="191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指數運算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0" y="2215649"/>
            <a:ext cx="3468799" cy="187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利用</a:t>
            </a:r>
            <a:r>
              <a:rPr lang="zh-TW" sz="3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r>
              <a:rPr lang="zh-TW"/>
              <a:t>計算特徵關聯性(Cont.)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5838947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06501"/>
            <a:ext cx="2005375" cy="16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利用</a:t>
            </a:r>
            <a:r>
              <a:rPr lang="zh-TW" sz="3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Boruta</a:t>
            </a:r>
            <a:r>
              <a:rPr lang="zh-TW"/>
              <a:t>計算特徵關聯性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D42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基於random forest classification algorithm</a:t>
            </a:r>
            <a:endParaRPr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D42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可有效在高維資料中提取有用特徵</a:t>
            </a:r>
            <a:endParaRPr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D42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計算每個特徵的Importance，方便量化特徵的重要程度</a:t>
            </a:r>
            <a:endParaRPr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352" y="2326725"/>
            <a:ext cx="3675301" cy="2607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375" y="140225"/>
            <a:ext cx="4315515" cy="46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Boruta</a:t>
            </a:r>
            <a:r>
              <a:rPr lang="zh-TW"/>
              <a:t>運算結果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00" y="2772050"/>
            <a:ext cx="4625024" cy="21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影響最大：				最不相關：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1：</a:t>
            </a:r>
            <a:r>
              <a:rPr lang="zh-TW" sz="1400">
                <a:solidFill>
                  <a:srgbClr val="123654"/>
                </a:solidFill>
              </a:rPr>
              <a:t>資本收益			1：序號</a:t>
            </a:r>
            <a:endParaRPr sz="14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123654"/>
                </a:solidFill>
              </a:rPr>
              <a:t>2：受教育時長 			2：國籍</a:t>
            </a:r>
            <a:endParaRPr sz="14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123654"/>
                </a:solidFill>
              </a:rPr>
              <a:t>3：資本損失			3：種族</a:t>
            </a:r>
            <a:endParaRPr sz="14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123654"/>
                </a:solidFill>
              </a:rPr>
              <a:t>4：年齡</a:t>
            </a:r>
            <a:endParaRPr sz="14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123654"/>
                </a:solidFill>
              </a:rPr>
              <a:t>5：每週工時</a:t>
            </a:r>
            <a:endParaRPr sz="14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123654"/>
                </a:solidFill>
              </a:rPr>
              <a:t>6：家庭關係</a:t>
            </a:r>
            <a:endParaRPr sz="1400">
              <a:solidFill>
                <a:srgbClr val="12365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深度學習Model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深度學習</a:t>
            </a:r>
            <a:r>
              <a:rPr lang="zh-TW">
                <a:latin typeface="Georgia"/>
                <a:ea typeface="Georgia"/>
                <a:cs typeface="Georgia"/>
                <a:sym typeface="Georgia"/>
              </a:rPr>
              <a:t>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LDA(</a:t>
            </a: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</a:rPr>
              <a:t>Linear Discriminant Analysis</a:t>
            </a:r>
            <a:r>
              <a:rPr lang="zh-TW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CART(Classification &amp; Regression Trees)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25" y="1638300"/>
            <a:ext cx="2095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223" y="3284123"/>
            <a:ext cx="3938050" cy="11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機器學習簡介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使用package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資料集說明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資料</a:t>
            </a:r>
            <a:r>
              <a:rPr lang="zh-TW" sz="2000">
                <a:solidFill>
                  <a:schemeClr val="dk1"/>
                </a:solidFill>
              </a:rPr>
              <a:t>特徵</a:t>
            </a:r>
            <a:r>
              <a:rPr lang="zh-TW" sz="2000">
                <a:solidFill>
                  <a:srgbClr val="000000"/>
                </a:solidFill>
              </a:rPr>
              <a:t>分析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深度學習Model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模型訓練結果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參考資料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模型訓練結果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模型訓練結果</a:t>
            </a:r>
            <a:r>
              <a:rPr lang="zh-TW"/>
              <a:t>(前9個特徵，未使用高關聯性資料)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LDA</a:t>
            </a:r>
            <a:r>
              <a:rPr lang="zh-TW" sz="1600">
                <a:solidFill>
                  <a:srgbClr val="000000"/>
                </a:solidFill>
              </a:rPr>
              <a:t>分析準確度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CART</a:t>
            </a:r>
            <a:r>
              <a:rPr lang="zh-TW" sz="1600">
                <a:solidFill>
                  <a:schemeClr val="dk1"/>
                </a:solidFill>
              </a:rPr>
              <a:t>分析</a:t>
            </a:r>
            <a:r>
              <a:rPr lang="zh-TW" sz="1600">
                <a:solidFill>
                  <a:srgbClr val="000000"/>
                </a:solidFill>
              </a:rPr>
              <a:t>準確度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50" y="1591825"/>
            <a:ext cx="360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67" y="3158775"/>
            <a:ext cx="360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模型訓練結果(使用關聯性較高的9個特徵)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LDA</a:t>
            </a:r>
            <a:r>
              <a:rPr lang="zh-TW" sz="1600">
                <a:solidFill>
                  <a:schemeClr val="dk1"/>
                </a:solidFill>
              </a:rPr>
              <a:t>分析</a:t>
            </a:r>
            <a:r>
              <a:rPr lang="zh-TW" sz="1600">
                <a:solidFill>
                  <a:srgbClr val="000000"/>
                </a:solidFill>
              </a:rPr>
              <a:t>準確度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CART</a:t>
            </a:r>
            <a:r>
              <a:rPr lang="zh-TW" sz="1600">
                <a:solidFill>
                  <a:schemeClr val="dk1"/>
                </a:solidFill>
              </a:rPr>
              <a:t>分析</a:t>
            </a:r>
            <a:r>
              <a:rPr lang="zh-TW" sz="1600">
                <a:solidFill>
                  <a:srgbClr val="000000"/>
                </a:solidFill>
              </a:rPr>
              <a:t>準確度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63" y="1525913"/>
            <a:ext cx="360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113" y="3177113"/>
            <a:ext cx="360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模型訓練結果(使用所有的特徵)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LDA</a:t>
            </a:r>
            <a:r>
              <a:rPr lang="zh-TW" sz="1600">
                <a:solidFill>
                  <a:schemeClr val="dk1"/>
                </a:solidFill>
              </a:rPr>
              <a:t>分析</a:t>
            </a:r>
            <a:r>
              <a:rPr lang="zh-TW" sz="1600">
                <a:solidFill>
                  <a:srgbClr val="000000"/>
                </a:solidFill>
              </a:rPr>
              <a:t>準確度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CART</a:t>
            </a:r>
            <a:r>
              <a:rPr lang="zh-TW" sz="1600">
                <a:solidFill>
                  <a:schemeClr val="dk1"/>
                </a:solidFill>
              </a:rPr>
              <a:t>分析</a:t>
            </a:r>
            <a:r>
              <a:rPr lang="zh-TW" sz="1600">
                <a:solidFill>
                  <a:srgbClr val="000000"/>
                </a:solidFill>
              </a:rPr>
              <a:t>準確度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638" y="1534375"/>
            <a:ext cx="360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163" y="3149038"/>
            <a:ext cx="360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辨識結果比較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1146563" y="134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{39EEB96B-10BD-479C-BD51-97A7EE34EF40}</a:tableStyleId>
              </a:tblPr>
              <a:tblGrid>
                <a:gridCol w="2283625"/>
                <a:gridCol w="2283625"/>
                <a:gridCol w="2283625"/>
              </a:tblGrid>
              <a:tr h="56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LDA</a:t>
                      </a:r>
                      <a:r>
                        <a:rPr lang="zh-TW" sz="1800"/>
                        <a:t>模型ACC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CART</a:t>
                      </a:r>
                      <a:r>
                        <a:rPr lang="zh-TW" sz="1800"/>
                        <a:t>模型ACC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56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前九項特徵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83.18%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82.72%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6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九項高關聯性特徵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84.17%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83.61%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6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所有特徵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84.38%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83.61%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特徵數與訓練成本效果關係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25" y="1144450"/>
            <a:ext cx="338978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6" y="1170125"/>
            <a:ext cx="338978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總結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我們的分析確實能有效找出高相關特徵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高關聯性資料有比較好的學習效果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排除低關聯性資料能有效降低訓練成本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342325"/>
            <a:ext cx="8520600" cy="4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[1] UCI, ‘Census Income Data Set’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from:</a:t>
            </a:r>
            <a:r>
              <a:rPr lang="zh-TW" sz="1000" u="sng">
                <a:solidFill>
                  <a:schemeClr val="hlink"/>
                </a:solidFill>
                <a:hlinkClick r:id="rId3"/>
              </a:rPr>
              <a:t>https://archive.ics.uci.edu/ml/datasets/Census+Income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[2] Jason Brownlee, ‘Your First Machine Learning Project in R Step-By-Step’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from:</a:t>
            </a:r>
            <a:r>
              <a:rPr lang="zh-TW" sz="1100" u="sng">
                <a:solidFill>
                  <a:schemeClr val="hlink"/>
                </a:solidFill>
                <a:hlinkClick r:id="rId4"/>
              </a:rPr>
              <a:t>https://machinelearningmastery.com/machine-learning-in-r-step-by-step/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[3] Mehedi Hasan, ‘The 20 Best R Machine Learning Packages in 2020’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from:</a:t>
            </a:r>
            <a:r>
              <a:rPr lang="zh-TW" sz="1100" u="sng">
                <a:solidFill>
                  <a:schemeClr val="hlink"/>
                </a:solidFill>
                <a:hlinkClick r:id="rId5"/>
              </a:rPr>
              <a:t>https://www.ubuntupit.com/best-r-machine-learning-packages/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[4] dattatrayshinde, ‘UCI Adult dataset / Census Income Classification‘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from:</a:t>
            </a:r>
            <a:r>
              <a:rPr lang="zh-TW" sz="1100" u="sng">
                <a:solidFill>
                  <a:schemeClr val="hlink"/>
                </a:solidFill>
                <a:hlinkClick r:id="rId6"/>
              </a:rPr>
              <a:t>https://github.com/dattatrayshinde/UCI-AdultDataset-ClassificationProblem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[5] 數盟譯文, ‘數盟譯文--如何使用R語言的Boruta包進行特徵選擇’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from:</a:t>
            </a:r>
            <a:r>
              <a:rPr lang="zh-TW" sz="1100" u="sng">
                <a:solidFill>
                  <a:schemeClr val="hlink"/>
                </a:solidFill>
                <a:hlinkClick r:id="rId7"/>
              </a:rPr>
              <a:t>https://kknews.cc/zh-tw/tech/rxyblo.html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[6] 田鑫, ‘特徵選擇利器: Boruta’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from:</a:t>
            </a:r>
            <a:r>
              <a:rPr lang="zh-TW" sz="1100" u="sng">
                <a:solidFill>
                  <a:schemeClr val="hlink"/>
                </a:solidFill>
                <a:hlinkClick r:id="rId8"/>
              </a:rPr>
              <a:t>https://zhuanlan.zhihu.com/p/33730850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[7] Manish Pathak, ‘Feature Selection in R with the Boruta R Package’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from:</a:t>
            </a:r>
            <a:r>
              <a:rPr lang="zh-TW" sz="1100" u="sng">
                <a:solidFill>
                  <a:schemeClr val="hlink"/>
                </a:solidFill>
                <a:hlinkClick r:id="rId9"/>
              </a:rPr>
              <a:t>https://www.datacamp.com/community/tutorials/feature-selection-R-boruta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342325"/>
            <a:ext cx="8520600" cy="4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[8] Wiki, ‘決策樹’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from:</a:t>
            </a:r>
            <a:r>
              <a:rPr lang="zh-TW" sz="1000" u="sng">
                <a:solidFill>
                  <a:schemeClr val="hlink"/>
                </a:solidFill>
                <a:hlinkClick r:id="rId3"/>
              </a:rPr>
              <a:t>https://zh.wikipedia.org/wiki/%E5%86%B3%E7%AD%96%E6%A0%91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[9] Wiki, ‘線性判別分析’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from:</a:t>
            </a:r>
            <a:r>
              <a:rPr lang="zh-TW" sz="1000" u="sng">
                <a:solidFill>
                  <a:schemeClr val="hlink"/>
                </a:solidFill>
                <a:hlinkClick r:id="rId4"/>
              </a:rPr>
              <a:t>https://zh.wikipedia.org/wiki/%E7%B7%9A%E6%80%A7%E5%88%A4%E5%88%A5%E5%88%86%E6%9E%90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[10] 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Tommy Huang</a:t>
            </a:r>
            <a:r>
              <a:rPr lang="zh-TW" sz="1400"/>
              <a:t>, ‘羅吉斯迴歸(Logistic regression)’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from:</a:t>
            </a:r>
            <a:r>
              <a:rPr lang="zh-TW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https://medium.com/@chih.sheng.huang821/%E6%A9%9F%E5%99%A8-%E7%B5%B1%E8%A8%88%E5%AD%B8%E7%BF%92-%E7%BE%85%E5%90%89%E6%96%AF%E5%9B%9E%E6%AD%B8-logistic-regression-aff7a830fb5d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[11] glm function | R Documentation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000"/>
              <a:t>from: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https://www.rdocumentation.org/packages/stats/versions/3.6.2/topics/glm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機器學習簡介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機器學習的定義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202122"/>
                </a:solidFill>
                <a:highlight>
                  <a:srgbClr val="FFFFFF"/>
                </a:highlight>
              </a:rPr>
              <a:t>一門人工智慧的科學，研究如何在經驗學習中改善具體演算法的效能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202122"/>
                </a:solidFill>
                <a:highlight>
                  <a:srgbClr val="FFFFFF"/>
                </a:highlight>
              </a:rPr>
              <a:t>能通過經驗自動改進的電腦演算法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zh-TW">
                <a:solidFill>
                  <a:srgbClr val="202122"/>
                </a:solidFill>
                <a:highlight>
                  <a:srgbClr val="FFFFFF"/>
                </a:highlight>
              </a:rPr>
              <a:t>用資料或以往的經驗，以此最佳化電腦程式的效能標準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➢"/>
            </a:pPr>
            <a:r>
              <a:rPr lang="zh-TW">
                <a:solidFill>
                  <a:srgbClr val="202122"/>
                </a:solidFill>
                <a:highlight>
                  <a:srgbClr val="FFFFFF"/>
                </a:highlight>
              </a:rPr>
              <a:t>機器學習的目的就是讓機器能像人一樣自我學習解決問題的方法。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深度學習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深度學習是機器學習的一個分支，是以人工神經網路為架構實現機器學習的一項技術。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深度學習基於輸入的資料進行表徵學習，根據每一筆資料的內容去調整權重，經過多次的訓練更新後產生最終最佳化的演算法模型。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6521" l="0" r="5320" t="7219"/>
          <a:stretch/>
        </p:blipFill>
        <p:spPr>
          <a:xfrm>
            <a:off x="2475212" y="2604950"/>
            <a:ext cx="4193575" cy="2340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</a:t>
            </a:r>
            <a:r>
              <a:rPr lang="zh-TW"/>
              <a:t>Package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我們使用的package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ggplot2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caret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Boruta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資料集說明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美國1994年的人口普查資料集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5" y="1127450"/>
            <a:ext cx="8360651" cy="35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