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706" r:id="rId2"/>
    <p:sldId id="707" r:id="rId3"/>
    <p:sldId id="714" r:id="rId4"/>
    <p:sldId id="724" r:id="rId5"/>
    <p:sldId id="716" r:id="rId6"/>
    <p:sldId id="719" r:id="rId7"/>
    <p:sldId id="717" r:id="rId8"/>
    <p:sldId id="715" r:id="rId9"/>
    <p:sldId id="726" r:id="rId10"/>
    <p:sldId id="720" r:id="rId11"/>
    <p:sldId id="721" r:id="rId12"/>
    <p:sldId id="722" r:id="rId13"/>
    <p:sldId id="723" r:id="rId14"/>
    <p:sldId id="725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87215" autoAdjust="0"/>
  </p:normalViewPr>
  <p:slideViewPr>
    <p:cSldViewPr>
      <p:cViewPr>
        <p:scale>
          <a:sx n="130" d="100"/>
          <a:sy n="130" d="100"/>
        </p:scale>
        <p:origin x="-79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indicator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Part-of-</a:t>
            </a:r>
            <a:r>
              <a:rPr lang="en-US" dirty="0" smtClean="0">
                <a:solidFill>
                  <a:srgbClr val="404040"/>
                </a:solidFill>
              </a:rPr>
              <a:t>speech (POS) </a:t>
            </a:r>
            <a:r>
              <a:rPr lang="en-US" dirty="0">
                <a:solidFill>
                  <a:srgbClr val="404040"/>
                </a:solidFill>
              </a:rPr>
              <a:t>Tagging Using Graphical 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9624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Ivan </a:t>
            </a:r>
            <a:r>
              <a:rPr lang="en-US" sz="1800" dirty="0" err="1" smtClean="0">
                <a:solidFill>
                  <a:srgbClr val="404040"/>
                </a:solidFill>
              </a:rPr>
              <a:t>Oropeza</a:t>
            </a:r>
            <a:r>
              <a:rPr lang="en-US" sz="1800" dirty="0" smtClean="0">
                <a:solidFill>
                  <a:srgbClr val="404040"/>
                </a:solidFill>
              </a:rPr>
              <a:t> and William Xie</a:t>
            </a:r>
          </a:p>
          <a:p>
            <a:pPr algn="ctr">
              <a:lnSpc>
                <a:spcPct val="100000"/>
              </a:lnSpc>
            </a:pPr>
            <a:endParaRPr lang="en-US" sz="800" dirty="0" smtClean="0">
              <a:solidFill>
                <a:srgbClr val="404040"/>
              </a:solidFill>
            </a:endParaRPr>
          </a:p>
          <a:p>
            <a:pPr algn="ctr"/>
            <a:r>
              <a:rPr lang="en-US" sz="1800" dirty="0">
                <a:solidFill>
                  <a:srgbClr val="404040"/>
                </a:solidFill>
              </a:rPr>
              <a:t>November 17, </a:t>
            </a:r>
            <a:r>
              <a:rPr lang="en-US" sz="1800" dirty="0" smtClean="0">
                <a:solidFill>
                  <a:srgbClr val="404040"/>
                </a:solidFill>
              </a:rPr>
              <a:t>2014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CS 395T Graphical Models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Prof. </a:t>
            </a:r>
            <a:r>
              <a:rPr lang="en-US" sz="1800" dirty="0" err="1">
                <a:solidFill>
                  <a:srgbClr val="404040"/>
                </a:solidFill>
              </a:rPr>
              <a:t>Pradeep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Ravikumar</a:t>
            </a:r>
            <a:endParaRPr lang="en-US" sz="1800" dirty="0">
              <a:solidFill>
                <a:srgbClr val="404040"/>
              </a:solidFill>
            </a:endParaRPr>
          </a:p>
          <a:p>
            <a:pPr algn="ctr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counting problem 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find</a:t>
            </a:r>
            <a:r>
              <a:rPr lang="fr-FR" dirty="0" smtClean="0"/>
              <a:t>          ,             , 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Transition </a:t>
            </a:r>
            <a:r>
              <a:rPr lang="fr-FR" dirty="0" err="1"/>
              <a:t>p</a:t>
            </a:r>
            <a:r>
              <a:rPr lang="fr-FR" dirty="0" err="1" smtClean="0"/>
              <a:t>robability</a:t>
            </a:r>
            <a:r>
              <a:rPr lang="fr-FR" dirty="0" smtClean="0"/>
              <a:t>, </a:t>
            </a:r>
            <a:r>
              <a:rPr lang="fr-FR" dirty="0" err="1" smtClean="0"/>
              <a:t>emission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69" y="2590800"/>
            <a:ext cx="719993" cy="39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38" y="2590800"/>
            <a:ext cx="1085362" cy="39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590800"/>
            <a:ext cx="117133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98800"/>
            <a:ext cx="323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with sparse </a:t>
            </a:r>
            <a:r>
              <a:rPr lang="en-US" dirty="0"/>
              <a:t>data → can't calculate 	</a:t>
            </a:r>
            <a:r>
              <a:rPr lang="en-US" dirty="0" smtClean="0"/>
              <a:t>		  for words we did not see during the training phase</a:t>
            </a:r>
          </a:p>
          <a:p>
            <a:r>
              <a:rPr lang="en-US" dirty="0" smtClean="0"/>
              <a:t>Laplace </a:t>
            </a:r>
            <a:r>
              <a:rPr lang="en-US" dirty="0"/>
              <a:t>Smoothing (add one smoothing)</a:t>
            </a:r>
          </a:p>
          <a:p>
            <a:pPr lvl="1"/>
            <a:r>
              <a:rPr lang="en-US" dirty="0" smtClean="0"/>
              <a:t> For emission probabilities:</a:t>
            </a:r>
          </a:p>
          <a:p>
            <a:pPr lvl="2"/>
            <a:r>
              <a:rPr lang="en-US" dirty="0" smtClean="0"/>
              <a:t>Replace unknown word,    , with  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4594"/>
            <a:ext cx="1117600" cy="439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92700"/>
            <a:ext cx="2362200" cy="45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664200"/>
            <a:ext cx="4572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56200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5626100"/>
            <a:ext cx="16510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0" y="4737100"/>
            <a:ext cx="2032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48200"/>
            <a:ext cx="457200" cy="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 Validation </a:t>
            </a:r>
            <a:r>
              <a:rPr lang="en-US" dirty="0" smtClean="0"/>
              <a:t>at </a:t>
            </a:r>
            <a:r>
              <a:rPr lang="en-US" dirty="0"/>
              <a:t>20</a:t>
            </a:r>
          </a:p>
          <a:p>
            <a:r>
              <a:rPr lang="en-US" dirty="0"/>
              <a:t>82.27% accurately tagged words in WSJ</a:t>
            </a:r>
          </a:p>
          <a:p>
            <a:r>
              <a:rPr lang="en-US" dirty="0"/>
              <a:t>81.52% accurately tagged words in </a:t>
            </a:r>
            <a:r>
              <a:rPr lang="en-US" dirty="0" smtClean="0"/>
              <a:t>Brown</a:t>
            </a:r>
          </a:p>
          <a:p>
            <a:r>
              <a:rPr lang="en-US" dirty="0" smtClean="0"/>
              <a:t>WSJ corpus’s topics have less variations compared to Brown’s. Consequentially, the word choices across the corpus are similar. 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explain difference in </a:t>
            </a:r>
            <a:r>
              <a:rPr lang="en-US" dirty="0" smtClean="0"/>
              <a:t>scores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MEMM</a:t>
            </a:r>
          </a:p>
          <a:p>
            <a:r>
              <a:rPr lang="en-US" dirty="0" smtClean="0"/>
              <a:t>Compare the POS tag accuracy for tags with defined features </a:t>
            </a:r>
          </a:p>
          <a:p>
            <a:pPr lvl="1"/>
            <a:r>
              <a:rPr lang="en-US" dirty="0" smtClean="0"/>
              <a:t>E.g. feature “-</a:t>
            </a:r>
            <a:r>
              <a:rPr lang="en-US" dirty="0" err="1" smtClean="0"/>
              <a:t>ing</a:t>
            </a:r>
            <a:r>
              <a:rPr lang="en-US" dirty="0" smtClean="0"/>
              <a:t>” for tag “verb”</a:t>
            </a:r>
          </a:p>
          <a:p>
            <a:r>
              <a:rPr lang="en-US" dirty="0" smtClean="0"/>
              <a:t>Compare general accuracy between the two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4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Wikipedia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POS </a:t>
            </a:r>
            <a:r>
              <a:rPr lang="en-US" dirty="0">
                <a:solidFill>
                  <a:srgbClr val="404040"/>
                </a:solidFill>
              </a:rPr>
              <a:t>Tagging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 tagging is helpful in understanding the semantics of a language.</a:t>
            </a:r>
          </a:p>
          <a:p>
            <a:r>
              <a:rPr lang="en-US" dirty="0" smtClean="0"/>
              <a:t>The context of the sentences is influenced by the POS of words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race</a:t>
            </a:r>
            <a:r>
              <a:rPr lang="en-US" i="1" dirty="0" smtClean="0"/>
              <a:t> cars were in a </a:t>
            </a:r>
            <a:r>
              <a:rPr lang="en-US" i="1" dirty="0" smtClean="0">
                <a:solidFill>
                  <a:srgbClr val="0000FF"/>
                </a:solidFill>
              </a:rPr>
              <a:t>race</a:t>
            </a:r>
            <a:r>
              <a:rPr lang="en-US" i="1" dirty="0" smtClean="0"/>
              <a:t>.</a:t>
            </a:r>
          </a:p>
          <a:p>
            <a:pPr lvl="3"/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(Adjective)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(Noun)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</a:p>
          <a:p>
            <a:r>
              <a:rPr lang="en-US" dirty="0" smtClean="0"/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Hidden Markov Model (HMM)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Entropy Model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logistic regression</a:t>
            </a:r>
          </a:p>
          <a:p>
            <a:r>
              <a:rPr lang="en-US" dirty="0" smtClean="0"/>
              <a:t>Generalized to multiple discrete-valued classes</a:t>
            </a:r>
          </a:p>
          <a:p>
            <a:r>
              <a:rPr lang="en-US" dirty="0" smtClean="0"/>
              <a:t>Define features for observations using Indicator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64100"/>
            <a:ext cx="502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Maximum Entropy Markov Models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458200" cy="437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Offspring of HMM and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Incorporates specific features into HMMs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ords </a:t>
            </a:r>
            <a:r>
              <a:rPr lang="en-US" dirty="0"/>
              <a:t>ending with “-</a:t>
            </a:r>
            <a:r>
              <a:rPr lang="en-US" dirty="0" err="1"/>
              <a:t>ing</a:t>
            </a:r>
            <a:r>
              <a:rPr lang="en-US" dirty="0"/>
              <a:t>” tend to be verbs</a:t>
            </a:r>
          </a:p>
          <a:p>
            <a:pPr lvl="1"/>
            <a:r>
              <a:rPr lang="en-US" dirty="0"/>
              <a:t>Capital letters are associated with </a:t>
            </a:r>
            <a:r>
              <a:rPr lang="en-US" dirty="0" smtClean="0"/>
              <a:t>proper nouns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Entropy Markov Models (MEMM)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HMM:</a:t>
            </a:r>
          </a:p>
          <a:p>
            <a:r>
              <a:rPr lang="en-US" dirty="0" smtClean="0"/>
              <a:t>MEMM: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733800"/>
            <a:ext cx="5607000" cy="27032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43200"/>
            <a:ext cx="5499100" cy="831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81200"/>
            <a:ext cx="2063012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928159"/>
            <a:ext cx="2044700" cy="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Corpus</a:t>
            </a:r>
          </a:p>
          <a:p>
            <a:pPr lvl="1"/>
            <a:r>
              <a:rPr lang="en-US" dirty="0" smtClean="0"/>
              <a:t>500 English language text</a:t>
            </a:r>
          </a:p>
          <a:p>
            <a:pPr lvl="1"/>
            <a:r>
              <a:rPr lang="en-US" dirty="0" smtClean="0"/>
              <a:t>~ 1 million words</a:t>
            </a:r>
          </a:p>
          <a:p>
            <a:r>
              <a:rPr lang="en-US" dirty="0" smtClean="0"/>
              <a:t>Wall Street Journal (WSJ) Corpus </a:t>
            </a:r>
          </a:p>
          <a:p>
            <a:pPr lvl="1"/>
            <a:r>
              <a:rPr lang="en-US" dirty="0" smtClean="0"/>
              <a:t>Based on Wall </a:t>
            </a:r>
            <a:r>
              <a:rPr lang="en-US" dirty="0"/>
              <a:t>Street Journal </a:t>
            </a:r>
            <a:r>
              <a:rPr lang="en-US" dirty="0" smtClean="0"/>
              <a:t>articles </a:t>
            </a:r>
          </a:p>
          <a:p>
            <a:pPr lvl="1"/>
            <a:r>
              <a:rPr lang="en-US" dirty="0" smtClean="0"/>
              <a:t>~ 3 million words</a:t>
            </a:r>
          </a:p>
        </p:txBody>
      </p:sp>
    </p:spTree>
    <p:extLst>
      <p:ext uri="{BB962C8B-B14F-4D97-AF65-F5344CB8AC3E}">
        <p14:creationId xmlns:p14="http://schemas.microsoft.com/office/powerpoint/2010/main" val="40534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Brown Corpus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tried/VBD to/TO ignore/VB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what/WP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his/PRP$ own/JJ common/JJ sense/NN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told/VBD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him/PRP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,/, but/CC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it/PRP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was/VBD </a:t>
            </a:r>
            <a:r>
              <a:rPr lang="en-US" dirty="0" err="1">
                <a:latin typeface="Courier"/>
                <a:cs typeface="Courier"/>
              </a:rPr>
              <a:t>n't</a:t>
            </a:r>
            <a:r>
              <a:rPr lang="en-US" dirty="0">
                <a:latin typeface="Courier"/>
                <a:cs typeface="Courier"/>
              </a:rPr>
              <a:t>/RB possible/JJ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;/: ;/: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her/PRP$ motives/NNS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were/VBD too/RB blatant/JJ ./. </a:t>
            </a:r>
          </a:p>
        </p:txBody>
      </p:sp>
    </p:spTree>
    <p:extLst>
      <p:ext uri="{BB962C8B-B14F-4D97-AF65-F5344CB8AC3E}">
        <p14:creationId xmlns:p14="http://schemas.microsoft.com/office/powerpoint/2010/main" val="4265879428"/>
      </p:ext>
    </p:extLst>
  </p:cSld>
  <p:clrMapOvr>
    <a:masterClrMapping/>
  </p:clrMapOvr>
</p:sld>
</file>

<file path=ppt/theme/theme1.xml><?xml version="1.0" encoding="utf-8"?>
<a:theme xmlns:a="http://schemas.openxmlformats.org/drawingml/2006/main" name="2012_12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443</Words>
  <Application>Microsoft Macintosh PowerPoint</Application>
  <PresentationFormat>On-screen Show (4:3)</PresentationFormat>
  <Paragraphs>97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2012_12_Wordmark</vt:lpstr>
      <vt:lpstr>Part-of-speech (POS) Tagging Using Graphical Models </vt:lpstr>
      <vt:lpstr>POS Tagging </vt:lpstr>
      <vt:lpstr>POS Tagging methods</vt:lpstr>
      <vt:lpstr>POS Tagging methods</vt:lpstr>
      <vt:lpstr>Maximum Entropy Model (MaxEnt)</vt:lpstr>
      <vt:lpstr>Maximum Entropy Markov Models (MEMM)</vt:lpstr>
      <vt:lpstr>Maximum Entropy Markov Models (MEMM) </vt:lpstr>
      <vt:lpstr>Corpora</vt:lpstr>
      <vt:lpstr>Brown Corpus Example</vt:lpstr>
      <vt:lpstr>Supervised Learning</vt:lpstr>
      <vt:lpstr>Smoothing</vt:lpstr>
      <vt:lpstr>HMM Results</vt:lpstr>
      <vt:lpstr>Remaining tasks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William Xie</cp:lastModifiedBy>
  <cp:revision>381</cp:revision>
  <cp:lastPrinted>2011-01-24T02:49:42Z</cp:lastPrinted>
  <dcterms:created xsi:type="dcterms:W3CDTF">2011-06-30T15:04:08Z</dcterms:created>
  <dcterms:modified xsi:type="dcterms:W3CDTF">2014-11-17T00:26:32Z</dcterms:modified>
  <cp:category/>
</cp:coreProperties>
</file>