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706" r:id="rId2"/>
    <p:sldId id="707" r:id="rId3"/>
    <p:sldId id="714" r:id="rId4"/>
    <p:sldId id="724" r:id="rId5"/>
    <p:sldId id="716" r:id="rId6"/>
    <p:sldId id="719" r:id="rId7"/>
    <p:sldId id="717" r:id="rId8"/>
    <p:sldId id="715" r:id="rId9"/>
    <p:sldId id="726" r:id="rId10"/>
    <p:sldId id="720" r:id="rId11"/>
    <p:sldId id="721" r:id="rId12"/>
    <p:sldId id="722" r:id="rId13"/>
    <p:sldId id="723" r:id="rId14"/>
    <p:sldId id="725" r:id="rId1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3" autoAdjust="0"/>
    <p:restoredTop sz="87215" autoAdjust="0"/>
  </p:normalViewPr>
  <p:slideViewPr>
    <p:cSldViewPr>
      <p:cViewPr>
        <p:scale>
          <a:sx n="90" d="100"/>
          <a:sy n="90" d="100"/>
        </p:scale>
        <p:origin x="-2640" y="-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11/16/14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</a:t>
            </a:r>
            <a:r>
              <a:rPr lang="en-US" baseline="0" dirty="0" smtClean="0"/>
              <a:t> problem in NLP</a:t>
            </a:r>
          </a:p>
          <a:p>
            <a:r>
              <a:rPr lang="en-US" baseline="0" dirty="0" smtClean="0"/>
              <a:t>Hard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Multiple part of speech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Semantic dependent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Debatable part of speech for some usage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Traditionally done by hand</a:t>
            </a:r>
          </a:p>
          <a:p>
            <a:r>
              <a:rPr lang="en-US" dirty="0" smtClean="0"/>
              <a:t>HMM:</a:t>
            </a:r>
            <a:r>
              <a:rPr lang="en-US" baseline="0" dirty="0" smtClean="0"/>
              <a:t> tags as hidden states</a:t>
            </a:r>
            <a:endParaRPr lang="en-US" dirty="0" smtClean="0"/>
          </a:p>
          <a:p>
            <a:r>
              <a:rPr lang="en-US" dirty="0" smtClean="0"/>
              <a:t>HMM:</a:t>
            </a:r>
            <a:r>
              <a:rPr lang="en-US" baseline="0" dirty="0" smtClean="0"/>
              <a:t> Viterbi, Baum-Welch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indicator</a:t>
            </a:r>
            <a:r>
              <a:rPr lang="en-US" baseline="0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/ diverse </a:t>
            </a:r>
            <a:r>
              <a:rPr lang="en-US" dirty="0" err="1" smtClean="0"/>
              <a:t>vs</a:t>
            </a:r>
            <a:r>
              <a:rPr lang="en-US" dirty="0" smtClean="0"/>
              <a:t> specialized</a:t>
            </a:r>
          </a:p>
          <a:p>
            <a:r>
              <a:rPr lang="en-US" dirty="0" smtClean="0"/>
              <a:t>Popular</a:t>
            </a:r>
            <a:r>
              <a:rPr lang="en-US" baseline="0" dirty="0" smtClean="0"/>
              <a:t> benchmark</a:t>
            </a:r>
          </a:p>
          <a:p>
            <a:r>
              <a:rPr lang="en-US" baseline="0" dirty="0" smtClean="0"/>
              <a:t>Ease of accessibility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9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399"/>
            <a:ext cx="5111750" cy="52578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66937"/>
            <a:ext cx="3008313" cy="4005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7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3607993" y="964009"/>
            <a:ext cx="3429000" cy="683498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7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it.uib.no/icame/brown/bcm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404040"/>
                </a:solidFill>
              </a:rPr>
              <a:t>Part-of-</a:t>
            </a:r>
            <a:r>
              <a:rPr lang="en-US" dirty="0" smtClean="0">
                <a:solidFill>
                  <a:srgbClr val="404040"/>
                </a:solidFill>
              </a:rPr>
              <a:t>speech (POS) </a:t>
            </a:r>
            <a:r>
              <a:rPr lang="en-US" dirty="0">
                <a:solidFill>
                  <a:srgbClr val="404040"/>
                </a:solidFill>
              </a:rPr>
              <a:t>Tagging Using Graphical Models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81200" y="3962400"/>
            <a:ext cx="525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 smtClean="0">
                <a:solidFill>
                  <a:srgbClr val="404040"/>
                </a:solidFill>
              </a:rPr>
              <a:t>Ivan </a:t>
            </a:r>
            <a:r>
              <a:rPr lang="en-US" sz="1800" dirty="0" err="1" smtClean="0">
                <a:solidFill>
                  <a:srgbClr val="404040"/>
                </a:solidFill>
              </a:rPr>
              <a:t>Oropeza</a:t>
            </a:r>
            <a:r>
              <a:rPr lang="en-US" sz="1800" dirty="0" smtClean="0">
                <a:solidFill>
                  <a:srgbClr val="404040"/>
                </a:solidFill>
              </a:rPr>
              <a:t> and William Xie</a:t>
            </a:r>
          </a:p>
          <a:p>
            <a:pPr algn="ctr">
              <a:lnSpc>
                <a:spcPct val="100000"/>
              </a:lnSpc>
            </a:pPr>
            <a:endParaRPr lang="en-US" sz="800" dirty="0" smtClean="0">
              <a:solidFill>
                <a:srgbClr val="404040"/>
              </a:solidFill>
            </a:endParaRPr>
          </a:p>
          <a:p>
            <a:pPr algn="ctr"/>
            <a:r>
              <a:rPr lang="en-US" sz="1800" dirty="0">
                <a:solidFill>
                  <a:srgbClr val="404040"/>
                </a:solidFill>
              </a:rPr>
              <a:t>November 17, </a:t>
            </a:r>
            <a:r>
              <a:rPr lang="en-US" sz="1800" dirty="0" smtClean="0">
                <a:solidFill>
                  <a:srgbClr val="404040"/>
                </a:solidFill>
              </a:rPr>
              <a:t>2014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CS 395T Graphical Models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404040"/>
                </a:solidFill>
              </a:rPr>
              <a:t>Prof. </a:t>
            </a:r>
            <a:r>
              <a:rPr lang="en-US" sz="1800" dirty="0" err="1">
                <a:solidFill>
                  <a:srgbClr val="404040"/>
                </a:solidFill>
              </a:rPr>
              <a:t>Pradeep</a:t>
            </a:r>
            <a:r>
              <a:rPr lang="en-US" sz="1800" dirty="0">
                <a:solidFill>
                  <a:srgbClr val="404040"/>
                </a:solidFill>
              </a:rPr>
              <a:t> </a:t>
            </a:r>
            <a:r>
              <a:rPr lang="en-US" sz="1800" dirty="0" err="1">
                <a:solidFill>
                  <a:srgbClr val="404040"/>
                </a:solidFill>
              </a:rPr>
              <a:t>Ravikumar</a:t>
            </a:r>
            <a:endParaRPr lang="en-US" sz="1800" dirty="0">
              <a:solidFill>
                <a:srgbClr val="404040"/>
              </a:solidFill>
            </a:endParaRPr>
          </a:p>
          <a:p>
            <a:pPr algn="ctr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987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counting problem </a:t>
            </a:r>
          </a:p>
          <a:p>
            <a:pPr lvl="1"/>
            <a:r>
              <a:rPr lang="fr-FR" dirty="0" smtClean="0"/>
              <a:t>Can </a:t>
            </a:r>
            <a:r>
              <a:rPr lang="fr-FR" dirty="0" err="1" smtClean="0"/>
              <a:t>find</a:t>
            </a:r>
            <a:r>
              <a:rPr lang="fr-FR" dirty="0" smtClean="0"/>
              <a:t>          ,             , </a:t>
            </a:r>
          </a:p>
          <a:p>
            <a:pPr lvl="1"/>
            <a:r>
              <a:rPr lang="fr-FR" dirty="0" smtClean="0"/>
              <a:t> 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fr-FR" dirty="0" smtClean="0"/>
              <a:t>Transition </a:t>
            </a:r>
            <a:r>
              <a:rPr lang="fr-FR" dirty="0" err="1"/>
              <a:t>p</a:t>
            </a:r>
            <a:r>
              <a:rPr lang="fr-FR" dirty="0" err="1" smtClean="0"/>
              <a:t>robability</a:t>
            </a:r>
            <a:r>
              <a:rPr lang="fr-FR" dirty="0" smtClean="0"/>
              <a:t>, </a:t>
            </a:r>
            <a:r>
              <a:rPr lang="fr-FR" dirty="0" err="1" smtClean="0"/>
              <a:t>emission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endParaRPr lang="fr-FR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69" y="2590800"/>
            <a:ext cx="719993" cy="397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638" y="2590800"/>
            <a:ext cx="1085362" cy="397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2590800"/>
            <a:ext cx="1171331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098800"/>
            <a:ext cx="3238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0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Smoothing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with sparse </a:t>
            </a:r>
            <a:r>
              <a:rPr lang="en-US" dirty="0"/>
              <a:t>data → can't calculate 	</a:t>
            </a:r>
            <a:r>
              <a:rPr lang="en-US" dirty="0" smtClean="0"/>
              <a:t>		  for words we did not see during the training phase</a:t>
            </a:r>
          </a:p>
          <a:p>
            <a:r>
              <a:rPr lang="en-US" dirty="0" smtClean="0"/>
              <a:t>Laplace </a:t>
            </a:r>
            <a:r>
              <a:rPr lang="en-US" dirty="0"/>
              <a:t>Smoothing (add one smoothing)</a:t>
            </a:r>
          </a:p>
          <a:p>
            <a:pPr lvl="1"/>
            <a:r>
              <a:rPr lang="en-US" dirty="0" smtClean="0"/>
              <a:t> For emission probabilities:</a:t>
            </a:r>
          </a:p>
          <a:p>
            <a:pPr lvl="2"/>
            <a:r>
              <a:rPr lang="en-US" dirty="0" smtClean="0"/>
              <a:t>Replace unknown word,    , with  </a:t>
            </a:r>
          </a:p>
          <a:p>
            <a:pPr lvl="2"/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44594"/>
            <a:ext cx="1117600" cy="439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92700"/>
            <a:ext cx="2362200" cy="455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664200"/>
            <a:ext cx="4572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156200"/>
            <a:ext cx="423333" cy="31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5626100"/>
            <a:ext cx="16510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600" y="4737100"/>
            <a:ext cx="2032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48200"/>
            <a:ext cx="457200" cy="4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Cross Validation </a:t>
            </a:r>
            <a:r>
              <a:rPr lang="en-US" dirty="0" smtClean="0"/>
              <a:t>at </a:t>
            </a:r>
            <a:r>
              <a:rPr lang="en-US" dirty="0"/>
              <a:t>20</a:t>
            </a:r>
          </a:p>
          <a:p>
            <a:r>
              <a:rPr lang="en-US" dirty="0"/>
              <a:t>82.27% accurately tagged words in WSJ</a:t>
            </a:r>
          </a:p>
          <a:p>
            <a:r>
              <a:rPr lang="en-US" dirty="0"/>
              <a:t>81.52% accurately tagged words in </a:t>
            </a:r>
            <a:r>
              <a:rPr lang="en-US" dirty="0" smtClean="0"/>
              <a:t>Brown</a:t>
            </a:r>
          </a:p>
          <a:p>
            <a:r>
              <a:rPr lang="en-US" dirty="0" smtClean="0"/>
              <a:t>WSJ corpus’s topics have less variations compared to Brown’s. Consequentially, the word choices across the corpus are similar. 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explain difference in </a:t>
            </a:r>
            <a:r>
              <a:rPr lang="en-US" dirty="0" smtClean="0"/>
              <a:t>scores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MEMM</a:t>
            </a:r>
          </a:p>
          <a:p>
            <a:r>
              <a:rPr lang="en-US" dirty="0" smtClean="0"/>
              <a:t>Compare the POS tag accuracy for tags with defined features </a:t>
            </a:r>
          </a:p>
          <a:p>
            <a:pPr lvl="1"/>
            <a:r>
              <a:rPr lang="en-US" dirty="0" smtClean="0"/>
              <a:t>E.g. feature “-</a:t>
            </a:r>
            <a:r>
              <a:rPr lang="en-US" dirty="0" err="1" smtClean="0"/>
              <a:t>ing</a:t>
            </a:r>
            <a:r>
              <a:rPr lang="en-US" dirty="0" smtClean="0"/>
              <a:t>” for tag “verb”</a:t>
            </a:r>
          </a:p>
          <a:p>
            <a:r>
              <a:rPr lang="en-US" dirty="0" smtClean="0"/>
              <a:t>Compare general accuracy between the two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4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Daniel </a:t>
            </a:r>
            <a:r>
              <a:rPr lang="en-US" sz="1600" dirty="0" err="1"/>
              <a:t>Jurafsky</a:t>
            </a:r>
            <a:r>
              <a:rPr lang="en-US" sz="1600" dirty="0"/>
              <a:t> and James H. Martin. 2009. Speech and Language Processing (2nd Edition). Prentice-Hall, Inc., Upper Saddle River, NJ, USA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Andrew </a:t>
            </a:r>
            <a:r>
              <a:rPr lang="en-US" sz="1600" dirty="0"/>
              <a:t>McCallum, </a:t>
            </a:r>
            <a:r>
              <a:rPr lang="en-US" sz="1600" dirty="0" err="1" smtClean="0"/>
              <a:t>Dayne</a:t>
            </a:r>
            <a:r>
              <a:rPr lang="en-US" sz="1600" dirty="0" smtClean="0"/>
              <a:t> </a:t>
            </a:r>
            <a:r>
              <a:rPr lang="en-US" sz="1600" dirty="0" err="1"/>
              <a:t>Freitag</a:t>
            </a:r>
            <a:r>
              <a:rPr lang="en-US" sz="1600" dirty="0"/>
              <a:t>, and </a:t>
            </a:r>
            <a:r>
              <a:rPr lang="en-US" sz="1600" dirty="0" smtClean="0"/>
              <a:t>Fernando </a:t>
            </a:r>
            <a:r>
              <a:rPr lang="en-US" sz="1600" dirty="0"/>
              <a:t>Pereira. </a:t>
            </a:r>
            <a:r>
              <a:rPr lang="en-US" sz="1600" dirty="0" smtClean="0"/>
              <a:t>2000. Maximum </a:t>
            </a:r>
            <a:r>
              <a:rPr lang="en-US" sz="1600" dirty="0"/>
              <a:t>Entropy Markov Models for </a:t>
            </a:r>
            <a:r>
              <a:rPr lang="en-US" sz="1600" dirty="0" smtClean="0"/>
              <a:t>Information </a:t>
            </a:r>
            <a:r>
              <a:rPr lang="en-US" sz="1600" dirty="0"/>
              <a:t>Extraction and Segmentation. In Intl. Conf. on Machine </a:t>
            </a:r>
            <a:r>
              <a:rPr lang="en-US" sz="1600" dirty="0" smtClean="0"/>
              <a:t>Learning.</a:t>
            </a:r>
          </a:p>
          <a:p>
            <a:r>
              <a:rPr lang="en-US" sz="1600" dirty="0" smtClean="0"/>
              <a:t>W. N. Francis and H. </a:t>
            </a:r>
            <a:r>
              <a:rPr lang="en-US" sz="1600" dirty="0" err="1" smtClean="0"/>
              <a:t>Kucera</a:t>
            </a:r>
            <a:r>
              <a:rPr lang="en-US" sz="1600" dirty="0" smtClean="0"/>
              <a:t>. 1979. Brown </a:t>
            </a:r>
            <a:r>
              <a:rPr lang="en-US" sz="1600" dirty="0"/>
              <a:t>Corpus Manual. </a:t>
            </a:r>
            <a:r>
              <a:rPr lang="en-US" sz="1600" dirty="0">
                <a:hlinkClick r:id="rId2"/>
              </a:rPr>
              <a:t>http://www.hit.uib.no/icame/brown/</a:t>
            </a:r>
            <a:r>
              <a:rPr lang="en-US" sz="1600" dirty="0" smtClean="0">
                <a:hlinkClick r:id="rId2"/>
              </a:rPr>
              <a:t>bcm.html</a:t>
            </a:r>
            <a:endParaRPr lang="en-US" sz="1600" dirty="0" smtClean="0"/>
          </a:p>
          <a:p>
            <a:r>
              <a:rPr lang="en-US" sz="1600" dirty="0"/>
              <a:t>Eugene </a:t>
            </a:r>
            <a:r>
              <a:rPr lang="en-US" sz="1600" dirty="0" err="1"/>
              <a:t>Charniak</a:t>
            </a:r>
            <a:r>
              <a:rPr lang="en-US" sz="1600" dirty="0"/>
              <a:t>, Don </a:t>
            </a:r>
            <a:r>
              <a:rPr lang="en-US" sz="1600" dirty="0" err="1"/>
              <a:t>Blaheta</a:t>
            </a:r>
            <a:r>
              <a:rPr lang="en-US" sz="1600" dirty="0"/>
              <a:t>, </a:t>
            </a:r>
            <a:r>
              <a:rPr lang="en-US" sz="1600" dirty="0" err="1"/>
              <a:t>Niyu</a:t>
            </a:r>
            <a:r>
              <a:rPr lang="en-US" sz="1600" dirty="0"/>
              <a:t> </a:t>
            </a:r>
            <a:r>
              <a:rPr lang="en-US" sz="1600" dirty="0" err="1"/>
              <a:t>Ge</a:t>
            </a:r>
            <a:r>
              <a:rPr lang="en-US" sz="1600" dirty="0"/>
              <a:t>, Keith Hall, John Hale, </a:t>
            </a:r>
            <a:r>
              <a:rPr lang="en-US" sz="1600" dirty="0" smtClean="0"/>
              <a:t>and Mark Johnson. </a:t>
            </a:r>
            <a:r>
              <a:rPr lang="en-US" sz="1600" dirty="0"/>
              <a:t>2000. BLLIP 1987-89 WSJ Corpus Release </a:t>
            </a:r>
            <a:r>
              <a:rPr lang="en-US" sz="1600" dirty="0" smtClean="0"/>
              <a:t>1</a:t>
            </a:r>
            <a:r>
              <a:rPr lang="en-US" sz="1600" dirty="0"/>
              <a:t>. Philadelphia: Linguistic Data Consortium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697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POS </a:t>
            </a:r>
            <a:r>
              <a:rPr lang="en-US" dirty="0">
                <a:solidFill>
                  <a:srgbClr val="404040"/>
                </a:solidFill>
              </a:rPr>
              <a:t>Tagging F</a:t>
            </a:r>
            <a:r>
              <a:rPr lang="en-US" dirty="0" smtClean="0">
                <a:solidFill>
                  <a:srgbClr val="404040"/>
                </a:solidFill>
              </a:rPr>
              <a:t>or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 tagging is helpful in understanding the semantics of a language.</a:t>
            </a:r>
          </a:p>
          <a:p>
            <a:r>
              <a:rPr lang="en-US" dirty="0" smtClean="0"/>
              <a:t>The </a:t>
            </a:r>
            <a:r>
              <a:rPr lang="en-US" dirty="0"/>
              <a:t>POS </a:t>
            </a:r>
            <a:r>
              <a:rPr lang="en-US" dirty="0" smtClean="0"/>
              <a:t>of a word is influenced by its definition and context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race</a:t>
            </a:r>
            <a:r>
              <a:rPr lang="en-US" i="1" dirty="0" smtClean="0"/>
              <a:t> car was in a </a:t>
            </a:r>
            <a:r>
              <a:rPr lang="en-US" i="1" dirty="0" smtClean="0">
                <a:solidFill>
                  <a:srgbClr val="0000FF"/>
                </a:solidFill>
              </a:rPr>
              <a:t>race</a:t>
            </a:r>
            <a:r>
              <a:rPr lang="en-US" i="1" dirty="0" smtClean="0"/>
              <a:t>.</a:t>
            </a:r>
          </a:p>
          <a:p>
            <a:pPr lvl="3"/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5146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(Adjective)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6144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(Noun)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0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 (HMM)</a:t>
            </a:r>
          </a:p>
          <a:p>
            <a:r>
              <a:rPr lang="en-US" dirty="0" smtClean="0"/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 Tagging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Hidden Markov Model (HMM)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Maximum Entropy Markov Model (MEMM)</a:t>
            </a:r>
          </a:p>
          <a:p>
            <a:r>
              <a:rPr lang="en-US" dirty="0" smtClean="0"/>
              <a:t>Conditional Random Field (CRF)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4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Entropy Model (</a:t>
            </a:r>
            <a:r>
              <a:rPr lang="en-US" dirty="0" err="1" smtClean="0"/>
              <a:t>MaxEnt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logistic regression</a:t>
            </a:r>
          </a:p>
          <a:p>
            <a:r>
              <a:rPr lang="en-US" dirty="0" smtClean="0"/>
              <a:t>Generalized to multiple discrete-valued classes</a:t>
            </a:r>
          </a:p>
          <a:p>
            <a:r>
              <a:rPr lang="en-US" dirty="0" smtClean="0"/>
              <a:t>Define features for observations using Indicator functions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864100"/>
            <a:ext cx="502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4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Maximum Entropy Markov Models (MEMM)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458200" cy="4373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Offspring of HMM and </a:t>
            </a:r>
            <a:r>
              <a:rPr lang="en-US" dirty="0" err="1" smtClean="0"/>
              <a:t>MaxEnt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Incorporates specific features into HMMs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ords </a:t>
            </a:r>
            <a:r>
              <a:rPr lang="en-US" dirty="0"/>
              <a:t>ending with “-</a:t>
            </a:r>
            <a:r>
              <a:rPr lang="en-US" dirty="0" err="1"/>
              <a:t>ing</a:t>
            </a:r>
            <a:r>
              <a:rPr lang="en-US" dirty="0"/>
              <a:t>” tend to be verbs</a:t>
            </a:r>
          </a:p>
          <a:p>
            <a:pPr lvl="1"/>
            <a:r>
              <a:rPr lang="en-US" dirty="0"/>
              <a:t>Capital letters are associated with </a:t>
            </a:r>
            <a:r>
              <a:rPr lang="en-US" dirty="0" smtClean="0"/>
              <a:t>proper nouns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Entropy Markov Models (MEMM)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HMM:</a:t>
            </a:r>
          </a:p>
          <a:p>
            <a:r>
              <a:rPr lang="en-US" dirty="0" smtClean="0"/>
              <a:t>MEMM: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733800"/>
            <a:ext cx="5607000" cy="270324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743200"/>
            <a:ext cx="5499100" cy="831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981200"/>
            <a:ext cx="2063012" cy="698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928159"/>
            <a:ext cx="2044700" cy="7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6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 Corpus</a:t>
            </a:r>
          </a:p>
          <a:p>
            <a:pPr lvl="1"/>
            <a:r>
              <a:rPr lang="en-US" dirty="0" smtClean="0"/>
              <a:t>500 randomly chosen English language text</a:t>
            </a:r>
          </a:p>
          <a:p>
            <a:pPr lvl="1"/>
            <a:r>
              <a:rPr lang="en-US" dirty="0" smtClean="0"/>
              <a:t>Each with 2,000 or more words</a:t>
            </a:r>
          </a:p>
          <a:p>
            <a:pPr lvl="1"/>
            <a:r>
              <a:rPr lang="en-US" dirty="0" smtClean="0"/>
              <a:t>~ 1 million words</a:t>
            </a:r>
          </a:p>
          <a:p>
            <a:r>
              <a:rPr lang="en-US" dirty="0" smtClean="0"/>
              <a:t>Wall Street Journal (WSJ) Corpus </a:t>
            </a:r>
          </a:p>
          <a:p>
            <a:pPr lvl="1"/>
            <a:r>
              <a:rPr lang="en-US" dirty="0" smtClean="0"/>
              <a:t>Based on Wall </a:t>
            </a:r>
            <a:r>
              <a:rPr lang="en-US" dirty="0"/>
              <a:t>Street Journal </a:t>
            </a:r>
            <a:r>
              <a:rPr lang="en-US" dirty="0" smtClean="0"/>
              <a:t>articles </a:t>
            </a:r>
          </a:p>
          <a:p>
            <a:pPr lvl="1"/>
            <a:r>
              <a:rPr lang="en-US" dirty="0" smtClean="0"/>
              <a:t>~ 3 million words</a:t>
            </a:r>
          </a:p>
        </p:txBody>
      </p:sp>
    </p:spTree>
    <p:extLst>
      <p:ext uri="{BB962C8B-B14F-4D97-AF65-F5344CB8AC3E}">
        <p14:creationId xmlns:p14="http://schemas.microsoft.com/office/powerpoint/2010/main" val="40534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Brown Corpus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tried/VBD to/TO ignore/VB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what/WP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his/PRP$ own/JJ common/JJ sense/NN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told/VBD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him/PRP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,/, but/CC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it/PRP ]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was/VBD </a:t>
            </a:r>
            <a:r>
              <a:rPr lang="en-US" dirty="0" err="1">
                <a:latin typeface="Courier"/>
                <a:cs typeface="Courier"/>
              </a:rPr>
              <a:t>n't</a:t>
            </a:r>
            <a:r>
              <a:rPr lang="en-US" dirty="0">
                <a:latin typeface="Courier"/>
                <a:cs typeface="Courier"/>
              </a:rPr>
              <a:t>/RB possible/JJ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;/: ;/: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[ her/PRP$ motives/NNS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were/VBD too/RB blatant/JJ ./. </a:t>
            </a:r>
          </a:p>
        </p:txBody>
      </p:sp>
    </p:spTree>
    <p:extLst>
      <p:ext uri="{BB962C8B-B14F-4D97-AF65-F5344CB8AC3E}">
        <p14:creationId xmlns:p14="http://schemas.microsoft.com/office/powerpoint/2010/main" val="4265879428"/>
      </p:ext>
    </p:extLst>
  </p:cSld>
  <p:clrMapOvr>
    <a:masterClrMapping/>
  </p:clrMapOvr>
</p:sld>
</file>

<file path=ppt/theme/theme1.xml><?xml version="1.0" encoding="utf-8"?>
<a:theme xmlns:a="http://schemas.openxmlformats.org/drawingml/2006/main" name="2012_12_Wordmark">
  <a:themeElements>
    <a:clrScheme name="Custom 1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403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6601</TotalTime>
  <Words>616</Words>
  <Application>Microsoft Macintosh PowerPoint</Application>
  <PresentationFormat>On-screen Show (4:3)</PresentationFormat>
  <Paragraphs>109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2012_12_Wordmark</vt:lpstr>
      <vt:lpstr>Part-of-speech (POS) Tagging Using Graphical Models </vt:lpstr>
      <vt:lpstr>POS Tagging For Text</vt:lpstr>
      <vt:lpstr>POS Tagging methods</vt:lpstr>
      <vt:lpstr>POS Tagging methods</vt:lpstr>
      <vt:lpstr>Maximum Entropy Model (MaxEnt)</vt:lpstr>
      <vt:lpstr>Maximum Entropy Markov Models (MEMM)</vt:lpstr>
      <vt:lpstr>Maximum Entropy Markov Models (MEMM) </vt:lpstr>
      <vt:lpstr>Corpora</vt:lpstr>
      <vt:lpstr>Brown Corpus Example</vt:lpstr>
      <vt:lpstr>Supervised Learning</vt:lpstr>
      <vt:lpstr>Smoothing</vt:lpstr>
      <vt:lpstr>HMM Results</vt:lpstr>
      <vt:lpstr>Remaining tasks</vt:lpstr>
      <vt:lpstr>References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William Xie</cp:lastModifiedBy>
  <cp:revision>393</cp:revision>
  <cp:lastPrinted>2011-01-24T02:49:42Z</cp:lastPrinted>
  <dcterms:created xsi:type="dcterms:W3CDTF">2011-06-30T15:04:08Z</dcterms:created>
  <dcterms:modified xsi:type="dcterms:W3CDTF">2014-11-17T15:26:49Z</dcterms:modified>
  <cp:category/>
</cp:coreProperties>
</file>