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3" r:id="rId5"/>
    <p:sldId id="262" r:id="rId6"/>
    <p:sldId id="265" r:id="rId7"/>
    <p:sldId id="264" r:id="rId8"/>
    <p:sldId id="266" r:id="rId9"/>
    <p:sldId id="259" r:id="rId10"/>
    <p:sldId id="260" r:id="rId11"/>
    <p:sldId id="261"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6B73"/>
    <a:srgbClr val="324D74"/>
    <a:srgbClr val="344B73"/>
    <a:srgbClr val="433E73"/>
    <a:srgbClr val="2E5074"/>
    <a:srgbClr val="A7B5D2"/>
    <a:srgbClr val="3B4674"/>
    <a:srgbClr val="443D73"/>
    <a:srgbClr val="493A74"/>
    <a:srgbClr val="5133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85D623-415C-4793-9428-CAA8CEFC4A80}" type="datetimeFigureOut">
              <a:rPr lang="en-US" smtClean="0"/>
              <a:t>9/7/2021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73E169-1C80-4F8C-A39E-176FC04DEA39}" type="slidenum">
              <a:rPr lang="en-US" smtClean="0"/>
              <a:t>‹#›</a:t>
            </a:fld>
            <a:endParaRPr lang="en-US"/>
          </a:p>
        </p:txBody>
      </p:sp>
    </p:spTree>
    <p:extLst>
      <p:ext uri="{BB962C8B-B14F-4D97-AF65-F5344CB8AC3E}">
        <p14:creationId xmlns:p14="http://schemas.microsoft.com/office/powerpoint/2010/main" val="3277063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73E169-1C80-4F8C-A39E-176FC04DEA39}" type="slidenum">
              <a:rPr lang="en-US" smtClean="0"/>
              <a:t>11</a:t>
            </a:fld>
            <a:endParaRPr lang="en-US"/>
          </a:p>
        </p:txBody>
      </p:sp>
    </p:spTree>
    <p:extLst>
      <p:ext uri="{BB962C8B-B14F-4D97-AF65-F5344CB8AC3E}">
        <p14:creationId xmlns:p14="http://schemas.microsoft.com/office/powerpoint/2010/main" val="406539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7378F-C9C7-4CE8-9C36-9D7DF6B99E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22F0AA-8638-4129-BC43-E761743BCD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D1405C-FAD7-47A2-A48A-2295BB960281}"/>
              </a:ext>
            </a:extLst>
          </p:cNvPr>
          <p:cNvSpPr>
            <a:spLocks noGrp="1"/>
          </p:cNvSpPr>
          <p:nvPr>
            <p:ph type="dt" sz="half" idx="10"/>
          </p:nvPr>
        </p:nvSpPr>
        <p:spPr/>
        <p:txBody>
          <a:bodyPr/>
          <a:lstStyle/>
          <a:p>
            <a:fld id="{CFA6B0FA-6884-475E-B733-C53B478A19A7}" type="datetimeFigureOut">
              <a:rPr lang="en-US" smtClean="0"/>
              <a:t>9/7/2021</a:t>
            </a:fld>
            <a:endParaRPr lang="en-US"/>
          </a:p>
        </p:txBody>
      </p:sp>
      <p:sp>
        <p:nvSpPr>
          <p:cNvPr id="5" name="Footer Placeholder 4">
            <a:extLst>
              <a:ext uri="{FF2B5EF4-FFF2-40B4-BE49-F238E27FC236}">
                <a16:creationId xmlns:a16="http://schemas.microsoft.com/office/drawing/2014/main" id="{9546274A-A1D6-4E63-8E77-5F832DD1D9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87BF28-0911-470C-81DF-43929A019CC6}"/>
              </a:ext>
            </a:extLst>
          </p:cNvPr>
          <p:cNvSpPr>
            <a:spLocks noGrp="1"/>
          </p:cNvSpPr>
          <p:nvPr>
            <p:ph type="sldNum" sz="quarter" idx="12"/>
          </p:nvPr>
        </p:nvSpPr>
        <p:spPr/>
        <p:txBody>
          <a:bodyPr/>
          <a:lstStyle/>
          <a:p>
            <a:fld id="{D95E8B50-0438-46B9-BF14-18C5ED964BB5}" type="slidenum">
              <a:rPr lang="en-US" smtClean="0"/>
              <a:t>‹#›</a:t>
            </a:fld>
            <a:endParaRPr lang="en-US"/>
          </a:p>
        </p:txBody>
      </p:sp>
    </p:spTree>
    <p:extLst>
      <p:ext uri="{BB962C8B-B14F-4D97-AF65-F5344CB8AC3E}">
        <p14:creationId xmlns:p14="http://schemas.microsoft.com/office/powerpoint/2010/main" val="731648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F017-4972-4048-AE22-21A5257330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263CDD-96C2-485E-8498-9941B432B3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2019DA-C9F4-4192-A8BA-C56015D39E8C}"/>
              </a:ext>
            </a:extLst>
          </p:cNvPr>
          <p:cNvSpPr>
            <a:spLocks noGrp="1"/>
          </p:cNvSpPr>
          <p:nvPr>
            <p:ph type="dt" sz="half" idx="10"/>
          </p:nvPr>
        </p:nvSpPr>
        <p:spPr/>
        <p:txBody>
          <a:bodyPr/>
          <a:lstStyle/>
          <a:p>
            <a:fld id="{CFA6B0FA-6884-475E-B733-C53B478A19A7}" type="datetimeFigureOut">
              <a:rPr lang="en-US" smtClean="0"/>
              <a:t>9/7/2021</a:t>
            </a:fld>
            <a:endParaRPr lang="en-US"/>
          </a:p>
        </p:txBody>
      </p:sp>
      <p:sp>
        <p:nvSpPr>
          <p:cNvPr id="5" name="Footer Placeholder 4">
            <a:extLst>
              <a:ext uri="{FF2B5EF4-FFF2-40B4-BE49-F238E27FC236}">
                <a16:creationId xmlns:a16="http://schemas.microsoft.com/office/drawing/2014/main" id="{DDF24BFE-80E2-4F43-83A1-DB7EF3C99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0275D3-6263-49A8-89A6-4CEAF9B8734A}"/>
              </a:ext>
            </a:extLst>
          </p:cNvPr>
          <p:cNvSpPr>
            <a:spLocks noGrp="1"/>
          </p:cNvSpPr>
          <p:nvPr>
            <p:ph type="sldNum" sz="quarter" idx="12"/>
          </p:nvPr>
        </p:nvSpPr>
        <p:spPr/>
        <p:txBody>
          <a:bodyPr/>
          <a:lstStyle/>
          <a:p>
            <a:fld id="{D95E8B50-0438-46B9-BF14-18C5ED964BB5}" type="slidenum">
              <a:rPr lang="en-US" smtClean="0"/>
              <a:t>‹#›</a:t>
            </a:fld>
            <a:endParaRPr lang="en-US"/>
          </a:p>
        </p:txBody>
      </p:sp>
    </p:spTree>
    <p:extLst>
      <p:ext uri="{BB962C8B-B14F-4D97-AF65-F5344CB8AC3E}">
        <p14:creationId xmlns:p14="http://schemas.microsoft.com/office/powerpoint/2010/main" val="3031041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9BBF37-C667-4763-A036-DB53EF990F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D2EBEF-918F-4046-8AC0-C62E21CC23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AFDE68-F5C9-48F6-9F14-4108E5E8A158}"/>
              </a:ext>
            </a:extLst>
          </p:cNvPr>
          <p:cNvSpPr>
            <a:spLocks noGrp="1"/>
          </p:cNvSpPr>
          <p:nvPr>
            <p:ph type="dt" sz="half" idx="10"/>
          </p:nvPr>
        </p:nvSpPr>
        <p:spPr/>
        <p:txBody>
          <a:bodyPr/>
          <a:lstStyle/>
          <a:p>
            <a:fld id="{CFA6B0FA-6884-475E-B733-C53B478A19A7}" type="datetimeFigureOut">
              <a:rPr lang="en-US" smtClean="0"/>
              <a:t>9/7/2021</a:t>
            </a:fld>
            <a:endParaRPr lang="en-US"/>
          </a:p>
        </p:txBody>
      </p:sp>
      <p:sp>
        <p:nvSpPr>
          <p:cNvPr id="5" name="Footer Placeholder 4">
            <a:extLst>
              <a:ext uri="{FF2B5EF4-FFF2-40B4-BE49-F238E27FC236}">
                <a16:creationId xmlns:a16="http://schemas.microsoft.com/office/drawing/2014/main" id="{81D37223-93C6-4247-8C85-60699640AF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6D38D3-298B-4729-8DD2-4188718E99A6}"/>
              </a:ext>
            </a:extLst>
          </p:cNvPr>
          <p:cNvSpPr>
            <a:spLocks noGrp="1"/>
          </p:cNvSpPr>
          <p:nvPr>
            <p:ph type="sldNum" sz="quarter" idx="12"/>
          </p:nvPr>
        </p:nvSpPr>
        <p:spPr/>
        <p:txBody>
          <a:bodyPr/>
          <a:lstStyle/>
          <a:p>
            <a:fld id="{D95E8B50-0438-46B9-BF14-18C5ED964BB5}" type="slidenum">
              <a:rPr lang="en-US" smtClean="0"/>
              <a:t>‹#›</a:t>
            </a:fld>
            <a:endParaRPr lang="en-US"/>
          </a:p>
        </p:txBody>
      </p:sp>
    </p:spTree>
    <p:extLst>
      <p:ext uri="{BB962C8B-B14F-4D97-AF65-F5344CB8AC3E}">
        <p14:creationId xmlns:p14="http://schemas.microsoft.com/office/powerpoint/2010/main" val="1686758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6620-480A-44AD-8D7B-6ABE2D3323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81259D-6E8D-491D-8E10-690371424F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FD3642-B589-4AF5-9195-D4B853B26E1D}"/>
              </a:ext>
            </a:extLst>
          </p:cNvPr>
          <p:cNvSpPr>
            <a:spLocks noGrp="1"/>
          </p:cNvSpPr>
          <p:nvPr>
            <p:ph type="dt" sz="half" idx="10"/>
          </p:nvPr>
        </p:nvSpPr>
        <p:spPr/>
        <p:txBody>
          <a:bodyPr/>
          <a:lstStyle/>
          <a:p>
            <a:fld id="{CFA6B0FA-6884-475E-B733-C53B478A19A7}" type="datetimeFigureOut">
              <a:rPr lang="en-US" smtClean="0"/>
              <a:t>9/7/2021</a:t>
            </a:fld>
            <a:endParaRPr lang="en-US"/>
          </a:p>
        </p:txBody>
      </p:sp>
      <p:sp>
        <p:nvSpPr>
          <p:cNvPr id="5" name="Footer Placeholder 4">
            <a:extLst>
              <a:ext uri="{FF2B5EF4-FFF2-40B4-BE49-F238E27FC236}">
                <a16:creationId xmlns:a16="http://schemas.microsoft.com/office/drawing/2014/main" id="{6A255645-70B7-46B6-82C2-91D806C223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80E17F-FF91-4A9C-A6B2-BE277C4755E8}"/>
              </a:ext>
            </a:extLst>
          </p:cNvPr>
          <p:cNvSpPr>
            <a:spLocks noGrp="1"/>
          </p:cNvSpPr>
          <p:nvPr>
            <p:ph type="sldNum" sz="quarter" idx="12"/>
          </p:nvPr>
        </p:nvSpPr>
        <p:spPr/>
        <p:txBody>
          <a:bodyPr/>
          <a:lstStyle/>
          <a:p>
            <a:fld id="{D95E8B50-0438-46B9-BF14-18C5ED964BB5}" type="slidenum">
              <a:rPr lang="en-US" smtClean="0"/>
              <a:t>‹#›</a:t>
            </a:fld>
            <a:endParaRPr lang="en-US"/>
          </a:p>
        </p:txBody>
      </p:sp>
    </p:spTree>
    <p:extLst>
      <p:ext uri="{BB962C8B-B14F-4D97-AF65-F5344CB8AC3E}">
        <p14:creationId xmlns:p14="http://schemas.microsoft.com/office/powerpoint/2010/main" val="1757740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2FAC-839C-48DE-AC50-0B1662BBB3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A9FEE3-E17F-4157-B33C-E822E5CE52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468A00-F0D1-4DEE-8592-89B4DB0C32CB}"/>
              </a:ext>
            </a:extLst>
          </p:cNvPr>
          <p:cNvSpPr>
            <a:spLocks noGrp="1"/>
          </p:cNvSpPr>
          <p:nvPr>
            <p:ph type="dt" sz="half" idx="10"/>
          </p:nvPr>
        </p:nvSpPr>
        <p:spPr/>
        <p:txBody>
          <a:bodyPr/>
          <a:lstStyle/>
          <a:p>
            <a:fld id="{CFA6B0FA-6884-475E-B733-C53B478A19A7}" type="datetimeFigureOut">
              <a:rPr lang="en-US" smtClean="0"/>
              <a:t>9/7/2021</a:t>
            </a:fld>
            <a:endParaRPr lang="en-US"/>
          </a:p>
        </p:txBody>
      </p:sp>
      <p:sp>
        <p:nvSpPr>
          <p:cNvPr id="5" name="Footer Placeholder 4">
            <a:extLst>
              <a:ext uri="{FF2B5EF4-FFF2-40B4-BE49-F238E27FC236}">
                <a16:creationId xmlns:a16="http://schemas.microsoft.com/office/drawing/2014/main" id="{C45B1034-BFC1-4F5B-8915-2556AA78B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2D5FCC-CA71-4FC6-9BDA-183E94B54E11}"/>
              </a:ext>
            </a:extLst>
          </p:cNvPr>
          <p:cNvSpPr>
            <a:spLocks noGrp="1"/>
          </p:cNvSpPr>
          <p:nvPr>
            <p:ph type="sldNum" sz="quarter" idx="12"/>
          </p:nvPr>
        </p:nvSpPr>
        <p:spPr/>
        <p:txBody>
          <a:bodyPr/>
          <a:lstStyle/>
          <a:p>
            <a:fld id="{D95E8B50-0438-46B9-BF14-18C5ED964BB5}" type="slidenum">
              <a:rPr lang="en-US" smtClean="0"/>
              <a:t>‹#›</a:t>
            </a:fld>
            <a:endParaRPr lang="en-US"/>
          </a:p>
        </p:txBody>
      </p:sp>
    </p:spTree>
    <p:extLst>
      <p:ext uri="{BB962C8B-B14F-4D97-AF65-F5344CB8AC3E}">
        <p14:creationId xmlns:p14="http://schemas.microsoft.com/office/powerpoint/2010/main" val="2849885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892E5-D164-422F-A001-89647605EA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FC7C93-82D1-4005-A22B-018A7C6A64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7BC7A6-8C3F-4CB9-B71E-233C2ADE98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47878E-6829-45DE-8656-E580ADC326C7}"/>
              </a:ext>
            </a:extLst>
          </p:cNvPr>
          <p:cNvSpPr>
            <a:spLocks noGrp="1"/>
          </p:cNvSpPr>
          <p:nvPr>
            <p:ph type="dt" sz="half" idx="10"/>
          </p:nvPr>
        </p:nvSpPr>
        <p:spPr/>
        <p:txBody>
          <a:bodyPr/>
          <a:lstStyle/>
          <a:p>
            <a:fld id="{CFA6B0FA-6884-475E-B733-C53B478A19A7}" type="datetimeFigureOut">
              <a:rPr lang="en-US" smtClean="0"/>
              <a:t>9/7/2021</a:t>
            </a:fld>
            <a:endParaRPr lang="en-US"/>
          </a:p>
        </p:txBody>
      </p:sp>
      <p:sp>
        <p:nvSpPr>
          <p:cNvPr id="6" name="Footer Placeholder 5">
            <a:extLst>
              <a:ext uri="{FF2B5EF4-FFF2-40B4-BE49-F238E27FC236}">
                <a16:creationId xmlns:a16="http://schemas.microsoft.com/office/drawing/2014/main" id="{29CE056C-1563-4716-A6D3-39F2B7FC0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E25761-D23D-4149-807F-CE2C74A99DDC}"/>
              </a:ext>
            </a:extLst>
          </p:cNvPr>
          <p:cNvSpPr>
            <a:spLocks noGrp="1"/>
          </p:cNvSpPr>
          <p:nvPr>
            <p:ph type="sldNum" sz="quarter" idx="12"/>
          </p:nvPr>
        </p:nvSpPr>
        <p:spPr/>
        <p:txBody>
          <a:bodyPr/>
          <a:lstStyle/>
          <a:p>
            <a:fld id="{D95E8B50-0438-46B9-BF14-18C5ED964BB5}" type="slidenum">
              <a:rPr lang="en-US" smtClean="0"/>
              <a:t>‹#›</a:t>
            </a:fld>
            <a:endParaRPr lang="en-US"/>
          </a:p>
        </p:txBody>
      </p:sp>
    </p:spTree>
    <p:extLst>
      <p:ext uri="{BB962C8B-B14F-4D97-AF65-F5344CB8AC3E}">
        <p14:creationId xmlns:p14="http://schemas.microsoft.com/office/powerpoint/2010/main" val="2659848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6BA0-01F8-4160-BC56-D7BA0ECE09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595933-DCB4-42A7-8DC6-0474B68485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4A33ED-5C2A-469B-AF85-33C18365EA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A0163D-8487-41FA-9428-13D90ED2E9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D7FBD3-AE35-4606-A6BC-FDF423BA82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E3FA89-BFE1-4CB4-8A8F-7281DD6DAF8D}"/>
              </a:ext>
            </a:extLst>
          </p:cNvPr>
          <p:cNvSpPr>
            <a:spLocks noGrp="1"/>
          </p:cNvSpPr>
          <p:nvPr>
            <p:ph type="dt" sz="half" idx="10"/>
          </p:nvPr>
        </p:nvSpPr>
        <p:spPr/>
        <p:txBody>
          <a:bodyPr/>
          <a:lstStyle/>
          <a:p>
            <a:fld id="{CFA6B0FA-6884-475E-B733-C53B478A19A7}" type="datetimeFigureOut">
              <a:rPr lang="en-US" smtClean="0"/>
              <a:t>9/7/2021</a:t>
            </a:fld>
            <a:endParaRPr lang="en-US"/>
          </a:p>
        </p:txBody>
      </p:sp>
      <p:sp>
        <p:nvSpPr>
          <p:cNvPr id="8" name="Footer Placeholder 7">
            <a:extLst>
              <a:ext uri="{FF2B5EF4-FFF2-40B4-BE49-F238E27FC236}">
                <a16:creationId xmlns:a16="http://schemas.microsoft.com/office/drawing/2014/main" id="{40729EE4-DB48-46F0-8837-D7570807B9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4D96A9-D767-43CC-AE13-90225A9A01E1}"/>
              </a:ext>
            </a:extLst>
          </p:cNvPr>
          <p:cNvSpPr>
            <a:spLocks noGrp="1"/>
          </p:cNvSpPr>
          <p:nvPr>
            <p:ph type="sldNum" sz="quarter" idx="12"/>
          </p:nvPr>
        </p:nvSpPr>
        <p:spPr/>
        <p:txBody>
          <a:bodyPr/>
          <a:lstStyle/>
          <a:p>
            <a:fld id="{D95E8B50-0438-46B9-BF14-18C5ED964BB5}" type="slidenum">
              <a:rPr lang="en-US" smtClean="0"/>
              <a:t>‹#›</a:t>
            </a:fld>
            <a:endParaRPr lang="en-US"/>
          </a:p>
        </p:txBody>
      </p:sp>
    </p:spTree>
    <p:extLst>
      <p:ext uri="{BB962C8B-B14F-4D97-AF65-F5344CB8AC3E}">
        <p14:creationId xmlns:p14="http://schemas.microsoft.com/office/powerpoint/2010/main" val="1147087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33D8D-E9C7-4D05-9910-AAE3F88A52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85290D-E016-4E48-B73B-C08ED25B0567}"/>
              </a:ext>
            </a:extLst>
          </p:cNvPr>
          <p:cNvSpPr>
            <a:spLocks noGrp="1"/>
          </p:cNvSpPr>
          <p:nvPr>
            <p:ph type="dt" sz="half" idx="10"/>
          </p:nvPr>
        </p:nvSpPr>
        <p:spPr/>
        <p:txBody>
          <a:bodyPr/>
          <a:lstStyle/>
          <a:p>
            <a:fld id="{CFA6B0FA-6884-475E-B733-C53B478A19A7}" type="datetimeFigureOut">
              <a:rPr lang="en-US" smtClean="0"/>
              <a:t>9/7/2021</a:t>
            </a:fld>
            <a:endParaRPr lang="en-US"/>
          </a:p>
        </p:txBody>
      </p:sp>
      <p:sp>
        <p:nvSpPr>
          <p:cNvPr id="4" name="Footer Placeholder 3">
            <a:extLst>
              <a:ext uri="{FF2B5EF4-FFF2-40B4-BE49-F238E27FC236}">
                <a16:creationId xmlns:a16="http://schemas.microsoft.com/office/drawing/2014/main" id="{F7B32CEC-6D4E-4087-9C86-D4CE59FF0B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859D12-9839-40F4-BD93-7DC3AEFB4479}"/>
              </a:ext>
            </a:extLst>
          </p:cNvPr>
          <p:cNvSpPr>
            <a:spLocks noGrp="1"/>
          </p:cNvSpPr>
          <p:nvPr>
            <p:ph type="sldNum" sz="quarter" idx="12"/>
          </p:nvPr>
        </p:nvSpPr>
        <p:spPr/>
        <p:txBody>
          <a:bodyPr/>
          <a:lstStyle/>
          <a:p>
            <a:fld id="{D95E8B50-0438-46B9-BF14-18C5ED964BB5}" type="slidenum">
              <a:rPr lang="en-US" smtClean="0"/>
              <a:t>‹#›</a:t>
            </a:fld>
            <a:endParaRPr lang="en-US"/>
          </a:p>
        </p:txBody>
      </p:sp>
    </p:spTree>
    <p:extLst>
      <p:ext uri="{BB962C8B-B14F-4D97-AF65-F5344CB8AC3E}">
        <p14:creationId xmlns:p14="http://schemas.microsoft.com/office/powerpoint/2010/main" val="1738676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F53DE5-1DB4-485B-B17F-4CEB2507C409}"/>
              </a:ext>
            </a:extLst>
          </p:cNvPr>
          <p:cNvSpPr>
            <a:spLocks noGrp="1"/>
          </p:cNvSpPr>
          <p:nvPr>
            <p:ph type="dt" sz="half" idx="10"/>
          </p:nvPr>
        </p:nvSpPr>
        <p:spPr/>
        <p:txBody>
          <a:bodyPr/>
          <a:lstStyle/>
          <a:p>
            <a:fld id="{CFA6B0FA-6884-475E-B733-C53B478A19A7}" type="datetimeFigureOut">
              <a:rPr lang="en-US" smtClean="0"/>
              <a:t>9/7/2021</a:t>
            </a:fld>
            <a:endParaRPr lang="en-US"/>
          </a:p>
        </p:txBody>
      </p:sp>
      <p:sp>
        <p:nvSpPr>
          <p:cNvPr id="3" name="Footer Placeholder 2">
            <a:extLst>
              <a:ext uri="{FF2B5EF4-FFF2-40B4-BE49-F238E27FC236}">
                <a16:creationId xmlns:a16="http://schemas.microsoft.com/office/drawing/2014/main" id="{4DA5914D-0140-4C1C-A4FA-2F280F4829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579AD4-720C-4390-92A7-BF5897A6C6E7}"/>
              </a:ext>
            </a:extLst>
          </p:cNvPr>
          <p:cNvSpPr>
            <a:spLocks noGrp="1"/>
          </p:cNvSpPr>
          <p:nvPr>
            <p:ph type="sldNum" sz="quarter" idx="12"/>
          </p:nvPr>
        </p:nvSpPr>
        <p:spPr/>
        <p:txBody>
          <a:bodyPr/>
          <a:lstStyle/>
          <a:p>
            <a:fld id="{D95E8B50-0438-46B9-BF14-18C5ED964BB5}" type="slidenum">
              <a:rPr lang="en-US" smtClean="0"/>
              <a:t>‹#›</a:t>
            </a:fld>
            <a:endParaRPr lang="en-US"/>
          </a:p>
        </p:txBody>
      </p:sp>
    </p:spTree>
    <p:extLst>
      <p:ext uri="{BB962C8B-B14F-4D97-AF65-F5344CB8AC3E}">
        <p14:creationId xmlns:p14="http://schemas.microsoft.com/office/powerpoint/2010/main" val="2639566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8857C-0B9D-4963-8363-7F78B0225C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02B2FF-2BE0-4B6F-8B2F-25EB8FF729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FF88E2-16B0-45BF-BE7F-4B1F0C6181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4FA5BD-20B4-48D5-A93E-D61A815E6186}"/>
              </a:ext>
            </a:extLst>
          </p:cNvPr>
          <p:cNvSpPr>
            <a:spLocks noGrp="1"/>
          </p:cNvSpPr>
          <p:nvPr>
            <p:ph type="dt" sz="half" idx="10"/>
          </p:nvPr>
        </p:nvSpPr>
        <p:spPr/>
        <p:txBody>
          <a:bodyPr/>
          <a:lstStyle/>
          <a:p>
            <a:fld id="{CFA6B0FA-6884-475E-B733-C53B478A19A7}" type="datetimeFigureOut">
              <a:rPr lang="en-US" smtClean="0"/>
              <a:t>9/7/2021</a:t>
            </a:fld>
            <a:endParaRPr lang="en-US"/>
          </a:p>
        </p:txBody>
      </p:sp>
      <p:sp>
        <p:nvSpPr>
          <p:cNvPr id="6" name="Footer Placeholder 5">
            <a:extLst>
              <a:ext uri="{FF2B5EF4-FFF2-40B4-BE49-F238E27FC236}">
                <a16:creationId xmlns:a16="http://schemas.microsoft.com/office/drawing/2014/main" id="{50D50BE9-8364-417B-A75D-C5F084181B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EF1CE-FA5C-4C7E-8197-AF242859D3C1}"/>
              </a:ext>
            </a:extLst>
          </p:cNvPr>
          <p:cNvSpPr>
            <a:spLocks noGrp="1"/>
          </p:cNvSpPr>
          <p:nvPr>
            <p:ph type="sldNum" sz="quarter" idx="12"/>
          </p:nvPr>
        </p:nvSpPr>
        <p:spPr/>
        <p:txBody>
          <a:bodyPr/>
          <a:lstStyle/>
          <a:p>
            <a:fld id="{D95E8B50-0438-46B9-BF14-18C5ED964BB5}" type="slidenum">
              <a:rPr lang="en-US" smtClean="0"/>
              <a:t>‹#›</a:t>
            </a:fld>
            <a:endParaRPr lang="en-US"/>
          </a:p>
        </p:txBody>
      </p:sp>
    </p:spTree>
    <p:extLst>
      <p:ext uri="{BB962C8B-B14F-4D97-AF65-F5344CB8AC3E}">
        <p14:creationId xmlns:p14="http://schemas.microsoft.com/office/powerpoint/2010/main" val="833512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4879D-80A8-4E3E-89F9-6C0144335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4D352A-D5C9-497C-BB3E-1A1DE4B4F9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9138D0-587D-499D-BF1D-57E2A9BC2F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EEEC29-D5A7-47DC-B94A-6F3C61E46762}"/>
              </a:ext>
            </a:extLst>
          </p:cNvPr>
          <p:cNvSpPr>
            <a:spLocks noGrp="1"/>
          </p:cNvSpPr>
          <p:nvPr>
            <p:ph type="dt" sz="half" idx="10"/>
          </p:nvPr>
        </p:nvSpPr>
        <p:spPr/>
        <p:txBody>
          <a:bodyPr/>
          <a:lstStyle/>
          <a:p>
            <a:fld id="{CFA6B0FA-6884-475E-B733-C53B478A19A7}" type="datetimeFigureOut">
              <a:rPr lang="en-US" smtClean="0"/>
              <a:t>9/7/2021</a:t>
            </a:fld>
            <a:endParaRPr lang="en-US"/>
          </a:p>
        </p:txBody>
      </p:sp>
      <p:sp>
        <p:nvSpPr>
          <p:cNvPr id="6" name="Footer Placeholder 5">
            <a:extLst>
              <a:ext uri="{FF2B5EF4-FFF2-40B4-BE49-F238E27FC236}">
                <a16:creationId xmlns:a16="http://schemas.microsoft.com/office/drawing/2014/main" id="{7454BF09-F45B-47FD-B25E-036F013BB1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79E88F-E0DA-4B01-81DA-0939686F00D0}"/>
              </a:ext>
            </a:extLst>
          </p:cNvPr>
          <p:cNvSpPr>
            <a:spLocks noGrp="1"/>
          </p:cNvSpPr>
          <p:nvPr>
            <p:ph type="sldNum" sz="quarter" idx="12"/>
          </p:nvPr>
        </p:nvSpPr>
        <p:spPr/>
        <p:txBody>
          <a:bodyPr/>
          <a:lstStyle/>
          <a:p>
            <a:fld id="{D95E8B50-0438-46B9-BF14-18C5ED964BB5}" type="slidenum">
              <a:rPr lang="en-US" smtClean="0"/>
              <a:t>‹#›</a:t>
            </a:fld>
            <a:endParaRPr lang="en-US"/>
          </a:p>
        </p:txBody>
      </p:sp>
    </p:spTree>
    <p:extLst>
      <p:ext uri="{BB962C8B-B14F-4D97-AF65-F5344CB8AC3E}">
        <p14:creationId xmlns:p14="http://schemas.microsoft.com/office/powerpoint/2010/main" val="539447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B212BA-1776-4457-9F87-1D005A8026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F9B0EA-1355-4036-87D4-27A5BFB46C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8D1BC4-5A92-4456-ACCD-F14A86E4B4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6B0FA-6884-475E-B733-C53B478A19A7}" type="datetimeFigureOut">
              <a:rPr lang="en-US" smtClean="0"/>
              <a:t>9/7/2021</a:t>
            </a:fld>
            <a:endParaRPr lang="en-US"/>
          </a:p>
        </p:txBody>
      </p:sp>
      <p:sp>
        <p:nvSpPr>
          <p:cNvPr id="5" name="Footer Placeholder 4">
            <a:extLst>
              <a:ext uri="{FF2B5EF4-FFF2-40B4-BE49-F238E27FC236}">
                <a16:creationId xmlns:a16="http://schemas.microsoft.com/office/drawing/2014/main" id="{29F5CC49-7481-416A-B486-71B0125EAF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BA9C35-2B7E-429A-95CB-8448FB4CE4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5E8B50-0438-46B9-BF14-18C5ED964BB5}" type="slidenum">
              <a:rPr lang="en-US" smtClean="0"/>
              <a:t>‹#›</a:t>
            </a:fld>
            <a:endParaRPr lang="en-US"/>
          </a:p>
        </p:txBody>
      </p:sp>
    </p:spTree>
    <p:extLst>
      <p:ext uri="{BB962C8B-B14F-4D97-AF65-F5344CB8AC3E}">
        <p14:creationId xmlns:p14="http://schemas.microsoft.com/office/powerpoint/2010/main" val="1385584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0000">
              <a:srgbClr val="433E73"/>
            </a:gs>
            <a:gs pos="16000">
              <a:srgbClr val="513374"/>
            </a:gs>
            <a:gs pos="52000">
              <a:srgbClr val="344B73"/>
            </a:gs>
            <a:gs pos="71000">
              <a:srgbClr val="324D74"/>
            </a:gs>
            <a:gs pos="88000">
              <a:srgbClr val="0E6B73"/>
            </a:gs>
          </a:gsLst>
          <a:lin ang="18900000" scaled="1"/>
          <a:tileRect/>
        </a:gra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F58D9B7-5179-4533-B50D-C424F16B2EEB}"/>
              </a:ext>
            </a:extLst>
          </p:cNvPr>
          <p:cNvSpPr txBox="1"/>
          <p:nvPr/>
        </p:nvSpPr>
        <p:spPr>
          <a:xfrm>
            <a:off x="1459382" y="2659559"/>
            <a:ext cx="9158577" cy="769441"/>
          </a:xfrm>
          <a:prstGeom prst="rect">
            <a:avLst/>
          </a:prstGeom>
          <a:noFill/>
        </p:spPr>
        <p:txBody>
          <a:bodyPr wrap="square" rtlCol="0">
            <a:spAutoFit/>
          </a:bodyPr>
          <a:lstStyle/>
          <a:p>
            <a:pPr algn="ctr"/>
            <a:r>
              <a:rPr lang="en-US" sz="4400" b="1" dirty="0">
                <a:solidFill>
                  <a:schemeClr val="bg1"/>
                </a:solidFill>
                <a:latin typeface="Aharoni" panose="02010803020104030203" pitchFamily="2" charset="-79"/>
                <a:cs typeface="Aharoni" panose="02010803020104030203" pitchFamily="2" charset="-79"/>
              </a:rPr>
              <a:t>Length of Stay Project</a:t>
            </a:r>
          </a:p>
        </p:txBody>
      </p:sp>
      <p:sp>
        <p:nvSpPr>
          <p:cNvPr id="11" name="TextBox 10">
            <a:extLst>
              <a:ext uri="{FF2B5EF4-FFF2-40B4-BE49-F238E27FC236}">
                <a16:creationId xmlns:a16="http://schemas.microsoft.com/office/drawing/2014/main" id="{1C46F4BD-6D7A-4B0D-B29B-4CAE82BF044B}"/>
              </a:ext>
            </a:extLst>
          </p:cNvPr>
          <p:cNvSpPr txBox="1"/>
          <p:nvPr/>
        </p:nvSpPr>
        <p:spPr>
          <a:xfrm>
            <a:off x="8843748" y="5472545"/>
            <a:ext cx="3643953" cy="830997"/>
          </a:xfrm>
          <a:prstGeom prst="rect">
            <a:avLst/>
          </a:prstGeom>
          <a:noFill/>
        </p:spPr>
        <p:txBody>
          <a:bodyPr wrap="square" rtlCol="0">
            <a:spAutoFit/>
          </a:bodyPr>
          <a:lstStyle/>
          <a:p>
            <a:pPr algn="ctr"/>
            <a:r>
              <a:rPr lang="en-US" sz="2400" b="1" dirty="0">
                <a:solidFill>
                  <a:schemeClr val="bg1"/>
                </a:solidFill>
                <a:latin typeface="Aharoni" panose="020B0604020202020204" pitchFamily="2" charset="-79"/>
                <a:cs typeface="Aharoni" panose="020B0604020202020204" pitchFamily="2" charset="-79"/>
              </a:rPr>
              <a:t>Xiao Xu</a:t>
            </a:r>
          </a:p>
          <a:p>
            <a:pPr algn="ctr"/>
            <a:r>
              <a:rPr lang="en-US" sz="2400" b="1" dirty="0">
                <a:solidFill>
                  <a:schemeClr val="bg1"/>
                </a:solidFill>
                <a:latin typeface="Aharoni" panose="020B0604020202020204" pitchFamily="2" charset="-79"/>
                <a:cs typeface="Aharoni" panose="020B0604020202020204" pitchFamily="2" charset="-79"/>
              </a:rPr>
              <a:t>8/10/2021</a:t>
            </a:r>
          </a:p>
        </p:txBody>
      </p:sp>
    </p:spTree>
    <p:extLst>
      <p:ext uri="{BB962C8B-B14F-4D97-AF65-F5344CB8AC3E}">
        <p14:creationId xmlns:p14="http://schemas.microsoft.com/office/powerpoint/2010/main" val="2958885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30000">
              <a:srgbClr val="433E73"/>
            </a:gs>
            <a:gs pos="16000">
              <a:srgbClr val="513374"/>
            </a:gs>
            <a:gs pos="52000">
              <a:srgbClr val="344B73"/>
            </a:gs>
            <a:gs pos="71000">
              <a:srgbClr val="324D74"/>
            </a:gs>
            <a:gs pos="88000">
              <a:srgbClr val="0E6B73"/>
            </a:gs>
          </a:gsLst>
          <a:lin ang="18900000" scaled="1"/>
          <a:tileRect/>
        </a:gra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F58D9B7-5179-4533-B50D-C424F16B2EEB}"/>
              </a:ext>
            </a:extLst>
          </p:cNvPr>
          <p:cNvSpPr txBox="1"/>
          <p:nvPr/>
        </p:nvSpPr>
        <p:spPr>
          <a:xfrm>
            <a:off x="1411614" y="284848"/>
            <a:ext cx="9158577" cy="769441"/>
          </a:xfrm>
          <a:prstGeom prst="rect">
            <a:avLst/>
          </a:prstGeom>
          <a:noFill/>
        </p:spPr>
        <p:txBody>
          <a:bodyPr wrap="square" rtlCol="0">
            <a:spAutoFit/>
          </a:bodyPr>
          <a:lstStyle/>
          <a:p>
            <a:pPr algn="ctr"/>
            <a:r>
              <a:rPr lang="en-US" sz="4400" b="1" dirty="0">
                <a:solidFill>
                  <a:schemeClr val="bg1"/>
                </a:solidFill>
                <a:latin typeface="Aharoni" panose="02010803020104030203" pitchFamily="2" charset="-79"/>
                <a:cs typeface="Aharoni" panose="02010803020104030203" pitchFamily="2" charset="-79"/>
              </a:rPr>
              <a:t>Feature Selection</a:t>
            </a:r>
          </a:p>
        </p:txBody>
      </p:sp>
      <p:sp>
        <p:nvSpPr>
          <p:cNvPr id="2" name="TextBox 1">
            <a:extLst>
              <a:ext uri="{FF2B5EF4-FFF2-40B4-BE49-F238E27FC236}">
                <a16:creationId xmlns:a16="http://schemas.microsoft.com/office/drawing/2014/main" id="{5AAAD0E3-47AE-4043-946B-DFB982DE2E22}"/>
              </a:ext>
            </a:extLst>
          </p:cNvPr>
          <p:cNvSpPr txBox="1"/>
          <p:nvPr/>
        </p:nvSpPr>
        <p:spPr>
          <a:xfrm>
            <a:off x="2531096" y="2364858"/>
            <a:ext cx="8208240" cy="2246769"/>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solidFill>
                  <a:schemeClr val="bg1"/>
                </a:solidFill>
                <a:latin typeface="Aharoni" panose="02010803020104030203" pitchFamily="2" charset="-79"/>
                <a:cs typeface="Aharoni" panose="02010803020104030203" pitchFamily="2" charset="-79"/>
              </a:rPr>
              <a:t>Avoid choosing variables has multicollinearity problem</a:t>
            </a:r>
          </a:p>
          <a:p>
            <a:pPr marL="285750" indent="-285750">
              <a:buFont typeface="Arial" panose="020B0604020202020204" pitchFamily="34" charset="0"/>
              <a:buChar char="•"/>
            </a:pPr>
            <a:endParaRPr lang="en-US" altLang="zh-CN" sz="2000" dirty="0">
              <a:solidFill>
                <a:schemeClr val="bg1"/>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endParaRPr lang="en-US" sz="2000" dirty="0">
              <a:solidFill>
                <a:schemeClr val="bg1"/>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r>
              <a:rPr lang="en-US" sz="2000" dirty="0">
                <a:solidFill>
                  <a:schemeClr val="bg1"/>
                </a:solidFill>
                <a:latin typeface="Aharoni" panose="02010803020104030203" pitchFamily="2" charset="-79"/>
                <a:cs typeface="Aharoni" panose="02010803020104030203" pitchFamily="2" charset="-79"/>
              </a:rPr>
              <a:t>Avoid categorical variable with too many unique values</a:t>
            </a:r>
          </a:p>
          <a:p>
            <a:pPr marL="285750" indent="-285750">
              <a:buFont typeface="Arial" panose="020B0604020202020204" pitchFamily="34" charset="0"/>
              <a:buChar char="•"/>
            </a:pPr>
            <a:endParaRPr lang="en-US" sz="2000" dirty="0">
              <a:solidFill>
                <a:schemeClr val="bg1"/>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endParaRPr lang="en-US" sz="2000" dirty="0">
              <a:solidFill>
                <a:schemeClr val="bg1"/>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r>
              <a:rPr lang="en-US" sz="2000" dirty="0">
                <a:solidFill>
                  <a:schemeClr val="bg1"/>
                </a:solidFill>
                <a:latin typeface="Aharoni" panose="02010803020104030203" pitchFamily="2" charset="-79"/>
                <a:cs typeface="Aharoni" panose="02010803020104030203" pitchFamily="2" charset="-79"/>
              </a:rPr>
              <a:t>Do not make the model too complex (Overfitting)</a:t>
            </a:r>
          </a:p>
        </p:txBody>
      </p:sp>
    </p:spTree>
    <p:extLst>
      <p:ext uri="{BB962C8B-B14F-4D97-AF65-F5344CB8AC3E}">
        <p14:creationId xmlns:p14="http://schemas.microsoft.com/office/powerpoint/2010/main" val="664834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30000">
              <a:srgbClr val="433E73"/>
            </a:gs>
            <a:gs pos="16000">
              <a:srgbClr val="513374"/>
            </a:gs>
            <a:gs pos="52000">
              <a:srgbClr val="344B73"/>
            </a:gs>
            <a:gs pos="71000">
              <a:srgbClr val="324D74"/>
            </a:gs>
            <a:gs pos="88000">
              <a:srgbClr val="0E6B73"/>
            </a:gs>
          </a:gsLst>
          <a:lin ang="18900000" scaled="1"/>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0DD392-DDD1-4E4C-8D09-C887E9B2F078}"/>
              </a:ext>
            </a:extLst>
          </p:cNvPr>
          <p:cNvSpPr txBox="1"/>
          <p:nvPr/>
        </p:nvSpPr>
        <p:spPr>
          <a:xfrm>
            <a:off x="1411614" y="284848"/>
            <a:ext cx="9158577" cy="769441"/>
          </a:xfrm>
          <a:prstGeom prst="rect">
            <a:avLst/>
          </a:prstGeom>
          <a:noFill/>
        </p:spPr>
        <p:txBody>
          <a:bodyPr wrap="square" rtlCol="0">
            <a:spAutoFit/>
          </a:bodyPr>
          <a:lstStyle/>
          <a:p>
            <a:pPr algn="ctr"/>
            <a:r>
              <a:rPr lang="en-US" sz="4400" b="1" dirty="0">
                <a:solidFill>
                  <a:schemeClr val="bg1"/>
                </a:solidFill>
                <a:latin typeface="Aharoni" panose="02010803020104030203" pitchFamily="2" charset="-79"/>
                <a:cs typeface="Aharoni" panose="02010803020104030203" pitchFamily="2" charset="-79"/>
              </a:rPr>
              <a:t>Model Accuracy</a:t>
            </a:r>
          </a:p>
        </p:txBody>
      </p:sp>
      <p:sp>
        <p:nvSpPr>
          <p:cNvPr id="3" name="TextBox 2">
            <a:extLst>
              <a:ext uri="{FF2B5EF4-FFF2-40B4-BE49-F238E27FC236}">
                <a16:creationId xmlns:a16="http://schemas.microsoft.com/office/drawing/2014/main" id="{9F09A907-9235-490D-B322-472CE4782F00}"/>
              </a:ext>
            </a:extLst>
          </p:cNvPr>
          <p:cNvSpPr txBox="1"/>
          <p:nvPr/>
        </p:nvSpPr>
        <p:spPr>
          <a:xfrm>
            <a:off x="732817" y="3181030"/>
            <a:ext cx="3988340" cy="369332"/>
          </a:xfrm>
          <a:prstGeom prst="rect">
            <a:avLst/>
          </a:prstGeom>
          <a:noFill/>
        </p:spPr>
        <p:txBody>
          <a:bodyPr wrap="square" rtlCol="0">
            <a:spAutoFit/>
          </a:bodyPr>
          <a:lstStyle/>
          <a:p>
            <a:r>
              <a:rPr lang="en-US" dirty="0">
                <a:solidFill>
                  <a:schemeClr val="bg1"/>
                </a:solidFill>
                <a:latin typeface="Aharoni" panose="02010803020104030203" pitchFamily="2" charset="-79"/>
                <a:cs typeface="Aharoni" panose="02010803020104030203" pitchFamily="2" charset="-79"/>
              </a:rPr>
              <a:t>Decision Tree Model</a:t>
            </a:r>
          </a:p>
        </p:txBody>
      </p:sp>
      <p:sp>
        <p:nvSpPr>
          <p:cNvPr id="7" name="TextBox 6">
            <a:extLst>
              <a:ext uri="{FF2B5EF4-FFF2-40B4-BE49-F238E27FC236}">
                <a16:creationId xmlns:a16="http://schemas.microsoft.com/office/drawing/2014/main" id="{A34E3351-A10C-4B78-B543-1665ABE7382C}"/>
              </a:ext>
            </a:extLst>
          </p:cNvPr>
          <p:cNvSpPr txBox="1"/>
          <p:nvPr/>
        </p:nvSpPr>
        <p:spPr>
          <a:xfrm>
            <a:off x="732817" y="4938407"/>
            <a:ext cx="3988340" cy="369332"/>
          </a:xfrm>
          <a:prstGeom prst="rect">
            <a:avLst/>
          </a:prstGeom>
          <a:noFill/>
        </p:spPr>
        <p:txBody>
          <a:bodyPr wrap="square" rtlCol="0">
            <a:spAutoFit/>
          </a:bodyPr>
          <a:lstStyle/>
          <a:p>
            <a:r>
              <a:rPr lang="en-US" dirty="0">
                <a:solidFill>
                  <a:schemeClr val="bg1"/>
                </a:solidFill>
                <a:latin typeface="Aharoni" panose="02010803020104030203" pitchFamily="2" charset="-79"/>
                <a:cs typeface="Aharoni" panose="02010803020104030203" pitchFamily="2" charset="-79"/>
              </a:rPr>
              <a:t>Random Forest Model</a:t>
            </a:r>
          </a:p>
        </p:txBody>
      </p:sp>
      <p:sp>
        <p:nvSpPr>
          <p:cNvPr id="8" name="TextBox 7">
            <a:extLst>
              <a:ext uri="{FF2B5EF4-FFF2-40B4-BE49-F238E27FC236}">
                <a16:creationId xmlns:a16="http://schemas.microsoft.com/office/drawing/2014/main" id="{BE60D842-B1E1-4703-AEBD-F5AD7640838A}"/>
              </a:ext>
            </a:extLst>
          </p:cNvPr>
          <p:cNvSpPr txBox="1"/>
          <p:nvPr/>
        </p:nvSpPr>
        <p:spPr>
          <a:xfrm>
            <a:off x="732817" y="1472992"/>
            <a:ext cx="3988340" cy="369332"/>
          </a:xfrm>
          <a:prstGeom prst="rect">
            <a:avLst/>
          </a:prstGeom>
          <a:noFill/>
        </p:spPr>
        <p:txBody>
          <a:bodyPr wrap="square" rtlCol="0">
            <a:spAutoFit/>
          </a:bodyPr>
          <a:lstStyle/>
          <a:p>
            <a:r>
              <a:rPr lang="en-US" dirty="0">
                <a:solidFill>
                  <a:schemeClr val="bg1"/>
                </a:solidFill>
                <a:latin typeface="Aharoni" panose="02010803020104030203" pitchFamily="2" charset="-79"/>
                <a:cs typeface="Aharoni" panose="02010803020104030203" pitchFamily="2" charset="-79"/>
              </a:rPr>
              <a:t>Logistic Regression Model</a:t>
            </a:r>
          </a:p>
        </p:txBody>
      </p:sp>
      <p:pic>
        <p:nvPicPr>
          <p:cNvPr id="6" name="Picture 5" descr="Graphical user interface, application, Word&#10;&#10;Description automatically generated">
            <a:extLst>
              <a:ext uri="{FF2B5EF4-FFF2-40B4-BE49-F238E27FC236}">
                <a16:creationId xmlns:a16="http://schemas.microsoft.com/office/drawing/2014/main" id="{1F3FCC8B-CACB-4EC6-BEC4-6B8381B9C571}"/>
              </a:ext>
            </a:extLst>
          </p:cNvPr>
          <p:cNvPicPr>
            <a:picLocks noChangeAspect="1"/>
          </p:cNvPicPr>
          <p:nvPr/>
        </p:nvPicPr>
        <p:blipFill>
          <a:blip r:embed="rId3"/>
          <a:stretch>
            <a:fillRect/>
          </a:stretch>
        </p:blipFill>
        <p:spPr>
          <a:xfrm>
            <a:off x="732817" y="1932930"/>
            <a:ext cx="4208327" cy="1024366"/>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D5BF99D4-66BD-470C-AF47-20B62949D0F4}"/>
              </a:ext>
            </a:extLst>
          </p:cNvPr>
          <p:cNvPicPr>
            <a:picLocks noChangeAspect="1"/>
          </p:cNvPicPr>
          <p:nvPr/>
        </p:nvPicPr>
        <p:blipFill>
          <a:blip r:embed="rId4"/>
          <a:stretch>
            <a:fillRect/>
          </a:stretch>
        </p:blipFill>
        <p:spPr>
          <a:xfrm>
            <a:off x="732817" y="3589592"/>
            <a:ext cx="4208326" cy="1145547"/>
          </a:xfrm>
          <a:prstGeom prst="rect">
            <a:avLst/>
          </a:prstGeom>
        </p:spPr>
      </p:pic>
      <p:pic>
        <p:nvPicPr>
          <p:cNvPr id="14" name="Picture 13" descr="Graphical user interface, text, application&#10;&#10;Description automatically generated">
            <a:extLst>
              <a:ext uri="{FF2B5EF4-FFF2-40B4-BE49-F238E27FC236}">
                <a16:creationId xmlns:a16="http://schemas.microsoft.com/office/drawing/2014/main" id="{1EBE22A2-C602-41FE-B039-BF2AA4D6A017}"/>
              </a:ext>
            </a:extLst>
          </p:cNvPr>
          <p:cNvPicPr>
            <a:picLocks noChangeAspect="1"/>
          </p:cNvPicPr>
          <p:nvPr/>
        </p:nvPicPr>
        <p:blipFill>
          <a:blip r:embed="rId5"/>
          <a:stretch>
            <a:fillRect/>
          </a:stretch>
        </p:blipFill>
        <p:spPr>
          <a:xfrm>
            <a:off x="732818" y="5472021"/>
            <a:ext cx="4208325" cy="1145547"/>
          </a:xfrm>
          <a:prstGeom prst="rect">
            <a:avLst/>
          </a:prstGeom>
        </p:spPr>
      </p:pic>
      <p:sp>
        <p:nvSpPr>
          <p:cNvPr id="15" name="TextBox 14">
            <a:extLst>
              <a:ext uri="{FF2B5EF4-FFF2-40B4-BE49-F238E27FC236}">
                <a16:creationId xmlns:a16="http://schemas.microsoft.com/office/drawing/2014/main" id="{EE98B611-17D0-4DB3-8C89-4198D4A845FB}"/>
              </a:ext>
            </a:extLst>
          </p:cNvPr>
          <p:cNvSpPr txBox="1"/>
          <p:nvPr/>
        </p:nvSpPr>
        <p:spPr>
          <a:xfrm>
            <a:off x="6530503" y="2260447"/>
            <a:ext cx="3988340" cy="369332"/>
          </a:xfrm>
          <a:prstGeom prst="rect">
            <a:avLst/>
          </a:prstGeom>
          <a:noFill/>
        </p:spPr>
        <p:txBody>
          <a:bodyPr wrap="square" rtlCol="0">
            <a:spAutoFit/>
          </a:bodyPr>
          <a:lstStyle/>
          <a:p>
            <a:r>
              <a:rPr lang="en-US" dirty="0">
                <a:solidFill>
                  <a:schemeClr val="bg1"/>
                </a:solidFill>
                <a:latin typeface="Aharoni" panose="02010803020104030203" pitchFamily="2" charset="-79"/>
                <a:cs typeface="Aharoni" panose="02010803020104030203" pitchFamily="2" charset="-79"/>
              </a:rPr>
              <a:t>P</a:t>
            </a:r>
            <a:r>
              <a:rPr lang="en-US" altLang="zh-CN" dirty="0">
                <a:solidFill>
                  <a:schemeClr val="bg1"/>
                </a:solidFill>
                <a:latin typeface="Aharoni" panose="02010803020104030203" pitchFamily="2" charset="-79"/>
                <a:cs typeface="Aharoni" panose="02010803020104030203" pitchFamily="2" charset="-79"/>
              </a:rPr>
              <a:t>rediction Accuracy: </a:t>
            </a:r>
            <a:r>
              <a:rPr lang="en-US" altLang="zh-CN" dirty="0">
                <a:solidFill>
                  <a:schemeClr val="bg1"/>
                </a:solidFill>
                <a:latin typeface="Arial Black" panose="020B0A04020102020204" pitchFamily="34" charset="0"/>
                <a:cs typeface="Aharoni" panose="02010803020104030203" pitchFamily="2" charset="-79"/>
              </a:rPr>
              <a:t>55.93%</a:t>
            </a:r>
            <a:endParaRPr lang="en-US" dirty="0">
              <a:solidFill>
                <a:schemeClr val="bg1"/>
              </a:solidFill>
              <a:latin typeface="Arial Black" panose="020B0A04020102020204" pitchFamily="34" charset="0"/>
              <a:cs typeface="Aharoni" panose="02010803020104030203" pitchFamily="2" charset="-79"/>
            </a:endParaRPr>
          </a:p>
        </p:txBody>
      </p:sp>
      <p:sp>
        <p:nvSpPr>
          <p:cNvPr id="16" name="TextBox 15">
            <a:extLst>
              <a:ext uri="{FF2B5EF4-FFF2-40B4-BE49-F238E27FC236}">
                <a16:creationId xmlns:a16="http://schemas.microsoft.com/office/drawing/2014/main" id="{F7611FAB-B36B-42C5-A6FB-E2408A969FC9}"/>
              </a:ext>
            </a:extLst>
          </p:cNvPr>
          <p:cNvSpPr txBox="1"/>
          <p:nvPr/>
        </p:nvSpPr>
        <p:spPr>
          <a:xfrm>
            <a:off x="6530503" y="3858890"/>
            <a:ext cx="3988340" cy="369332"/>
          </a:xfrm>
          <a:prstGeom prst="rect">
            <a:avLst/>
          </a:prstGeom>
          <a:noFill/>
        </p:spPr>
        <p:txBody>
          <a:bodyPr wrap="square" rtlCol="0">
            <a:spAutoFit/>
          </a:bodyPr>
          <a:lstStyle/>
          <a:p>
            <a:r>
              <a:rPr lang="en-US" dirty="0">
                <a:solidFill>
                  <a:schemeClr val="bg1"/>
                </a:solidFill>
                <a:latin typeface="Aharoni" panose="02010803020104030203" pitchFamily="2" charset="-79"/>
                <a:cs typeface="Aharoni" panose="02010803020104030203" pitchFamily="2" charset="-79"/>
              </a:rPr>
              <a:t>P</a:t>
            </a:r>
            <a:r>
              <a:rPr lang="en-US" altLang="zh-CN" dirty="0">
                <a:solidFill>
                  <a:schemeClr val="bg1"/>
                </a:solidFill>
                <a:latin typeface="Aharoni" panose="02010803020104030203" pitchFamily="2" charset="-79"/>
                <a:cs typeface="Aharoni" panose="02010803020104030203" pitchFamily="2" charset="-79"/>
              </a:rPr>
              <a:t>rediction Accuracy: </a:t>
            </a:r>
            <a:r>
              <a:rPr lang="en-US" altLang="zh-CN" dirty="0">
                <a:solidFill>
                  <a:schemeClr val="bg1"/>
                </a:solidFill>
                <a:latin typeface="Arial Black" panose="020B0A04020102020204" pitchFamily="34" charset="0"/>
                <a:cs typeface="Aharoni" panose="02010803020104030203" pitchFamily="2" charset="-79"/>
              </a:rPr>
              <a:t>50.98%</a:t>
            </a:r>
            <a:endParaRPr lang="en-US" dirty="0">
              <a:solidFill>
                <a:schemeClr val="bg1"/>
              </a:solidFill>
              <a:latin typeface="Arial Black" panose="020B0A04020102020204" pitchFamily="34" charset="0"/>
              <a:cs typeface="Aharoni" panose="02010803020104030203" pitchFamily="2" charset="-79"/>
            </a:endParaRPr>
          </a:p>
        </p:txBody>
      </p:sp>
      <p:sp>
        <p:nvSpPr>
          <p:cNvPr id="17" name="TextBox 16">
            <a:extLst>
              <a:ext uri="{FF2B5EF4-FFF2-40B4-BE49-F238E27FC236}">
                <a16:creationId xmlns:a16="http://schemas.microsoft.com/office/drawing/2014/main" id="{5579F04F-C0AA-4D58-B801-0BD934A6D1BA}"/>
              </a:ext>
            </a:extLst>
          </p:cNvPr>
          <p:cNvSpPr txBox="1"/>
          <p:nvPr/>
        </p:nvSpPr>
        <p:spPr>
          <a:xfrm>
            <a:off x="6581851" y="5752176"/>
            <a:ext cx="3988340" cy="369332"/>
          </a:xfrm>
          <a:prstGeom prst="rect">
            <a:avLst/>
          </a:prstGeom>
          <a:noFill/>
        </p:spPr>
        <p:txBody>
          <a:bodyPr wrap="square" rtlCol="0">
            <a:spAutoFit/>
          </a:bodyPr>
          <a:lstStyle/>
          <a:p>
            <a:r>
              <a:rPr lang="en-US" dirty="0">
                <a:solidFill>
                  <a:schemeClr val="bg1"/>
                </a:solidFill>
                <a:latin typeface="Aharoni" panose="02010803020104030203" pitchFamily="2" charset="-79"/>
                <a:cs typeface="Aharoni" panose="02010803020104030203" pitchFamily="2" charset="-79"/>
              </a:rPr>
              <a:t>P</a:t>
            </a:r>
            <a:r>
              <a:rPr lang="en-US" altLang="zh-CN" dirty="0">
                <a:solidFill>
                  <a:schemeClr val="bg1"/>
                </a:solidFill>
                <a:latin typeface="Aharoni" panose="02010803020104030203" pitchFamily="2" charset="-79"/>
                <a:cs typeface="Aharoni" panose="02010803020104030203" pitchFamily="2" charset="-79"/>
              </a:rPr>
              <a:t>rediction Accuracy: </a:t>
            </a:r>
            <a:r>
              <a:rPr lang="en-US" altLang="zh-CN" dirty="0">
                <a:solidFill>
                  <a:schemeClr val="bg1"/>
                </a:solidFill>
                <a:latin typeface="Arial Black" panose="020B0A04020102020204" pitchFamily="34" charset="0"/>
                <a:cs typeface="Aharoni" panose="02010803020104030203" pitchFamily="2" charset="-79"/>
              </a:rPr>
              <a:t>58.11%</a:t>
            </a:r>
            <a:endParaRPr lang="en-US" dirty="0">
              <a:solidFill>
                <a:schemeClr val="bg1"/>
              </a:solidFill>
              <a:latin typeface="Arial Black" panose="020B0A04020102020204" pitchFamily="34" charset="0"/>
              <a:cs typeface="Aharoni" panose="02010803020104030203" pitchFamily="2" charset="-79"/>
            </a:endParaRPr>
          </a:p>
        </p:txBody>
      </p:sp>
    </p:spTree>
    <p:extLst>
      <p:ext uri="{BB962C8B-B14F-4D97-AF65-F5344CB8AC3E}">
        <p14:creationId xmlns:p14="http://schemas.microsoft.com/office/powerpoint/2010/main" val="2678093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30000">
              <a:srgbClr val="433E73"/>
            </a:gs>
            <a:gs pos="16000">
              <a:srgbClr val="513374"/>
            </a:gs>
            <a:gs pos="52000">
              <a:srgbClr val="344B73"/>
            </a:gs>
            <a:gs pos="71000">
              <a:srgbClr val="324D74"/>
            </a:gs>
            <a:gs pos="88000">
              <a:srgbClr val="0E6B73"/>
            </a:gs>
          </a:gsLst>
          <a:lin ang="18900000" scaled="1"/>
          <a:tileRect/>
        </a:gra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F58D9B7-5179-4533-B50D-C424F16B2EEB}"/>
              </a:ext>
            </a:extLst>
          </p:cNvPr>
          <p:cNvSpPr txBox="1"/>
          <p:nvPr/>
        </p:nvSpPr>
        <p:spPr>
          <a:xfrm>
            <a:off x="1411614" y="284848"/>
            <a:ext cx="9158577" cy="769441"/>
          </a:xfrm>
          <a:prstGeom prst="rect">
            <a:avLst/>
          </a:prstGeom>
          <a:noFill/>
        </p:spPr>
        <p:txBody>
          <a:bodyPr wrap="square" rtlCol="0">
            <a:spAutoFit/>
          </a:bodyPr>
          <a:lstStyle/>
          <a:p>
            <a:pPr algn="ctr"/>
            <a:r>
              <a:rPr lang="en-US" sz="4400" b="1" dirty="0">
                <a:solidFill>
                  <a:schemeClr val="bg1"/>
                </a:solidFill>
                <a:latin typeface="Aharoni" panose="02010803020104030203" pitchFamily="2" charset="-79"/>
                <a:cs typeface="Aharoni" panose="02010803020104030203" pitchFamily="2" charset="-79"/>
              </a:rPr>
              <a:t>Thoughts &amp; Notes</a:t>
            </a:r>
          </a:p>
        </p:txBody>
      </p:sp>
      <p:sp>
        <p:nvSpPr>
          <p:cNvPr id="3" name="TextBox 2">
            <a:extLst>
              <a:ext uri="{FF2B5EF4-FFF2-40B4-BE49-F238E27FC236}">
                <a16:creationId xmlns:a16="http://schemas.microsoft.com/office/drawing/2014/main" id="{DB3952AB-462B-4C76-B8C2-D8BC102C0913}"/>
              </a:ext>
            </a:extLst>
          </p:cNvPr>
          <p:cNvSpPr txBox="1"/>
          <p:nvPr/>
        </p:nvSpPr>
        <p:spPr>
          <a:xfrm>
            <a:off x="3009090" y="2060936"/>
            <a:ext cx="6738026" cy="3170099"/>
          </a:xfrm>
          <a:prstGeom prst="rect">
            <a:avLst/>
          </a:prstGeom>
          <a:noFill/>
        </p:spPr>
        <p:txBody>
          <a:bodyPr wrap="square" rtlCol="0">
            <a:spAutoFit/>
          </a:bodyPr>
          <a:lstStyle/>
          <a:p>
            <a:pPr marL="342900" indent="-342900">
              <a:buAutoNum type="arabicPeriod"/>
            </a:pPr>
            <a:r>
              <a:rPr lang="en-US" sz="2000" dirty="0">
                <a:solidFill>
                  <a:schemeClr val="bg1"/>
                </a:solidFill>
                <a:latin typeface="Arial Black" panose="020B0A04020102020204" pitchFamily="34" charset="0"/>
              </a:rPr>
              <a:t>Always focus on the goal of the </a:t>
            </a:r>
            <a:r>
              <a:rPr lang="en-US" altLang="zh-CN" sz="2000" dirty="0">
                <a:solidFill>
                  <a:schemeClr val="bg1"/>
                </a:solidFill>
                <a:latin typeface="Arial Black" panose="020B0A04020102020204" pitchFamily="34" charset="0"/>
              </a:rPr>
              <a:t>task</a:t>
            </a:r>
          </a:p>
          <a:p>
            <a:pPr marL="342900" indent="-342900">
              <a:buAutoNum type="arabicPeriod"/>
            </a:pPr>
            <a:endParaRPr lang="en-US" sz="2000" dirty="0">
              <a:solidFill>
                <a:schemeClr val="bg1"/>
              </a:solidFill>
              <a:latin typeface="Arial Black" panose="020B0A04020102020204" pitchFamily="34" charset="0"/>
            </a:endParaRPr>
          </a:p>
          <a:p>
            <a:pPr marL="342900" indent="-342900">
              <a:buAutoNum type="arabicPeriod"/>
            </a:pPr>
            <a:endParaRPr lang="en-US" sz="2000" dirty="0">
              <a:solidFill>
                <a:schemeClr val="bg1"/>
              </a:solidFill>
              <a:latin typeface="Arial Black" panose="020B0A04020102020204" pitchFamily="34" charset="0"/>
            </a:endParaRPr>
          </a:p>
          <a:p>
            <a:r>
              <a:rPr lang="en-US" sz="2000" dirty="0">
                <a:solidFill>
                  <a:schemeClr val="bg1"/>
                </a:solidFill>
                <a:latin typeface="Arial Black" panose="020B0A04020102020204" pitchFamily="34" charset="0"/>
              </a:rPr>
              <a:t>2. Try as much as you can within deadline</a:t>
            </a:r>
          </a:p>
          <a:p>
            <a:endParaRPr lang="en-US" sz="2000" dirty="0">
              <a:solidFill>
                <a:schemeClr val="bg1"/>
              </a:solidFill>
              <a:latin typeface="Arial Black" panose="020B0A04020102020204" pitchFamily="34" charset="0"/>
            </a:endParaRPr>
          </a:p>
          <a:p>
            <a:endParaRPr lang="en-US" sz="2000" dirty="0">
              <a:solidFill>
                <a:schemeClr val="bg1"/>
              </a:solidFill>
              <a:latin typeface="Arial Black" panose="020B0A04020102020204" pitchFamily="34" charset="0"/>
            </a:endParaRPr>
          </a:p>
          <a:p>
            <a:r>
              <a:rPr lang="en-US" sz="2000" dirty="0">
                <a:solidFill>
                  <a:schemeClr val="bg1"/>
                </a:solidFill>
                <a:latin typeface="Arial Black" panose="020B0A04020102020204" pitchFamily="34" charset="0"/>
              </a:rPr>
              <a:t>3.Follow the industry standard &amp; code and respect patient’s privacy</a:t>
            </a:r>
          </a:p>
          <a:p>
            <a:endParaRPr lang="en-US" sz="2000" dirty="0">
              <a:solidFill>
                <a:schemeClr val="bg1"/>
              </a:solidFill>
              <a:latin typeface="Arial Black" panose="020B0A04020102020204" pitchFamily="34" charset="0"/>
            </a:endParaRPr>
          </a:p>
          <a:p>
            <a:endParaRPr lang="en-US" sz="20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3748064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30000">
              <a:srgbClr val="433E73"/>
            </a:gs>
            <a:gs pos="16000">
              <a:srgbClr val="513374"/>
            </a:gs>
            <a:gs pos="52000">
              <a:srgbClr val="344B73"/>
            </a:gs>
            <a:gs pos="71000">
              <a:srgbClr val="324D74"/>
            </a:gs>
            <a:gs pos="88000">
              <a:srgbClr val="0E6B73"/>
            </a:gs>
          </a:gsLst>
          <a:lin ang="18900000" scaled="1"/>
          <a:tileRect/>
        </a:gra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F58D9B7-5179-4533-B50D-C424F16B2EEB}"/>
              </a:ext>
            </a:extLst>
          </p:cNvPr>
          <p:cNvSpPr txBox="1"/>
          <p:nvPr/>
        </p:nvSpPr>
        <p:spPr>
          <a:xfrm>
            <a:off x="1296072" y="421621"/>
            <a:ext cx="9158577" cy="707886"/>
          </a:xfrm>
          <a:prstGeom prst="rect">
            <a:avLst/>
          </a:prstGeom>
          <a:noFill/>
        </p:spPr>
        <p:txBody>
          <a:bodyPr wrap="square" rtlCol="0">
            <a:spAutoFit/>
          </a:bodyPr>
          <a:lstStyle/>
          <a:p>
            <a:pPr algn="ctr"/>
            <a:r>
              <a:rPr lang="en-US" sz="4000" b="1" dirty="0">
                <a:solidFill>
                  <a:schemeClr val="bg1"/>
                </a:solidFill>
                <a:latin typeface="Aharoni" panose="02010803020104030203" pitchFamily="2" charset="-79"/>
                <a:cs typeface="Aharoni" panose="02010803020104030203" pitchFamily="2" charset="-79"/>
              </a:rPr>
              <a:t>Project Overview</a:t>
            </a:r>
          </a:p>
        </p:txBody>
      </p:sp>
      <p:sp>
        <p:nvSpPr>
          <p:cNvPr id="2" name="TextBox 1">
            <a:extLst>
              <a:ext uri="{FF2B5EF4-FFF2-40B4-BE49-F238E27FC236}">
                <a16:creationId xmlns:a16="http://schemas.microsoft.com/office/drawing/2014/main" id="{CAB9F85B-A1CA-41FA-91F5-25C60D8E8990}"/>
              </a:ext>
            </a:extLst>
          </p:cNvPr>
          <p:cNvSpPr txBox="1"/>
          <p:nvPr/>
        </p:nvSpPr>
        <p:spPr>
          <a:xfrm>
            <a:off x="607325" y="1292985"/>
            <a:ext cx="10877265" cy="2273699"/>
          </a:xfrm>
          <a:prstGeom prst="rect">
            <a:avLst/>
          </a:prstGeom>
          <a:noFill/>
        </p:spPr>
        <p:txBody>
          <a:bodyPr wrap="square" rtlCol="0">
            <a:spAutoFit/>
          </a:bodyPr>
          <a:lstStyle/>
          <a:p>
            <a:pPr>
              <a:lnSpc>
                <a:spcPct val="150000"/>
              </a:lnSpc>
            </a:pPr>
            <a:r>
              <a:rPr lang="en-US" sz="2400" b="1" dirty="0">
                <a:solidFill>
                  <a:schemeClr val="bg1"/>
                </a:solidFill>
                <a:latin typeface="Aharoni" panose="02010803020104030203" pitchFamily="2" charset="-79"/>
                <a:cs typeface="Aharoni" panose="02010803020104030203" pitchFamily="2" charset="-79"/>
              </a:rPr>
              <a:t>Background</a:t>
            </a:r>
            <a:r>
              <a:rPr lang="en-US" sz="2000" b="1" dirty="0">
                <a:solidFill>
                  <a:schemeClr val="bg1"/>
                </a:solidFill>
                <a:latin typeface="Aharoni" panose="02010803020104030203" pitchFamily="2" charset="-79"/>
                <a:cs typeface="Aharoni" panose="02010803020104030203" pitchFamily="2" charset="-79"/>
              </a:rPr>
              <a:t> </a:t>
            </a:r>
            <a:r>
              <a:rPr lang="en-US" b="1" dirty="0">
                <a:solidFill>
                  <a:schemeClr val="bg1"/>
                </a:solidFill>
                <a:latin typeface="Aharoni" panose="02010803020104030203" pitchFamily="2" charset="-79"/>
                <a:cs typeface="Aharoni" panose="02010803020104030203" pitchFamily="2" charset="-79"/>
              </a:rPr>
              <a:t>: For the last two years, Covid-19 Pandemic has affected whole medical industry and has raised alarms over one of the most overlooked area to focus: Healthcare Management.</a:t>
            </a:r>
          </a:p>
          <a:p>
            <a:pPr>
              <a:lnSpc>
                <a:spcPct val="150000"/>
              </a:lnSpc>
            </a:pPr>
            <a:r>
              <a:rPr lang="en-US" b="1" dirty="0">
                <a:solidFill>
                  <a:schemeClr val="bg1"/>
                </a:solidFill>
                <a:latin typeface="Aharoni" panose="02010803020104030203" pitchFamily="2" charset="-79"/>
                <a:cs typeface="Aharoni" panose="02010803020104030203" pitchFamily="2" charset="-79"/>
              </a:rPr>
              <a:t>While healthcare management has various use cases for using data analytics, patient length of stay is one critical parameter to observe and predict if one wants to improve the efficiency of the healthcare management.</a:t>
            </a:r>
          </a:p>
        </p:txBody>
      </p:sp>
      <p:sp>
        <p:nvSpPr>
          <p:cNvPr id="5" name="TextBox 4">
            <a:extLst>
              <a:ext uri="{FF2B5EF4-FFF2-40B4-BE49-F238E27FC236}">
                <a16:creationId xmlns:a16="http://schemas.microsoft.com/office/drawing/2014/main" id="{F5F2EA9E-4D8F-4665-B283-1C973D2BB572}"/>
              </a:ext>
            </a:extLst>
          </p:cNvPr>
          <p:cNvSpPr txBox="1"/>
          <p:nvPr/>
        </p:nvSpPr>
        <p:spPr>
          <a:xfrm>
            <a:off x="607325" y="4286393"/>
            <a:ext cx="10877265" cy="1442703"/>
          </a:xfrm>
          <a:prstGeom prst="rect">
            <a:avLst/>
          </a:prstGeom>
          <a:noFill/>
        </p:spPr>
        <p:txBody>
          <a:bodyPr wrap="square" rtlCol="0">
            <a:spAutoFit/>
          </a:bodyPr>
          <a:lstStyle/>
          <a:p>
            <a:pPr>
              <a:lnSpc>
                <a:spcPct val="150000"/>
              </a:lnSpc>
            </a:pPr>
            <a:r>
              <a:rPr lang="en-US" sz="2400" b="1" dirty="0">
                <a:solidFill>
                  <a:schemeClr val="bg1"/>
                </a:solidFill>
                <a:latin typeface="Aharoni" panose="02010803020104030203" pitchFamily="2" charset="-79"/>
                <a:cs typeface="Aharoni" panose="02010803020104030203" pitchFamily="2" charset="-79"/>
              </a:rPr>
              <a:t>Project Goal </a:t>
            </a:r>
            <a:r>
              <a:rPr lang="en-US" b="1" dirty="0">
                <a:solidFill>
                  <a:schemeClr val="bg1"/>
                </a:solidFill>
                <a:latin typeface="Aharoni" panose="02010803020104030203" pitchFamily="2" charset="-79"/>
                <a:cs typeface="Aharoni" panose="02010803020104030203" pitchFamily="2" charset="-79"/>
              </a:rPr>
              <a:t>: The task is to accurately predict the Length of Stay for each patient on case-by-case basis so that the Hospitals and healthcare company can use this information to choose a better plan for the patients and optimize resource allocation.</a:t>
            </a:r>
          </a:p>
        </p:txBody>
      </p:sp>
    </p:spTree>
    <p:extLst>
      <p:ext uri="{BB962C8B-B14F-4D97-AF65-F5344CB8AC3E}">
        <p14:creationId xmlns:p14="http://schemas.microsoft.com/office/powerpoint/2010/main" val="339384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30000">
              <a:srgbClr val="433E73"/>
            </a:gs>
            <a:gs pos="16000">
              <a:srgbClr val="513374"/>
            </a:gs>
            <a:gs pos="52000">
              <a:srgbClr val="344B73"/>
            </a:gs>
            <a:gs pos="71000">
              <a:srgbClr val="324D74"/>
            </a:gs>
            <a:gs pos="88000">
              <a:srgbClr val="0E6B73"/>
            </a:gs>
          </a:gsLst>
          <a:lin ang="18900000" scaled="1"/>
          <a:tileRect/>
        </a:gra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F58D9B7-5179-4533-B50D-C424F16B2EEB}"/>
              </a:ext>
            </a:extLst>
          </p:cNvPr>
          <p:cNvSpPr txBox="1"/>
          <p:nvPr/>
        </p:nvSpPr>
        <p:spPr>
          <a:xfrm>
            <a:off x="1132295" y="312598"/>
            <a:ext cx="9158577" cy="769441"/>
          </a:xfrm>
          <a:prstGeom prst="rect">
            <a:avLst/>
          </a:prstGeom>
          <a:noFill/>
        </p:spPr>
        <p:txBody>
          <a:bodyPr wrap="square" rtlCol="0">
            <a:spAutoFit/>
          </a:bodyPr>
          <a:lstStyle/>
          <a:p>
            <a:pPr algn="ctr"/>
            <a:r>
              <a:rPr lang="en-US" sz="4400" b="1" dirty="0">
                <a:solidFill>
                  <a:schemeClr val="bg1"/>
                </a:solidFill>
                <a:latin typeface="Aharoni" panose="02010803020104030203" pitchFamily="2" charset="-79"/>
                <a:cs typeface="Aharoni" panose="02010803020104030203" pitchFamily="2" charset="-79"/>
              </a:rPr>
              <a:t>Datasets</a:t>
            </a:r>
          </a:p>
        </p:txBody>
      </p:sp>
      <p:sp>
        <p:nvSpPr>
          <p:cNvPr id="4" name="TextBox 3">
            <a:extLst>
              <a:ext uri="{FF2B5EF4-FFF2-40B4-BE49-F238E27FC236}">
                <a16:creationId xmlns:a16="http://schemas.microsoft.com/office/drawing/2014/main" id="{95BFD69A-40F1-45FC-ADDD-7D34E6F6D6EE}"/>
              </a:ext>
            </a:extLst>
          </p:cNvPr>
          <p:cNvSpPr txBox="1"/>
          <p:nvPr/>
        </p:nvSpPr>
        <p:spPr>
          <a:xfrm>
            <a:off x="204713" y="2494561"/>
            <a:ext cx="3643953" cy="461665"/>
          </a:xfrm>
          <a:prstGeom prst="rect">
            <a:avLst/>
          </a:prstGeom>
          <a:noFill/>
        </p:spPr>
        <p:txBody>
          <a:bodyPr wrap="square" rtlCol="0">
            <a:spAutoFit/>
          </a:bodyPr>
          <a:lstStyle/>
          <a:p>
            <a:pPr algn="ctr"/>
            <a:r>
              <a:rPr lang="en-US" sz="2400" b="1" dirty="0">
                <a:solidFill>
                  <a:schemeClr val="bg1"/>
                </a:solidFill>
                <a:latin typeface="Aharoni" panose="020B0604020202020204" pitchFamily="2" charset="-79"/>
                <a:cs typeface="Aharoni" panose="020B0604020202020204" pitchFamily="2" charset="-79"/>
              </a:rPr>
              <a:t>Train.csv</a:t>
            </a:r>
          </a:p>
        </p:txBody>
      </p:sp>
      <p:sp>
        <p:nvSpPr>
          <p:cNvPr id="5" name="TextBox 4">
            <a:extLst>
              <a:ext uri="{FF2B5EF4-FFF2-40B4-BE49-F238E27FC236}">
                <a16:creationId xmlns:a16="http://schemas.microsoft.com/office/drawing/2014/main" id="{991D4388-BD7D-4111-A250-8627A2A93BC2}"/>
              </a:ext>
            </a:extLst>
          </p:cNvPr>
          <p:cNvSpPr txBox="1"/>
          <p:nvPr/>
        </p:nvSpPr>
        <p:spPr>
          <a:xfrm>
            <a:off x="204713" y="3572588"/>
            <a:ext cx="3643953" cy="461665"/>
          </a:xfrm>
          <a:prstGeom prst="rect">
            <a:avLst/>
          </a:prstGeom>
          <a:noFill/>
        </p:spPr>
        <p:txBody>
          <a:bodyPr wrap="square" rtlCol="0">
            <a:spAutoFit/>
          </a:bodyPr>
          <a:lstStyle/>
          <a:p>
            <a:pPr algn="ctr"/>
            <a:r>
              <a:rPr lang="en-US" sz="2400" b="1" dirty="0">
                <a:solidFill>
                  <a:schemeClr val="bg1"/>
                </a:solidFill>
                <a:latin typeface="Aharoni" panose="020B0604020202020204" pitchFamily="2" charset="-79"/>
                <a:cs typeface="Aharoni" panose="020B0604020202020204" pitchFamily="2" charset="-79"/>
              </a:rPr>
              <a:t>Test.csv</a:t>
            </a:r>
          </a:p>
        </p:txBody>
      </p:sp>
      <p:sp>
        <p:nvSpPr>
          <p:cNvPr id="6" name="TextBox 5">
            <a:extLst>
              <a:ext uri="{FF2B5EF4-FFF2-40B4-BE49-F238E27FC236}">
                <a16:creationId xmlns:a16="http://schemas.microsoft.com/office/drawing/2014/main" id="{61BFDFEB-C522-4F3D-A851-86FADB66EFB6}"/>
              </a:ext>
            </a:extLst>
          </p:cNvPr>
          <p:cNvSpPr txBox="1"/>
          <p:nvPr/>
        </p:nvSpPr>
        <p:spPr>
          <a:xfrm>
            <a:off x="286598" y="4808310"/>
            <a:ext cx="3643953" cy="461665"/>
          </a:xfrm>
          <a:prstGeom prst="rect">
            <a:avLst/>
          </a:prstGeom>
          <a:noFill/>
        </p:spPr>
        <p:txBody>
          <a:bodyPr wrap="square" rtlCol="0">
            <a:spAutoFit/>
          </a:bodyPr>
          <a:lstStyle/>
          <a:p>
            <a:pPr algn="ctr"/>
            <a:r>
              <a:rPr lang="en-US" sz="2400" b="1" dirty="0">
                <a:solidFill>
                  <a:schemeClr val="bg1"/>
                </a:solidFill>
                <a:latin typeface="Aharoni" panose="020B0604020202020204" pitchFamily="2" charset="-79"/>
                <a:cs typeface="Aharoni" panose="020B0604020202020204" pitchFamily="2" charset="-79"/>
              </a:rPr>
              <a:t>Dictionary.csv</a:t>
            </a:r>
          </a:p>
        </p:txBody>
      </p:sp>
      <p:cxnSp>
        <p:nvCxnSpPr>
          <p:cNvPr id="3" name="Straight Arrow Connector 2">
            <a:extLst>
              <a:ext uri="{FF2B5EF4-FFF2-40B4-BE49-F238E27FC236}">
                <a16:creationId xmlns:a16="http://schemas.microsoft.com/office/drawing/2014/main" id="{93209F69-8E6D-473A-A11E-B8FCEE0BC556}"/>
              </a:ext>
            </a:extLst>
          </p:cNvPr>
          <p:cNvCxnSpPr/>
          <p:nvPr/>
        </p:nvCxnSpPr>
        <p:spPr>
          <a:xfrm>
            <a:off x="4210330" y="2725394"/>
            <a:ext cx="2838734"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07EA7895-2B46-4B04-B6DE-5336BA32110A}"/>
              </a:ext>
            </a:extLst>
          </p:cNvPr>
          <p:cNvCxnSpPr/>
          <p:nvPr/>
        </p:nvCxnSpPr>
        <p:spPr>
          <a:xfrm>
            <a:off x="4210330" y="3803421"/>
            <a:ext cx="2838734"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4359716F-34A4-4E75-BB07-D6D1196CAEA6}"/>
              </a:ext>
            </a:extLst>
          </p:cNvPr>
          <p:cNvCxnSpPr/>
          <p:nvPr/>
        </p:nvCxnSpPr>
        <p:spPr>
          <a:xfrm>
            <a:off x="4210330" y="4993196"/>
            <a:ext cx="2838734"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438C6F24-064B-4F15-B53E-9BB0D3EB0523}"/>
              </a:ext>
            </a:extLst>
          </p:cNvPr>
          <p:cNvSpPr txBox="1"/>
          <p:nvPr/>
        </p:nvSpPr>
        <p:spPr>
          <a:xfrm>
            <a:off x="7274256" y="2308657"/>
            <a:ext cx="4769893" cy="1077218"/>
          </a:xfrm>
          <a:prstGeom prst="rect">
            <a:avLst/>
          </a:prstGeom>
          <a:noFill/>
        </p:spPr>
        <p:txBody>
          <a:bodyPr wrap="square" rtlCol="0">
            <a:spAutoFit/>
          </a:bodyPr>
          <a:lstStyle/>
          <a:p>
            <a:r>
              <a:rPr lang="en-US" sz="1600" b="1" dirty="0">
                <a:solidFill>
                  <a:schemeClr val="bg1"/>
                </a:solidFill>
                <a:latin typeface="Aharoni" panose="020B0604020202020204" pitchFamily="2" charset="-79"/>
                <a:cs typeface="Aharoni" panose="020B0604020202020204" pitchFamily="2" charset="-79"/>
              </a:rPr>
              <a:t>Contains </a:t>
            </a:r>
            <a:r>
              <a:rPr lang="en-US" sz="1400" b="1" dirty="0">
                <a:solidFill>
                  <a:schemeClr val="bg1"/>
                </a:solidFill>
                <a:latin typeface="Arial Black" panose="020B0A04020102020204" pitchFamily="34" charset="0"/>
                <a:cs typeface="Aharoni" panose="020B0604020202020204" pitchFamily="2" charset="-79"/>
              </a:rPr>
              <a:t>137058</a:t>
            </a:r>
            <a:r>
              <a:rPr lang="en-US" sz="1600" b="1" dirty="0">
                <a:solidFill>
                  <a:schemeClr val="bg1"/>
                </a:solidFill>
                <a:latin typeface="Aharoni" panose="020B0604020202020204" pitchFamily="2" charset="-79"/>
                <a:cs typeface="Aharoni" panose="020B0604020202020204" pitchFamily="2" charset="-79"/>
              </a:rPr>
              <a:t> patient’s public information such as patient_id, age, hospital_code, department, severity of illness, admission type etc. </a:t>
            </a:r>
          </a:p>
        </p:txBody>
      </p:sp>
      <p:pic>
        <p:nvPicPr>
          <p:cNvPr id="13" name="Picture 12" descr="Logo&#10;&#10;Description automatically generated">
            <a:extLst>
              <a:ext uri="{FF2B5EF4-FFF2-40B4-BE49-F238E27FC236}">
                <a16:creationId xmlns:a16="http://schemas.microsoft.com/office/drawing/2014/main" id="{070F3D4D-12E8-47D6-9108-C1F0E3163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7583" y="913118"/>
            <a:ext cx="1600886" cy="618306"/>
          </a:xfrm>
          <a:prstGeom prst="rect">
            <a:avLst/>
          </a:prstGeom>
        </p:spPr>
      </p:pic>
      <p:sp>
        <p:nvSpPr>
          <p:cNvPr id="15" name="TextBox 14">
            <a:extLst>
              <a:ext uri="{FF2B5EF4-FFF2-40B4-BE49-F238E27FC236}">
                <a16:creationId xmlns:a16="http://schemas.microsoft.com/office/drawing/2014/main" id="{6A33C913-66F5-4FFE-A6E4-850B80C88E3A}"/>
              </a:ext>
            </a:extLst>
          </p:cNvPr>
          <p:cNvSpPr txBox="1"/>
          <p:nvPr/>
        </p:nvSpPr>
        <p:spPr>
          <a:xfrm>
            <a:off x="6817054" y="4808310"/>
            <a:ext cx="4967788" cy="584775"/>
          </a:xfrm>
          <a:prstGeom prst="rect">
            <a:avLst/>
          </a:prstGeom>
          <a:noFill/>
        </p:spPr>
        <p:txBody>
          <a:bodyPr wrap="square" rtlCol="0">
            <a:spAutoFit/>
          </a:bodyPr>
          <a:lstStyle/>
          <a:p>
            <a:pPr lvl="1"/>
            <a:r>
              <a:rPr lang="en-US" sz="1600" b="1" dirty="0">
                <a:solidFill>
                  <a:schemeClr val="bg1"/>
                </a:solidFill>
                <a:latin typeface="Aharoni" panose="020B0604020202020204" pitchFamily="2" charset="-79"/>
                <a:cs typeface="Aharoni" panose="020B0604020202020204" pitchFamily="2" charset="-79"/>
              </a:rPr>
              <a:t>Detailed explanation about each column in train and test table.</a:t>
            </a:r>
          </a:p>
        </p:txBody>
      </p:sp>
      <p:sp>
        <p:nvSpPr>
          <p:cNvPr id="16" name="TextBox 15">
            <a:extLst>
              <a:ext uri="{FF2B5EF4-FFF2-40B4-BE49-F238E27FC236}">
                <a16:creationId xmlns:a16="http://schemas.microsoft.com/office/drawing/2014/main" id="{152BB1E1-FCF7-4AC1-A34A-7AED02D56E55}"/>
              </a:ext>
            </a:extLst>
          </p:cNvPr>
          <p:cNvSpPr txBox="1"/>
          <p:nvPr/>
        </p:nvSpPr>
        <p:spPr>
          <a:xfrm>
            <a:off x="7274256" y="3572588"/>
            <a:ext cx="4619768" cy="584775"/>
          </a:xfrm>
          <a:prstGeom prst="rect">
            <a:avLst/>
          </a:prstGeom>
          <a:noFill/>
        </p:spPr>
        <p:txBody>
          <a:bodyPr wrap="square" rtlCol="0">
            <a:spAutoFit/>
          </a:bodyPr>
          <a:lstStyle/>
          <a:p>
            <a:r>
              <a:rPr lang="en-US" sz="1600" b="1" dirty="0">
                <a:solidFill>
                  <a:schemeClr val="bg1"/>
                </a:solidFill>
                <a:latin typeface="Aharoni" panose="020B0604020202020204" pitchFamily="2" charset="-79"/>
                <a:cs typeface="Aharoni" panose="020B0604020202020204" pitchFamily="2" charset="-79"/>
              </a:rPr>
              <a:t>Similar table with train.csv but for testing our model accuracy</a:t>
            </a:r>
          </a:p>
        </p:txBody>
      </p:sp>
      <p:sp>
        <p:nvSpPr>
          <p:cNvPr id="14" name="TextBox 13">
            <a:extLst>
              <a:ext uri="{FF2B5EF4-FFF2-40B4-BE49-F238E27FC236}">
                <a16:creationId xmlns:a16="http://schemas.microsoft.com/office/drawing/2014/main" id="{24344994-21A7-424A-B340-8675C00EC270}"/>
              </a:ext>
            </a:extLst>
          </p:cNvPr>
          <p:cNvSpPr txBox="1"/>
          <p:nvPr/>
        </p:nvSpPr>
        <p:spPr>
          <a:xfrm>
            <a:off x="5933455" y="984428"/>
            <a:ext cx="3643953" cy="461665"/>
          </a:xfrm>
          <a:prstGeom prst="rect">
            <a:avLst/>
          </a:prstGeom>
          <a:noFill/>
        </p:spPr>
        <p:txBody>
          <a:bodyPr wrap="square" rtlCol="0">
            <a:spAutoFit/>
          </a:bodyPr>
          <a:lstStyle/>
          <a:p>
            <a:pPr algn="ctr"/>
            <a:r>
              <a:rPr lang="en-US" sz="2400" b="1" dirty="0">
                <a:solidFill>
                  <a:schemeClr val="bg1"/>
                </a:solidFill>
                <a:latin typeface="Aharoni" panose="020B0604020202020204" pitchFamily="2" charset="-79"/>
                <a:cs typeface="Aharoni" panose="020B0604020202020204" pitchFamily="2" charset="-79"/>
              </a:rPr>
              <a:t>From</a:t>
            </a:r>
          </a:p>
        </p:txBody>
      </p:sp>
    </p:spTree>
    <p:extLst>
      <p:ext uri="{BB962C8B-B14F-4D97-AF65-F5344CB8AC3E}">
        <p14:creationId xmlns:p14="http://schemas.microsoft.com/office/powerpoint/2010/main" val="3034899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30000">
              <a:srgbClr val="433E73"/>
            </a:gs>
            <a:gs pos="16000">
              <a:srgbClr val="513374"/>
            </a:gs>
            <a:gs pos="52000">
              <a:srgbClr val="344B73"/>
            </a:gs>
            <a:gs pos="71000">
              <a:srgbClr val="324D74"/>
            </a:gs>
            <a:gs pos="88000">
              <a:srgbClr val="0E6B73"/>
            </a:gs>
          </a:gsLst>
          <a:lin ang="189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5DE260-2F45-4BDF-82DD-75956E113F09}"/>
              </a:ext>
            </a:extLst>
          </p:cNvPr>
          <p:cNvSpPr txBox="1"/>
          <p:nvPr/>
        </p:nvSpPr>
        <p:spPr>
          <a:xfrm>
            <a:off x="1293025" y="1788519"/>
            <a:ext cx="10321172" cy="2954655"/>
          </a:xfrm>
          <a:prstGeom prst="rect">
            <a:avLst/>
          </a:prstGeom>
          <a:noFill/>
        </p:spPr>
        <p:txBody>
          <a:bodyPr wrap="square">
            <a:spAutoFit/>
          </a:bodyPr>
          <a:lstStyle/>
          <a:p>
            <a:pPr algn="l">
              <a:lnSpc>
                <a:spcPct val="200000"/>
              </a:lnSpc>
              <a:buFont typeface="Arial" panose="020B0604020202020204" pitchFamily="34" charset="0"/>
              <a:buChar char="•"/>
            </a:pPr>
            <a:r>
              <a:rPr lang="en-US" sz="2400" b="0" i="0" dirty="0">
                <a:solidFill>
                  <a:schemeClr val="bg1"/>
                </a:solidFill>
                <a:effectLst/>
                <a:latin typeface="Aharoni" panose="02010803020104030203" pitchFamily="2" charset="-79"/>
                <a:cs typeface="Aharoni" panose="02010803020104030203" pitchFamily="2" charset="-79"/>
              </a:rPr>
              <a:t>What questions are you trying to solve?</a:t>
            </a:r>
          </a:p>
          <a:p>
            <a:pPr algn="l">
              <a:lnSpc>
                <a:spcPct val="200000"/>
              </a:lnSpc>
              <a:buFont typeface="Arial" panose="020B0604020202020204" pitchFamily="34" charset="0"/>
              <a:buChar char="•"/>
            </a:pPr>
            <a:r>
              <a:rPr lang="en-US" sz="2400" b="0" i="0" dirty="0">
                <a:solidFill>
                  <a:schemeClr val="bg1"/>
                </a:solidFill>
                <a:effectLst/>
                <a:latin typeface="Aharoni" panose="02010803020104030203" pitchFamily="2" charset="-79"/>
                <a:cs typeface="Aharoni" panose="02010803020104030203" pitchFamily="2" charset="-79"/>
              </a:rPr>
              <a:t>What kind of data do we have and how do we treat different types?</a:t>
            </a:r>
          </a:p>
          <a:p>
            <a:pPr algn="l">
              <a:lnSpc>
                <a:spcPct val="200000"/>
              </a:lnSpc>
              <a:buFont typeface="Arial" panose="020B0604020202020204" pitchFamily="34" charset="0"/>
              <a:buChar char="•"/>
            </a:pPr>
            <a:r>
              <a:rPr lang="en-US" sz="2400" b="0" i="0" dirty="0">
                <a:solidFill>
                  <a:schemeClr val="bg1"/>
                </a:solidFill>
                <a:effectLst/>
                <a:latin typeface="Aharoni" panose="02010803020104030203" pitchFamily="2" charset="-79"/>
                <a:cs typeface="Aharoni" panose="02010803020104030203" pitchFamily="2" charset="-79"/>
              </a:rPr>
              <a:t>What's missing from the data and how do you deal with it?</a:t>
            </a:r>
          </a:p>
          <a:p>
            <a:pPr algn="l">
              <a:lnSpc>
                <a:spcPct val="200000"/>
              </a:lnSpc>
              <a:buFont typeface="Arial" panose="020B0604020202020204" pitchFamily="34" charset="0"/>
              <a:buChar char="•"/>
            </a:pPr>
            <a:r>
              <a:rPr lang="en-US" sz="2400" b="0" i="0" dirty="0">
                <a:solidFill>
                  <a:schemeClr val="bg1"/>
                </a:solidFill>
                <a:effectLst/>
                <a:latin typeface="Aharoni" panose="02010803020104030203" pitchFamily="2" charset="-79"/>
                <a:cs typeface="Aharoni" panose="02010803020104030203" pitchFamily="2" charset="-79"/>
              </a:rPr>
              <a:t>Where are the outliers and why should you care about them?</a:t>
            </a:r>
          </a:p>
        </p:txBody>
      </p:sp>
      <p:sp>
        <p:nvSpPr>
          <p:cNvPr id="6" name="TextBox 5">
            <a:extLst>
              <a:ext uri="{FF2B5EF4-FFF2-40B4-BE49-F238E27FC236}">
                <a16:creationId xmlns:a16="http://schemas.microsoft.com/office/drawing/2014/main" id="{02E9A09E-1432-423C-B08A-4B871546CB9F}"/>
              </a:ext>
            </a:extLst>
          </p:cNvPr>
          <p:cNvSpPr txBox="1"/>
          <p:nvPr/>
        </p:nvSpPr>
        <p:spPr>
          <a:xfrm>
            <a:off x="1293025" y="1050133"/>
            <a:ext cx="3940688" cy="646331"/>
          </a:xfrm>
          <a:prstGeom prst="rect">
            <a:avLst/>
          </a:prstGeom>
          <a:noFill/>
        </p:spPr>
        <p:txBody>
          <a:bodyPr wrap="square" rtlCol="0">
            <a:spAutoFit/>
          </a:bodyPr>
          <a:lstStyle/>
          <a:p>
            <a:r>
              <a:rPr lang="en-US" sz="3600" dirty="0">
                <a:solidFill>
                  <a:schemeClr val="bg1"/>
                </a:solidFill>
                <a:latin typeface="Amasis MT Pro Black" panose="020B0604020202020204" pitchFamily="18" charset="0"/>
              </a:rPr>
              <a:t>Questions</a:t>
            </a:r>
          </a:p>
        </p:txBody>
      </p:sp>
    </p:spTree>
    <p:extLst>
      <p:ext uri="{BB962C8B-B14F-4D97-AF65-F5344CB8AC3E}">
        <p14:creationId xmlns:p14="http://schemas.microsoft.com/office/powerpoint/2010/main" val="3817211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30000">
              <a:srgbClr val="433E73"/>
            </a:gs>
            <a:gs pos="16000">
              <a:srgbClr val="513374"/>
            </a:gs>
            <a:gs pos="52000">
              <a:srgbClr val="344B73"/>
            </a:gs>
            <a:gs pos="71000">
              <a:srgbClr val="324D74"/>
            </a:gs>
            <a:gs pos="88000">
              <a:srgbClr val="0E6B73"/>
            </a:gs>
          </a:gsLst>
          <a:lin ang="18900000" scaled="1"/>
          <a:tileRect/>
        </a:gra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F58D9B7-5179-4533-B50D-C424F16B2EEB}"/>
              </a:ext>
            </a:extLst>
          </p:cNvPr>
          <p:cNvSpPr txBox="1"/>
          <p:nvPr/>
        </p:nvSpPr>
        <p:spPr>
          <a:xfrm>
            <a:off x="1322903" y="353087"/>
            <a:ext cx="9158577" cy="769441"/>
          </a:xfrm>
          <a:prstGeom prst="rect">
            <a:avLst/>
          </a:prstGeom>
          <a:noFill/>
        </p:spPr>
        <p:txBody>
          <a:bodyPr wrap="square" rtlCol="0">
            <a:spAutoFit/>
          </a:bodyPr>
          <a:lstStyle/>
          <a:p>
            <a:pPr algn="ctr"/>
            <a:r>
              <a:rPr lang="en-US" sz="4400" b="1" dirty="0">
                <a:solidFill>
                  <a:schemeClr val="bg1"/>
                </a:solidFill>
                <a:latin typeface="Aharoni" panose="02010803020104030203" pitchFamily="2" charset="-79"/>
                <a:cs typeface="Aharoni" panose="02010803020104030203" pitchFamily="2" charset="-79"/>
              </a:rPr>
              <a:t>ETL</a:t>
            </a:r>
          </a:p>
        </p:txBody>
      </p:sp>
      <p:sp>
        <p:nvSpPr>
          <p:cNvPr id="3" name="TextBox 2">
            <a:extLst>
              <a:ext uri="{FF2B5EF4-FFF2-40B4-BE49-F238E27FC236}">
                <a16:creationId xmlns:a16="http://schemas.microsoft.com/office/drawing/2014/main" id="{D9032D0E-4C36-446C-962B-DBD65ACC4174}"/>
              </a:ext>
            </a:extLst>
          </p:cNvPr>
          <p:cNvSpPr txBox="1"/>
          <p:nvPr/>
        </p:nvSpPr>
        <p:spPr>
          <a:xfrm>
            <a:off x="657367" y="1727979"/>
            <a:ext cx="3486616" cy="515526"/>
          </a:xfrm>
          <a:prstGeom prst="rect">
            <a:avLst/>
          </a:prstGeom>
          <a:noFill/>
        </p:spPr>
        <p:txBody>
          <a:bodyPr wrap="square" rtlCol="0">
            <a:spAutoFit/>
          </a:bodyPr>
          <a:lstStyle/>
          <a:p>
            <a:pPr>
              <a:lnSpc>
                <a:spcPct val="150000"/>
              </a:lnSpc>
            </a:pPr>
            <a:r>
              <a:rPr lang="en-US" sz="2000" b="1" dirty="0">
                <a:solidFill>
                  <a:schemeClr val="bg1"/>
                </a:solidFill>
                <a:latin typeface="Aharoni" panose="02010803020104030203" pitchFamily="2" charset="-79"/>
                <a:cs typeface="Aharoni" panose="02010803020104030203" pitchFamily="2" charset="-79"/>
              </a:rPr>
              <a:t>Environment</a:t>
            </a:r>
            <a:r>
              <a:rPr lang="en-US" b="1" dirty="0">
                <a:solidFill>
                  <a:schemeClr val="bg1"/>
                </a:solidFill>
                <a:latin typeface="Aharoni" panose="02010803020104030203" pitchFamily="2" charset="-79"/>
                <a:cs typeface="Aharoni" panose="02010803020104030203" pitchFamily="2" charset="-79"/>
              </a:rPr>
              <a:t>: Python 3.6</a:t>
            </a:r>
          </a:p>
        </p:txBody>
      </p:sp>
      <p:sp>
        <p:nvSpPr>
          <p:cNvPr id="2" name="TextBox 1">
            <a:extLst>
              <a:ext uri="{FF2B5EF4-FFF2-40B4-BE49-F238E27FC236}">
                <a16:creationId xmlns:a16="http://schemas.microsoft.com/office/drawing/2014/main" id="{D07114EB-8518-4843-AAF5-5B0CAE7DDAB6}"/>
              </a:ext>
            </a:extLst>
          </p:cNvPr>
          <p:cNvSpPr txBox="1"/>
          <p:nvPr/>
        </p:nvSpPr>
        <p:spPr>
          <a:xfrm>
            <a:off x="657367" y="2786880"/>
            <a:ext cx="3583893" cy="2062103"/>
          </a:xfrm>
          <a:prstGeom prst="rect">
            <a:avLst/>
          </a:prstGeom>
          <a:noFill/>
        </p:spPr>
        <p:txBody>
          <a:bodyPr wrap="square" rtlCol="0">
            <a:spAutoFit/>
          </a:bodyPr>
          <a:lstStyle/>
          <a:p>
            <a:r>
              <a:rPr lang="en-US" sz="2000" b="1" dirty="0">
                <a:solidFill>
                  <a:schemeClr val="bg1"/>
                </a:solidFill>
                <a:latin typeface="Aharoni" panose="02010803020104030203" pitchFamily="2" charset="-79"/>
                <a:cs typeface="Aharoni" panose="02010803020104030203" pitchFamily="2" charset="-79"/>
              </a:rPr>
              <a:t>Package: </a:t>
            </a:r>
          </a:p>
          <a:p>
            <a:pPr marL="342900" indent="-342900">
              <a:buFont typeface="Arial" panose="020B0604020202020204" pitchFamily="34" charset="0"/>
              <a:buChar char="•"/>
            </a:pPr>
            <a:r>
              <a:rPr lang="en-US" dirty="0">
                <a:solidFill>
                  <a:schemeClr val="bg1"/>
                </a:solidFill>
                <a:latin typeface="Aharoni" panose="02010803020104030203" pitchFamily="2" charset="-79"/>
                <a:cs typeface="Aharoni" panose="02010803020104030203" pitchFamily="2" charset="-79"/>
              </a:rPr>
              <a:t>Pandas (ETL)</a:t>
            </a:r>
          </a:p>
          <a:p>
            <a:pPr marL="342900" indent="-342900">
              <a:buFont typeface="Arial" panose="020B0604020202020204" pitchFamily="34" charset="0"/>
              <a:buChar char="•"/>
            </a:pPr>
            <a:r>
              <a:rPr lang="en-US" dirty="0">
                <a:solidFill>
                  <a:schemeClr val="bg1"/>
                </a:solidFill>
                <a:latin typeface="Aharoni" panose="02010803020104030203" pitchFamily="2" charset="-79"/>
                <a:cs typeface="Aharoni" panose="02010803020104030203" pitchFamily="2" charset="-79"/>
              </a:rPr>
              <a:t>Numpy (Data Manipulation)</a:t>
            </a:r>
          </a:p>
          <a:p>
            <a:pPr marL="342900" indent="-342900">
              <a:buFont typeface="Arial" panose="020B0604020202020204" pitchFamily="34" charset="0"/>
              <a:buChar char="•"/>
            </a:pPr>
            <a:r>
              <a:rPr lang="en-US" dirty="0">
                <a:solidFill>
                  <a:schemeClr val="bg1"/>
                </a:solidFill>
                <a:latin typeface="Aharoni" panose="02010803020104030203" pitchFamily="2" charset="-79"/>
                <a:cs typeface="Aharoni" panose="02010803020104030203" pitchFamily="2" charset="-79"/>
              </a:rPr>
              <a:t>Matplotlib (Visualization)</a:t>
            </a:r>
          </a:p>
          <a:p>
            <a:pPr marL="342900" indent="-342900">
              <a:buFont typeface="Arial" panose="020B0604020202020204" pitchFamily="34" charset="0"/>
              <a:buChar char="•"/>
            </a:pPr>
            <a:r>
              <a:rPr lang="en-US" dirty="0">
                <a:solidFill>
                  <a:schemeClr val="bg1"/>
                </a:solidFill>
                <a:latin typeface="Aharoni" panose="02010803020104030203" pitchFamily="2" charset="-79"/>
                <a:cs typeface="Aharoni" panose="02010803020104030203" pitchFamily="2" charset="-79"/>
              </a:rPr>
              <a:t>Seaborn (Visualization)</a:t>
            </a:r>
          </a:p>
          <a:p>
            <a:pPr marL="342900" indent="-342900">
              <a:buFont typeface="Arial" panose="020B0604020202020204" pitchFamily="34" charset="0"/>
              <a:buChar char="•"/>
            </a:pPr>
            <a:r>
              <a:rPr lang="en-US" dirty="0">
                <a:solidFill>
                  <a:schemeClr val="bg1"/>
                </a:solidFill>
                <a:latin typeface="Aharoni" panose="02010803020104030203" pitchFamily="2" charset="-79"/>
                <a:cs typeface="Aharoni" panose="02010803020104030203" pitchFamily="2" charset="-79"/>
              </a:rPr>
              <a:t>Statistics</a:t>
            </a:r>
          </a:p>
          <a:p>
            <a:pPr marL="342900" indent="-342900">
              <a:buFont typeface="Arial" panose="020B0604020202020204" pitchFamily="34" charset="0"/>
              <a:buChar char="•"/>
            </a:pPr>
            <a:r>
              <a:rPr lang="en-US" dirty="0">
                <a:solidFill>
                  <a:schemeClr val="bg1"/>
                </a:solidFill>
                <a:latin typeface="Aharoni" panose="02010803020104030203" pitchFamily="2" charset="-79"/>
                <a:cs typeface="Aharoni" panose="02010803020104030203" pitchFamily="2" charset="-79"/>
              </a:rPr>
              <a:t>S</a:t>
            </a:r>
            <a:r>
              <a:rPr lang="en-US" altLang="zh-CN" dirty="0">
                <a:solidFill>
                  <a:schemeClr val="bg1"/>
                </a:solidFill>
                <a:latin typeface="Aharoni" panose="02010803020104030203" pitchFamily="2" charset="-79"/>
                <a:cs typeface="Aharoni" panose="02010803020104030203" pitchFamily="2" charset="-79"/>
              </a:rPr>
              <a:t>klearn (Modeling)</a:t>
            </a:r>
            <a:endParaRPr lang="en-US" dirty="0">
              <a:solidFill>
                <a:schemeClr val="bg1"/>
              </a:solidFill>
              <a:latin typeface="Aharoni" panose="02010803020104030203" pitchFamily="2" charset="-79"/>
              <a:cs typeface="Aharoni" panose="02010803020104030203" pitchFamily="2" charset="-79"/>
            </a:endParaRPr>
          </a:p>
        </p:txBody>
      </p:sp>
      <p:pic>
        <p:nvPicPr>
          <p:cNvPr id="5" name="Picture 4" descr="A picture containing table&#10;&#10;Description automatically generated">
            <a:extLst>
              <a:ext uri="{FF2B5EF4-FFF2-40B4-BE49-F238E27FC236}">
                <a16:creationId xmlns:a16="http://schemas.microsoft.com/office/drawing/2014/main" id="{98A490F1-A625-4A4F-BB84-83885A76C392}"/>
              </a:ext>
            </a:extLst>
          </p:cNvPr>
          <p:cNvPicPr>
            <a:picLocks noChangeAspect="1"/>
          </p:cNvPicPr>
          <p:nvPr/>
        </p:nvPicPr>
        <p:blipFill>
          <a:blip r:embed="rId2"/>
          <a:stretch>
            <a:fillRect/>
          </a:stretch>
        </p:blipFill>
        <p:spPr>
          <a:xfrm>
            <a:off x="4662790" y="1727979"/>
            <a:ext cx="7228523" cy="4176670"/>
          </a:xfrm>
          <a:prstGeom prst="rect">
            <a:avLst/>
          </a:prstGeom>
        </p:spPr>
      </p:pic>
      <p:sp>
        <p:nvSpPr>
          <p:cNvPr id="6" name="TextBox 5">
            <a:extLst>
              <a:ext uri="{FF2B5EF4-FFF2-40B4-BE49-F238E27FC236}">
                <a16:creationId xmlns:a16="http://schemas.microsoft.com/office/drawing/2014/main" id="{F4C4FB62-4AC1-4E28-8700-8E438C734327}"/>
              </a:ext>
            </a:extLst>
          </p:cNvPr>
          <p:cNvSpPr txBox="1"/>
          <p:nvPr/>
        </p:nvSpPr>
        <p:spPr>
          <a:xfrm>
            <a:off x="6841787" y="1315825"/>
            <a:ext cx="3437106" cy="369332"/>
          </a:xfrm>
          <a:prstGeom prst="rect">
            <a:avLst/>
          </a:prstGeom>
          <a:noFill/>
        </p:spPr>
        <p:txBody>
          <a:bodyPr wrap="square" rtlCol="0">
            <a:spAutoFit/>
          </a:bodyPr>
          <a:lstStyle/>
          <a:p>
            <a:r>
              <a:rPr lang="en-US" dirty="0">
                <a:solidFill>
                  <a:schemeClr val="bg1"/>
                </a:solidFill>
                <a:latin typeface="Aharoni" panose="02010803020104030203" pitchFamily="2" charset="-79"/>
                <a:cs typeface="Aharoni" panose="02010803020104030203" pitchFamily="2" charset="-79"/>
              </a:rPr>
              <a:t>Load libraries &amp; datasets</a:t>
            </a:r>
          </a:p>
        </p:txBody>
      </p:sp>
    </p:spTree>
    <p:extLst>
      <p:ext uri="{BB962C8B-B14F-4D97-AF65-F5344CB8AC3E}">
        <p14:creationId xmlns:p14="http://schemas.microsoft.com/office/powerpoint/2010/main" val="1349882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30000">
              <a:srgbClr val="433E73"/>
            </a:gs>
            <a:gs pos="16000">
              <a:srgbClr val="513374"/>
            </a:gs>
            <a:gs pos="52000">
              <a:srgbClr val="344B73"/>
            </a:gs>
            <a:gs pos="71000">
              <a:srgbClr val="324D74"/>
            </a:gs>
            <a:gs pos="88000">
              <a:srgbClr val="0E6B73"/>
            </a:gs>
          </a:gsLst>
          <a:lin ang="18900000" scaled="1"/>
          <a:tileRect/>
        </a:gra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F58D9B7-5179-4533-B50D-C424F16B2EEB}"/>
              </a:ext>
            </a:extLst>
          </p:cNvPr>
          <p:cNvSpPr txBox="1"/>
          <p:nvPr/>
        </p:nvSpPr>
        <p:spPr>
          <a:xfrm>
            <a:off x="1322903" y="353087"/>
            <a:ext cx="9158577" cy="769441"/>
          </a:xfrm>
          <a:prstGeom prst="rect">
            <a:avLst/>
          </a:prstGeom>
          <a:noFill/>
        </p:spPr>
        <p:txBody>
          <a:bodyPr wrap="square" rtlCol="0">
            <a:spAutoFit/>
          </a:bodyPr>
          <a:lstStyle/>
          <a:p>
            <a:pPr algn="ctr"/>
            <a:r>
              <a:rPr lang="en-US" sz="4400" b="1" dirty="0">
                <a:solidFill>
                  <a:schemeClr val="bg1"/>
                </a:solidFill>
                <a:latin typeface="Aharoni" panose="02010803020104030203" pitchFamily="2" charset="-79"/>
                <a:cs typeface="Aharoni" panose="02010803020104030203" pitchFamily="2" charset="-79"/>
              </a:rPr>
              <a:t>ETL</a:t>
            </a:r>
          </a:p>
        </p:txBody>
      </p:sp>
      <p:pic>
        <p:nvPicPr>
          <p:cNvPr id="6" name="Picture 5" descr="Graphical user interface, text, application, email&#10;&#10;Description automatically generated">
            <a:extLst>
              <a:ext uri="{FF2B5EF4-FFF2-40B4-BE49-F238E27FC236}">
                <a16:creationId xmlns:a16="http://schemas.microsoft.com/office/drawing/2014/main" id="{00DF97D5-BA14-4234-98F1-7C61367F2D3B}"/>
              </a:ext>
            </a:extLst>
          </p:cNvPr>
          <p:cNvPicPr>
            <a:picLocks noChangeAspect="1"/>
          </p:cNvPicPr>
          <p:nvPr/>
        </p:nvPicPr>
        <p:blipFill>
          <a:blip r:embed="rId2"/>
          <a:stretch>
            <a:fillRect/>
          </a:stretch>
        </p:blipFill>
        <p:spPr>
          <a:xfrm>
            <a:off x="126510" y="2398207"/>
            <a:ext cx="5775679" cy="3257789"/>
          </a:xfrm>
          <a:prstGeom prst="rect">
            <a:avLst/>
          </a:prstGeom>
        </p:spPr>
      </p:pic>
      <p:pic>
        <p:nvPicPr>
          <p:cNvPr id="8" name="Picture 7" descr="Graphical user interface, text&#10;&#10;Description automatically generated with medium confidence">
            <a:extLst>
              <a:ext uri="{FF2B5EF4-FFF2-40B4-BE49-F238E27FC236}">
                <a16:creationId xmlns:a16="http://schemas.microsoft.com/office/drawing/2014/main" id="{3D5A62A6-593F-4711-BD6C-1531C0940BCD}"/>
              </a:ext>
            </a:extLst>
          </p:cNvPr>
          <p:cNvPicPr>
            <a:picLocks noChangeAspect="1"/>
          </p:cNvPicPr>
          <p:nvPr/>
        </p:nvPicPr>
        <p:blipFill>
          <a:blip r:embed="rId3"/>
          <a:stretch>
            <a:fillRect/>
          </a:stretch>
        </p:blipFill>
        <p:spPr>
          <a:xfrm>
            <a:off x="6289813" y="2398207"/>
            <a:ext cx="5616984" cy="3247799"/>
          </a:xfrm>
          <a:prstGeom prst="rect">
            <a:avLst/>
          </a:prstGeom>
        </p:spPr>
      </p:pic>
      <p:sp>
        <p:nvSpPr>
          <p:cNvPr id="11" name="TextBox 10">
            <a:extLst>
              <a:ext uri="{FF2B5EF4-FFF2-40B4-BE49-F238E27FC236}">
                <a16:creationId xmlns:a16="http://schemas.microsoft.com/office/drawing/2014/main" id="{03B13E40-03B5-40B2-9C0C-F551D1D23DF2}"/>
              </a:ext>
            </a:extLst>
          </p:cNvPr>
          <p:cNvSpPr txBox="1"/>
          <p:nvPr/>
        </p:nvSpPr>
        <p:spPr>
          <a:xfrm>
            <a:off x="653772" y="1921711"/>
            <a:ext cx="4540799" cy="369332"/>
          </a:xfrm>
          <a:prstGeom prst="rect">
            <a:avLst/>
          </a:prstGeom>
          <a:noFill/>
        </p:spPr>
        <p:txBody>
          <a:bodyPr wrap="square" rtlCol="0">
            <a:spAutoFit/>
          </a:bodyPr>
          <a:lstStyle/>
          <a:p>
            <a:r>
              <a:rPr lang="en-US" dirty="0">
                <a:solidFill>
                  <a:schemeClr val="bg1"/>
                </a:solidFill>
                <a:latin typeface="Aharoni" panose="02010803020104030203" pitchFamily="2" charset="-79"/>
                <a:cs typeface="Aharoni" panose="02010803020104030203" pitchFamily="2" charset="-79"/>
              </a:rPr>
              <a:t>Fill null values and check unique values</a:t>
            </a:r>
          </a:p>
        </p:txBody>
      </p:sp>
      <p:sp>
        <p:nvSpPr>
          <p:cNvPr id="12" name="TextBox 11">
            <a:extLst>
              <a:ext uri="{FF2B5EF4-FFF2-40B4-BE49-F238E27FC236}">
                <a16:creationId xmlns:a16="http://schemas.microsoft.com/office/drawing/2014/main" id="{BBC26FD2-9BB4-4809-99B0-76DEECB6EAA4}"/>
              </a:ext>
            </a:extLst>
          </p:cNvPr>
          <p:cNvSpPr txBox="1"/>
          <p:nvPr/>
        </p:nvSpPr>
        <p:spPr>
          <a:xfrm>
            <a:off x="7658911" y="1921711"/>
            <a:ext cx="4617396" cy="369332"/>
          </a:xfrm>
          <a:prstGeom prst="rect">
            <a:avLst/>
          </a:prstGeom>
          <a:noFill/>
        </p:spPr>
        <p:txBody>
          <a:bodyPr wrap="square" rtlCol="0">
            <a:spAutoFit/>
          </a:bodyPr>
          <a:lstStyle/>
          <a:p>
            <a:r>
              <a:rPr lang="en-US" dirty="0">
                <a:solidFill>
                  <a:schemeClr val="bg1"/>
                </a:solidFill>
                <a:latin typeface="Aharoni" panose="02010803020104030203" pitchFamily="2" charset="-79"/>
                <a:cs typeface="Aharoni" panose="02010803020104030203" pitchFamily="2" charset="-79"/>
              </a:rPr>
              <a:t>Drop unnecessary data</a:t>
            </a:r>
          </a:p>
        </p:txBody>
      </p:sp>
    </p:spTree>
    <p:extLst>
      <p:ext uri="{BB962C8B-B14F-4D97-AF65-F5344CB8AC3E}">
        <p14:creationId xmlns:p14="http://schemas.microsoft.com/office/powerpoint/2010/main" val="178444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30000">
              <a:srgbClr val="433E73"/>
            </a:gs>
            <a:gs pos="16000">
              <a:srgbClr val="513374"/>
            </a:gs>
            <a:gs pos="52000">
              <a:srgbClr val="344B73"/>
            </a:gs>
            <a:gs pos="71000">
              <a:srgbClr val="324D74"/>
            </a:gs>
            <a:gs pos="88000">
              <a:srgbClr val="0E6B73"/>
            </a:gs>
          </a:gsLst>
          <a:lin ang="18900000" scaled="1"/>
          <a:tileRect/>
        </a:gradFill>
        <a:effectLst/>
      </p:bgPr>
    </p:bg>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B633C31E-4C87-4F19-A187-EFB052861BCE}"/>
              </a:ext>
            </a:extLst>
          </p:cNvPr>
          <p:cNvPicPr>
            <a:picLocks noChangeAspect="1"/>
          </p:cNvPicPr>
          <p:nvPr/>
        </p:nvPicPr>
        <p:blipFill>
          <a:blip r:embed="rId2"/>
          <a:stretch>
            <a:fillRect/>
          </a:stretch>
        </p:blipFill>
        <p:spPr>
          <a:xfrm>
            <a:off x="907136" y="1207097"/>
            <a:ext cx="4638287" cy="2225923"/>
          </a:xfrm>
          <a:prstGeom prst="rect">
            <a:avLst/>
          </a:prstGeom>
        </p:spPr>
      </p:pic>
      <p:pic>
        <p:nvPicPr>
          <p:cNvPr id="7" name="Picture 6" descr="Chart, bar chart&#10;&#10;Description automatically generated">
            <a:extLst>
              <a:ext uri="{FF2B5EF4-FFF2-40B4-BE49-F238E27FC236}">
                <a16:creationId xmlns:a16="http://schemas.microsoft.com/office/drawing/2014/main" id="{5EFA6243-0E31-46AD-A048-D4EAD014EC03}"/>
              </a:ext>
            </a:extLst>
          </p:cNvPr>
          <p:cNvPicPr>
            <a:picLocks noChangeAspect="1"/>
          </p:cNvPicPr>
          <p:nvPr/>
        </p:nvPicPr>
        <p:blipFill>
          <a:blip r:embed="rId3"/>
          <a:stretch>
            <a:fillRect/>
          </a:stretch>
        </p:blipFill>
        <p:spPr>
          <a:xfrm>
            <a:off x="6595834" y="1188375"/>
            <a:ext cx="4759036" cy="2244645"/>
          </a:xfrm>
          <a:prstGeom prst="rect">
            <a:avLst/>
          </a:prstGeom>
        </p:spPr>
      </p:pic>
      <p:pic>
        <p:nvPicPr>
          <p:cNvPr id="9" name="Picture 8" descr="Chart, bar chart&#10;&#10;Description automatically generated">
            <a:extLst>
              <a:ext uri="{FF2B5EF4-FFF2-40B4-BE49-F238E27FC236}">
                <a16:creationId xmlns:a16="http://schemas.microsoft.com/office/drawing/2014/main" id="{32A5E0F2-5E49-4120-B3E0-62BB19D3B193}"/>
              </a:ext>
            </a:extLst>
          </p:cNvPr>
          <p:cNvPicPr>
            <a:picLocks noChangeAspect="1"/>
          </p:cNvPicPr>
          <p:nvPr/>
        </p:nvPicPr>
        <p:blipFill>
          <a:blip r:embed="rId4"/>
          <a:stretch>
            <a:fillRect/>
          </a:stretch>
        </p:blipFill>
        <p:spPr>
          <a:xfrm>
            <a:off x="896144" y="4244647"/>
            <a:ext cx="4638287" cy="2320121"/>
          </a:xfrm>
          <a:prstGeom prst="rect">
            <a:avLst/>
          </a:prstGeom>
        </p:spPr>
      </p:pic>
      <p:pic>
        <p:nvPicPr>
          <p:cNvPr id="16" name="Picture 15" descr="Chart, bar chart&#10;&#10;Description automatically generated">
            <a:extLst>
              <a:ext uri="{FF2B5EF4-FFF2-40B4-BE49-F238E27FC236}">
                <a16:creationId xmlns:a16="http://schemas.microsoft.com/office/drawing/2014/main" id="{1B2FD7E8-485E-4935-BB02-21B0A28D7AB6}"/>
              </a:ext>
            </a:extLst>
          </p:cNvPr>
          <p:cNvPicPr>
            <a:picLocks noChangeAspect="1"/>
          </p:cNvPicPr>
          <p:nvPr/>
        </p:nvPicPr>
        <p:blipFill>
          <a:blip r:embed="rId5"/>
          <a:stretch>
            <a:fillRect/>
          </a:stretch>
        </p:blipFill>
        <p:spPr>
          <a:xfrm>
            <a:off x="6544967" y="4244647"/>
            <a:ext cx="4828711" cy="2320121"/>
          </a:xfrm>
          <a:prstGeom prst="rect">
            <a:avLst/>
          </a:prstGeom>
        </p:spPr>
      </p:pic>
      <p:sp>
        <p:nvSpPr>
          <p:cNvPr id="17" name="TextBox 16">
            <a:extLst>
              <a:ext uri="{FF2B5EF4-FFF2-40B4-BE49-F238E27FC236}">
                <a16:creationId xmlns:a16="http://schemas.microsoft.com/office/drawing/2014/main" id="{7E34AF6F-629E-4CA6-A09B-9A9674E43F27}"/>
              </a:ext>
            </a:extLst>
          </p:cNvPr>
          <p:cNvSpPr txBox="1"/>
          <p:nvPr/>
        </p:nvSpPr>
        <p:spPr>
          <a:xfrm>
            <a:off x="1407210" y="139078"/>
            <a:ext cx="9158577" cy="707886"/>
          </a:xfrm>
          <a:prstGeom prst="rect">
            <a:avLst/>
          </a:prstGeom>
          <a:noFill/>
        </p:spPr>
        <p:txBody>
          <a:bodyPr wrap="square" rtlCol="0">
            <a:spAutoFit/>
          </a:bodyPr>
          <a:lstStyle/>
          <a:p>
            <a:pPr algn="ctr"/>
            <a:r>
              <a:rPr lang="en-US" sz="4000" b="1" dirty="0">
                <a:solidFill>
                  <a:schemeClr val="bg1"/>
                </a:solidFill>
                <a:latin typeface="Aharoni" panose="02010803020104030203" pitchFamily="2" charset="-79"/>
                <a:cs typeface="Aharoni" panose="02010803020104030203" pitchFamily="2" charset="-79"/>
              </a:rPr>
              <a:t>Exploratory Data Analysis (EDA)</a:t>
            </a:r>
          </a:p>
        </p:txBody>
      </p:sp>
    </p:spTree>
    <p:extLst>
      <p:ext uri="{BB962C8B-B14F-4D97-AF65-F5344CB8AC3E}">
        <p14:creationId xmlns:p14="http://schemas.microsoft.com/office/powerpoint/2010/main" val="4274501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30000">
              <a:srgbClr val="433E73"/>
            </a:gs>
            <a:gs pos="16000">
              <a:srgbClr val="513374"/>
            </a:gs>
            <a:gs pos="52000">
              <a:srgbClr val="344B73"/>
            </a:gs>
            <a:gs pos="71000">
              <a:srgbClr val="324D74"/>
            </a:gs>
            <a:gs pos="88000">
              <a:srgbClr val="0E6B73"/>
            </a:gs>
          </a:gsLst>
          <a:lin ang="18900000" scaled="1"/>
          <a:tileRect/>
        </a:gra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7E34AF6F-629E-4CA6-A09B-9A9674E43F27}"/>
              </a:ext>
            </a:extLst>
          </p:cNvPr>
          <p:cNvSpPr txBox="1"/>
          <p:nvPr/>
        </p:nvSpPr>
        <p:spPr>
          <a:xfrm>
            <a:off x="1407210" y="139078"/>
            <a:ext cx="9158577" cy="707886"/>
          </a:xfrm>
          <a:prstGeom prst="rect">
            <a:avLst/>
          </a:prstGeom>
          <a:noFill/>
        </p:spPr>
        <p:txBody>
          <a:bodyPr wrap="square" rtlCol="0">
            <a:spAutoFit/>
          </a:bodyPr>
          <a:lstStyle/>
          <a:p>
            <a:pPr algn="ctr"/>
            <a:r>
              <a:rPr lang="en-US" sz="4000" b="1" dirty="0">
                <a:solidFill>
                  <a:schemeClr val="bg1"/>
                </a:solidFill>
                <a:latin typeface="Aharoni" panose="02010803020104030203" pitchFamily="2" charset="-79"/>
                <a:cs typeface="Aharoni" panose="02010803020104030203" pitchFamily="2" charset="-79"/>
              </a:rPr>
              <a:t>Exploratory Data Analysis (EDA)</a:t>
            </a:r>
          </a:p>
        </p:txBody>
      </p:sp>
      <p:pic>
        <p:nvPicPr>
          <p:cNvPr id="4" name="Picture 3" descr="Application&#10;&#10;Description automatically generated with low confidence">
            <a:extLst>
              <a:ext uri="{FF2B5EF4-FFF2-40B4-BE49-F238E27FC236}">
                <a16:creationId xmlns:a16="http://schemas.microsoft.com/office/drawing/2014/main" id="{FB068F14-8D80-4A64-A764-8FA612F49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388" y="1219829"/>
            <a:ext cx="5265870" cy="5419806"/>
          </a:xfrm>
          <a:prstGeom prst="rect">
            <a:avLst/>
          </a:prstGeom>
        </p:spPr>
      </p:pic>
      <p:sp>
        <p:nvSpPr>
          <p:cNvPr id="5" name="TextBox 4">
            <a:extLst>
              <a:ext uri="{FF2B5EF4-FFF2-40B4-BE49-F238E27FC236}">
                <a16:creationId xmlns:a16="http://schemas.microsoft.com/office/drawing/2014/main" id="{5F6D8F92-5B4E-49FF-A4A7-F544000009F5}"/>
              </a:ext>
            </a:extLst>
          </p:cNvPr>
          <p:cNvSpPr txBox="1"/>
          <p:nvPr/>
        </p:nvSpPr>
        <p:spPr>
          <a:xfrm>
            <a:off x="8573311" y="2626469"/>
            <a:ext cx="2924783" cy="923330"/>
          </a:xfrm>
          <a:prstGeom prst="rect">
            <a:avLst/>
          </a:prstGeom>
          <a:noFill/>
        </p:spPr>
        <p:txBody>
          <a:bodyPr wrap="square" rtlCol="0">
            <a:spAutoFit/>
          </a:bodyPr>
          <a:lstStyle/>
          <a:p>
            <a:r>
              <a:rPr lang="en-US" dirty="0">
                <a:solidFill>
                  <a:schemeClr val="bg1"/>
                </a:solidFill>
                <a:latin typeface="Aharoni" panose="02010803020104030203" pitchFamily="2" charset="-79"/>
                <a:cs typeface="Aharoni" panose="02010803020104030203" pitchFamily="2" charset="-79"/>
              </a:rPr>
              <a:t>This heatmap show the correlation between each variables.</a:t>
            </a:r>
          </a:p>
        </p:txBody>
      </p:sp>
    </p:spTree>
    <p:extLst>
      <p:ext uri="{BB962C8B-B14F-4D97-AF65-F5344CB8AC3E}">
        <p14:creationId xmlns:p14="http://schemas.microsoft.com/office/powerpoint/2010/main" val="1207835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30000">
              <a:srgbClr val="433E73"/>
            </a:gs>
            <a:gs pos="16000">
              <a:srgbClr val="513374"/>
            </a:gs>
            <a:gs pos="52000">
              <a:srgbClr val="344B73"/>
            </a:gs>
            <a:gs pos="71000">
              <a:srgbClr val="324D74"/>
            </a:gs>
            <a:gs pos="88000">
              <a:srgbClr val="0E6B73"/>
            </a:gs>
          </a:gsLst>
          <a:lin ang="18900000" scaled="1"/>
          <a:tileRect/>
        </a:gra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F58D9B7-5179-4533-B50D-C424F16B2EEB}"/>
              </a:ext>
            </a:extLst>
          </p:cNvPr>
          <p:cNvSpPr txBox="1"/>
          <p:nvPr/>
        </p:nvSpPr>
        <p:spPr>
          <a:xfrm>
            <a:off x="1507147" y="332616"/>
            <a:ext cx="9158577" cy="769441"/>
          </a:xfrm>
          <a:prstGeom prst="rect">
            <a:avLst/>
          </a:prstGeom>
          <a:noFill/>
        </p:spPr>
        <p:txBody>
          <a:bodyPr wrap="square" rtlCol="0">
            <a:spAutoFit/>
          </a:bodyPr>
          <a:lstStyle/>
          <a:p>
            <a:pPr algn="ctr"/>
            <a:r>
              <a:rPr lang="en-US" sz="4400" b="1" dirty="0">
                <a:solidFill>
                  <a:schemeClr val="bg1"/>
                </a:solidFill>
                <a:latin typeface="Aharoni" panose="02010803020104030203" pitchFamily="2" charset="-79"/>
                <a:cs typeface="Aharoni" panose="02010803020104030203" pitchFamily="2" charset="-79"/>
              </a:rPr>
              <a:t>Data processing</a:t>
            </a:r>
          </a:p>
        </p:txBody>
      </p:sp>
      <p:sp>
        <p:nvSpPr>
          <p:cNvPr id="2" name="TextBox 1">
            <a:extLst>
              <a:ext uri="{FF2B5EF4-FFF2-40B4-BE49-F238E27FC236}">
                <a16:creationId xmlns:a16="http://schemas.microsoft.com/office/drawing/2014/main" id="{A4892A8C-1912-4FAD-ACA2-7A9B20975AA5}"/>
              </a:ext>
            </a:extLst>
          </p:cNvPr>
          <p:cNvSpPr txBox="1"/>
          <p:nvPr/>
        </p:nvSpPr>
        <p:spPr>
          <a:xfrm>
            <a:off x="570689" y="1647217"/>
            <a:ext cx="3748392" cy="584775"/>
          </a:xfrm>
          <a:prstGeom prst="rect">
            <a:avLst/>
          </a:prstGeom>
          <a:noFill/>
        </p:spPr>
        <p:txBody>
          <a:bodyPr wrap="square" rtlCol="0">
            <a:spAutoFit/>
          </a:bodyPr>
          <a:lstStyle/>
          <a:p>
            <a:r>
              <a:rPr lang="en-US" sz="1600" dirty="0">
                <a:solidFill>
                  <a:schemeClr val="bg1"/>
                </a:solidFill>
                <a:latin typeface="Aharoni" panose="02010803020104030203" pitchFamily="2" charset="-79"/>
                <a:cs typeface="Aharoni" panose="02010803020104030203" pitchFamily="2" charset="-79"/>
              </a:rPr>
              <a:t>Divide columns into categorical and numerical columns</a:t>
            </a:r>
          </a:p>
        </p:txBody>
      </p:sp>
      <p:cxnSp>
        <p:nvCxnSpPr>
          <p:cNvPr id="5" name="Straight Arrow Connector 4">
            <a:extLst>
              <a:ext uri="{FF2B5EF4-FFF2-40B4-BE49-F238E27FC236}">
                <a16:creationId xmlns:a16="http://schemas.microsoft.com/office/drawing/2014/main" id="{FF30FC2F-9F5B-4D11-83B0-0BB4804A6ACE}"/>
              </a:ext>
            </a:extLst>
          </p:cNvPr>
          <p:cNvCxnSpPr>
            <a:cxnSpLocks/>
          </p:cNvCxnSpPr>
          <p:nvPr/>
        </p:nvCxnSpPr>
        <p:spPr>
          <a:xfrm>
            <a:off x="4319081" y="2012032"/>
            <a:ext cx="2457855"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pic>
        <p:nvPicPr>
          <p:cNvPr id="4" name="Picture 3" descr="Graphical user interface, text&#10;&#10;Description automatically generated">
            <a:extLst>
              <a:ext uri="{FF2B5EF4-FFF2-40B4-BE49-F238E27FC236}">
                <a16:creationId xmlns:a16="http://schemas.microsoft.com/office/drawing/2014/main" id="{E875AB73-F0CD-42D2-831F-C35BD27BB48C}"/>
              </a:ext>
            </a:extLst>
          </p:cNvPr>
          <p:cNvPicPr>
            <a:picLocks noChangeAspect="1"/>
          </p:cNvPicPr>
          <p:nvPr/>
        </p:nvPicPr>
        <p:blipFill>
          <a:blip r:embed="rId2"/>
          <a:stretch>
            <a:fillRect/>
          </a:stretch>
        </p:blipFill>
        <p:spPr>
          <a:xfrm>
            <a:off x="7088221" y="1327250"/>
            <a:ext cx="4721158" cy="1369564"/>
          </a:xfrm>
          <a:prstGeom prst="rect">
            <a:avLst/>
          </a:prstGeom>
        </p:spPr>
      </p:pic>
      <p:sp>
        <p:nvSpPr>
          <p:cNvPr id="9" name="TextBox 8">
            <a:extLst>
              <a:ext uri="{FF2B5EF4-FFF2-40B4-BE49-F238E27FC236}">
                <a16:creationId xmlns:a16="http://schemas.microsoft.com/office/drawing/2014/main" id="{7502F8E9-EFB9-4758-AEFD-0D9D61D09B5A}"/>
              </a:ext>
            </a:extLst>
          </p:cNvPr>
          <p:cNvSpPr txBox="1"/>
          <p:nvPr/>
        </p:nvSpPr>
        <p:spPr>
          <a:xfrm>
            <a:off x="852791" y="3616431"/>
            <a:ext cx="3748392" cy="338554"/>
          </a:xfrm>
          <a:prstGeom prst="rect">
            <a:avLst/>
          </a:prstGeom>
          <a:noFill/>
        </p:spPr>
        <p:txBody>
          <a:bodyPr wrap="square" rtlCol="0">
            <a:spAutoFit/>
          </a:bodyPr>
          <a:lstStyle/>
          <a:p>
            <a:r>
              <a:rPr lang="en-US" sz="1600" dirty="0">
                <a:solidFill>
                  <a:schemeClr val="bg1"/>
                </a:solidFill>
                <a:latin typeface="Aharoni" panose="02010803020104030203" pitchFamily="2" charset="-79"/>
                <a:cs typeface="Aharoni" panose="02010803020104030203" pitchFamily="2" charset="-79"/>
              </a:rPr>
              <a:t>E</a:t>
            </a:r>
            <a:r>
              <a:rPr lang="en-US" altLang="zh-CN" sz="1600" dirty="0">
                <a:solidFill>
                  <a:schemeClr val="bg1"/>
                </a:solidFill>
                <a:latin typeface="Aharoni" panose="02010803020104030203" pitchFamily="2" charset="-79"/>
                <a:cs typeface="Aharoni" panose="02010803020104030203" pitchFamily="2" charset="-79"/>
              </a:rPr>
              <a:t>ncoding </a:t>
            </a:r>
            <a:r>
              <a:rPr lang="en-US" sz="1600" dirty="0">
                <a:solidFill>
                  <a:schemeClr val="bg1"/>
                </a:solidFill>
                <a:latin typeface="Aharoni" panose="02010803020104030203" pitchFamily="2" charset="-79"/>
                <a:cs typeface="Aharoni" panose="02010803020104030203" pitchFamily="2" charset="-79"/>
              </a:rPr>
              <a:t>categorical columns</a:t>
            </a:r>
          </a:p>
        </p:txBody>
      </p:sp>
      <p:cxnSp>
        <p:nvCxnSpPr>
          <p:cNvPr id="12" name="Straight Arrow Connector 11">
            <a:extLst>
              <a:ext uri="{FF2B5EF4-FFF2-40B4-BE49-F238E27FC236}">
                <a16:creationId xmlns:a16="http://schemas.microsoft.com/office/drawing/2014/main" id="{39593B3A-50FC-46B4-A95C-9EA4093D2632}"/>
              </a:ext>
            </a:extLst>
          </p:cNvPr>
          <p:cNvCxnSpPr>
            <a:cxnSpLocks/>
          </p:cNvCxnSpPr>
          <p:nvPr/>
        </p:nvCxnSpPr>
        <p:spPr>
          <a:xfrm>
            <a:off x="4319081" y="3785709"/>
            <a:ext cx="2457855"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pic>
        <p:nvPicPr>
          <p:cNvPr id="13" name="Picture 12" descr="Graphical user interface, text, application&#10;&#10;Description automatically generated">
            <a:extLst>
              <a:ext uri="{FF2B5EF4-FFF2-40B4-BE49-F238E27FC236}">
                <a16:creationId xmlns:a16="http://schemas.microsoft.com/office/drawing/2014/main" id="{C897B460-A67D-4889-A217-6DCA55224183}"/>
              </a:ext>
            </a:extLst>
          </p:cNvPr>
          <p:cNvPicPr>
            <a:picLocks noChangeAspect="1"/>
          </p:cNvPicPr>
          <p:nvPr/>
        </p:nvPicPr>
        <p:blipFill>
          <a:blip r:embed="rId3"/>
          <a:stretch>
            <a:fillRect/>
          </a:stretch>
        </p:blipFill>
        <p:spPr>
          <a:xfrm>
            <a:off x="7088221" y="3150123"/>
            <a:ext cx="4721158" cy="1271171"/>
          </a:xfrm>
          <a:prstGeom prst="rect">
            <a:avLst/>
          </a:prstGeom>
        </p:spPr>
      </p:pic>
      <p:pic>
        <p:nvPicPr>
          <p:cNvPr id="15" name="Picture 14" descr="Graphical user interface, text, application&#10;&#10;Description automatically generated">
            <a:extLst>
              <a:ext uri="{FF2B5EF4-FFF2-40B4-BE49-F238E27FC236}">
                <a16:creationId xmlns:a16="http://schemas.microsoft.com/office/drawing/2014/main" id="{C03DDC02-9B0D-4643-A7D5-5F6DA822C854}"/>
              </a:ext>
            </a:extLst>
          </p:cNvPr>
          <p:cNvPicPr>
            <a:picLocks noChangeAspect="1"/>
          </p:cNvPicPr>
          <p:nvPr/>
        </p:nvPicPr>
        <p:blipFill>
          <a:blip r:embed="rId4"/>
          <a:stretch>
            <a:fillRect/>
          </a:stretch>
        </p:blipFill>
        <p:spPr>
          <a:xfrm>
            <a:off x="7088221" y="5210710"/>
            <a:ext cx="4721158" cy="1241118"/>
          </a:xfrm>
          <a:prstGeom prst="rect">
            <a:avLst/>
          </a:prstGeom>
        </p:spPr>
      </p:pic>
      <p:sp>
        <p:nvSpPr>
          <p:cNvPr id="16" name="TextBox 15">
            <a:extLst>
              <a:ext uri="{FF2B5EF4-FFF2-40B4-BE49-F238E27FC236}">
                <a16:creationId xmlns:a16="http://schemas.microsoft.com/office/drawing/2014/main" id="{015C20DF-B439-470B-A97C-E78C021CDAE6}"/>
              </a:ext>
            </a:extLst>
          </p:cNvPr>
          <p:cNvSpPr txBox="1"/>
          <p:nvPr/>
        </p:nvSpPr>
        <p:spPr>
          <a:xfrm>
            <a:off x="852791" y="5714364"/>
            <a:ext cx="3748392" cy="338554"/>
          </a:xfrm>
          <a:prstGeom prst="rect">
            <a:avLst/>
          </a:prstGeom>
          <a:noFill/>
        </p:spPr>
        <p:txBody>
          <a:bodyPr wrap="square" rtlCol="0">
            <a:spAutoFit/>
          </a:bodyPr>
          <a:lstStyle/>
          <a:p>
            <a:r>
              <a:rPr lang="en-US" sz="1600" dirty="0">
                <a:solidFill>
                  <a:schemeClr val="bg1"/>
                </a:solidFill>
                <a:latin typeface="Aharoni" panose="02010803020104030203" pitchFamily="2" charset="-79"/>
                <a:cs typeface="Aharoni" panose="02010803020104030203" pitchFamily="2" charset="-79"/>
              </a:rPr>
              <a:t>Scaling numerical columns</a:t>
            </a:r>
          </a:p>
        </p:txBody>
      </p:sp>
      <p:cxnSp>
        <p:nvCxnSpPr>
          <p:cNvPr id="17" name="Straight Arrow Connector 16">
            <a:extLst>
              <a:ext uri="{FF2B5EF4-FFF2-40B4-BE49-F238E27FC236}">
                <a16:creationId xmlns:a16="http://schemas.microsoft.com/office/drawing/2014/main" id="{BB9533CF-EBE6-4AFF-8C7C-BE2C6EDDBBE3}"/>
              </a:ext>
            </a:extLst>
          </p:cNvPr>
          <p:cNvCxnSpPr>
            <a:cxnSpLocks/>
          </p:cNvCxnSpPr>
          <p:nvPr/>
        </p:nvCxnSpPr>
        <p:spPr>
          <a:xfrm>
            <a:off x="4319081" y="5883641"/>
            <a:ext cx="2457855"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30284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771</TotalTime>
  <Words>396</Words>
  <Application>Microsoft Office PowerPoint</Application>
  <PresentationFormat>Widescreen</PresentationFormat>
  <Paragraphs>64</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Aharoni</vt:lpstr>
      <vt:lpstr>Amasis MT Pro Black</vt: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Xiao Xu</dc:creator>
  <cp:lastModifiedBy>Xiao Xu</cp:lastModifiedBy>
  <cp:revision>4</cp:revision>
  <dcterms:created xsi:type="dcterms:W3CDTF">2021-08-10T02:58:07Z</dcterms:created>
  <dcterms:modified xsi:type="dcterms:W3CDTF">2021-09-07T22:13:56Z</dcterms:modified>
</cp:coreProperties>
</file>