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7" r:id="rId3"/>
    <p:sldId id="338" r:id="rId4"/>
    <p:sldId id="340" r:id="rId5"/>
    <p:sldId id="325" r:id="rId6"/>
    <p:sldId id="334" r:id="rId7"/>
    <p:sldId id="336" r:id="rId8"/>
    <p:sldId id="335" r:id="rId9"/>
    <p:sldId id="341" r:id="rId10"/>
  </p:sldIdLst>
  <p:sldSz cx="9144000" cy="5145088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>
      <p:cViewPr varScale="1">
        <p:scale>
          <a:sx n="120" d="100"/>
          <a:sy n="120" d="100"/>
        </p:scale>
        <p:origin x="80" y="11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50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成績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成績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工作表1!$A$2:$A$11</c:f>
              <c:numCache>
                <c:formatCode>m"月"d"日";@</c:formatCode>
                <c:ptCount val="10"/>
                <c:pt idx="0">
                  <c:v>43942</c:v>
                </c:pt>
                <c:pt idx="1">
                  <c:v>43943</c:v>
                </c:pt>
                <c:pt idx="2">
                  <c:v>43944</c:v>
                </c:pt>
                <c:pt idx="3">
                  <c:v>43945</c:v>
                </c:pt>
                <c:pt idx="4">
                  <c:v>43946</c:v>
                </c:pt>
                <c:pt idx="5">
                  <c:v>43947</c:v>
                </c:pt>
                <c:pt idx="6">
                  <c:v>43948</c:v>
                </c:pt>
                <c:pt idx="7">
                  <c:v>43952</c:v>
                </c:pt>
                <c:pt idx="8">
                  <c:v>43953</c:v>
                </c:pt>
                <c:pt idx="9">
                  <c:v>43955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0.1067</c:v>
                </c:pt>
                <c:pt idx="1">
                  <c:v>0.1169</c:v>
                </c:pt>
                <c:pt idx="2">
                  <c:v>0.11169999999999999</c:v>
                </c:pt>
                <c:pt idx="3">
                  <c:v>0.1169</c:v>
                </c:pt>
                <c:pt idx="4">
                  <c:v>0.14180000000000001</c:v>
                </c:pt>
                <c:pt idx="5">
                  <c:v>0.1671</c:v>
                </c:pt>
                <c:pt idx="6">
                  <c:v>0.1862</c:v>
                </c:pt>
                <c:pt idx="7">
                  <c:v>0.1764</c:v>
                </c:pt>
                <c:pt idx="8">
                  <c:v>0.3049</c:v>
                </c:pt>
                <c:pt idx="9">
                  <c:v>0.30499999999999999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51-443F-B7B8-98CFD38B2EA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28033856"/>
        <c:axId val="1214201616"/>
      </c:lineChart>
      <c:dateAx>
        <c:axId val="1128033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obe 繁黑體 Std B" panose="020B0700000000000000" pitchFamily="34" charset="-120"/>
                    <a:ea typeface="Adobe 繁黑體 Std B" panose="020B0700000000000000" pitchFamily="34" charset="-120"/>
                  </a:rPr>
                  <a:t>日期</a:t>
                </a:r>
              </a:p>
            </c:rich>
          </c:tx>
          <c:layout>
            <c:manualLayout>
              <c:xMode val="edge"/>
              <c:yMode val="edge"/>
              <c:x val="0.46812502754719754"/>
              <c:y val="0.906358164726285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m&quot;月&quot;d&quot;日&quot;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14201616"/>
        <c:crosses val="autoZero"/>
        <c:auto val="1"/>
        <c:lblOffset val="100"/>
        <c:baseTimeUnit val="days"/>
      </c:dateAx>
      <c:valAx>
        <c:axId val="121420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>
                    <a:latin typeface="Adobe 繁黑體 Std B" panose="020B0700000000000000" pitchFamily="34" charset="-120"/>
                    <a:ea typeface="Adobe 繁黑體 Std B" panose="020B0700000000000000" pitchFamily="34" charset="-120"/>
                  </a:rPr>
                  <a:t>分數</a:t>
                </a:r>
              </a:p>
            </c:rich>
          </c:tx>
          <c:layout>
            <c:manualLayout>
              <c:xMode val="edge"/>
              <c:yMode val="edge"/>
              <c:x val="1.4926908102549034E-2"/>
              <c:y val="0.395689468392490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8033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A14F398-E279-4563-97D7-CD45B0F01439}" type="datetimeFigureOut">
              <a:rPr lang="zh-CN" altLang="en-US" smtClean="0"/>
              <a:pPr/>
              <a:t>2020/5/6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F30D575-0996-4A75-BB26-7F3A64A1010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75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8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4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7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4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94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0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6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55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63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5FDB555-FB17-4F63-BD27-1B654BE1C1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39E59B0-ABC7-4279-AEC4-3269AD786C83}"/>
              </a:ext>
            </a:extLst>
          </p:cNvPr>
          <p:cNvSpPr/>
          <p:nvPr userDrawn="1"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2925" y="0"/>
            <a:ext cx="9146672" cy="514508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391109"/>
      </p:ext>
    </p:extLst>
  </p:cSld>
  <p:clrMapOvr>
    <a:masterClrMapping/>
  </p:clrMapOvr>
  <p:transition spd="slow"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 userDrawn="1"/>
        </p:nvSpPr>
        <p:spPr>
          <a:xfrm>
            <a:off x="3842567" y="368823"/>
            <a:ext cx="13388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500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500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7" y="710766"/>
            <a:ext cx="256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4500"/>
      </p:ext>
    </p:extLst>
  </p:cSld>
  <p:clrMapOvr>
    <a:masterClrMapping/>
  </p:clrMapOvr>
  <p:transition spd="slow" advClick="0" advTm="3000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3" y="196280"/>
            <a:ext cx="144024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 defTabSz="685658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37"/>
          <p:cNvSpPr txBox="1"/>
          <p:nvPr userDrawn="1"/>
        </p:nvSpPr>
        <p:spPr>
          <a:xfrm>
            <a:off x="216273" y="196280"/>
            <a:ext cx="2189971" cy="315475"/>
          </a:xfrm>
          <a:prstGeom prst="rect">
            <a:avLst/>
          </a:prstGeom>
          <a:noFill/>
        </p:spPr>
        <p:txBody>
          <a:bodyPr wrap="none" lIns="68572" tIns="34286" rIns="68572" bIns="34286" rtlCol="0">
            <a:spAutoFit/>
          </a:bodyPr>
          <a:lstStyle/>
          <a:p>
            <a:pPr defTabSz="685658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4" name="文本框 38"/>
          <p:cNvSpPr txBox="1"/>
          <p:nvPr userDrawn="1"/>
        </p:nvSpPr>
        <p:spPr>
          <a:xfrm>
            <a:off x="265225" y="520317"/>
            <a:ext cx="2038917" cy="207753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 algn="dist" defTabSz="685658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3314525"/>
      </p:ext>
    </p:extLst>
  </p:cSld>
  <p:clrMapOvr>
    <a:masterClrMapping/>
  </p:clrMapOvr>
  <p:transition spd="slow" advClick="0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2698D24-4F14-41FE-BDC0-8E486DAF44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EF66FBD-0AC2-40EE-8F60-FF97283CECE6}"/>
              </a:ext>
            </a:extLst>
          </p:cNvPr>
          <p:cNvSpPr/>
          <p:nvPr userDrawn="1"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1895227-4398-4B00-99E4-5B5DBBC3C3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EDC8154-AEC5-4BBC-8DF9-F66F19FFF60C}"/>
              </a:ext>
            </a:extLst>
          </p:cNvPr>
          <p:cNvSpPr/>
          <p:nvPr userDrawn="1"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F5E327C-8FDA-46E0-ADF9-C2584D7B29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8FB7313-22A6-4CF9-9BE7-71143CF54027}"/>
              </a:ext>
            </a:extLst>
          </p:cNvPr>
          <p:cNvSpPr/>
          <p:nvPr userDrawn="1"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702115E-07FC-47AE-8678-8B681C689199}" type="datetimeFigureOut">
              <a:rPr lang="zh-CN" altLang="en-US" smtClean="0"/>
              <a:pPr/>
              <a:t>2020/5/6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6" r:id="rId8"/>
    <p:sldLayoutId id="2147483667" r:id="rId9"/>
    <p:sldLayoutId id="2147483668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3" r:id="rId17"/>
    <p:sldLayoutId id="2147483664" r:id="rId18"/>
    <p:sldLayoutId id="2147483670" r:id="rId19"/>
    <p:sldLayoutId id="2147483671" r:id="rId20"/>
    <p:sldLayoutId id="2147483672" r:id="rId21"/>
  </p:sldLayoutIdLst>
  <p:transition spd="slow" advClick="0" advTm="3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728FF92-D164-4954-8A94-D5F4C9430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D495D99-7A4B-42BA-B6E6-E82DEBFE2F33}"/>
              </a:ext>
            </a:extLst>
          </p:cNvPr>
          <p:cNvSpPr/>
          <p:nvPr/>
        </p:nvSpPr>
        <p:spPr>
          <a:xfrm>
            <a:off x="503548" y="484312"/>
            <a:ext cx="8172908" cy="4176464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848920"/>
            <a:ext cx="216024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組別： 第六組</a:t>
            </a:r>
            <a:r>
              <a:rPr lang="en-US" altLang="zh-TW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2268252" y="2710395"/>
            <a:ext cx="47986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71900" y="2140496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進度報告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44C20A8E-CBAA-410D-9281-86A892803813}"/>
              </a:ext>
            </a:extLst>
          </p:cNvPr>
          <p:cNvSpPr txBox="1"/>
          <p:nvPr/>
        </p:nvSpPr>
        <p:spPr>
          <a:xfrm>
            <a:off x="2169749" y="1100733"/>
            <a:ext cx="499568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00" dirty="0">
                <a:solidFill>
                  <a:schemeClr val="accent3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Task 2</a:t>
            </a:r>
            <a:r>
              <a:rPr lang="zh-TW" altLang="en-US" sz="4500" dirty="0">
                <a:solidFill>
                  <a:schemeClr val="accent3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r>
              <a:rPr lang="en-US" altLang="zh-TW" sz="4500" dirty="0">
                <a:solidFill>
                  <a:schemeClr val="accent3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Debiasing </a:t>
            </a:r>
            <a:r>
              <a:rPr lang="zh-TW" altLang="en-US" sz="4500" dirty="0">
                <a:solidFill>
                  <a:schemeClr val="accent3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CN" altLang="en-US" sz="4500" dirty="0">
              <a:solidFill>
                <a:schemeClr val="accent3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r"/>
            <a:endParaRPr lang="zh-CN" altLang="en-US" sz="54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9E4AA69-6531-46AC-8C01-8BE1E0C23FBC}"/>
              </a:ext>
            </a:extLst>
          </p:cNvPr>
          <p:cNvSpPr txBox="1"/>
          <p:nvPr/>
        </p:nvSpPr>
        <p:spPr>
          <a:xfrm>
            <a:off x="2411760" y="3124149"/>
            <a:ext cx="54006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組員：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266F080-1612-4B5C-A331-3B1008254C6C}"/>
              </a:ext>
            </a:extLst>
          </p:cNvPr>
          <p:cNvSpPr txBox="1"/>
          <p:nvPr/>
        </p:nvSpPr>
        <p:spPr>
          <a:xfrm>
            <a:off x="2875834" y="3054400"/>
            <a:ext cx="1581066" cy="10828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M10815113</a:t>
            </a:r>
            <a:r>
              <a:rPr lang="zh-TW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賴啓明</a:t>
            </a:r>
            <a:endParaRPr lang="en-US" altLang="zh-TW" sz="110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M10815103</a:t>
            </a:r>
            <a:r>
              <a:rPr lang="zh-TW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陳子揚</a:t>
            </a:r>
            <a:endParaRPr lang="en-US" altLang="zh-TW" sz="110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</a:t>
            </a:r>
            <a:r>
              <a:rPr lang="zh-TW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10532037</a:t>
            </a:r>
            <a:r>
              <a:rPr lang="zh-TW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王韋翔</a:t>
            </a:r>
            <a:endParaRPr lang="en-US" altLang="zh-TW" sz="110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</a:t>
            </a:r>
            <a:r>
              <a:rPr lang="zh-TW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10532030</a:t>
            </a:r>
            <a:r>
              <a:rPr lang="zh-TW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楊博惟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A90746C4-4553-4626-9A50-B42E42AB8DE2}"/>
              </a:ext>
            </a:extLst>
          </p:cNvPr>
          <p:cNvSpPr txBox="1"/>
          <p:nvPr/>
        </p:nvSpPr>
        <p:spPr>
          <a:xfrm>
            <a:off x="2411760" y="4211936"/>
            <a:ext cx="216024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指導老師： 李漢銘  教授</a:t>
            </a:r>
            <a:r>
              <a:rPr lang="en-US" altLang="zh-TW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1" grpId="0"/>
      <p:bldP spid="9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C011E069-B19F-4AE5-BC71-93ACC8A61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5C8AB24-C361-438C-8C21-B28815BE0A25}"/>
              </a:ext>
            </a:extLst>
          </p:cNvPr>
          <p:cNvSpPr/>
          <p:nvPr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4FEEDF-5FEB-4B8E-AB61-20A4C939EA6D}"/>
              </a:ext>
            </a:extLst>
          </p:cNvPr>
          <p:cNvSpPr/>
          <p:nvPr/>
        </p:nvSpPr>
        <p:spPr>
          <a:xfrm>
            <a:off x="0" y="2356520"/>
            <a:ext cx="1835696" cy="4680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35796" y="2101297"/>
            <a:ext cx="905504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705897" y="2082279"/>
            <a:ext cx="2916324" cy="307777"/>
            <a:chOff x="5349226" y="1997656"/>
            <a:chExt cx="4272984" cy="731102"/>
          </a:xfrm>
          <a:solidFill>
            <a:schemeClr val="accent1"/>
          </a:solidFill>
        </p:grpSpPr>
        <p:sp>
          <p:nvSpPr>
            <p:cNvPr id="9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18236" y="1997656"/>
              <a:ext cx="1322794" cy="731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TW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開發環境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62A3DDD-B75A-4892-97DA-E46500D8BB98}"/>
              </a:ext>
            </a:extLst>
          </p:cNvPr>
          <p:cNvGrpSpPr/>
          <p:nvPr/>
        </p:nvGrpSpPr>
        <p:grpSpPr>
          <a:xfrm>
            <a:off x="3721295" y="2766355"/>
            <a:ext cx="3913052" cy="382253"/>
            <a:chOff x="3721295" y="2766355"/>
            <a:chExt cx="3913052" cy="382253"/>
          </a:xfrm>
        </p:grpSpPr>
        <p:sp>
          <p:nvSpPr>
            <p:cNvPr id="82" name="TextBox 81"/>
            <p:cNvSpPr txBox="1"/>
            <p:nvPr/>
          </p:nvSpPr>
          <p:spPr>
            <a:xfrm>
              <a:off x="6804248" y="2802359"/>
              <a:ext cx="830099" cy="346249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Part 2</a:t>
              </a:r>
              <a:endPara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15"/>
            <p:cNvGrpSpPr/>
            <p:nvPr/>
          </p:nvGrpSpPr>
          <p:grpSpPr>
            <a:xfrm>
              <a:off x="3721295" y="2766355"/>
              <a:ext cx="2916706" cy="307777"/>
              <a:chOff x="2569789" y="3646464"/>
              <a:chExt cx="4272984" cy="731102"/>
            </a:xfrm>
            <a:solidFill>
              <a:schemeClr val="accent2"/>
            </a:solidFill>
          </p:grpSpPr>
          <p:sp>
            <p:nvSpPr>
              <p:cNvPr id="97" name="燕尾形 20"/>
              <p:cNvSpPr/>
              <p:nvPr/>
            </p:nvSpPr>
            <p:spPr>
              <a:xfrm>
                <a:off x="2569789" y="3646467"/>
                <a:ext cx="4272984" cy="670899"/>
              </a:xfrm>
              <a:prstGeom prst="chevron">
                <a:avLst>
                  <a:gd name="adj" fmla="val 67746"/>
                </a:avLst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818321" y="3646464"/>
                <a:ext cx="2076461" cy="731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zh-TW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問題分析</a:t>
                </a:r>
                <a:r>
                  <a:rPr lang="en-US" altLang="zh-TW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&amp;</a:t>
                </a:r>
                <a:r>
                  <a:rPr lang="zh-TW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方法</a:t>
                </a:r>
                <a:endParaRPr lang="zh-CN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23528" y="2362907"/>
            <a:ext cx="13321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 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80">
            <a:extLst>
              <a:ext uri="{FF2B5EF4-FFF2-40B4-BE49-F238E27FC236}">
                <a16:creationId xmlns:a16="http://schemas.microsoft.com/office/drawing/2014/main" id="{4CB86F64-CCBE-4B17-9FEB-9CBC6A9C6392}"/>
              </a:ext>
            </a:extLst>
          </p:cNvPr>
          <p:cNvSpPr txBox="1"/>
          <p:nvPr/>
        </p:nvSpPr>
        <p:spPr>
          <a:xfrm>
            <a:off x="2735796" y="3422879"/>
            <a:ext cx="905504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TW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1CE63A-7586-4EF3-BF86-C774B6AC8EC4}"/>
              </a:ext>
            </a:extLst>
          </p:cNvPr>
          <p:cNvGrpSpPr/>
          <p:nvPr/>
        </p:nvGrpSpPr>
        <p:grpSpPr>
          <a:xfrm>
            <a:off x="3723450" y="3457504"/>
            <a:ext cx="2916324" cy="307777"/>
            <a:chOff x="5151649" y="4902388"/>
            <a:chExt cx="4272984" cy="731102"/>
          </a:xfrm>
          <a:solidFill>
            <a:schemeClr val="accent1"/>
          </a:solidFill>
        </p:grpSpPr>
        <p:sp>
          <p:nvSpPr>
            <p:cNvPr id="16" name="燕尾形 18">
              <a:extLst>
                <a:ext uri="{FF2B5EF4-FFF2-40B4-BE49-F238E27FC236}">
                  <a16:creationId xmlns:a16="http://schemas.microsoft.com/office/drawing/2014/main" id="{7873B077-8263-47DA-A86C-8A3165273968}"/>
                </a:ext>
              </a:extLst>
            </p:cNvPr>
            <p:cNvSpPr/>
            <p:nvPr/>
          </p:nvSpPr>
          <p:spPr>
            <a:xfrm rot="10800000">
              <a:off x="5151649" y="4932490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94">
              <a:extLst>
                <a:ext uri="{FF2B5EF4-FFF2-40B4-BE49-F238E27FC236}">
                  <a16:creationId xmlns:a16="http://schemas.microsoft.com/office/drawing/2014/main" id="{9268D43C-ECD2-48A0-A547-89E7659AD2B7}"/>
                </a:ext>
              </a:extLst>
            </p:cNvPr>
            <p:cNvSpPr txBox="1"/>
            <p:nvPr/>
          </p:nvSpPr>
          <p:spPr>
            <a:xfrm>
              <a:off x="6447693" y="4902388"/>
              <a:ext cx="1322794" cy="731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目前進度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79B9A13-DE57-49EE-AC02-6728308B5E04}"/>
              </a:ext>
            </a:extLst>
          </p:cNvPr>
          <p:cNvGrpSpPr/>
          <p:nvPr/>
        </p:nvGrpSpPr>
        <p:grpSpPr>
          <a:xfrm>
            <a:off x="3723450" y="4141580"/>
            <a:ext cx="3913052" cy="382253"/>
            <a:chOff x="3721295" y="2766355"/>
            <a:chExt cx="3913052" cy="382253"/>
          </a:xfrm>
        </p:grpSpPr>
        <p:sp>
          <p:nvSpPr>
            <p:cNvPr id="22" name="TextBox 81">
              <a:extLst>
                <a:ext uri="{FF2B5EF4-FFF2-40B4-BE49-F238E27FC236}">
                  <a16:creationId xmlns:a16="http://schemas.microsoft.com/office/drawing/2014/main" id="{80E36F27-3BC5-4949-B08E-59E328619B71}"/>
                </a:ext>
              </a:extLst>
            </p:cNvPr>
            <p:cNvSpPr txBox="1"/>
            <p:nvPr/>
          </p:nvSpPr>
          <p:spPr>
            <a:xfrm>
              <a:off x="6804248" y="2802359"/>
              <a:ext cx="830099" cy="346249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Part </a:t>
              </a:r>
              <a:r>
                <a:rPr lang="en-US" altLang="zh-TW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3" name="Group 15">
              <a:extLst>
                <a:ext uri="{FF2B5EF4-FFF2-40B4-BE49-F238E27FC236}">
                  <a16:creationId xmlns:a16="http://schemas.microsoft.com/office/drawing/2014/main" id="{28C28DD0-2960-44CF-A4D4-C041B007EF9A}"/>
                </a:ext>
              </a:extLst>
            </p:cNvPr>
            <p:cNvGrpSpPr/>
            <p:nvPr/>
          </p:nvGrpSpPr>
          <p:grpSpPr>
            <a:xfrm>
              <a:off x="3721295" y="2766355"/>
              <a:ext cx="2916706" cy="307777"/>
              <a:chOff x="2569789" y="3646464"/>
              <a:chExt cx="4272984" cy="731102"/>
            </a:xfrm>
            <a:solidFill>
              <a:schemeClr val="accent2"/>
            </a:solidFill>
          </p:grpSpPr>
          <p:sp>
            <p:nvSpPr>
              <p:cNvPr id="24" name="燕尾形 20">
                <a:extLst>
                  <a:ext uri="{FF2B5EF4-FFF2-40B4-BE49-F238E27FC236}">
                    <a16:creationId xmlns:a16="http://schemas.microsoft.com/office/drawing/2014/main" id="{BB5A6F13-AD5A-46BF-B07B-308C811EA3CD}"/>
                  </a:ext>
                </a:extLst>
              </p:cNvPr>
              <p:cNvSpPr/>
              <p:nvPr/>
            </p:nvSpPr>
            <p:spPr>
              <a:xfrm>
                <a:off x="2569789" y="3646467"/>
                <a:ext cx="4272984" cy="670899"/>
              </a:xfrm>
              <a:prstGeom prst="chevron">
                <a:avLst>
                  <a:gd name="adj" fmla="val 67746"/>
                </a:avLst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TextBox 97">
                <a:extLst>
                  <a:ext uri="{FF2B5EF4-FFF2-40B4-BE49-F238E27FC236}">
                    <a16:creationId xmlns:a16="http://schemas.microsoft.com/office/drawing/2014/main" id="{9724A7BB-4FA6-4FC7-95F1-14D43067DF4E}"/>
                  </a:ext>
                </a:extLst>
              </p:cNvPr>
              <p:cNvSpPr txBox="1"/>
              <p:nvPr/>
            </p:nvSpPr>
            <p:spPr>
              <a:xfrm>
                <a:off x="3818321" y="3646464"/>
                <a:ext cx="1322621" cy="731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zh-TW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未來目標</a:t>
                </a:r>
                <a:endParaRPr lang="zh-CN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3259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1" grpId="0"/>
      <p:bldP spid="3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6A9F4274-A9CD-4263-B856-D4BB7385400F}"/>
              </a:ext>
            </a:extLst>
          </p:cNvPr>
          <p:cNvGrpSpPr/>
          <p:nvPr/>
        </p:nvGrpSpPr>
        <p:grpSpPr>
          <a:xfrm>
            <a:off x="503548" y="412304"/>
            <a:ext cx="2664296" cy="366658"/>
            <a:chOff x="5349226" y="2010956"/>
            <a:chExt cx="4272984" cy="683231"/>
          </a:xfrm>
          <a:solidFill>
            <a:schemeClr val="accent1"/>
          </a:solidFill>
        </p:grpSpPr>
        <p:sp>
          <p:nvSpPr>
            <p:cNvPr id="22" name="燕尾形 18">
              <a:extLst>
                <a:ext uri="{FF2B5EF4-FFF2-40B4-BE49-F238E27FC236}">
                  <a16:creationId xmlns:a16="http://schemas.microsoft.com/office/drawing/2014/main" id="{0E330E90-9DDB-4C92-8FD6-EA075F6D1796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1FA5123-1DED-4C7C-B490-8CB80CB94D06}"/>
                </a:ext>
              </a:extLst>
            </p:cNvPr>
            <p:cNvSpPr txBox="1"/>
            <p:nvPr/>
          </p:nvSpPr>
          <p:spPr>
            <a:xfrm>
              <a:off x="6501290" y="2120675"/>
              <a:ext cx="1966060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開發環境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588382A0-82FA-4A6D-BDCF-FB38F316488E}"/>
              </a:ext>
            </a:extLst>
          </p:cNvPr>
          <p:cNvSpPr txBox="1"/>
          <p:nvPr/>
        </p:nvSpPr>
        <p:spPr>
          <a:xfrm>
            <a:off x="1221884" y="1240396"/>
            <a:ext cx="16137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/>
              <a:t>Anaconda</a:t>
            </a:r>
            <a:endParaRPr lang="zh-TW" altLang="en-US" sz="22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D049BC3-9049-4F3D-8DF2-9635D694C233}"/>
              </a:ext>
            </a:extLst>
          </p:cNvPr>
          <p:cNvSpPr txBox="1"/>
          <p:nvPr/>
        </p:nvSpPr>
        <p:spPr>
          <a:xfrm>
            <a:off x="1221884" y="2141657"/>
            <a:ext cx="25190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/>
              <a:t>Jupyter Notebook</a:t>
            </a:r>
            <a:endParaRPr lang="zh-TW" altLang="en-US" sz="220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0A9A605-F9F8-446F-AEDF-3EE51ECA7394}"/>
              </a:ext>
            </a:extLst>
          </p:cNvPr>
          <p:cNvSpPr txBox="1"/>
          <p:nvPr/>
        </p:nvSpPr>
        <p:spPr>
          <a:xfrm>
            <a:off x="1943708" y="1689453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/>
              <a:t>+</a:t>
            </a:r>
            <a:endParaRPr lang="zh-TW" altLang="en-US" sz="2200"/>
          </a:p>
        </p:txBody>
      </p:sp>
    </p:spTree>
    <p:extLst>
      <p:ext uri="{BB962C8B-B14F-4D97-AF65-F5344CB8AC3E}">
        <p14:creationId xmlns:p14="http://schemas.microsoft.com/office/powerpoint/2010/main" val="3940480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6A9F4274-A9CD-4263-B856-D4BB7385400F}"/>
              </a:ext>
            </a:extLst>
          </p:cNvPr>
          <p:cNvGrpSpPr/>
          <p:nvPr/>
        </p:nvGrpSpPr>
        <p:grpSpPr>
          <a:xfrm>
            <a:off x="503548" y="412304"/>
            <a:ext cx="2664296" cy="360040"/>
            <a:chOff x="5349226" y="2010956"/>
            <a:chExt cx="4272984" cy="670899"/>
          </a:xfrm>
          <a:solidFill>
            <a:schemeClr val="accent1"/>
          </a:solidFill>
        </p:grpSpPr>
        <p:sp>
          <p:nvSpPr>
            <p:cNvPr id="22" name="燕尾形 18">
              <a:extLst>
                <a:ext uri="{FF2B5EF4-FFF2-40B4-BE49-F238E27FC236}">
                  <a16:creationId xmlns:a16="http://schemas.microsoft.com/office/drawing/2014/main" id="{0E330E90-9DDB-4C92-8FD6-EA075F6D1796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1FA5123-1DED-4C7C-B490-8CB80CB94D06}"/>
                </a:ext>
              </a:extLst>
            </p:cNvPr>
            <p:cNvSpPr txBox="1"/>
            <p:nvPr/>
          </p:nvSpPr>
          <p:spPr>
            <a:xfrm>
              <a:off x="6042142" y="2059649"/>
              <a:ext cx="3005434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問題分析</a:t>
              </a:r>
              <a:r>
                <a:rPr lang="en-US" altLang="zh-TW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588382A0-82FA-4A6D-BDCF-FB38F316488E}"/>
              </a:ext>
            </a:extLst>
          </p:cNvPr>
          <p:cNvSpPr txBox="1"/>
          <p:nvPr/>
        </p:nvSpPr>
        <p:spPr>
          <a:xfrm>
            <a:off x="1221884" y="1240396"/>
            <a:ext cx="639790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 dirty="0"/>
              <a:t>根據用戶過往的點擊紀錄，推薦較少曝光的商品</a:t>
            </a:r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 dirty="0"/>
              <a:t>分析資料後，使用者不重覆點擊相同商品</a:t>
            </a:r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 dirty="0"/>
              <a:t>資料集的部分商品沒有對應的</a:t>
            </a:r>
            <a:r>
              <a:rPr lang="en-US" altLang="zh-TW" sz="2200" dirty="0"/>
              <a:t>Vector</a:t>
            </a:r>
            <a:r>
              <a:rPr lang="zh-TW" altLang="en-US" sz="2200" dirty="0"/>
              <a:t>表示</a:t>
            </a:r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08700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6A9F4274-A9CD-4263-B856-D4BB7385400F}"/>
              </a:ext>
            </a:extLst>
          </p:cNvPr>
          <p:cNvGrpSpPr/>
          <p:nvPr/>
        </p:nvGrpSpPr>
        <p:grpSpPr>
          <a:xfrm>
            <a:off x="503548" y="412304"/>
            <a:ext cx="2664296" cy="360040"/>
            <a:chOff x="5349226" y="2010956"/>
            <a:chExt cx="4272984" cy="670899"/>
          </a:xfrm>
          <a:solidFill>
            <a:schemeClr val="accent1"/>
          </a:solidFill>
        </p:grpSpPr>
        <p:sp>
          <p:nvSpPr>
            <p:cNvPr id="22" name="燕尾形 18">
              <a:extLst>
                <a:ext uri="{FF2B5EF4-FFF2-40B4-BE49-F238E27FC236}">
                  <a16:creationId xmlns:a16="http://schemas.microsoft.com/office/drawing/2014/main" id="{0E330E90-9DDB-4C92-8FD6-EA075F6D1796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1FA5123-1DED-4C7C-B490-8CB80CB94D06}"/>
                </a:ext>
              </a:extLst>
            </p:cNvPr>
            <p:cNvSpPr txBox="1"/>
            <p:nvPr/>
          </p:nvSpPr>
          <p:spPr>
            <a:xfrm>
              <a:off x="6042142" y="2059649"/>
              <a:ext cx="3005434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問題分析</a:t>
              </a:r>
              <a:r>
                <a:rPr lang="en-US" altLang="zh-TW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588382A0-82FA-4A6D-BDCF-FB38F316488E}"/>
                  </a:ext>
                </a:extLst>
              </p:cNvPr>
              <p:cNvSpPr txBox="1"/>
              <p:nvPr/>
            </p:nvSpPr>
            <p:spPr>
              <a:xfrm>
                <a:off x="1079612" y="1240396"/>
                <a:ext cx="7772641" cy="3045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2200" dirty="0"/>
                  <a:t>對每個使用者點擊的商品，產生</a:t>
                </a:r>
                <a:r>
                  <a:rPr lang="en-US" altLang="zh-TW" sz="2200" dirty="0"/>
                  <a:t>item-item similarity matrix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𝑐𝑙𝑖𝑐𝑘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𝑐𝑜𝑢𝑛𝑡𝑠</m:t>
                    </m:r>
                  </m:oMath>
                </a14:m>
                <a:endParaRPr lang="en-US" altLang="zh-TW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2200" dirty="0"/>
                  <a:t>利用使用者點擊的歷史和</a:t>
                </a:r>
                <a:r>
                  <a:rPr lang="en-US" altLang="zh-TW" sz="2200" dirty="0"/>
                  <a:t>M</a:t>
                </a:r>
                <a:r>
                  <a:rPr lang="zh-TW" altLang="en-US" sz="2200" dirty="0"/>
                  <a:t>，推薦出前</a:t>
                </a:r>
                <a:r>
                  <a:rPr lang="en-US" altLang="zh-TW" sz="2200" dirty="0"/>
                  <a:t>50</a:t>
                </a:r>
                <a:r>
                  <a:rPr lang="zh-TW" altLang="en-US" sz="2200" dirty="0"/>
                  <a:t>名商品</a:t>
                </a:r>
                <a:endParaRPr lang="en-US" altLang="zh-TW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200" dirty="0"/>
              </a:p>
              <a:p>
                <a:endParaRPr lang="en-US" altLang="zh-TW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TW" altLang="en-US" sz="2200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588382A0-82FA-4A6D-BDCF-FB38F3164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1240396"/>
                <a:ext cx="7772641" cy="3045385"/>
              </a:xfrm>
              <a:prstGeom prst="rect">
                <a:avLst/>
              </a:prstGeom>
              <a:blipFill>
                <a:blip r:embed="rId3"/>
                <a:stretch>
                  <a:fillRect l="-863" t="-1400" r="-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794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6A9F4274-A9CD-4263-B856-D4BB7385400F}"/>
              </a:ext>
            </a:extLst>
          </p:cNvPr>
          <p:cNvGrpSpPr/>
          <p:nvPr/>
        </p:nvGrpSpPr>
        <p:grpSpPr>
          <a:xfrm>
            <a:off x="503548" y="412304"/>
            <a:ext cx="2664296" cy="366658"/>
            <a:chOff x="5349226" y="2010956"/>
            <a:chExt cx="4272984" cy="683231"/>
          </a:xfrm>
          <a:solidFill>
            <a:schemeClr val="accent1"/>
          </a:solidFill>
        </p:grpSpPr>
        <p:sp>
          <p:nvSpPr>
            <p:cNvPr id="22" name="燕尾形 18">
              <a:extLst>
                <a:ext uri="{FF2B5EF4-FFF2-40B4-BE49-F238E27FC236}">
                  <a16:creationId xmlns:a16="http://schemas.microsoft.com/office/drawing/2014/main" id="{0E330E90-9DDB-4C92-8FD6-EA075F6D1796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1FA5123-1DED-4C7C-B490-8CB80CB94D06}"/>
                </a:ext>
              </a:extLst>
            </p:cNvPr>
            <p:cNvSpPr txBox="1"/>
            <p:nvPr/>
          </p:nvSpPr>
          <p:spPr>
            <a:xfrm>
              <a:off x="6501290" y="2120675"/>
              <a:ext cx="1966060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TW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目前進度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648089D2-8DCA-4F02-B9F6-EF8A80DD4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982919"/>
              </p:ext>
            </p:extLst>
          </p:nvPr>
        </p:nvGraphicFramePr>
        <p:xfrm>
          <a:off x="1168750" y="667316"/>
          <a:ext cx="6806500" cy="4287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3968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6A9F4274-A9CD-4263-B856-D4BB7385400F}"/>
              </a:ext>
            </a:extLst>
          </p:cNvPr>
          <p:cNvGrpSpPr/>
          <p:nvPr/>
        </p:nvGrpSpPr>
        <p:grpSpPr>
          <a:xfrm>
            <a:off x="503548" y="412304"/>
            <a:ext cx="2664296" cy="366658"/>
            <a:chOff x="5349226" y="2010956"/>
            <a:chExt cx="4272984" cy="683231"/>
          </a:xfrm>
          <a:solidFill>
            <a:schemeClr val="accent1"/>
          </a:solidFill>
        </p:grpSpPr>
        <p:sp>
          <p:nvSpPr>
            <p:cNvPr id="22" name="燕尾形 18">
              <a:extLst>
                <a:ext uri="{FF2B5EF4-FFF2-40B4-BE49-F238E27FC236}">
                  <a16:creationId xmlns:a16="http://schemas.microsoft.com/office/drawing/2014/main" id="{0E330E90-9DDB-4C92-8FD6-EA075F6D1796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1FA5123-1DED-4C7C-B490-8CB80CB94D06}"/>
                </a:ext>
              </a:extLst>
            </p:cNvPr>
            <p:cNvSpPr txBox="1"/>
            <p:nvPr/>
          </p:nvSpPr>
          <p:spPr>
            <a:xfrm>
              <a:off x="6501290" y="2120675"/>
              <a:ext cx="1966060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TW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目前進度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4E684045-B2B2-4C93-9C0C-F5326C8C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58" y="1672444"/>
            <a:ext cx="7455283" cy="128276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3AEBB0F-9465-4C7E-8003-ACD6CF2DDB9E}"/>
              </a:ext>
            </a:extLst>
          </p:cNvPr>
          <p:cNvSpPr/>
          <p:nvPr/>
        </p:nvSpPr>
        <p:spPr>
          <a:xfrm>
            <a:off x="899592" y="1996480"/>
            <a:ext cx="7400049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3450E7-ED5D-4CB5-B97D-F82C0920AA5A}"/>
              </a:ext>
            </a:extLst>
          </p:cNvPr>
          <p:cNvSpPr txBox="1"/>
          <p:nvPr/>
        </p:nvSpPr>
        <p:spPr>
          <a:xfrm>
            <a:off x="3351857" y="3861958"/>
            <a:ext cx="244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Date: 2020/05/06 20:20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215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4C19389-5012-4806-B5F2-B22B18872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62" y="1131427"/>
            <a:ext cx="7302875" cy="2978303"/>
          </a:xfrm>
          <a:prstGeom prst="rect">
            <a:avLst/>
          </a:prstGeom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</p:pic>
      <p:grpSp>
        <p:nvGrpSpPr>
          <p:cNvPr id="21" name="Group 14">
            <a:extLst>
              <a:ext uri="{FF2B5EF4-FFF2-40B4-BE49-F238E27FC236}">
                <a16:creationId xmlns:a16="http://schemas.microsoft.com/office/drawing/2014/main" id="{6A9F4274-A9CD-4263-B856-D4BB7385400F}"/>
              </a:ext>
            </a:extLst>
          </p:cNvPr>
          <p:cNvGrpSpPr/>
          <p:nvPr/>
        </p:nvGrpSpPr>
        <p:grpSpPr>
          <a:xfrm>
            <a:off x="503548" y="412304"/>
            <a:ext cx="2664296" cy="366658"/>
            <a:chOff x="5349226" y="2010956"/>
            <a:chExt cx="4272984" cy="683231"/>
          </a:xfrm>
          <a:solidFill>
            <a:schemeClr val="accent1"/>
          </a:solidFill>
        </p:grpSpPr>
        <p:sp>
          <p:nvSpPr>
            <p:cNvPr id="22" name="燕尾形 18">
              <a:extLst>
                <a:ext uri="{FF2B5EF4-FFF2-40B4-BE49-F238E27FC236}">
                  <a16:creationId xmlns:a16="http://schemas.microsoft.com/office/drawing/2014/main" id="{0E330E90-9DDB-4C92-8FD6-EA075F6D1796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1FA5123-1DED-4C7C-B490-8CB80CB94D06}"/>
                </a:ext>
              </a:extLst>
            </p:cNvPr>
            <p:cNvSpPr txBox="1"/>
            <p:nvPr/>
          </p:nvSpPr>
          <p:spPr>
            <a:xfrm>
              <a:off x="6501290" y="2120675"/>
              <a:ext cx="1966060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TW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目前進度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0E54561-9B20-4D92-939D-CFAEF175DFFD}"/>
              </a:ext>
            </a:extLst>
          </p:cNvPr>
          <p:cNvGrpSpPr/>
          <p:nvPr/>
        </p:nvGrpSpPr>
        <p:grpSpPr>
          <a:xfrm>
            <a:off x="5868144" y="409054"/>
            <a:ext cx="595035" cy="543310"/>
            <a:chOff x="5868144" y="409054"/>
            <a:chExt cx="595035" cy="543310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3D7D878-09FC-46DD-B1D0-9FFCF0AF38B7}"/>
                </a:ext>
              </a:extLst>
            </p:cNvPr>
            <p:cNvSpPr txBox="1"/>
            <p:nvPr/>
          </p:nvSpPr>
          <p:spPr>
            <a:xfrm>
              <a:off x="5868144" y="40905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分數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7E8FF2E-C6CA-4289-B6CD-76324CF3E4A4}"/>
                </a:ext>
              </a:extLst>
            </p:cNvPr>
            <p:cNvCxnSpPr/>
            <p:nvPr/>
          </p:nvCxnSpPr>
          <p:spPr>
            <a:xfrm flipH="1">
              <a:off x="5868144" y="747608"/>
              <a:ext cx="180020" cy="2047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9D3F72C-DDDA-4532-B883-E8E2518999DF}"/>
              </a:ext>
            </a:extLst>
          </p:cNvPr>
          <p:cNvGrpSpPr/>
          <p:nvPr/>
        </p:nvGrpSpPr>
        <p:grpSpPr>
          <a:xfrm>
            <a:off x="4069297" y="1564432"/>
            <a:ext cx="1005403" cy="475952"/>
            <a:chOff x="4283968" y="1139002"/>
            <a:chExt cx="1005403" cy="47595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D5CDC23-BC21-46A7-9472-81141729BF7C}"/>
                </a:ext>
              </a:extLst>
            </p:cNvPr>
            <p:cNvSpPr txBox="1"/>
            <p:nvPr/>
          </p:nvSpPr>
          <p:spPr>
            <a:xfrm>
              <a:off x="4283968" y="127640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目前排名</a:t>
              </a: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CC194D5-B8A1-40DA-8AA8-09B4ABB206CD}"/>
                </a:ext>
              </a:extLst>
            </p:cNvPr>
            <p:cNvCxnSpPr/>
            <p:nvPr/>
          </p:nvCxnSpPr>
          <p:spPr>
            <a:xfrm flipV="1">
              <a:off x="5004048" y="1139002"/>
              <a:ext cx="180020" cy="1734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D14D169-42E4-4E26-AE70-58F735680D1A}"/>
              </a:ext>
            </a:extLst>
          </p:cNvPr>
          <p:cNvSpPr txBox="1"/>
          <p:nvPr/>
        </p:nvSpPr>
        <p:spPr>
          <a:xfrm>
            <a:off x="3351856" y="4358069"/>
            <a:ext cx="244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Date: 2020/05/06 20:20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412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6A9F4274-A9CD-4263-B856-D4BB7385400F}"/>
              </a:ext>
            </a:extLst>
          </p:cNvPr>
          <p:cNvGrpSpPr/>
          <p:nvPr/>
        </p:nvGrpSpPr>
        <p:grpSpPr>
          <a:xfrm>
            <a:off x="503548" y="412304"/>
            <a:ext cx="2664296" cy="360040"/>
            <a:chOff x="5349226" y="2010956"/>
            <a:chExt cx="4272984" cy="670899"/>
          </a:xfrm>
          <a:solidFill>
            <a:schemeClr val="accent1"/>
          </a:solidFill>
        </p:grpSpPr>
        <p:sp>
          <p:nvSpPr>
            <p:cNvPr id="22" name="燕尾形 18">
              <a:extLst>
                <a:ext uri="{FF2B5EF4-FFF2-40B4-BE49-F238E27FC236}">
                  <a16:creationId xmlns:a16="http://schemas.microsoft.com/office/drawing/2014/main" id="{0E330E90-9DDB-4C92-8FD6-EA075F6D1796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1FA5123-1DED-4C7C-B490-8CB80CB94D06}"/>
                </a:ext>
              </a:extLst>
            </p:cNvPr>
            <p:cNvSpPr txBox="1"/>
            <p:nvPr/>
          </p:nvSpPr>
          <p:spPr>
            <a:xfrm>
              <a:off x="6042142" y="2059649"/>
              <a:ext cx="3005434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TW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未來目標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588382A0-82FA-4A6D-BDCF-FB38F316488E}"/>
              </a:ext>
            </a:extLst>
          </p:cNvPr>
          <p:cNvSpPr txBox="1"/>
          <p:nvPr/>
        </p:nvSpPr>
        <p:spPr>
          <a:xfrm>
            <a:off x="1079612" y="1240396"/>
            <a:ext cx="598125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 dirty="0"/>
              <a:t>嘗試使用</a:t>
            </a:r>
            <a:r>
              <a:rPr lang="en-US" altLang="zh-TW" sz="2200" dirty="0"/>
              <a:t>DSSM</a:t>
            </a:r>
            <a:r>
              <a:rPr lang="zh-TW" altLang="en-US" sz="2200" dirty="0"/>
              <a:t>等</a:t>
            </a:r>
            <a:r>
              <a:rPr lang="en-US" altLang="zh-TW" sz="2200" dirty="0"/>
              <a:t>model</a:t>
            </a:r>
            <a:r>
              <a:rPr lang="zh-TW" altLang="en-US" sz="2200" dirty="0"/>
              <a:t>提升</a:t>
            </a:r>
            <a:r>
              <a:rPr lang="en-US" altLang="zh-TW" sz="2200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 dirty="0"/>
              <a:t>考慮時間因素</a:t>
            </a:r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 dirty="0"/>
              <a:t>對</a:t>
            </a:r>
            <a:r>
              <a:rPr lang="en-US" altLang="zh-TW" sz="2200" dirty="0"/>
              <a:t>user</a:t>
            </a:r>
            <a:r>
              <a:rPr lang="zh-TW" altLang="en-US" sz="2200" dirty="0"/>
              <a:t>或</a:t>
            </a:r>
            <a:r>
              <a:rPr lang="en-US" altLang="zh-TW" sz="2200" dirty="0"/>
              <a:t>item</a:t>
            </a:r>
            <a:r>
              <a:rPr lang="zh-TW" altLang="en-US" sz="2200" dirty="0"/>
              <a:t>做</a:t>
            </a:r>
            <a:r>
              <a:rPr lang="en-US" altLang="zh-TW" sz="2200" dirty="0"/>
              <a:t>word embedding</a:t>
            </a:r>
            <a:r>
              <a:rPr lang="zh-TW" altLang="en-US" sz="2200" dirty="0"/>
              <a:t>來計算相似性</a:t>
            </a:r>
            <a:endParaRPr lang="en-US" altLang="zh-TW" sz="2200" dirty="0"/>
          </a:p>
          <a:p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8322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26"/>
</p:tagLst>
</file>

<file path=ppt/theme/theme1.xml><?xml version="1.0" encoding="utf-8"?>
<a:theme xmlns:a="http://schemas.openxmlformats.org/drawingml/2006/main" name="Office 主题">
  <a:themeElements>
    <a:clrScheme name="自定义 123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8A92"/>
      </a:accent1>
      <a:accent2>
        <a:srgbClr val="BFBFBF"/>
      </a:accent2>
      <a:accent3>
        <a:srgbClr val="468A92"/>
      </a:accent3>
      <a:accent4>
        <a:srgbClr val="BFBFBF"/>
      </a:accent4>
      <a:accent5>
        <a:srgbClr val="468A92"/>
      </a:accent5>
      <a:accent6>
        <a:srgbClr val="BFBFBF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196</Words>
  <Application>Microsoft Office PowerPoint</Application>
  <PresentationFormat>自訂</PresentationFormat>
  <Paragraphs>63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Adobe 繁黑體 Std B</vt:lpstr>
      <vt:lpstr>方正姚体</vt:lpstr>
      <vt:lpstr>微软雅黑</vt:lpstr>
      <vt:lpstr>Open Sans</vt:lpstr>
      <vt:lpstr>宋体</vt:lpstr>
      <vt:lpstr>新細明體</vt:lpstr>
      <vt:lpstr>Arial</vt:lpstr>
      <vt:lpstr>Calibri</vt:lpstr>
      <vt:lpstr>Cambria Math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kan</dc:creator>
  <dc:description>http://www.ypppt.com/</dc:description>
  <cp:lastModifiedBy>楊 博惟</cp:lastModifiedBy>
  <cp:revision>34</cp:revision>
  <dcterms:created xsi:type="dcterms:W3CDTF">2017-06-16T01:06:50Z</dcterms:created>
  <dcterms:modified xsi:type="dcterms:W3CDTF">2020-05-06T12:23:37Z</dcterms:modified>
</cp:coreProperties>
</file>