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342" r:id="rId3"/>
    <p:sldId id="257" r:id="rId4"/>
    <p:sldId id="338" r:id="rId5"/>
    <p:sldId id="334" r:id="rId6"/>
    <p:sldId id="336" r:id="rId7"/>
    <p:sldId id="346" r:id="rId8"/>
    <p:sldId id="345" r:id="rId9"/>
    <p:sldId id="340" r:id="rId10"/>
    <p:sldId id="343" r:id="rId11"/>
    <p:sldId id="344" r:id="rId12"/>
  </p:sldIdLst>
  <p:sldSz cx="9144000" cy="5145088"/>
  <p:notesSz cx="9144000" cy="6858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2" autoAdjust="0"/>
    <p:restoredTop sz="94664"/>
  </p:normalViewPr>
  <p:slideViewPr>
    <p:cSldViewPr>
      <p:cViewPr varScale="1">
        <p:scale>
          <a:sx n="126" d="100"/>
          <a:sy n="126" d="100"/>
        </p:scale>
        <p:origin x="912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zh-TW" altLang="en-US" sz="1500" b="1" dirty="0"/>
              <a:t>分數</a:t>
            </a:r>
          </a:p>
        </c:rich>
      </c:tx>
      <c:layout>
        <c:manualLayout>
          <c:xMode val="edge"/>
          <c:yMode val="edge"/>
          <c:x val="0.47047652352551012"/>
          <c:y val="8.5920154556268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1.9086878311521061E-2"/>
          <c:y val="0.23376635600888088"/>
          <c:w val="0.96182619963285387"/>
          <c:h val="0.44838260677219061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分數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工作表1!$A$2:$A$14</c:f>
              <c:strCache>
                <c:ptCount val="13"/>
                <c:pt idx="0">
                  <c:v>5月7日</c:v>
                </c:pt>
                <c:pt idx="1">
                  <c:v>5月9日</c:v>
                </c:pt>
                <c:pt idx="2">
                  <c:v>5月11日</c:v>
                </c:pt>
                <c:pt idx="3">
                  <c:v>5月14日</c:v>
                </c:pt>
                <c:pt idx="4">
                  <c:v>5月16日</c:v>
                </c:pt>
                <c:pt idx="5">
                  <c:v>5月21日</c:v>
                </c:pt>
                <c:pt idx="6">
                  <c:v>5月22日</c:v>
                </c:pt>
                <c:pt idx="7">
                  <c:v>5月24日</c:v>
                </c:pt>
                <c:pt idx="8">
                  <c:v>5月25日</c:v>
                </c:pt>
                <c:pt idx="9">
                  <c:v>5月28日</c:v>
                </c:pt>
                <c:pt idx="10">
                  <c:v>5月29日</c:v>
                </c:pt>
                <c:pt idx="11">
                  <c:v>6月03日</c:v>
                </c:pt>
                <c:pt idx="12">
                  <c:v>6月03日</c:v>
                </c:pt>
              </c:strCache>
            </c:strRef>
          </c:cat>
          <c:val>
            <c:numRef>
              <c:f>工作表1!$B$2:$B$14</c:f>
              <c:numCache>
                <c:formatCode>General</c:formatCode>
                <c:ptCount val="13"/>
                <c:pt idx="0">
                  <c:v>0.31</c:v>
                </c:pt>
                <c:pt idx="1">
                  <c:v>0.375</c:v>
                </c:pt>
                <c:pt idx="2">
                  <c:v>0.38500000000000001</c:v>
                </c:pt>
                <c:pt idx="3">
                  <c:v>0.38200000000000001</c:v>
                </c:pt>
                <c:pt idx="4">
                  <c:v>0.45200000000000001</c:v>
                </c:pt>
                <c:pt idx="5">
                  <c:v>0.45900000000000002</c:v>
                </c:pt>
                <c:pt idx="6">
                  <c:v>0.46600000000000003</c:v>
                </c:pt>
                <c:pt idx="7">
                  <c:v>0.47099999999999997</c:v>
                </c:pt>
                <c:pt idx="8">
                  <c:v>0.46600000000000003</c:v>
                </c:pt>
                <c:pt idx="9">
                  <c:v>0.45900000000000002</c:v>
                </c:pt>
                <c:pt idx="10">
                  <c:v>0.46700000000000003</c:v>
                </c:pt>
                <c:pt idx="11">
                  <c:v>0.47</c:v>
                </c:pt>
                <c:pt idx="12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4C-3F44-954A-D3C6986A34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9969103"/>
        <c:axId val="360505007"/>
      </c:lineChart>
      <c:catAx>
        <c:axId val="35996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0505007"/>
        <c:crosses val="autoZero"/>
        <c:auto val="1"/>
        <c:lblAlgn val="ctr"/>
        <c:lblOffset val="100"/>
        <c:noMultiLvlLbl val="0"/>
      </c:catAx>
      <c:valAx>
        <c:axId val="3605050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9969103"/>
        <c:crossesAt val="43958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A14F398-E279-4563-97D7-CD45B0F01439}" type="datetimeFigureOut">
              <a:rPr lang="zh-CN" altLang="en-US" smtClean="0"/>
              <a:pPr/>
              <a:t>2020/6/12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F30D575-0996-4A75-BB26-7F3A64A101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7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8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0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8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7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0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6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1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2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4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719B-83EC-42D1-91ED-03D69F94CA49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5FDB555-FB17-4F63-BD27-1B654BE1C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39E59B0-ABC7-4279-AEC4-3269AD786C83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197E-7D96-4E5B-AF41-F6BED808125D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D582-33AD-4CD6-8D0C-DCBA4E801ECD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9A54-4299-40B5-B0A7-1D695E487946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5F2-BB9E-4B3D-B564-E30583CCB5D1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BEC7-9054-479E-BAA8-EA0592FA9EDB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91109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E6F2-18D8-4178-9191-EAFC37BD5F6B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 userDrawn="1"/>
        </p:nvSpPr>
        <p:spPr>
          <a:xfrm>
            <a:off x="3842567" y="368823"/>
            <a:ext cx="13388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500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7" y="710766"/>
            <a:ext cx="25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500"/>
      </p:ext>
    </p:extLst>
  </p:cSld>
  <p:clrMapOvr>
    <a:masterClrMapping/>
  </p:clrMapOvr>
  <p:transition spd="slow" advClick="0" advTm="3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196280"/>
            <a:ext cx="2189971" cy="315475"/>
          </a:xfrm>
          <a:prstGeom prst="rect">
            <a:avLst/>
          </a:prstGeom>
          <a:noFill/>
        </p:spPr>
        <p:txBody>
          <a:bodyPr wrap="none" lIns="68572" tIns="34286" rIns="68572" bIns="34286" rtlCol="0">
            <a:spAutoFit/>
          </a:bodyPr>
          <a:lstStyle/>
          <a:p>
            <a:pPr defTabSz="685658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0317"/>
            <a:ext cx="2038917" cy="207753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algn="dist" defTabSz="685658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314525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DFD-BD52-4E06-95C9-56D80314F9DE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E93-2616-4E6B-85BA-D956F17E12F3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271E-DBF5-47B1-9150-DFAC5E05E3B7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78D9-5E0B-4C3E-AD62-E6FB10AC1BB0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698D24-4F14-41FE-BDC0-8E486DAF4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F66FBD-0AC2-40EE-8F60-FF97283CECE6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9F51-C218-46E0-AE18-7814FBBC637E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38876"/>
            <a:ext cx="2133600" cy="273928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1895227-4398-4B00-99E4-5B5DBBC3C3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DC8154-AEC5-4BBC-8DF9-F66F19FFF60C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1433-72D6-4021-A7D1-7D18C14DA103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5E327C-8FDA-46E0-ADF9-C2584D7B2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FB7313-22A6-4CF9-9BE7-71143CF54027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1097-4D4A-4F58-909D-A49E3E87BFE0}" type="datetime1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82EE52A-207B-4F09-AD5E-81260F19A098}" type="datetime1">
              <a:rPr lang="zh-CN" altLang="en-US" smtClean="0"/>
              <a:t>2020/6/12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596041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3" r:id="rId17"/>
    <p:sldLayoutId id="2147483664" r:id="rId18"/>
    <p:sldLayoutId id="2147483670" r:id="rId19"/>
    <p:sldLayoutId id="2147483671" r:id="rId20"/>
    <p:sldLayoutId id="2147483672" r:id="rId21"/>
  </p:sldLayoutIdLst>
  <p:transition spd="slow" advClick="0" advTm="3000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28FF92-D164-4954-8A94-D5F4C943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495D99-7A4B-42BA-B6E6-E82DEBFE2F33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848920"/>
            <a:ext cx="216024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組別： 第六組</a:t>
            </a: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2268252" y="2710395"/>
            <a:ext cx="4798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1900" y="214049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期末報告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4C20A8E-CBAA-410D-9281-86A892803813}"/>
              </a:ext>
            </a:extLst>
          </p:cNvPr>
          <p:cNvSpPr txBox="1"/>
          <p:nvPr/>
        </p:nvSpPr>
        <p:spPr>
          <a:xfrm>
            <a:off x="2134316" y="1086617"/>
            <a:ext cx="506654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Task 2</a:t>
            </a:r>
            <a:r>
              <a:rPr lang="zh-TW" altLang="en-US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Debiasing </a:t>
            </a:r>
            <a:r>
              <a:rPr lang="zh-TW" altLang="en-US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CN" altLang="en-US" sz="4500" dirty="0">
              <a:solidFill>
                <a:schemeClr val="accent3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r"/>
            <a:endParaRPr lang="zh-CN" altLang="en-US" sz="54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9E4AA69-6531-46AC-8C01-8BE1E0C23FBC}"/>
              </a:ext>
            </a:extLst>
          </p:cNvPr>
          <p:cNvSpPr txBox="1"/>
          <p:nvPr/>
        </p:nvSpPr>
        <p:spPr>
          <a:xfrm>
            <a:off x="2411760" y="3124149"/>
            <a:ext cx="54006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組員：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266F080-1612-4B5C-A331-3B1008254C6C}"/>
              </a:ext>
            </a:extLst>
          </p:cNvPr>
          <p:cNvSpPr txBox="1"/>
          <p:nvPr/>
        </p:nvSpPr>
        <p:spPr>
          <a:xfrm>
            <a:off x="2875834" y="3054400"/>
            <a:ext cx="1581066" cy="10828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M10815113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賴啓明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M10815103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陳子揚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10532037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王韋翔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10532030</a:t>
            </a:r>
            <a:r>
              <a:rPr lang="zh-TW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楊博惟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90746C4-4553-4626-9A50-B42E42AB8DE2}"/>
              </a:ext>
            </a:extLst>
          </p:cNvPr>
          <p:cNvSpPr txBox="1"/>
          <p:nvPr/>
        </p:nvSpPr>
        <p:spPr>
          <a:xfrm>
            <a:off x="2411760" y="4211936"/>
            <a:ext cx="216024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指導老師： 李漢銘  教授</a:t>
            </a: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4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042142" y="2059649"/>
              <a:ext cx="3005434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其他嘗試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115616" y="1240396"/>
            <a:ext cx="4813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Collective matrix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效果不好，原因</a:t>
            </a:r>
            <a:r>
              <a:rPr lang="en-US" altLang="zh-TW" dirty="0"/>
              <a:t>: user </a:t>
            </a:r>
            <a:r>
              <a:rPr lang="zh-TW" altLang="en-US" dirty="0"/>
              <a:t>及</a:t>
            </a:r>
            <a:r>
              <a:rPr lang="en-US" altLang="zh-TW" dirty="0"/>
              <a:t> item </a:t>
            </a:r>
            <a:r>
              <a:rPr lang="zh-TW" altLang="en-US" dirty="0"/>
              <a:t>的資料集不全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04" y="2212504"/>
            <a:ext cx="483937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3737"/>
      </p:ext>
    </p:extLst>
  </p:cSld>
  <p:clrMapOvr>
    <a:masterClrMapping/>
  </p:clrMapOvr>
  <p:transition spd="slow" advClick="0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042142" y="2059649"/>
              <a:ext cx="3005434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未來目標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93DBA2-8786-428C-BC94-BBD673B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2</a:t>
            </a:r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15616" y="1348408"/>
            <a:ext cx="4993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訓練不同的</a:t>
            </a:r>
            <a:r>
              <a:rPr lang="en-US" altLang="zh-TW" dirty="0"/>
              <a:t>model</a:t>
            </a:r>
            <a:r>
              <a:rPr lang="zh-TW" altLang="en-US" dirty="0"/>
              <a:t>並組合在一起，加強準確性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latent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44551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團隊分工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88382A0-82FA-4A6D-BDCF-FB38F316488E}"/>
              </a:ext>
            </a:extLst>
          </p:cNvPr>
          <p:cNvSpPr txBox="1"/>
          <p:nvPr/>
        </p:nvSpPr>
        <p:spPr>
          <a:xfrm>
            <a:off x="1221884" y="1420971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ea typeface="Adobe 繁黑體 Std B" panose="020B0700000000000000" pitchFamily="34" charset="-120"/>
              </a:rPr>
              <a:t>楊博惟</a:t>
            </a:r>
            <a:r>
              <a:rPr lang="zh-TW" altLang="en-US" sz="2200" dirty="0">
                <a:ea typeface="Adobe 繁黑體 Std B" panose="020B0700000000000000" pitchFamily="34" charset="-120"/>
              </a:rPr>
              <a:t> </a:t>
            </a:r>
            <a:r>
              <a:rPr lang="en-US" altLang="zh-TW" sz="2200" dirty="0">
                <a:ea typeface="Adobe 繁黑體 Std B" panose="020B0700000000000000" pitchFamily="34" charset="-120"/>
              </a:rPr>
              <a:t>– </a:t>
            </a:r>
            <a:r>
              <a:rPr lang="zh-CN" altLang="en-US" sz="2200" dirty="0">
                <a:ea typeface="Adobe 繁黑體 Std B" panose="020B0700000000000000" pitchFamily="34" charset="-120"/>
              </a:rPr>
              <a:t>程式撰寫、資料分析</a:t>
            </a:r>
            <a:endParaRPr lang="zh-TW" altLang="en-US" sz="2200" dirty="0"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02E423-E806-4242-8E22-05BB47B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CN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7ED2F3-AF47-7B45-92C4-5BC48AA64A6E}"/>
              </a:ext>
            </a:extLst>
          </p:cNvPr>
          <p:cNvSpPr txBox="1"/>
          <p:nvPr/>
        </p:nvSpPr>
        <p:spPr>
          <a:xfrm>
            <a:off x="1218533" y="2155109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ea typeface="Adobe 繁黑體 Std B" panose="020B0700000000000000" pitchFamily="34" charset="-120"/>
              </a:rPr>
              <a:t>陳子揚</a:t>
            </a:r>
            <a:r>
              <a:rPr lang="zh-TW" altLang="en-US" sz="2200" dirty="0">
                <a:ea typeface="Adobe 繁黑體 Std B" panose="020B0700000000000000" pitchFamily="34" charset="-120"/>
              </a:rPr>
              <a:t> </a:t>
            </a:r>
            <a:r>
              <a:rPr lang="en-US" altLang="zh-TW" sz="2200" dirty="0">
                <a:ea typeface="Adobe 繁黑體 Std B" panose="020B0700000000000000" pitchFamily="34" charset="-120"/>
              </a:rPr>
              <a:t>– </a:t>
            </a:r>
            <a:r>
              <a:rPr lang="zh-CN" altLang="en-US" sz="2200" dirty="0">
                <a:ea typeface="Adobe 繁黑體 Std B" panose="020B0700000000000000" pitchFamily="34" charset="-120"/>
              </a:rPr>
              <a:t>程式撰寫、資料分析</a:t>
            </a:r>
            <a:endParaRPr lang="zh-TW" altLang="en-US" sz="2200" dirty="0"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D56A77-CFEA-824B-8D4E-421C7CAAAF58}"/>
              </a:ext>
            </a:extLst>
          </p:cNvPr>
          <p:cNvSpPr txBox="1"/>
          <p:nvPr/>
        </p:nvSpPr>
        <p:spPr>
          <a:xfrm>
            <a:off x="1218533" y="2889247"/>
            <a:ext cx="4120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ea typeface="Adobe 繁黑體 Std B" panose="020B0700000000000000" pitchFamily="34" charset="-120"/>
              </a:rPr>
              <a:t>賴啓明</a:t>
            </a:r>
            <a:r>
              <a:rPr lang="zh-TW" altLang="en-US" sz="2200" dirty="0">
                <a:ea typeface="Adobe 繁黑體 Std B" panose="020B0700000000000000" pitchFamily="34" charset="-120"/>
              </a:rPr>
              <a:t> </a:t>
            </a:r>
            <a:r>
              <a:rPr lang="en-US" altLang="zh-TW" sz="2200" dirty="0">
                <a:ea typeface="Adobe 繁黑體 Std B" panose="020B0700000000000000" pitchFamily="34" charset="-120"/>
              </a:rPr>
              <a:t>– </a:t>
            </a:r>
            <a:r>
              <a:rPr lang="zh-CN" altLang="en-US" sz="2200" dirty="0">
                <a:ea typeface="Adobe 繁黑體 Std B" panose="020B0700000000000000" pitchFamily="34" charset="-120"/>
              </a:rPr>
              <a:t>程式撰寫、</a:t>
            </a:r>
            <a:r>
              <a:rPr lang="en-US" altLang="zh-CN" sz="2200" dirty="0">
                <a:ea typeface="Adobe 繁黑體 Std B" panose="020B0700000000000000" pitchFamily="34" charset="-120"/>
              </a:rPr>
              <a:t>PPT</a:t>
            </a:r>
            <a:r>
              <a:rPr lang="zh-TW" altLang="en-US" sz="2200" dirty="0">
                <a:ea typeface="Adobe 繁黑體 Std B" panose="020B0700000000000000" pitchFamily="34" charset="-120"/>
              </a:rPr>
              <a:t>  </a:t>
            </a:r>
            <a:r>
              <a:rPr lang="zh-CN" altLang="en-US" sz="2200" dirty="0">
                <a:ea typeface="Adobe 繁黑體 Std B" panose="020B0700000000000000" pitchFamily="34" charset="-120"/>
              </a:rPr>
              <a:t>製作</a:t>
            </a:r>
            <a:endParaRPr lang="zh-TW" altLang="en-US" sz="2200" dirty="0">
              <a:ea typeface="Adobe 繁黑體 Std B" panose="020B07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EFE578-3FAC-5140-95DC-F5346444CE4E}"/>
              </a:ext>
            </a:extLst>
          </p:cNvPr>
          <p:cNvSpPr txBox="1"/>
          <p:nvPr/>
        </p:nvSpPr>
        <p:spPr>
          <a:xfrm>
            <a:off x="1213034" y="3617821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ea typeface="Adobe 繁黑體 Std B" panose="020B0700000000000000" pitchFamily="34" charset="-120"/>
              </a:rPr>
              <a:t>王韋翔</a:t>
            </a:r>
            <a:r>
              <a:rPr lang="zh-TW" altLang="en-US" sz="2200" dirty="0">
                <a:ea typeface="Adobe 繁黑體 Std B" panose="020B0700000000000000" pitchFamily="34" charset="-120"/>
              </a:rPr>
              <a:t> </a:t>
            </a:r>
            <a:r>
              <a:rPr lang="en-US" altLang="zh-TW" sz="2200" dirty="0">
                <a:ea typeface="Adobe 繁黑體 Std B" panose="020B0700000000000000" pitchFamily="34" charset="-120"/>
              </a:rPr>
              <a:t>– </a:t>
            </a:r>
            <a:r>
              <a:rPr lang="zh-CN" altLang="en-US" sz="2200" dirty="0">
                <a:ea typeface="Adobe 繁黑體 Std B" panose="020B0700000000000000" pitchFamily="34" charset="-120"/>
              </a:rPr>
              <a:t>程式撰寫、資訊收集</a:t>
            </a:r>
            <a:endParaRPr lang="zh-TW" altLang="en-US" sz="2200" dirty="0"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7262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011E069-B19F-4AE5-BC71-93ACC8A61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5C8AB24-C361-438C-8C21-B28815BE0A25}"/>
              </a:ext>
            </a:extLst>
          </p:cNvPr>
          <p:cNvSpPr/>
          <p:nvPr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FEEDF-5FEB-4B8E-AB61-20A4C939EA6D}"/>
              </a:ext>
            </a:extLst>
          </p:cNvPr>
          <p:cNvSpPr/>
          <p:nvPr/>
        </p:nvSpPr>
        <p:spPr>
          <a:xfrm>
            <a:off x="0" y="2356520"/>
            <a:ext cx="1835696" cy="4680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73807" y="1385002"/>
            <a:ext cx="905504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743908" y="1365984"/>
            <a:ext cx="2916324" cy="307777"/>
            <a:chOff x="5349226" y="1997656"/>
            <a:chExt cx="4272984" cy="731102"/>
          </a:xfrm>
          <a:solidFill>
            <a:schemeClr val="accent1"/>
          </a:solidFill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8236" y="1997656"/>
              <a:ext cx="1322794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方法介紹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2A3DDD-B75A-4892-97DA-E46500D8BB98}"/>
              </a:ext>
            </a:extLst>
          </p:cNvPr>
          <p:cNvGrpSpPr/>
          <p:nvPr/>
        </p:nvGrpSpPr>
        <p:grpSpPr>
          <a:xfrm>
            <a:off x="3759306" y="2042350"/>
            <a:ext cx="3913052" cy="389963"/>
            <a:chOff x="3721295" y="2758645"/>
            <a:chExt cx="3913052" cy="389963"/>
          </a:xfrm>
        </p:grpSpPr>
        <p:sp>
          <p:nvSpPr>
            <p:cNvPr id="82" name="TextBox 81"/>
            <p:cNvSpPr txBox="1"/>
            <p:nvPr/>
          </p:nvSpPr>
          <p:spPr>
            <a:xfrm>
              <a:off x="6804248" y="2802359"/>
              <a:ext cx="830099" cy="3462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Part 2</a:t>
              </a:r>
              <a:endPara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721295" y="2758645"/>
              <a:ext cx="2916706" cy="307777"/>
              <a:chOff x="2569789" y="3628149"/>
              <a:chExt cx="4272984" cy="731102"/>
            </a:xfrm>
            <a:solidFill>
              <a:schemeClr val="accent2"/>
            </a:solidFill>
          </p:grpSpPr>
          <p:sp>
            <p:nvSpPr>
              <p:cNvPr id="97" name="燕尾形 20"/>
              <p:cNvSpPr/>
              <p:nvPr/>
            </p:nvSpPr>
            <p:spPr>
              <a:xfrm>
                <a:off x="2569789" y="3646467"/>
                <a:ext cx="4272984" cy="670899"/>
              </a:xfrm>
              <a:prstGeom prst="chevron">
                <a:avLst>
                  <a:gd name="adj" fmla="val 67746"/>
                </a:avLst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079094" y="3628149"/>
                <a:ext cx="796579" cy="73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TW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成績</a:t>
                </a:r>
                <a:endParaRPr lang="zh-CN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23528" y="2362907"/>
            <a:ext cx="13321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80">
            <a:extLst>
              <a:ext uri="{FF2B5EF4-FFF2-40B4-BE49-F238E27FC236}">
                <a16:creationId xmlns:a16="http://schemas.microsoft.com/office/drawing/2014/main" id="{4CB86F64-CCBE-4B17-9FEB-9CBC6A9C6392}"/>
              </a:ext>
            </a:extLst>
          </p:cNvPr>
          <p:cNvSpPr txBox="1"/>
          <p:nvPr/>
        </p:nvSpPr>
        <p:spPr>
          <a:xfrm>
            <a:off x="2773807" y="2706584"/>
            <a:ext cx="905504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TW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1CE63A-7586-4EF3-BF86-C774B6AC8EC4}"/>
              </a:ext>
            </a:extLst>
          </p:cNvPr>
          <p:cNvGrpSpPr/>
          <p:nvPr/>
        </p:nvGrpSpPr>
        <p:grpSpPr>
          <a:xfrm>
            <a:off x="3761461" y="2741208"/>
            <a:ext cx="2916324" cy="307777"/>
            <a:chOff x="5151649" y="4902386"/>
            <a:chExt cx="4272984" cy="731102"/>
          </a:xfrm>
          <a:solidFill>
            <a:schemeClr val="accent1"/>
          </a:solidFill>
        </p:grpSpPr>
        <p:sp>
          <p:nvSpPr>
            <p:cNvPr id="16" name="燕尾形 18">
              <a:extLst>
                <a:ext uri="{FF2B5EF4-FFF2-40B4-BE49-F238E27FC236}">
                  <a16:creationId xmlns:a16="http://schemas.microsoft.com/office/drawing/2014/main" id="{7873B077-8263-47DA-A86C-8A3165273968}"/>
                </a:ext>
              </a:extLst>
            </p:cNvPr>
            <p:cNvSpPr/>
            <p:nvPr/>
          </p:nvSpPr>
          <p:spPr>
            <a:xfrm rot="10800000">
              <a:off x="5151649" y="4932490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94">
              <a:extLst>
                <a:ext uri="{FF2B5EF4-FFF2-40B4-BE49-F238E27FC236}">
                  <a16:creationId xmlns:a16="http://schemas.microsoft.com/office/drawing/2014/main" id="{9268D43C-ECD2-48A0-A547-89E7659AD2B7}"/>
                </a:ext>
              </a:extLst>
            </p:cNvPr>
            <p:cNvSpPr txBox="1"/>
            <p:nvPr/>
          </p:nvSpPr>
          <p:spPr>
            <a:xfrm>
              <a:off x="6405799" y="4902386"/>
              <a:ext cx="1322794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結果分析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79B9A13-DE57-49EE-AC02-6728308B5E04}"/>
              </a:ext>
            </a:extLst>
          </p:cNvPr>
          <p:cNvGrpSpPr/>
          <p:nvPr/>
        </p:nvGrpSpPr>
        <p:grpSpPr>
          <a:xfrm>
            <a:off x="3761461" y="3425285"/>
            <a:ext cx="3913052" cy="382253"/>
            <a:chOff x="3721295" y="2766355"/>
            <a:chExt cx="3913052" cy="382253"/>
          </a:xfrm>
        </p:grpSpPr>
        <p:sp>
          <p:nvSpPr>
            <p:cNvPr id="22" name="TextBox 81">
              <a:extLst>
                <a:ext uri="{FF2B5EF4-FFF2-40B4-BE49-F238E27FC236}">
                  <a16:creationId xmlns:a16="http://schemas.microsoft.com/office/drawing/2014/main" id="{80E36F27-3BC5-4949-B08E-59E328619B71}"/>
                </a:ext>
              </a:extLst>
            </p:cNvPr>
            <p:cNvSpPr txBox="1"/>
            <p:nvPr/>
          </p:nvSpPr>
          <p:spPr>
            <a:xfrm>
              <a:off x="6804248" y="2802359"/>
              <a:ext cx="830099" cy="3462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Part </a:t>
              </a:r>
              <a:r>
                <a:rPr lang="en-US" altLang="zh-TW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id="{28C28DD0-2960-44CF-A4D4-C041B007EF9A}"/>
                </a:ext>
              </a:extLst>
            </p:cNvPr>
            <p:cNvGrpSpPr/>
            <p:nvPr/>
          </p:nvGrpSpPr>
          <p:grpSpPr>
            <a:xfrm>
              <a:off x="3721295" y="2766355"/>
              <a:ext cx="2916706" cy="307777"/>
              <a:chOff x="2569789" y="3646464"/>
              <a:chExt cx="4272984" cy="731102"/>
            </a:xfrm>
            <a:solidFill>
              <a:schemeClr val="accent2"/>
            </a:solidFill>
          </p:grpSpPr>
          <p:sp>
            <p:nvSpPr>
              <p:cNvPr id="24" name="燕尾形 20">
                <a:extLst>
                  <a:ext uri="{FF2B5EF4-FFF2-40B4-BE49-F238E27FC236}">
                    <a16:creationId xmlns:a16="http://schemas.microsoft.com/office/drawing/2014/main" id="{BB5A6F13-AD5A-46BF-B07B-308C811EA3CD}"/>
                  </a:ext>
                </a:extLst>
              </p:cNvPr>
              <p:cNvSpPr/>
              <p:nvPr/>
            </p:nvSpPr>
            <p:spPr>
              <a:xfrm>
                <a:off x="2569789" y="3646467"/>
                <a:ext cx="4272984" cy="670899"/>
              </a:xfrm>
              <a:prstGeom prst="chevron">
                <a:avLst>
                  <a:gd name="adj" fmla="val 67746"/>
                </a:avLst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Box 97">
                <a:extLst>
                  <a:ext uri="{FF2B5EF4-FFF2-40B4-BE49-F238E27FC236}">
                    <a16:creationId xmlns:a16="http://schemas.microsoft.com/office/drawing/2014/main" id="{9724A7BB-4FA6-4FC7-95F1-14D43067DF4E}"/>
                  </a:ext>
                </a:extLst>
              </p:cNvPr>
              <p:cNvSpPr txBox="1"/>
              <p:nvPr/>
            </p:nvSpPr>
            <p:spPr>
              <a:xfrm>
                <a:off x="3818321" y="3646464"/>
                <a:ext cx="1322621" cy="73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TW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未來目標</a:t>
                </a:r>
                <a:endParaRPr lang="zh-CN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2596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方法介紹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02E423-E806-4242-8E22-05BB47B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CN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060376"/>
            <a:ext cx="740195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01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成績</a:t>
              </a:r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TW" sz="1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TrackA</a:t>
              </a:r>
              <a:r>
                <a:rPr lang="en-US" altLang="zh-TW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13B9E55B-A251-D44F-B6D3-F98A1748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939374"/>
              </p:ext>
            </p:extLst>
          </p:nvPr>
        </p:nvGraphicFramePr>
        <p:xfrm>
          <a:off x="791580" y="1081088"/>
          <a:ext cx="7749460" cy="339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7060E2-3060-4B83-AE0A-A23ED009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839681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30AE0BAF-A90C-4B6C-908F-9498EB668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2430173"/>
            <a:ext cx="7956384" cy="379861"/>
          </a:xfrm>
          <a:prstGeom prst="rect">
            <a:avLst/>
          </a:pr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成績</a:t>
              </a:r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TrackA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E684045-B2B2-4C93-9C0C-F5326C8C6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1" t="24347" r="7018" b="49229"/>
          <a:stretch/>
        </p:blipFill>
        <p:spPr>
          <a:xfrm>
            <a:off x="640813" y="1320452"/>
            <a:ext cx="7830108" cy="396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3450E7-ED5D-4CB5-B97D-F82C0920AA5A}"/>
              </a:ext>
            </a:extLst>
          </p:cNvPr>
          <p:cNvSpPr txBox="1"/>
          <p:nvPr/>
        </p:nvSpPr>
        <p:spPr>
          <a:xfrm>
            <a:off x="3164035" y="1851220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CN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期中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)Date : 2020/05/06 20:20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03B54-E64F-4158-A6B0-5B2DF2CE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A3B662-7954-CA45-B29B-08EE9AC85EC7}"/>
              </a:ext>
            </a:extLst>
          </p:cNvPr>
          <p:cNvSpPr txBox="1"/>
          <p:nvPr/>
        </p:nvSpPr>
        <p:spPr>
          <a:xfrm>
            <a:off x="3141894" y="2940632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CN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期末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)Date : 2020/06/03 22:30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A38939-4246-C74E-BBCF-4C84770E30DE}"/>
              </a:ext>
            </a:extLst>
          </p:cNvPr>
          <p:cNvSpPr/>
          <p:nvPr/>
        </p:nvSpPr>
        <p:spPr>
          <a:xfrm>
            <a:off x="640813" y="1320452"/>
            <a:ext cx="474803" cy="39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0F5023-3F0D-7C44-8780-5832FDC7AB35}"/>
              </a:ext>
            </a:extLst>
          </p:cNvPr>
          <p:cNvSpPr/>
          <p:nvPr/>
        </p:nvSpPr>
        <p:spPr>
          <a:xfrm>
            <a:off x="621312" y="2430173"/>
            <a:ext cx="474803" cy="360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B45C263-8760-0B45-8E54-4BB39F02E52D}"/>
              </a:ext>
            </a:extLst>
          </p:cNvPr>
          <p:cNvCxnSpPr/>
          <p:nvPr/>
        </p:nvCxnSpPr>
        <p:spPr>
          <a:xfrm>
            <a:off x="863588" y="1788504"/>
            <a:ext cx="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150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成績</a:t>
              </a:r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TrackB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03B54-E64F-4158-A6B0-5B2DF2CE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CN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3BE1F7-4D6F-4853-8E4D-CED07FA1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071"/>
          <a:stretch/>
        </p:blipFill>
        <p:spPr>
          <a:xfrm>
            <a:off x="520266" y="1812529"/>
            <a:ext cx="7928470" cy="40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57319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成績</a:t>
              </a:r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TW" sz="1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TrackB</a:t>
              </a:r>
              <a:r>
                <a:rPr lang="en-US" altLang="zh-TW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03B54-E64F-4158-A6B0-5B2DF2CE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CN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CCB1FF-8482-8B44-9653-078EA0223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65"/>
          <a:stretch/>
        </p:blipFill>
        <p:spPr>
          <a:xfrm>
            <a:off x="1422857" y="1715500"/>
            <a:ext cx="6298285" cy="30603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17D2DB5-DF4A-4D56-8143-E7F9481820BF}"/>
              </a:ext>
            </a:extLst>
          </p:cNvPr>
          <p:cNvSpPr txBox="1"/>
          <p:nvPr/>
        </p:nvSpPr>
        <p:spPr>
          <a:xfrm>
            <a:off x="683568" y="837844"/>
            <a:ext cx="571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NDCG@50-full</a:t>
            </a:r>
            <a:r>
              <a:rPr lang="zh-TW" altLang="en-US" dirty="0"/>
              <a:t> </a:t>
            </a:r>
            <a:r>
              <a:rPr lang="en-US" altLang="zh-TW" dirty="0"/>
              <a:t>is among the top 10%</a:t>
            </a:r>
            <a:r>
              <a:rPr lang="zh-TW" altLang="en-US" dirty="0"/>
              <a:t> </a:t>
            </a:r>
            <a:r>
              <a:rPr lang="en-US" altLang="zh-TW" dirty="0"/>
              <a:t>(score</a:t>
            </a:r>
            <a:r>
              <a:rPr lang="zh-TW" altLang="en-US" dirty="0"/>
              <a:t> </a:t>
            </a:r>
            <a:r>
              <a:rPr lang="en-US" altLang="zh-TW" dirty="0"/>
              <a:t>rank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65)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best</a:t>
            </a:r>
            <a:r>
              <a:rPr lang="zh-TW" altLang="en-US" dirty="0"/>
              <a:t> </a:t>
            </a:r>
            <a:r>
              <a:rPr lang="en-US" altLang="zh-TW" dirty="0"/>
              <a:t>NDCG@50-half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b="1" dirty="0"/>
              <a:t>rank</a:t>
            </a:r>
            <a:r>
              <a:rPr lang="zh-TW" altLang="en-US" b="1" dirty="0"/>
              <a:t> </a:t>
            </a:r>
            <a:r>
              <a:rPr lang="en-US" altLang="zh-TW" b="1" dirty="0"/>
              <a:t>25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We are very close to the top 20 teams.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44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042142" y="2059649"/>
              <a:ext cx="3005434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方法改進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93DBA2-8786-428C-BC94-BBD673B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2</a:t>
            </a:r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15616" y="1348408"/>
            <a:ext cx="3474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考慮時間和先後順序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捨去較遠的點擊紀錄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去除只點一兩個物品的使用者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870005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26"/>
</p:tagLst>
</file>

<file path=ppt/theme/theme1.xml><?xml version="1.0" encoding="utf-8"?>
<a:theme xmlns:a="http://schemas.openxmlformats.org/drawingml/2006/main" name="Office 主题">
  <a:themeElements>
    <a:clrScheme name="自定义 1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8A92"/>
      </a:accent1>
      <a:accent2>
        <a:srgbClr val="BFBFBF"/>
      </a:accent2>
      <a:accent3>
        <a:srgbClr val="468A92"/>
      </a:accent3>
      <a:accent4>
        <a:srgbClr val="BFBFBF"/>
      </a:accent4>
      <a:accent5>
        <a:srgbClr val="468A9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231</Words>
  <Application>Microsoft Office PowerPoint</Application>
  <PresentationFormat>自訂</PresentationFormat>
  <Paragraphs>67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Adobe 繁黑體 Std B</vt:lpstr>
      <vt:lpstr>方正姚体</vt:lpstr>
      <vt:lpstr>微软雅黑</vt:lpstr>
      <vt:lpstr>Open Sans</vt:lpstr>
      <vt:lpstr>宋体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kan</dc:creator>
  <dc:description>http://www.ypppt.com/</dc:description>
  <cp:lastModifiedBy>楊 博惟</cp:lastModifiedBy>
  <cp:revision>96</cp:revision>
  <cp:lastPrinted>2020-06-04T04:16:56Z</cp:lastPrinted>
  <dcterms:created xsi:type="dcterms:W3CDTF">2017-06-16T01:06:50Z</dcterms:created>
  <dcterms:modified xsi:type="dcterms:W3CDTF">2020-06-12T07:47:32Z</dcterms:modified>
</cp:coreProperties>
</file>