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52"/>
    <p:restoredTop sz="94610"/>
  </p:normalViewPr>
  <p:slideViewPr>
    <p:cSldViewPr snapToGrid="0" snapToObjects="1">
      <p:cViewPr varScale="1">
        <p:scale>
          <a:sx n="400" d="100"/>
          <a:sy n="400" d="100"/>
        </p:scale>
        <p:origin x="9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06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6.png"/><Relationship Id="rId10" Type="http://schemas.openxmlformats.org/officeDocument/2006/relationships/image" Target="../media/image7.png"/><Relationship Id="rId4" Type="http://schemas.openxmlformats.org/officeDocument/2006/relationships/image" Target="../media/image25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5785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457200"/>
            <a:ext cx="457200" cy="4572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5" y="578644"/>
            <a:ext cx="267891" cy="2143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8700" y="471488"/>
            <a:ext cx="3389514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3375" b="1" dirty="0">
                <a:solidFill>
                  <a:srgbClr val="4A7C5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Global Coffee AI</a:t>
            </a:r>
            <a:endParaRPr lang="en-US" sz="3375" dirty="0"/>
          </a:p>
        </p:txBody>
      </p:sp>
      <p:sp>
        <p:nvSpPr>
          <p:cNvPr id="6" name="Text 2"/>
          <p:cNvSpPr/>
          <p:nvPr/>
        </p:nvSpPr>
        <p:spPr>
          <a:xfrm>
            <a:off x="457200" y="1143000"/>
            <a:ext cx="830103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Cronograma do Duplo Diamante</a:t>
            </a:r>
            <a:endParaRPr lang="en-US" sz="2025" dirty="0"/>
          </a:p>
        </p:txBody>
      </p:sp>
      <p:sp>
        <p:nvSpPr>
          <p:cNvPr id="7" name="Shape 3"/>
          <p:cNvSpPr/>
          <p:nvPr/>
        </p:nvSpPr>
        <p:spPr>
          <a:xfrm>
            <a:off x="457200" y="1871663"/>
            <a:ext cx="3886200" cy="2657475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4"/>
          <p:cNvSpPr/>
          <p:nvPr/>
        </p:nvSpPr>
        <p:spPr>
          <a:xfrm>
            <a:off x="685800" y="2100263"/>
            <a:ext cx="35004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A7C5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Descoberta e Prototipagem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685800" y="2443163"/>
            <a:ext cx="350043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Planejamento detalhado para as fases iniciais do projeto Global Coffee AI, utilizando a metodologia do Duplo Diamante.</a:t>
            </a:r>
            <a:endParaRPr lang="en-US" sz="1125" dirty="0"/>
          </a:p>
        </p:txBody>
      </p:sp>
      <p:sp>
        <p:nvSpPr>
          <p:cNvPr id="10" name="Shape 6"/>
          <p:cNvSpPr/>
          <p:nvPr/>
        </p:nvSpPr>
        <p:spPr>
          <a:xfrm>
            <a:off x="685800" y="3214688"/>
            <a:ext cx="285750" cy="285750"/>
          </a:xfrm>
          <a:prstGeom prst="ellipse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669" y="3300413"/>
            <a:ext cx="100013" cy="1143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57275" y="3257550"/>
            <a:ext cx="147716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 sprints de 1 semana</a:t>
            </a:r>
            <a:endParaRPr lang="en-US" sz="1125" dirty="0"/>
          </a:p>
        </p:txBody>
      </p:sp>
      <p:sp>
        <p:nvSpPr>
          <p:cNvPr id="13" name="Shape 8"/>
          <p:cNvSpPr/>
          <p:nvPr/>
        </p:nvSpPr>
        <p:spPr>
          <a:xfrm>
            <a:off x="685800" y="3614738"/>
            <a:ext cx="285750" cy="285750"/>
          </a:xfrm>
          <a:prstGeom prst="ellipse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238" y="3700463"/>
            <a:ext cx="142875" cy="11430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57275" y="3657600"/>
            <a:ext cx="206465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Colaboração com UX/UI Sênior</a:t>
            </a:r>
            <a:endParaRPr lang="en-US" sz="1125" dirty="0"/>
          </a:p>
        </p:txBody>
      </p:sp>
      <p:sp>
        <p:nvSpPr>
          <p:cNvPr id="16" name="Shape 10"/>
          <p:cNvSpPr/>
          <p:nvPr/>
        </p:nvSpPr>
        <p:spPr>
          <a:xfrm>
            <a:off x="685800" y="4014788"/>
            <a:ext cx="285750" cy="285750"/>
          </a:xfrm>
          <a:prstGeom prst="ellipse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25" y="4100513"/>
            <a:ext cx="114300" cy="11430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057275" y="4057650"/>
            <a:ext cx="201713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Foco em IA e mercado de café</a:t>
            </a:r>
            <a:endParaRPr lang="en-US" sz="1125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828800"/>
            <a:ext cx="4114800" cy="2743200"/>
          </a:xfrm>
          <a:prstGeom prst="rect">
            <a:avLst/>
          </a:prstGeom>
        </p:spPr>
      </p:pic>
      <p:sp>
        <p:nvSpPr>
          <p:cNvPr id="20" name="Shape 12"/>
          <p:cNvSpPr/>
          <p:nvPr/>
        </p:nvSpPr>
        <p:spPr>
          <a:xfrm>
            <a:off x="4572000" y="3943350"/>
            <a:ext cx="4114800" cy="628650"/>
          </a:xfrm>
          <a:prstGeom prst="rect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Text 13"/>
          <p:cNvSpPr/>
          <p:nvPr/>
        </p:nvSpPr>
        <p:spPr>
          <a:xfrm>
            <a:off x="4686300" y="4057650"/>
            <a:ext cx="395763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Transformando o mercado global de café verde através da inteligência artificial</a:t>
            </a:r>
            <a:endParaRPr lang="en-US" sz="1013" dirty="0"/>
          </a:p>
        </p:txBody>
      </p:sp>
      <p:sp>
        <p:nvSpPr>
          <p:cNvPr id="22" name="Text 14"/>
          <p:cNvSpPr/>
          <p:nvPr/>
        </p:nvSpPr>
        <p:spPr>
          <a:xfrm>
            <a:off x="457200" y="4914900"/>
            <a:ext cx="25716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Apresentação preparada para o projeto Global Coffee AI</a:t>
            </a:r>
            <a:endParaRPr lang="en-US" sz="788" dirty="0"/>
          </a:p>
        </p:txBody>
      </p:sp>
      <p:sp>
        <p:nvSpPr>
          <p:cNvPr id="23" name="Text 15"/>
          <p:cNvSpPr/>
          <p:nvPr/>
        </p:nvSpPr>
        <p:spPr>
          <a:xfrm>
            <a:off x="457200" y="5057775"/>
            <a:ext cx="25716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Data: Junho 2025</a:t>
            </a:r>
            <a:endParaRPr lang="en-US" sz="788" dirty="0"/>
          </a:p>
        </p:txBody>
      </p:sp>
      <p:sp>
        <p:nvSpPr>
          <p:cNvPr id="24" name="Text 16"/>
          <p:cNvSpPr/>
          <p:nvPr/>
        </p:nvSpPr>
        <p:spPr>
          <a:xfrm>
            <a:off x="8242157" y="4972050"/>
            <a:ext cx="2303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1/7</a:t>
            </a:r>
            <a:endParaRPr lang="en-US" sz="900" dirty="0"/>
          </a:p>
        </p:txBody>
      </p:sp>
      <p:sp>
        <p:nvSpPr>
          <p:cNvPr id="25" name="Shape 17"/>
          <p:cNvSpPr/>
          <p:nvPr/>
        </p:nvSpPr>
        <p:spPr>
          <a:xfrm>
            <a:off x="8458200" y="4943475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2494" y="5000625"/>
            <a:ext cx="100013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25805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457200"/>
            <a:ext cx="342900" cy="3429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83" y="557213"/>
            <a:ext cx="160734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14400" y="485775"/>
            <a:ext cx="40003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Metodologia do Duplo Diamante</a:t>
            </a:r>
            <a:endParaRPr lang="en-US" sz="2025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91888"/>
            <a:ext cx="3886200" cy="2731424"/>
          </a:xfrm>
          <a:prstGeom prst="rect">
            <a:avLst/>
          </a:prstGeom>
        </p:spPr>
      </p:pic>
      <p:sp>
        <p:nvSpPr>
          <p:cNvPr id="7" name="Shape 2"/>
          <p:cNvSpPr/>
          <p:nvPr/>
        </p:nvSpPr>
        <p:spPr>
          <a:xfrm>
            <a:off x="4800600" y="1143000"/>
            <a:ext cx="3886200" cy="3629025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3"/>
          <p:cNvSpPr/>
          <p:nvPr/>
        </p:nvSpPr>
        <p:spPr>
          <a:xfrm>
            <a:off x="5029200" y="1371600"/>
            <a:ext cx="35004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4A7C5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 que é o Duplo Diamante?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5029200" y="1714500"/>
            <a:ext cx="350043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Metodologia de design thinking desenvolvida pelo Design Council do Reino Unido que divide o processo criativo em quatro fases distintas:</a:t>
            </a:r>
            <a:endParaRPr lang="en-US" sz="1013" dirty="0"/>
          </a:p>
        </p:txBody>
      </p:sp>
      <p:sp>
        <p:nvSpPr>
          <p:cNvPr id="10" name="Shape 5"/>
          <p:cNvSpPr/>
          <p:nvPr/>
        </p:nvSpPr>
        <p:spPr>
          <a:xfrm>
            <a:off x="5029200" y="2486025"/>
            <a:ext cx="1657350" cy="971550"/>
          </a:xfrm>
          <a:prstGeom prst="rect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6"/>
          <p:cNvSpPr/>
          <p:nvPr/>
        </p:nvSpPr>
        <p:spPr>
          <a:xfrm>
            <a:off x="5143500" y="2600325"/>
            <a:ext cx="15001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Descobrir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5143500" y="2828925"/>
            <a:ext cx="150018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Pesquisa e coleta de insights sobre o problema e necessidades dos usuários.</a:t>
            </a:r>
            <a:endParaRPr lang="en-US" sz="900" dirty="0"/>
          </a:p>
        </p:txBody>
      </p:sp>
      <p:sp>
        <p:nvSpPr>
          <p:cNvPr id="13" name="Shape 8"/>
          <p:cNvSpPr/>
          <p:nvPr/>
        </p:nvSpPr>
        <p:spPr>
          <a:xfrm>
            <a:off x="6800850" y="2486025"/>
            <a:ext cx="1657350" cy="971550"/>
          </a:xfrm>
          <a:prstGeom prst="rect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9"/>
          <p:cNvSpPr/>
          <p:nvPr/>
        </p:nvSpPr>
        <p:spPr>
          <a:xfrm>
            <a:off x="6915150" y="2600325"/>
            <a:ext cx="15001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Definir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6915150" y="2828925"/>
            <a:ext cx="150018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Síntese das descobertas para identificar o problema central a ser resolvido.</a:t>
            </a:r>
            <a:endParaRPr lang="en-US" sz="900" dirty="0"/>
          </a:p>
        </p:txBody>
      </p:sp>
      <p:sp>
        <p:nvSpPr>
          <p:cNvPr id="16" name="Shape 11"/>
          <p:cNvSpPr/>
          <p:nvPr/>
        </p:nvSpPr>
        <p:spPr>
          <a:xfrm>
            <a:off x="5029200" y="3571875"/>
            <a:ext cx="1657350" cy="971550"/>
          </a:xfrm>
          <a:prstGeom prst="rect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Text 12"/>
          <p:cNvSpPr/>
          <p:nvPr/>
        </p:nvSpPr>
        <p:spPr>
          <a:xfrm>
            <a:off x="5143500" y="3686175"/>
            <a:ext cx="15001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4A7C5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 Desenvolver</a:t>
            </a:r>
            <a:endParaRPr lang="en-US" sz="900" dirty="0"/>
          </a:p>
        </p:txBody>
      </p:sp>
      <p:sp>
        <p:nvSpPr>
          <p:cNvPr id="18" name="Text 13"/>
          <p:cNvSpPr/>
          <p:nvPr/>
        </p:nvSpPr>
        <p:spPr>
          <a:xfrm>
            <a:off x="5143500" y="3914775"/>
            <a:ext cx="150018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Geração de ideias e criação de protótipos para possíveis soluções.</a:t>
            </a:r>
            <a:endParaRPr lang="en-US" sz="900" dirty="0"/>
          </a:p>
        </p:txBody>
      </p:sp>
      <p:sp>
        <p:nvSpPr>
          <p:cNvPr id="19" name="Shape 14"/>
          <p:cNvSpPr/>
          <p:nvPr/>
        </p:nvSpPr>
        <p:spPr>
          <a:xfrm>
            <a:off x="6800850" y="3571875"/>
            <a:ext cx="1657350" cy="971550"/>
          </a:xfrm>
          <a:prstGeom prst="rect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Text 15"/>
          <p:cNvSpPr/>
          <p:nvPr/>
        </p:nvSpPr>
        <p:spPr>
          <a:xfrm>
            <a:off x="6915150" y="3686175"/>
            <a:ext cx="15001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4. Entregar</a:t>
            </a:r>
            <a:endParaRPr lang="en-US" sz="900" dirty="0"/>
          </a:p>
        </p:txBody>
      </p:sp>
      <p:sp>
        <p:nvSpPr>
          <p:cNvPr id="21" name="Text 16"/>
          <p:cNvSpPr/>
          <p:nvPr/>
        </p:nvSpPr>
        <p:spPr>
          <a:xfrm>
            <a:off x="6915150" y="3914775"/>
            <a:ext cx="150018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Teste e refinamento da solução final antes da implementação.</a:t>
            </a:r>
            <a:endParaRPr lang="en-US" sz="900" dirty="0"/>
          </a:p>
        </p:txBody>
      </p:sp>
      <p:sp>
        <p:nvSpPr>
          <p:cNvPr id="22" name="Shape 17"/>
          <p:cNvSpPr/>
          <p:nvPr/>
        </p:nvSpPr>
        <p:spPr>
          <a:xfrm>
            <a:off x="4800600" y="4943475"/>
            <a:ext cx="3886200" cy="1228725"/>
          </a:xfrm>
          <a:prstGeom prst="rect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3" name="Text 18"/>
          <p:cNvSpPr/>
          <p:nvPr/>
        </p:nvSpPr>
        <p:spPr>
          <a:xfrm>
            <a:off x="4972050" y="5114925"/>
            <a:ext cx="36147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4A7C5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Aplicação no Projeto Global Coffee AI</a:t>
            </a:r>
            <a:endParaRPr lang="en-US" sz="1125" dirty="0"/>
          </a:p>
        </p:txBody>
      </p:sp>
      <p:sp>
        <p:nvSpPr>
          <p:cNvPr id="24" name="Text 19"/>
          <p:cNvSpPr/>
          <p:nvPr/>
        </p:nvSpPr>
        <p:spPr>
          <a:xfrm>
            <a:off x="4972050" y="5400675"/>
            <a:ext cx="3614738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Nosso cronograma foca nas duas primeiras fases (Descoberta e Desenvolvimento), com 8 sprints dedicados à pesquisa, definição do problema e prototipagem da solução.</a:t>
            </a:r>
            <a:endParaRPr lang="en-US" sz="1013" dirty="0"/>
          </a:p>
        </p:txBody>
      </p:sp>
      <p:sp>
        <p:nvSpPr>
          <p:cNvPr id="25" name="Text 20"/>
          <p:cNvSpPr/>
          <p:nvPr/>
        </p:nvSpPr>
        <p:spPr>
          <a:xfrm>
            <a:off x="457200" y="6515100"/>
            <a:ext cx="25716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Apresentação preparada para o projeto Global Coffee AI</a:t>
            </a:r>
            <a:endParaRPr lang="en-US" sz="788" dirty="0"/>
          </a:p>
        </p:txBody>
      </p:sp>
      <p:sp>
        <p:nvSpPr>
          <p:cNvPr id="26" name="Text 21"/>
          <p:cNvSpPr/>
          <p:nvPr/>
        </p:nvSpPr>
        <p:spPr>
          <a:xfrm>
            <a:off x="457200" y="6657975"/>
            <a:ext cx="25716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Data: Junho 2025</a:t>
            </a:r>
            <a:endParaRPr lang="en-US" sz="788" dirty="0"/>
          </a:p>
        </p:txBody>
      </p:sp>
      <p:sp>
        <p:nvSpPr>
          <p:cNvPr id="27" name="Text 22"/>
          <p:cNvSpPr/>
          <p:nvPr/>
        </p:nvSpPr>
        <p:spPr>
          <a:xfrm>
            <a:off x="8242157" y="6572250"/>
            <a:ext cx="2303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2/7</a:t>
            </a:r>
            <a:endParaRPr lang="en-US" sz="900" dirty="0"/>
          </a:p>
        </p:txBody>
      </p:sp>
      <p:sp>
        <p:nvSpPr>
          <p:cNvPr id="28" name="Shape 23"/>
          <p:cNvSpPr/>
          <p:nvPr/>
        </p:nvSpPr>
        <p:spPr>
          <a:xfrm>
            <a:off x="8458200" y="6543675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494" y="6600825"/>
            <a:ext cx="100013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8657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457200"/>
            <a:ext cx="342900" cy="3429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42" y="557213"/>
            <a:ext cx="125016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14400" y="485775"/>
            <a:ext cx="3468095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Visão Geral do Cronograma</a:t>
            </a:r>
            <a:endParaRPr lang="en-US" sz="2025" dirty="0"/>
          </a:p>
        </p:txBody>
      </p:sp>
      <p:sp>
        <p:nvSpPr>
          <p:cNvPr id="6" name="Shape 2"/>
          <p:cNvSpPr/>
          <p:nvPr/>
        </p:nvSpPr>
        <p:spPr>
          <a:xfrm>
            <a:off x="457200" y="1028700"/>
            <a:ext cx="8229600" cy="742950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3"/>
          <p:cNvSpPr/>
          <p:nvPr/>
        </p:nvSpPr>
        <p:spPr>
          <a:xfrm>
            <a:off x="628650" y="1219795"/>
            <a:ext cx="3205897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 projeto Global Coffee AI será desenvolvido em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3763110" y="1219795"/>
            <a:ext cx="1564370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 sprints de 1 semana</a:t>
            </a:r>
            <a:endParaRPr lang="en-US" sz="1125" dirty="0"/>
          </a:p>
        </p:txBody>
      </p:sp>
      <p:sp>
        <p:nvSpPr>
          <p:cNvPr id="9" name="Text 5"/>
          <p:cNvSpPr/>
          <p:nvPr/>
        </p:nvSpPr>
        <p:spPr>
          <a:xfrm>
            <a:off x="5256042" y="1219795"/>
            <a:ext cx="88161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, totalizando</a:t>
            </a:r>
            <a:endParaRPr lang="en-US" sz="1125" dirty="0"/>
          </a:p>
        </p:txBody>
      </p:sp>
      <p:sp>
        <p:nvSpPr>
          <p:cNvPr id="10" name="Text 6"/>
          <p:cNvSpPr/>
          <p:nvPr/>
        </p:nvSpPr>
        <p:spPr>
          <a:xfrm>
            <a:off x="6066216" y="1219795"/>
            <a:ext cx="635487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 meses</a:t>
            </a:r>
            <a:endParaRPr lang="en-US" sz="1125" dirty="0"/>
          </a:p>
        </p:txBody>
      </p:sp>
      <p:sp>
        <p:nvSpPr>
          <p:cNvPr id="11" name="Text 7"/>
          <p:cNvSpPr/>
          <p:nvPr/>
        </p:nvSpPr>
        <p:spPr>
          <a:xfrm>
            <a:off x="628650" y="1219795"/>
            <a:ext cx="7820285" cy="35897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 trabalho. O cronograma foca nas fases de</a:t>
            </a:r>
            <a:endParaRPr lang="en-US" sz="1125" dirty="0"/>
          </a:p>
        </p:txBody>
      </p:sp>
      <p:sp>
        <p:nvSpPr>
          <p:cNvPr id="12" name="Text 8"/>
          <p:cNvSpPr/>
          <p:nvPr/>
        </p:nvSpPr>
        <p:spPr>
          <a:xfrm>
            <a:off x="1788254" y="1419820"/>
            <a:ext cx="849660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4A7C5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Descoberta</a:t>
            </a:r>
            <a:endParaRPr lang="en-US" sz="1125" dirty="0"/>
          </a:p>
        </p:txBody>
      </p:sp>
      <p:sp>
        <p:nvSpPr>
          <p:cNvPr id="13" name="Text 9"/>
          <p:cNvSpPr/>
          <p:nvPr/>
        </p:nvSpPr>
        <p:spPr>
          <a:xfrm>
            <a:off x="2566476" y="1419820"/>
            <a:ext cx="230302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</a:t>
            </a:r>
            <a:endParaRPr lang="en-US" sz="1125" dirty="0"/>
          </a:p>
        </p:txBody>
      </p:sp>
      <p:sp>
        <p:nvSpPr>
          <p:cNvPr id="14" name="Text 10"/>
          <p:cNvSpPr/>
          <p:nvPr/>
        </p:nvSpPr>
        <p:spPr>
          <a:xfrm>
            <a:off x="2725341" y="1419820"/>
            <a:ext cx="99225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4A7C5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Prototipagem</a:t>
            </a:r>
            <a:endParaRPr lang="en-US" sz="1125" dirty="0"/>
          </a:p>
        </p:txBody>
      </p:sp>
      <p:sp>
        <p:nvSpPr>
          <p:cNvPr id="15" name="Text 11"/>
          <p:cNvSpPr/>
          <p:nvPr/>
        </p:nvSpPr>
        <p:spPr>
          <a:xfrm>
            <a:off x="3646159" y="1419820"/>
            <a:ext cx="137391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do Duplo Diamante.</a:t>
            </a:r>
            <a:endParaRPr lang="en-US" sz="1125" dirty="0"/>
          </a:p>
        </p:txBody>
      </p:sp>
      <p:sp>
        <p:nvSpPr>
          <p:cNvPr id="16" name="Shape 12"/>
          <p:cNvSpPr/>
          <p:nvPr/>
        </p:nvSpPr>
        <p:spPr>
          <a:xfrm>
            <a:off x="457200" y="2000250"/>
            <a:ext cx="142875" cy="142875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Shape 13"/>
          <p:cNvSpPr/>
          <p:nvPr/>
        </p:nvSpPr>
        <p:spPr>
          <a:xfrm>
            <a:off x="657225" y="2057400"/>
            <a:ext cx="898075" cy="28575"/>
          </a:xfrm>
          <a:prstGeom prst="rect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4"/>
          <p:cNvSpPr/>
          <p:nvPr/>
        </p:nvSpPr>
        <p:spPr>
          <a:xfrm>
            <a:off x="1612450" y="2000250"/>
            <a:ext cx="142875" cy="142875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Shape 15"/>
          <p:cNvSpPr/>
          <p:nvPr/>
        </p:nvSpPr>
        <p:spPr>
          <a:xfrm>
            <a:off x="1812475" y="2057400"/>
            <a:ext cx="898075" cy="28575"/>
          </a:xfrm>
          <a:prstGeom prst="rect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Shape 16"/>
          <p:cNvSpPr/>
          <p:nvPr/>
        </p:nvSpPr>
        <p:spPr>
          <a:xfrm>
            <a:off x="2767701" y="2000250"/>
            <a:ext cx="142875" cy="142875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Shape 17"/>
          <p:cNvSpPr/>
          <p:nvPr/>
        </p:nvSpPr>
        <p:spPr>
          <a:xfrm>
            <a:off x="2967726" y="2057400"/>
            <a:ext cx="898075" cy="28575"/>
          </a:xfrm>
          <a:prstGeom prst="rect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" name="Shape 18"/>
          <p:cNvSpPr/>
          <p:nvPr/>
        </p:nvSpPr>
        <p:spPr>
          <a:xfrm>
            <a:off x="3922951" y="2000250"/>
            <a:ext cx="142875" cy="142875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3" name="Shape 19"/>
          <p:cNvSpPr/>
          <p:nvPr/>
        </p:nvSpPr>
        <p:spPr>
          <a:xfrm>
            <a:off x="4122976" y="2057400"/>
            <a:ext cx="898075" cy="28575"/>
          </a:xfrm>
          <a:prstGeom prst="rect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4" name="Shape 20"/>
          <p:cNvSpPr/>
          <p:nvPr/>
        </p:nvSpPr>
        <p:spPr>
          <a:xfrm>
            <a:off x="5078202" y="2000250"/>
            <a:ext cx="142875" cy="142875"/>
          </a:xfrm>
          <a:prstGeom prst="ellipse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Shape 21"/>
          <p:cNvSpPr/>
          <p:nvPr/>
        </p:nvSpPr>
        <p:spPr>
          <a:xfrm>
            <a:off x="5278227" y="2057400"/>
            <a:ext cx="898075" cy="28575"/>
          </a:xfrm>
          <a:prstGeom prst="rect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6" name="Shape 22"/>
          <p:cNvSpPr/>
          <p:nvPr/>
        </p:nvSpPr>
        <p:spPr>
          <a:xfrm>
            <a:off x="6233452" y="2000250"/>
            <a:ext cx="142875" cy="142875"/>
          </a:xfrm>
          <a:prstGeom prst="ellipse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7" name="Shape 23"/>
          <p:cNvSpPr/>
          <p:nvPr/>
        </p:nvSpPr>
        <p:spPr>
          <a:xfrm>
            <a:off x="6433477" y="2057400"/>
            <a:ext cx="898075" cy="28575"/>
          </a:xfrm>
          <a:prstGeom prst="rect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8" name="Shape 24"/>
          <p:cNvSpPr/>
          <p:nvPr/>
        </p:nvSpPr>
        <p:spPr>
          <a:xfrm>
            <a:off x="7388702" y="2000250"/>
            <a:ext cx="142875" cy="142875"/>
          </a:xfrm>
          <a:prstGeom prst="ellipse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9" name="Shape 25"/>
          <p:cNvSpPr/>
          <p:nvPr/>
        </p:nvSpPr>
        <p:spPr>
          <a:xfrm>
            <a:off x="7588727" y="2057400"/>
            <a:ext cx="898075" cy="28575"/>
          </a:xfrm>
          <a:prstGeom prst="rect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0" name="Shape 26"/>
          <p:cNvSpPr/>
          <p:nvPr/>
        </p:nvSpPr>
        <p:spPr>
          <a:xfrm>
            <a:off x="8543953" y="2000250"/>
            <a:ext cx="142875" cy="142875"/>
          </a:xfrm>
          <a:prstGeom prst="ellipse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1" name="Text 27"/>
          <p:cNvSpPr/>
          <p:nvPr/>
        </p:nvSpPr>
        <p:spPr>
          <a:xfrm>
            <a:off x="457200" y="2314575"/>
            <a:ext cx="5273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Sprint 1</a:t>
            </a:r>
            <a:endParaRPr lang="en-US" sz="900" dirty="0"/>
          </a:p>
        </p:txBody>
      </p:sp>
      <p:sp>
        <p:nvSpPr>
          <p:cNvPr id="32" name="Text 28"/>
          <p:cNvSpPr/>
          <p:nvPr/>
        </p:nvSpPr>
        <p:spPr>
          <a:xfrm>
            <a:off x="457200" y="2486025"/>
            <a:ext cx="52735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Semana 1</a:t>
            </a:r>
            <a:endParaRPr lang="en-US" sz="788" dirty="0"/>
          </a:p>
        </p:txBody>
      </p:sp>
      <p:sp>
        <p:nvSpPr>
          <p:cNvPr id="33" name="Text 29"/>
          <p:cNvSpPr/>
          <p:nvPr/>
        </p:nvSpPr>
        <p:spPr>
          <a:xfrm>
            <a:off x="1567718" y="2314575"/>
            <a:ext cx="5273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Sprint 2</a:t>
            </a:r>
            <a:endParaRPr lang="en-US" sz="900" dirty="0"/>
          </a:p>
        </p:txBody>
      </p:sp>
      <p:sp>
        <p:nvSpPr>
          <p:cNvPr id="34" name="Text 30"/>
          <p:cNvSpPr/>
          <p:nvPr/>
        </p:nvSpPr>
        <p:spPr>
          <a:xfrm>
            <a:off x="1567718" y="2486025"/>
            <a:ext cx="52735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Semana 2</a:t>
            </a:r>
            <a:endParaRPr lang="en-US" sz="788" dirty="0"/>
          </a:p>
        </p:txBody>
      </p:sp>
      <p:sp>
        <p:nvSpPr>
          <p:cNvPr id="35" name="Text 31"/>
          <p:cNvSpPr/>
          <p:nvPr/>
        </p:nvSpPr>
        <p:spPr>
          <a:xfrm>
            <a:off x="2678237" y="2314575"/>
            <a:ext cx="5273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Sprint 3</a:t>
            </a:r>
            <a:endParaRPr lang="en-US" sz="900" dirty="0"/>
          </a:p>
        </p:txBody>
      </p:sp>
      <p:sp>
        <p:nvSpPr>
          <p:cNvPr id="36" name="Text 32"/>
          <p:cNvSpPr/>
          <p:nvPr/>
        </p:nvSpPr>
        <p:spPr>
          <a:xfrm>
            <a:off x="2678237" y="2486025"/>
            <a:ext cx="52735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Semana 3</a:t>
            </a:r>
            <a:endParaRPr lang="en-US" sz="788" dirty="0"/>
          </a:p>
        </p:txBody>
      </p:sp>
      <p:sp>
        <p:nvSpPr>
          <p:cNvPr id="37" name="Text 33"/>
          <p:cNvSpPr/>
          <p:nvPr/>
        </p:nvSpPr>
        <p:spPr>
          <a:xfrm>
            <a:off x="3788755" y="2314575"/>
            <a:ext cx="5273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Sprint 4</a:t>
            </a:r>
            <a:endParaRPr lang="en-US" sz="900" dirty="0"/>
          </a:p>
        </p:txBody>
      </p:sp>
      <p:sp>
        <p:nvSpPr>
          <p:cNvPr id="38" name="Text 34"/>
          <p:cNvSpPr/>
          <p:nvPr/>
        </p:nvSpPr>
        <p:spPr>
          <a:xfrm>
            <a:off x="3788755" y="2486025"/>
            <a:ext cx="52735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Semana 4</a:t>
            </a:r>
            <a:endParaRPr lang="en-US" sz="788" dirty="0"/>
          </a:p>
        </p:txBody>
      </p:sp>
      <p:sp>
        <p:nvSpPr>
          <p:cNvPr id="39" name="Text 35"/>
          <p:cNvSpPr/>
          <p:nvPr/>
        </p:nvSpPr>
        <p:spPr>
          <a:xfrm>
            <a:off x="4899273" y="2314575"/>
            <a:ext cx="5273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Sprint 5</a:t>
            </a:r>
            <a:endParaRPr lang="en-US" sz="900" dirty="0"/>
          </a:p>
        </p:txBody>
      </p:sp>
      <p:sp>
        <p:nvSpPr>
          <p:cNvPr id="40" name="Text 36"/>
          <p:cNvSpPr/>
          <p:nvPr/>
        </p:nvSpPr>
        <p:spPr>
          <a:xfrm>
            <a:off x="4899273" y="2486025"/>
            <a:ext cx="52735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Semana 5</a:t>
            </a:r>
            <a:endParaRPr lang="en-US" sz="788" dirty="0"/>
          </a:p>
        </p:txBody>
      </p:sp>
      <p:sp>
        <p:nvSpPr>
          <p:cNvPr id="41" name="Text 37"/>
          <p:cNvSpPr/>
          <p:nvPr/>
        </p:nvSpPr>
        <p:spPr>
          <a:xfrm>
            <a:off x="6009791" y="2314575"/>
            <a:ext cx="5273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Sprint 6</a:t>
            </a:r>
            <a:endParaRPr lang="en-US" sz="900" dirty="0"/>
          </a:p>
        </p:txBody>
      </p:sp>
      <p:sp>
        <p:nvSpPr>
          <p:cNvPr id="42" name="Text 38"/>
          <p:cNvSpPr/>
          <p:nvPr/>
        </p:nvSpPr>
        <p:spPr>
          <a:xfrm>
            <a:off x="6009791" y="2486025"/>
            <a:ext cx="52735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Semana 6</a:t>
            </a:r>
            <a:endParaRPr lang="en-US" sz="788" dirty="0"/>
          </a:p>
        </p:txBody>
      </p:sp>
      <p:sp>
        <p:nvSpPr>
          <p:cNvPr id="43" name="Text 39"/>
          <p:cNvSpPr/>
          <p:nvPr/>
        </p:nvSpPr>
        <p:spPr>
          <a:xfrm>
            <a:off x="7120310" y="2314575"/>
            <a:ext cx="5273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Sprint 7</a:t>
            </a:r>
            <a:endParaRPr lang="en-US" sz="900" dirty="0"/>
          </a:p>
        </p:txBody>
      </p:sp>
      <p:sp>
        <p:nvSpPr>
          <p:cNvPr id="44" name="Text 40"/>
          <p:cNvSpPr/>
          <p:nvPr/>
        </p:nvSpPr>
        <p:spPr>
          <a:xfrm>
            <a:off x="7120310" y="2486025"/>
            <a:ext cx="52735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Semana 7</a:t>
            </a:r>
            <a:endParaRPr lang="en-US" sz="788" dirty="0"/>
          </a:p>
        </p:txBody>
      </p:sp>
      <p:sp>
        <p:nvSpPr>
          <p:cNvPr id="45" name="Text 41"/>
          <p:cNvSpPr/>
          <p:nvPr/>
        </p:nvSpPr>
        <p:spPr>
          <a:xfrm>
            <a:off x="8230828" y="2314575"/>
            <a:ext cx="5273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Sprint 8</a:t>
            </a:r>
            <a:endParaRPr lang="en-US" sz="900" dirty="0"/>
          </a:p>
        </p:txBody>
      </p:sp>
      <p:sp>
        <p:nvSpPr>
          <p:cNvPr id="46" name="Text 42"/>
          <p:cNvSpPr/>
          <p:nvPr/>
        </p:nvSpPr>
        <p:spPr>
          <a:xfrm>
            <a:off x="8230828" y="2486025"/>
            <a:ext cx="52735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Semana 8</a:t>
            </a:r>
            <a:endParaRPr lang="en-US" sz="788" dirty="0"/>
          </a:p>
        </p:txBody>
      </p:sp>
      <p:sp>
        <p:nvSpPr>
          <p:cNvPr id="47" name="Shape 43"/>
          <p:cNvSpPr/>
          <p:nvPr/>
        </p:nvSpPr>
        <p:spPr>
          <a:xfrm>
            <a:off x="457200" y="2857500"/>
            <a:ext cx="4000500" cy="1600200"/>
          </a:xfrm>
          <a:prstGeom prst="rect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8" name="Shape 44"/>
          <p:cNvSpPr/>
          <p:nvPr/>
        </p:nvSpPr>
        <p:spPr>
          <a:xfrm>
            <a:off x="628650" y="3028950"/>
            <a:ext cx="285750" cy="28575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3114675"/>
            <a:ext cx="114300" cy="114300"/>
          </a:xfrm>
          <a:prstGeom prst="rect">
            <a:avLst/>
          </a:prstGeom>
        </p:spPr>
      </p:pic>
      <p:sp>
        <p:nvSpPr>
          <p:cNvPr id="50" name="Text 45"/>
          <p:cNvSpPr/>
          <p:nvPr/>
        </p:nvSpPr>
        <p:spPr>
          <a:xfrm>
            <a:off x="1000125" y="3067950"/>
            <a:ext cx="1566006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Fase de Descoberta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1" name="Text 46"/>
          <p:cNvSpPr/>
          <p:nvPr/>
        </p:nvSpPr>
        <p:spPr>
          <a:xfrm>
            <a:off x="800100" y="3445476"/>
            <a:ext cx="46006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Sprint 1: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2" name="Text 47"/>
          <p:cNvSpPr/>
          <p:nvPr/>
        </p:nvSpPr>
        <p:spPr>
          <a:xfrm>
            <a:off x="1263662" y="3445476"/>
            <a:ext cx="1183016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Imersão e Alinhamento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3" name="Text 48"/>
          <p:cNvSpPr/>
          <p:nvPr/>
        </p:nvSpPr>
        <p:spPr>
          <a:xfrm>
            <a:off x="800100" y="3674076"/>
            <a:ext cx="46006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Sprint 2: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4" name="Text 49"/>
          <p:cNvSpPr/>
          <p:nvPr/>
        </p:nvSpPr>
        <p:spPr>
          <a:xfrm>
            <a:off x="1263662" y="3674076"/>
            <a:ext cx="1019510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Pesquisa Qualitativa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Text 50"/>
          <p:cNvSpPr/>
          <p:nvPr/>
        </p:nvSpPr>
        <p:spPr>
          <a:xfrm>
            <a:off x="800100" y="3902676"/>
            <a:ext cx="46006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Sprint 3: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6" name="Text 51"/>
          <p:cNvSpPr/>
          <p:nvPr/>
        </p:nvSpPr>
        <p:spPr>
          <a:xfrm>
            <a:off x="1263662" y="3902676"/>
            <a:ext cx="2101537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Pesquisa Quantitativa e Análise de Dados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7" name="Text 52"/>
          <p:cNvSpPr/>
          <p:nvPr/>
        </p:nvSpPr>
        <p:spPr>
          <a:xfrm>
            <a:off x="800100" y="4131276"/>
            <a:ext cx="46006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Sprint 4: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8" name="Text 53"/>
          <p:cNvSpPr/>
          <p:nvPr/>
        </p:nvSpPr>
        <p:spPr>
          <a:xfrm>
            <a:off x="1263662" y="4131276"/>
            <a:ext cx="1651093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Síntese e Definição do Problema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9" name="Shape 54"/>
          <p:cNvSpPr/>
          <p:nvPr/>
        </p:nvSpPr>
        <p:spPr>
          <a:xfrm>
            <a:off x="4686300" y="2857500"/>
            <a:ext cx="4000500" cy="1600200"/>
          </a:xfrm>
          <a:prstGeom prst="rect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0" name="Shape 55"/>
          <p:cNvSpPr/>
          <p:nvPr/>
        </p:nvSpPr>
        <p:spPr>
          <a:xfrm>
            <a:off x="4857750" y="3028950"/>
            <a:ext cx="285750" cy="285750"/>
          </a:xfrm>
          <a:prstGeom prst="ellipse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475" y="3114675"/>
            <a:ext cx="114300" cy="114300"/>
          </a:xfrm>
          <a:prstGeom prst="rect">
            <a:avLst/>
          </a:prstGeom>
        </p:spPr>
      </p:pic>
      <p:sp>
        <p:nvSpPr>
          <p:cNvPr id="62" name="Text 56"/>
          <p:cNvSpPr/>
          <p:nvPr/>
        </p:nvSpPr>
        <p:spPr>
          <a:xfrm>
            <a:off x="5229225" y="3067950"/>
            <a:ext cx="1771126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Fase de Prototipagem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63" name="Text 57"/>
          <p:cNvSpPr/>
          <p:nvPr/>
        </p:nvSpPr>
        <p:spPr>
          <a:xfrm>
            <a:off x="5029200" y="3445476"/>
            <a:ext cx="46006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Sprint 5: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4" name="Text 58"/>
          <p:cNvSpPr/>
          <p:nvPr/>
        </p:nvSpPr>
        <p:spPr>
          <a:xfrm>
            <a:off x="5492762" y="3445476"/>
            <a:ext cx="1118896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Esboços e Wireframes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5" name="Text 59"/>
          <p:cNvSpPr/>
          <p:nvPr/>
        </p:nvSpPr>
        <p:spPr>
          <a:xfrm>
            <a:off x="5029200" y="3674076"/>
            <a:ext cx="46006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Sprint 6: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6" name="Text 60"/>
          <p:cNvSpPr/>
          <p:nvPr/>
        </p:nvSpPr>
        <p:spPr>
          <a:xfrm>
            <a:off x="5492762" y="3674076"/>
            <a:ext cx="159178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Protótipos de Média Fidelidade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7" name="Text 61"/>
          <p:cNvSpPr/>
          <p:nvPr/>
        </p:nvSpPr>
        <p:spPr>
          <a:xfrm>
            <a:off x="5029200" y="3902676"/>
            <a:ext cx="46006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Sprint 7: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8" name="Text 62"/>
          <p:cNvSpPr/>
          <p:nvPr/>
        </p:nvSpPr>
        <p:spPr>
          <a:xfrm>
            <a:off x="5492762" y="3902676"/>
            <a:ext cx="1638269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Testes de Usabilidade e Iteração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9" name="Text 63"/>
          <p:cNvSpPr/>
          <p:nvPr/>
        </p:nvSpPr>
        <p:spPr>
          <a:xfrm>
            <a:off x="5029200" y="4131276"/>
            <a:ext cx="46006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Sprint 8: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0" name="Text 64"/>
          <p:cNvSpPr/>
          <p:nvPr/>
        </p:nvSpPr>
        <p:spPr>
          <a:xfrm>
            <a:off x="5492762" y="4131276"/>
            <a:ext cx="230672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Protótipo de Alta Fidelidade e Validação Final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1" name="Shape 65"/>
          <p:cNvSpPr/>
          <p:nvPr/>
        </p:nvSpPr>
        <p:spPr>
          <a:xfrm>
            <a:off x="457200" y="4686300"/>
            <a:ext cx="8229600" cy="1114425"/>
          </a:xfrm>
          <a:prstGeom prst="rect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72" name="Shape 66"/>
          <p:cNvSpPr/>
          <p:nvPr/>
        </p:nvSpPr>
        <p:spPr>
          <a:xfrm>
            <a:off x="628650" y="4857750"/>
            <a:ext cx="285750" cy="285750"/>
          </a:xfrm>
          <a:prstGeom prst="ellipse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>
              <a:solidFill>
                <a:schemeClr val="bg1"/>
              </a:solidFill>
            </a:endParaRPr>
          </a:p>
        </p:txBody>
      </p:sp>
      <p:pic>
        <p:nvPicPr>
          <p:cNvPr id="7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75" y="4943475"/>
            <a:ext cx="114300" cy="114300"/>
          </a:xfrm>
          <a:prstGeom prst="rect">
            <a:avLst/>
          </a:prstGeom>
        </p:spPr>
      </p:pic>
      <p:sp>
        <p:nvSpPr>
          <p:cNvPr id="74" name="Text 67"/>
          <p:cNvSpPr/>
          <p:nvPr/>
        </p:nvSpPr>
        <p:spPr>
          <a:xfrm>
            <a:off x="1000125" y="4896750"/>
            <a:ext cx="1428211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Principais Marcos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75" name="Text 68"/>
          <p:cNvSpPr/>
          <p:nvPr/>
        </p:nvSpPr>
        <p:spPr>
          <a:xfrm>
            <a:off x="1280331" y="5271250"/>
            <a:ext cx="654025" cy="1731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Semana 4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76" name="Text 69"/>
          <p:cNvSpPr/>
          <p:nvPr/>
        </p:nvSpPr>
        <p:spPr>
          <a:xfrm>
            <a:off x="1026255" y="5474300"/>
            <a:ext cx="1162178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Definição do Problema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7" name="Text 70"/>
          <p:cNvSpPr/>
          <p:nvPr/>
        </p:nvSpPr>
        <p:spPr>
          <a:xfrm>
            <a:off x="3280581" y="5271250"/>
            <a:ext cx="654025" cy="1731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Semana 6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78" name="Text 71"/>
          <p:cNvSpPr/>
          <p:nvPr/>
        </p:nvSpPr>
        <p:spPr>
          <a:xfrm>
            <a:off x="3111465" y="5474300"/>
            <a:ext cx="992258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Protótipo Interativo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9" name="Text 72"/>
          <p:cNvSpPr/>
          <p:nvPr/>
        </p:nvSpPr>
        <p:spPr>
          <a:xfrm>
            <a:off x="5280831" y="5271250"/>
            <a:ext cx="654025" cy="1731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Semana 7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80" name="Text 73"/>
          <p:cNvSpPr/>
          <p:nvPr/>
        </p:nvSpPr>
        <p:spPr>
          <a:xfrm>
            <a:off x="5086868" y="5474300"/>
            <a:ext cx="104195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Testes com Usuários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1" name="Text 74"/>
          <p:cNvSpPr/>
          <p:nvPr/>
        </p:nvSpPr>
        <p:spPr>
          <a:xfrm>
            <a:off x="7281081" y="5271250"/>
            <a:ext cx="654025" cy="1731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Semana 8</a:t>
            </a:r>
            <a:endParaRPr lang="en-US" sz="1125" dirty="0">
              <a:solidFill>
                <a:schemeClr val="bg1"/>
              </a:solidFill>
            </a:endParaRPr>
          </a:p>
        </p:txBody>
      </p:sp>
      <p:sp>
        <p:nvSpPr>
          <p:cNvPr id="82" name="Text 75"/>
          <p:cNvSpPr/>
          <p:nvPr/>
        </p:nvSpPr>
        <p:spPr>
          <a:xfrm>
            <a:off x="7235395" y="5474300"/>
            <a:ext cx="745397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Protótipo Final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3" name="Text 76"/>
          <p:cNvSpPr/>
          <p:nvPr/>
        </p:nvSpPr>
        <p:spPr>
          <a:xfrm>
            <a:off x="457200" y="6143625"/>
            <a:ext cx="25716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Apresentação preparada para o projeto Global Coffee AI</a:t>
            </a:r>
            <a:endParaRPr lang="en-US" sz="788" dirty="0"/>
          </a:p>
        </p:txBody>
      </p:sp>
      <p:sp>
        <p:nvSpPr>
          <p:cNvPr id="84" name="Text 77"/>
          <p:cNvSpPr/>
          <p:nvPr/>
        </p:nvSpPr>
        <p:spPr>
          <a:xfrm>
            <a:off x="457200" y="6286500"/>
            <a:ext cx="25716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Data: Junho 2025</a:t>
            </a:r>
            <a:endParaRPr lang="en-US" sz="788" dirty="0"/>
          </a:p>
        </p:txBody>
      </p:sp>
      <p:sp>
        <p:nvSpPr>
          <p:cNvPr id="85" name="Text 78"/>
          <p:cNvSpPr/>
          <p:nvPr/>
        </p:nvSpPr>
        <p:spPr>
          <a:xfrm>
            <a:off x="8242157" y="6200775"/>
            <a:ext cx="2303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3/7</a:t>
            </a:r>
            <a:endParaRPr lang="en-US" sz="900" dirty="0"/>
          </a:p>
        </p:txBody>
      </p:sp>
      <p:sp>
        <p:nvSpPr>
          <p:cNvPr id="86" name="Shape 79"/>
          <p:cNvSpPr/>
          <p:nvPr/>
        </p:nvSpPr>
        <p:spPr>
          <a:xfrm>
            <a:off x="8458200" y="6172200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2494" y="6229350"/>
            <a:ext cx="100013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11505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457200"/>
            <a:ext cx="342900" cy="3429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" y="557213"/>
            <a:ext cx="142875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14400" y="485775"/>
            <a:ext cx="398758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Fase de Descoberta: Sprints 1-4</a:t>
            </a:r>
            <a:endParaRPr lang="en-US" sz="2025" dirty="0"/>
          </a:p>
        </p:txBody>
      </p:sp>
      <p:sp>
        <p:nvSpPr>
          <p:cNvPr id="6" name="Shape 2"/>
          <p:cNvSpPr/>
          <p:nvPr/>
        </p:nvSpPr>
        <p:spPr>
          <a:xfrm>
            <a:off x="457200" y="914400"/>
            <a:ext cx="8229600" cy="628650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3"/>
          <p:cNvSpPr/>
          <p:nvPr/>
        </p:nvSpPr>
        <p:spPr>
          <a:xfrm>
            <a:off x="571500" y="1057275"/>
            <a:ext cx="210882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fase de Descoberta é dedicada à</a:t>
            </a:r>
            <a:endParaRPr lang="en-US" sz="1013" dirty="0"/>
          </a:p>
        </p:txBody>
      </p:sp>
      <p:sp>
        <p:nvSpPr>
          <p:cNvPr id="8" name="Text 4"/>
          <p:cNvSpPr/>
          <p:nvPr/>
        </p:nvSpPr>
        <p:spPr>
          <a:xfrm>
            <a:off x="2608892" y="1057275"/>
            <a:ext cx="252930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compreensão aprofundada do problema</a:t>
            </a:r>
            <a:endParaRPr lang="en-US" sz="1013" dirty="0"/>
          </a:p>
        </p:txBody>
      </p:sp>
      <p:sp>
        <p:nvSpPr>
          <p:cNvPr id="9" name="Text 5"/>
          <p:cNvSpPr/>
          <p:nvPr/>
        </p:nvSpPr>
        <p:spPr>
          <a:xfrm>
            <a:off x="571500" y="1057275"/>
            <a:ext cx="795492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, das necessidades dos usuários e do contexto do mercado de café.</a:t>
            </a:r>
            <a:endParaRPr lang="en-US" sz="1013" dirty="0"/>
          </a:p>
        </p:txBody>
      </p:sp>
      <p:sp>
        <p:nvSpPr>
          <p:cNvPr id="10" name="Shape 6"/>
          <p:cNvSpPr/>
          <p:nvPr/>
        </p:nvSpPr>
        <p:spPr>
          <a:xfrm>
            <a:off x="457200" y="1657350"/>
            <a:ext cx="4057650" cy="1371600"/>
          </a:xfrm>
          <a:prstGeom prst="rect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Shape 7"/>
          <p:cNvSpPr/>
          <p:nvPr/>
        </p:nvSpPr>
        <p:spPr>
          <a:xfrm>
            <a:off x="571500" y="1771650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8"/>
          <p:cNvSpPr/>
          <p:nvPr/>
        </p:nvSpPr>
        <p:spPr>
          <a:xfrm>
            <a:off x="654016" y="1800225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900" dirty="0"/>
          </a:p>
        </p:txBody>
      </p:sp>
      <p:sp>
        <p:nvSpPr>
          <p:cNvPr id="13" name="Text 9"/>
          <p:cNvSpPr/>
          <p:nvPr/>
        </p:nvSpPr>
        <p:spPr>
          <a:xfrm>
            <a:off x="857250" y="1785938"/>
            <a:ext cx="163817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Imersão e Alinhamento</a:t>
            </a:r>
            <a:endParaRPr lang="en-US" sz="1125" dirty="0"/>
          </a:p>
        </p:txBody>
      </p:sp>
      <p:sp>
        <p:nvSpPr>
          <p:cNvPr id="14" name="Text 10"/>
          <p:cNvSpPr/>
          <p:nvPr/>
        </p:nvSpPr>
        <p:spPr>
          <a:xfrm>
            <a:off x="742950" y="2068211"/>
            <a:ext cx="796693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Kickoff do Projeto</a:t>
            </a:r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15" name="Text 11"/>
          <p:cNvSpPr/>
          <p:nvPr/>
        </p:nvSpPr>
        <p:spPr>
          <a:xfrm>
            <a:off x="742950" y="2211086"/>
            <a:ext cx="1179810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Revisão de Documentação</a:t>
            </a:r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16" name="Text 12"/>
          <p:cNvSpPr/>
          <p:nvPr/>
        </p:nvSpPr>
        <p:spPr>
          <a:xfrm>
            <a:off x="742950" y="2353961"/>
            <a:ext cx="1586973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Definição de Perguntas de Pesquisa</a:t>
            </a:r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17" name="Text 13"/>
          <p:cNvSpPr/>
          <p:nvPr/>
        </p:nvSpPr>
        <p:spPr>
          <a:xfrm>
            <a:off x="742950" y="2496836"/>
            <a:ext cx="1335302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Mapeamento de Stakeholders</a:t>
            </a:r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18" name="Shape 14"/>
          <p:cNvSpPr/>
          <p:nvPr/>
        </p:nvSpPr>
        <p:spPr>
          <a:xfrm>
            <a:off x="571500" y="2686050"/>
            <a:ext cx="3829050" cy="228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5"/>
          <p:cNvSpPr/>
          <p:nvPr/>
        </p:nvSpPr>
        <p:spPr>
          <a:xfrm>
            <a:off x="628650" y="2743200"/>
            <a:ext cx="378618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Entregáveis: Documento de Alinhamento, Plano de Pesquisa</a:t>
            </a:r>
            <a:endParaRPr lang="en-US" sz="675" dirty="0"/>
          </a:p>
        </p:txBody>
      </p:sp>
      <p:sp>
        <p:nvSpPr>
          <p:cNvPr id="20" name="Shape 16"/>
          <p:cNvSpPr/>
          <p:nvPr/>
        </p:nvSpPr>
        <p:spPr>
          <a:xfrm>
            <a:off x="4629150" y="1657350"/>
            <a:ext cx="4057650" cy="1371600"/>
          </a:xfrm>
          <a:prstGeom prst="rect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Shape 17"/>
          <p:cNvSpPr/>
          <p:nvPr/>
        </p:nvSpPr>
        <p:spPr>
          <a:xfrm>
            <a:off x="4743450" y="1771650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" name="Text 18"/>
          <p:cNvSpPr/>
          <p:nvPr/>
        </p:nvSpPr>
        <p:spPr>
          <a:xfrm>
            <a:off x="4825966" y="1800225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900" dirty="0"/>
          </a:p>
        </p:txBody>
      </p:sp>
      <p:sp>
        <p:nvSpPr>
          <p:cNvPr id="23" name="Text 19"/>
          <p:cNvSpPr/>
          <p:nvPr/>
        </p:nvSpPr>
        <p:spPr>
          <a:xfrm>
            <a:off x="5029200" y="1785938"/>
            <a:ext cx="146901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Pesquisa Qualitativa</a:t>
            </a:r>
            <a:endParaRPr lang="en-US" sz="1125" dirty="0"/>
          </a:p>
        </p:txBody>
      </p:sp>
      <p:sp>
        <p:nvSpPr>
          <p:cNvPr id="24" name="Text 20"/>
          <p:cNvSpPr/>
          <p:nvPr/>
        </p:nvSpPr>
        <p:spPr>
          <a:xfrm>
            <a:off x="4914900" y="2068211"/>
            <a:ext cx="1578958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Entrevistas com Produtores de Café</a:t>
            </a:r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25" name="Text 21"/>
          <p:cNvSpPr/>
          <p:nvPr/>
        </p:nvSpPr>
        <p:spPr>
          <a:xfrm>
            <a:off x="4914900" y="2211086"/>
            <a:ext cx="1362552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Entrevistas com Consumidores</a:t>
            </a:r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26" name="Text 22"/>
          <p:cNvSpPr/>
          <p:nvPr/>
        </p:nvSpPr>
        <p:spPr>
          <a:xfrm>
            <a:off x="4914900" y="2353961"/>
            <a:ext cx="1269578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Entrevistas com Especialistas</a:t>
            </a:r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27" name="Text 23"/>
          <p:cNvSpPr/>
          <p:nvPr/>
        </p:nvSpPr>
        <p:spPr>
          <a:xfrm>
            <a:off x="4914900" y="2496836"/>
            <a:ext cx="1074012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Análise de Concorrência</a:t>
            </a:r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28" name="Shape 24"/>
          <p:cNvSpPr/>
          <p:nvPr/>
        </p:nvSpPr>
        <p:spPr>
          <a:xfrm>
            <a:off x="4743450" y="2686050"/>
            <a:ext cx="3829050" cy="228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9" name="Text 25"/>
          <p:cNvSpPr/>
          <p:nvPr/>
        </p:nvSpPr>
        <p:spPr>
          <a:xfrm>
            <a:off x="4800600" y="2743200"/>
            <a:ext cx="378618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Entregáveis: Resumos das Entrevistas, Análise SWOT</a:t>
            </a:r>
            <a:endParaRPr lang="en-US" sz="675" dirty="0"/>
          </a:p>
        </p:txBody>
      </p:sp>
      <p:sp>
        <p:nvSpPr>
          <p:cNvPr id="30" name="Shape 26"/>
          <p:cNvSpPr/>
          <p:nvPr/>
        </p:nvSpPr>
        <p:spPr>
          <a:xfrm>
            <a:off x="457200" y="3143250"/>
            <a:ext cx="4057650" cy="1371600"/>
          </a:xfrm>
          <a:prstGeom prst="rect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1" name="Shape 27"/>
          <p:cNvSpPr/>
          <p:nvPr/>
        </p:nvSpPr>
        <p:spPr>
          <a:xfrm>
            <a:off x="571500" y="3257550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2" name="Text 28"/>
          <p:cNvSpPr/>
          <p:nvPr/>
        </p:nvSpPr>
        <p:spPr>
          <a:xfrm>
            <a:off x="654016" y="3286125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900" dirty="0"/>
          </a:p>
        </p:txBody>
      </p:sp>
      <p:sp>
        <p:nvSpPr>
          <p:cNvPr id="33" name="Text 29"/>
          <p:cNvSpPr/>
          <p:nvPr/>
        </p:nvSpPr>
        <p:spPr>
          <a:xfrm>
            <a:off x="857250" y="3271838"/>
            <a:ext cx="156417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Pesquisa Quantitativa</a:t>
            </a:r>
            <a:endParaRPr lang="en-US" sz="1125" dirty="0"/>
          </a:p>
        </p:txBody>
      </p:sp>
      <p:sp>
        <p:nvSpPr>
          <p:cNvPr id="34" name="Text 30"/>
          <p:cNvSpPr/>
          <p:nvPr/>
        </p:nvSpPr>
        <p:spPr>
          <a:xfrm>
            <a:off x="742950" y="3554111"/>
            <a:ext cx="939360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Questionários Online</a:t>
            </a:r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35" name="Text 31"/>
          <p:cNvSpPr/>
          <p:nvPr/>
        </p:nvSpPr>
        <p:spPr>
          <a:xfrm>
            <a:off x="742950" y="3696986"/>
            <a:ext cx="1332096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Análise de Dados de Mercado</a:t>
            </a:r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36" name="Text 32"/>
          <p:cNvSpPr/>
          <p:nvPr/>
        </p:nvSpPr>
        <p:spPr>
          <a:xfrm>
            <a:off x="742950" y="3839861"/>
            <a:ext cx="1627048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Mapeamento de Jornada do Usuário</a:t>
            </a:r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37" name="Text 33"/>
          <p:cNvSpPr/>
          <p:nvPr/>
        </p:nvSpPr>
        <p:spPr>
          <a:xfrm>
            <a:off x="742950" y="3982736"/>
            <a:ext cx="1218282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Sessão de Affinity Mapping</a:t>
            </a:r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38" name="Shape 34"/>
          <p:cNvSpPr/>
          <p:nvPr/>
        </p:nvSpPr>
        <p:spPr>
          <a:xfrm>
            <a:off x="571500" y="4171950"/>
            <a:ext cx="3829050" cy="228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9" name="Text 35"/>
          <p:cNvSpPr/>
          <p:nvPr/>
        </p:nvSpPr>
        <p:spPr>
          <a:xfrm>
            <a:off x="628650" y="4229100"/>
            <a:ext cx="378618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Entregáveis: Relatório Quantitativo, Jornada do Usuário</a:t>
            </a:r>
            <a:endParaRPr lang="en-US" sz="675" dirty="0"/>
          </a:p>
        </p:txBody>
      </p:sp>
      <p:sp>
        <p:nvSpPr>
          <p:cNvPr id="40" name="Shape 36"/>
          <p:cNvSpPr/>
          <p:nvPr/>
        </p:nvSpPr>
        <p:spPr>
          <a:xfrm>
            <a:off x="4629150" y="3143250"/>
            <a:ext cx="4057650" cy="1371600"/>
          </a:xfrm>
          <a:prstGeom prst="rect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1" name="Shape 37"/>
          <p:cNvSpPr/>
          <p:nvPr/>
        </p:nvSpPr>
        <p:spPr>
          <a:xfrm>
            <a:off x="4743450" y="3257550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2" name="Text 38"/>
          <p:cNvSpPr/>
          <p:nvPr/>
        </p:nvSpPr>
        <p:spPr>
          <a:xfrm>
            <a:off x="4825966" y="3286125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</a:t>
            </a:r>
            <a:endParaRPr lang="en-US" sz="900" dirty="0"/>
          </a:p>
        </p:txBody>
      </p:sp>
      <p:sp>
        <p:nvSpPr>
          <p:cNvPr id="43" name="Text 39"/>
          <p:cNvSpPr/>
          <p:nvPr/>
        </p:nvSpPr>
        <p:spPr>
          <a:xfrm>
            <a:off x="5029200" y="3271838"/>
            <a:ext cx="138159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Síntese e Definição</a:t>
            </a:r>
            <a:endParaRPr lang="en-US" sz="1125" dirty="0"/>
          </a:p>
        </p:txBody>
      </p:sp>
      <p:sp>
        <p:nvSpPr>
          <p:cNvPr id="44" name="Text 40"/>
          <p:cNvSpPr/>
          <p:nvPr/>
        </p:nvSpPr>
        <p:spPr>
          <a:xfrm>
            <a:off x="4914900" y="3554111"/>
            <a:ext cx="896079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Criação de Personas</a:t>
            </a:r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45" name="Text 41"/>
          <p:cNvSpPr/>
          <p:nvPr/>
        </p:nvSpPr>
        <p:spPr>
          <a:xfrm>
            <a:off x="4914900" y="3696986"/>
            <a:ext cx="1016304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Definição do Problema</a:t>
            </a:r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46" name="Text 42"/>
          <p:cNvSpPr/>
          <p:nvPr/>
        </p:nvSpPr>
        <p:spPr>
          <a:xfrm>
            <a:off x="4914900" y="3839861"/>
            <a:ext cx="973023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Workshop de Ideação</a:t>
            </a:r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47" name="Text 43"/>
          <p:cNvSpPr/>
          <p:nvPr/>
        </p:nvSpPr>
        <p:spPr>
          <a:xfrm>
            <a:off x="4914900" y="3982736"/>
            <a:ext cx="1671933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Priorização de Funcionalidades (MVP)</a:t>
            </a:r>
            <a:endParaRPr lang="en-US" sz="788" dirty="0">
              <a:solidFill>
                <a:schemeClr val="bg1"/>
              </a:solidFill>
            </a:endParaRPr>
          </a:p>
        </p:txBody>
      </p:sp>
      <p:sp>
        <p:nvSpPr>
          <p:cNvPr id="48" name="Shape 44"/>
          <p:cNvSpPr/>
          <p:nvPr/>
        </p:nvSpPr>
        <p:spPr>
          <a:xfrm>
            <a:off x="4743450" y="4171950"/>
            <a:ext cx="3829050" cy="228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9" name="Text 45"/>
          <p:cNvSpPr/>
          <p:nvPr/>
        </p:nvSpPr>
        <p:spPr>
          <a:xfrm>
            <a:off x="4800600" y="4229100"/>
            <a:ext cx="378618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Entregáveis: Personas, Proposta de Valor, Backlog Priorizado</a:t>
            </a:r>
            <a:endParaRPr lang="en-US" sz="675" dirty="0"/>
          </a:p>
        </p:txBody>
      </p:sp>
      <p:sp>
        <p:nvSpPr>
          <p:cNvPr id="50" name="Shape 46"/>
          <p:cNvSpPr/>
          <p:nvPr/>
        </p:nvSpPr>
        <p:spPr>
          <a:xfrm>
            <a:off x="457200" y="4629150"/>
            <a:ext cx="8229600" cy="742950"/>
          </a:xfrm>
          <a:prstGeom prst="rect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1" name="Shape 47"/>
          <p:cNvSpPr/>
          <p:nvPr/>
        </p:nvSpPr>
        <p:spPr>
          <a:xfrm>
            <a:off x="571500" y="4857750"/>
            <a:ext cx="285750" cy="285750"/>
          </a:xfrm>
          <a:prstGeom prst="ellipse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5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3" y="4943475"/>
            <a:ext cx="85725" cy="114300"/>
          </a:xfrm>
          <a:prstGeom prst="rect">
            <a:avLst/>
          </a:prstGeom>
        </p:spPr>
      </p:pic>
      <p:sp>
        <p:nvSpPr>
          <p:cNvPr id="53" name="Text 48"/>
          <p:cNvSpPr/>
          <p:nvPr/>
        </p:nvSpPr>
        <p:spPr>
          <a:xfrm>
            <a:off x="942975" y="4765524"/>
            <a:ext cx="2765181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Papel do UX/UI Sênior na Fase de Descoberta</a:t>
            </a:r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54" name="Text 49"/>
          <p:cNvSpPr/>
          <p:nvPr/>
        </p:nvSpPr>
        <p:spPr>
          <a:xfrm>
            <a:off x="942975" y="5054299"/>
            <a:ext cx="7700963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Sua </a:t>
            </a:r>
            <a:r>
              <a:rPr lang="en-US" sz="788" dirty="0">
                <a:solidFill>
                  <a:schemeClr val="bg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experiência</a:t>
            </a: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de 15+ anos será fundamental para conduzir entrevistas, validar hipóteses, interpretar dados e facilitar workshops, garantindo insights relevantes e acionáveis.</a:t>
            </a:r>
            <a:endParaRPr lang="en-US" sz="788" dirty="0"/>
          </a:p>
        </p:txBody>
      </p:sp>
      <p:sp>
        <p:nvSpPr>
          <p:cNvPr id="55" name="Text 50"/>
          <p:cNvSpPr/>
          <p:nvPr/>
        </p:nvSpPr>
        <p:spPr>
          <a:xfrm>
            <a:off x="457200" y="5372100"/>
            <a:ext cx="25716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Apresentação preparada para o projeto Global Coffee AI</a:t>
            </a:r>
            <a:endParaRPr lang="en-US" sz="788" dirty="0"/>
          </a:p>
        </p:txBody>
      </p:sp>
      <p:sp>
        <p:nvSpPr>
          <p:cNvPr id="56" name="Text 51"/>
          <p:cNvSpPr/>
          <p:nvPr/>
        </p:nvSpPr>
        <p:spPr>
          <a:xfrm>
            <a:off x="457200" y="5514975"/>
            <a:ext cx="25716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Data: Junho 2025</a:t>
            </a:r>
            <a:endParaRPr lang="en-US" sz="788" dirty="0"/>
          </a:p>
        </p:txBody>
      </p:sp>
      <p:sp>
        <p:nvSpPr>
          <p:cNvPr id="57" name="Text 52"/>
          <p:cNvSpPr/>
          <p:nvPr/>
        </p:nvSpPr>
        <p:spPr>
          <a:xfrm>
            <a:off x="8242157" y="5429250"/>
            <a:ext cx="2303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4/7</a:t>
            </a:r>
            <a:endParaRPr lang="en-US" sz="900" dirty="0"/>
          </a:p>
        </p:txBody>
      </p:sp>
      <p:sp>
        <p:nvSpPr>
          <p:cNvPr id="58" name="Shape 53"/>
          <p:cNvSpPr/>
          <p:nvPr/>
        </p:nvSpPr>
        <p:spPr>
          <a:xfrm>
            <a:off x="8458200" y="5400675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5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2494" y="5457825"/>
            <a:ext cx="100013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1722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457200"/>
            <a:ext cx="342900" cy="342900"/>
          </a:xfrm>
          <a:prstGeom prst="ellipse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" y="557213"/>
            <a:ext cx="142875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14400" y="485775"/>
            <a:ext cx="4244253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Fase de Prototipagem: Sprints 5-8</a:t>
            </a:r>
            <a:endParaRPr lang="en-US" sz="2025" dirty="0"/>
          </a:p>
        </p:txBody>
      </p:sp>
      <p:sp>
        <p:nvSpPr>
          <p:cNvPr id="6" name="Shape 2"/>
          <p:cNvSpPr/>
          <p:nvPr/>
        </p:nvSpPr>
        <p:spPr>
          <a:xfrm>
            <a:off x="457200" y="914400"/>
            <a:ext cx="8229600" cy="628650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3"/>
          <p:cNvSpPr/>
          <p:nvPr/>
        </p:nvSpPr>
        <p:spPr>
          <a:xfrm>
            <a:off x="571500" y="1057275"/>
            <a:ext cx="215169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fase de Prototipagem é focada na</a:t>
            </a:r>
            <a:endParaRPr lang="en-US" sz="1013" dirty="0"/>
          </a:p>
        </p:txBody>
      </p:sp>
      <p:sp>
        <p:nvSpPr>
          <p:cNvPr id="8" name="Text 4"/>
          <p:cNvSpPr/>
          <p:nvPr/>
        </p:nvSpPr>
        <p:spPr>
          <a:xfrm>
            <a:off x="2651754" y="1057275"/>
            <a:ext cx="202983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criação e validação de soluções</a:t>
            </a:r>
            <a:endParaRPr lang="en-US" sz="1013" dirty="0"/>
          </a:p>
        </p:txBody>
      </p:sp>
      <p:sp>
        <p:nvSpPr>
          <p:cNvPr id="9" name="Text 5"/>
          <p:cNvSpPr/>
          <p:nvPr/>
        </p:nvSpPr>
        <p:spPr>
          <a:xfrm>
            <a:off x="571500" y="1057275"/>
            <a:ext cx="791259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 os usuários. A experiência do UX/UI Sênior será fundamental para garantir protótipos eficazes e testes de usabilidade produtivos.</a:t>
            </a:r>
            <a:endParaRPr lang="en-US" sz="1013" dirty="0"/>
          </a:p>
        </p:txBody>
      </p:sp>
      <p:sp>
        <p:nvSpPr>
          <p:cNvPr id="10" name="Shape 6"/>
          <p:cNvSpPr/>
          <p:nvPr/>
        </p:nvSpPr>
        <p:spPr>
          <a:xfrm>
            <a:off x="457200" y="1657350"/>
            <a:ext cx="4057650" cy="1371600"/>
          </a:xfrm>
          <a:prstGeom prst="rect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Shape 7"/>
          <p:cNvSpPr/>
          <p:nvPr/>
        </p:nvSpPr>
        <p:spPr>
          <a:xfrm>
            <a:off x="571500" y="1771650"/>
            <a:ext cx="228600" cy="228600"/>
          </a:xfrm>
          <a:prstGeom prst="ellipse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8"/>
          <p:cNvSpPr/>
          <p:nvPr/>
        </p:nvSpPr>
        <p:spPr>
          <a:xfrm>
            <a:off x="654016" y="1800225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</a:t>
            </a:r>
            <a:endParaRPr lang="en-US" sz="900" dirty="0"/>
          </a:p>
        </p:txBody>
      </p:sp>
      <p:sp>
        <p:nvSpPr>
          <p:cNvPr id="13" name="Text 9"/>
          <p:cNvSpPr/>
          <p:nvPr/>
        </p:nvSpPr>
        <p:spPr>
          <a:xfrm>
            <a:off x="857250" y="1785938"/>
            <a:ext cx="160273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Esboços e Wireframes</a:t>
            </a:r>
            <a:endParaRPr lang="en-US" sz="1125" dirty="0"/>
          </a:p>
        </p:txBody>
      </p:sp>
      <p:sp>
        <p:nvSpPr>
          <p:cNvPr id="14" name="Text 10"/>
          <p:cNvSpPr/>
          <p:nvPr/>
        </p:nvSpPr>
        <p:spPr>
          <a:xfrm>
            <a:off x="742950" y="2057400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Esboços (Sketches) de Telas</a:t>
            </a:r>
            <a:endParaRPr lang="en-US" sz="788" dirty="0"/>
          </a:p>
        </p:txBody>
      </p:sp>
      <p:sp>
        <p:nvSpPr>
          <p:cNvPr id="15" name="Text 11"/>
          <p:cNvSpPr/>
          <p:nvPr/>
        </p:nvSpPr>
        <p:spPr>
          <a:xfrm>
            <a:off x="742950" y="2200275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Wireframes de Baixa Fidelidade</a:t>
            </a:r>
            <a:endParaRPr lang="en-US" sz="788" dirty="0"/>
          </a:p>
        </p:txBody>
      </p:sp>
      <p:sp>
        <p:nvSpPr>
          <p:cNvPr id="16" name="Text 12"/>
          <p:cNvSpPr/>
          <p:nvPr/>
        </p:nvSpPr>
        <p:spPr>
          <a:xfrm>
            <a:off x="742950" y="2343150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Fluxos de Usuário</a:t>
            </a:r>
            <a:endParaRPr lang="en-US" sz="788" dirty="0"/>
          </a:p>
        </p:txBody>
      </p:sp>
      <p:sp>
        <p:nvSpPr>
          <p:cNvPr id="17" name="Text 13"/>
          <p:cNvSpPr/>
          <p:nvPr/>
        </p:nvSpPr>
        <p:spPr>
          <a:xfrm>
            <a:off x="742950" y="2486025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Revisão e Feedback Inicial</a:t>
            </a:r>
            <a:endParaRPr lang="en-US" sz="788" dirty="0"/>
          </a:p>
        </p:txBody>
      </p:sp>
      <p:sp>
        <p:nvSpPr>
          <p:cNvPr id="18" name="Shape 14"/>
          <p:cNvSpPr/>
          <p:nvPr/>
        </p:nvSpPr>
        <p:spPr>
          <a:xfrm>
            <a:off x="571500" y="2686050"/>
            <a:ext cx="3829050" cy="228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5"/>
          <p:cNvSpPr/>
          <p:nvPr/>
        </p:nvSpPr>
        <p:spPr>
          <a:xfrm>
            <a:off x="628650" y="2743200"/>
            <a:ext cx="378618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Entregáveis: Esboços, Wireframes, Diagramas de Fluxo</a:t>
            </a:r>
            <a:endParaRPr lang="en-US" sz="675" dirty="0"/>
          </a:p>
        </p:txBody>
      </p:sp>
      <p:sp>
        <p:nvSpPr>
          <p:cNvPr id="20" name="Shape 16"/>
          <p:cNvSpPr/>
          <p:nvPr/>
        </p:nvSpPr>
        <p:spPr>
          <a:xfrm>
            <a:off x="4629150" y="1657350"/>
            <a:ext cx="4057650" cy="1371600"/>
          </a:xfrm>
          <a:prstGeom prst="rect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Shape 17"/>
          <p:cNvSpPr/>
          <p:nvPr/>
        </p:nvSpPr>
        <p:spPr>
          <a:xfrm>
            <a:off x="4743450" y="1771650"/>
            <a:ext cx="228600" cy="228600"/>
          </a:xfrm>
          <a:prstGeom prst="ellipse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" name="Text 18"/>
          <p:cNvSpPr/>
          <p:nvPr/>
        </p:nvSpPr>
        <p:spPr>
          <a:xfrm>
            <a:off x="4825966" y="1800225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</a:t>
            </a:r>
            <a:endParaRPr lang="en-US" sz="900" dirty="0"/>
          </a:p>
        </p:txBody>
      </p:sp>
      <p:sp>
        <p:nvSpPr>
          <p:cNvPr id="23" name="Text 19"/>
          <p:cNvSpPr/>
          <p:nvPr/>
        </p:nvSpPr>
        <p:spPr>
          <a:xfrm>
            <a:off x="5029200" y="1785938"/>
            <a:ext cx="218303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Protótipos de Média Fidelidade</a:t>
            </a:r>
            <a:endParaRPr lang="en-US" sz="1125" dirty="0"/>
          </a:p>
        </p:txBody>
      </p:sp>
      <p:sp>
        <p:nvSpPr>
          <p:cNvPr id="24" name="Text 20"/>
          <p:cNvSpPr/>
          <p:nvPr/>
        </p:nvSpPr>
        <p:spPr>
          <a:xfrm>
            <a:off x="4914900" y="2057400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Protótipos Interativos (Figma/Adobe XD)</a:t>
            </a:r>
            <a:endParaRPr lang="en-US" sz="788" dirty="0"/>
          </a:p>
        </p:txBody>
      </p:sp>
      <p:sp>
        <p:nvSpPr>
          <p:cNvPr id="25" name="Text 21"/>
          <p:cNvSpPr/>
          <p:nvPr/>
        </p:nvSpPr>
        <p:spPr>
          <a:xfrm>
            <a:off x="4914900" y="2200275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Definição de Cenários de Teste</a:t>
            </a:r>
            <a:endParaRPr lang="en-US" sz="788" dirty="0"/>
          </a:p>
        </p:txBody>
      </p:sp>
      <p:sp>
        <p:nvSpPr>
          <p:cNvPr id="26" name="Text 22"/>
          <p:cNvSpPr/>
          <p:nvPr/>
        </p:nvSpPr>
        <p:spPr>
          <a:xfrm>
            <a:off x="4914900" y="2343150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Recrutamento de Usuários para Teste</a:t>
            </a:r>
            <a:endParaRPr lang="en-US" sz="788" dirty="0"/>
          </a:p>
        </p:txBody>
      </p:sp>
      <p:sp>
        <p:nvSpPr>
          <p:cNvPr id="27" name="Text 23"/>
          <p:cNvSpPr/>
          <p:nvPr/>
        </p:nvSpPr>
        <p:spPr>
          <a:xfrm>
            <a:off x="4914900" y="2486025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Preparação do Ambiente de Teste</a:t>
            </a:r>
            <a:endParaRPr lang="en-US" sz="788" dirty="0"/>
          </a:p>
        </p:txBody>
      </p:sp>
      <p:sp>
        <p:nvSpPr>
          <p:cNvPr id="28" name="Shape 24"/>
          <p:cNvSpPr/>
          <p:nvPr/>
        </p:nvSpPr>
        <p:spPr>
          <a:xfrm>
            <a:off x="4743450" y="2686050"/>
            <a:ext cx="3829050" cy="228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9" name="Text 25"/>
          <p:cNvSpPr/>
          <p:nvPr/>
        </p:nvSpPr>
        <p:spPr>
          <a:xfrm>
            <a:off x="4800600" y="2743200"/>
            <a:ext cx="378618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Entregáveis: Protótipos Interativos, Cenários de Teste</a:t>
            </a:r>
            <a:endParaRPr lang="en-US" sz="675" dirty="0"/>
          </a:p>
        </p:txBody>
      </p:sp>
      <p:sp>
        <p:nvSpPr>
          <p:cNvPr id="30" name="Shape 26"/>
          <p:cNvSpPr/>
          <p:nvPr/>
        </p:nvSpPr>
        <p:spPr>
          <a:xfrm>
            <a:off x="457200" y="3143250"/>
            <a:ext cx="4057650" cy="1371600"/>
          </a:xfrm>
          <a:prstGeom prst="rect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1" name="Shape 27"/>
          <p:cNvSpPr/>
          <p:nvPr/>
        </p:nvSpPr>
        <p:spPr>
          <a:xfrm>
            <a:off x="571500" y="3257550"/>
            <a:ext cx="228600" cy="228600"/>
          </a:xfrm>
          <a:prstGeom prst="ellipse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2" name="Text 28"/>
          <p:cNvSpPr/>
          <p:nvPr/>
        </p:nvSpPr>
        <p:spPr>
          <a:xfrm>
            <a:off x="654016" y="3286125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7</a:t>
            </a:r>
            <a:endParaRPr lang="en-US" sz="900" dirty="0"/>
          </a:p>
        </p:txBody>
      </p:sp>
      <p:sp>
        <p:nvSpPr>
          <p:cNvPr id="33" name="Text 29"/>
          <p:cNvSpPr/>
          <p:nvPr/>
        </p:nvSpPr>
        <p:spPr>
          <a:xfrm>
            <a:off x="857250" y="3271838"/>
            <a:ext cx="122038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Testes e Iteração</a:t>
            </a:r>
            <a:endParaRPr lang="en-US" sz="1125" dirty="0"/>
          </a:p>
        </p:txBody>
      </p:sp>
      <p:sp>
        <p:nvSpPr>
          <p:cNvPr id="34" name="Text 30"/>
          <p:cNvSpPr/>
          <p:nvPr/>
        </p:nvSpPr>
        <p:spPr>
          <a:xfrm>
            <a:off x="742950" y="3543300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Condução de Testes de Usabilidade</a:t>
            </a:r>
            <a:endParaRPr lang="en-US" sz="788" dirty="0"/>
          </a:p>
        </p:txBody>
      </p:sp>
      <p:sp>
        <p:nvSpPr>
          <p:cNvPr id="35" name="Text 31"/>
          <p:cNvSpPr/>
          <p:nvPr/>
        </p:nvSpPr>
        <p:spPr>
          <a:xfrm>
            <a:off x="742950" y="3686175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Análise de Resultados dos Testes</a:t>
            </a:r>
            <a:endParaRPr lang="en-US" sz="788" dirty="0"/>
          </a:p>
        </p:txBody>
      </p:sp>
      <p:sp>
        <p:nvSpPr>
          <p:cNvPr id="36" name="Text 32"/>
          <p:cNvSpPr/>
          <p:nvPr/>
        </p:nvSpPr>
        <p:spPr>
          <a:xfrm>
            <a:off x="742950" y="3829050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Sessão de Brainstorming para Soluções</a:t>
            </a:r>
            <a:endParaRPr lang="en-US" sz="788" dirty="0"/>
          </a:p>
        </p:txBody>
      </p:sp>
      <p:sp>
        <p:nvSpPr>
          <p:cNvPr id="37" name="Text 33"/>
          <p:cNvSpPr/>
          <p:nvPr/>
        </p:nvSpPr>
        <p:spPr>
          <a:xfrm>
            <a:off x="742950" y="3971925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Iteração nos Protótipos</a:t>
            </a:r>
            <a:endParaRPr lang="en-US" sz="788" dirty="0"/>
          </a:p>
        </p:txBody>
      </p:sp>
      <p:sp>
        <p:nvSpPr>
          <p:cNvPr id="38" name="Shape 34"/>
          <p:cNvSpPr/>
          <p:nvPr/>
        </p:nvSpPr>
        <p:spPr>
          <a:xfrm>
            <a:off x="571500" y="4171950"/>
            <a:ext cx="3829050" cy="228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9" name="Text 35"/>
          <p:cNvSpPr/>
          <p:nvPr/>
        </p:nvSpPr>
        <p:spPr>
          <a:xfrm>
            <a:off x="628650" y="4229100"/>
            <a:ext cx="378618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Entregáveis: Relatório de Testes, Protótipos Iterados</a:t>
            </a:r>
            <a:endParaRPr lang="en-US" sz="675" dirty="0"/>
          </a:p>
        </p:txBody>
      </p:sp>
      <p:sp>
        <p:nvSpPr>
          <p:cNvPr id="40" name="Shape 36"/>
          <p:cNvSpPr/>
          <p:nvPr/>
        </p:nvSpPr>
        <p:spPr>
          <a:xfrm>
            <a:off x="4629150" y="3143250"/>
            <a:ext cx="4057650" cy="1371600"/>
          </a:xfrm>
          <a:prstGeom prst="rect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1" name="Shape 37"/>
          <p:cNvSpPr/>
          <p:nvPr/>
        </p:nvSpPr>
        <p:spPr>
          <a:xfrm>
            <a:off x="4743450" y="3257550"/>
            <a:ext cx="228600" cy="228600"/>
          </a:xfrm>
          <a:prstGeom prst="ellipse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2" name="Text 38"/>
          <p:cNvSpPr/>
          <p:nvPr/>
        </p:nvSpPr>
        <p:spPr>
          <a:xfrm>
            <a:off x="4825966" y="3286125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8</a:t>
            </a:r>
            <a:endParaRPr lang="en-US" sz="900" dirty="0"/>
          </a:p>
        </p:txBody>
      </p:sp>
      <p:sp>
        <p:nvSpPr>
          <p:cNvPr id="43" name="Text 39"/>
          <p:cNvSpPr/>
          <p:nvPr/>
        </p:nvSpPr>
        <p:spPr>
          <a:xfrm>
            <a:off x="5029200" y="3271838"/>
            <a:ext cx="18974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Protótipo Final e Validação</a:t>
            </a:r>
            <a:endParaRPr lang="en-US" sz="1125" dirty="0"/>
          </a:p>
        </p:txBody>
      </p:sp>
      <p:sp>
        <p:nvSpPr>
          <p:cNvPr id="44" name="Text 40"/>
          <p:cNvSpPr/>
          <p:nvPr/>
        </p:nvSpPr>
        <p:spPr>
          <a:xfrm>
            <a:off x="4914900" y="3543300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Protótipo de Alta Fidelidade</a:t>
            </a:r>
            <a:endParaRPr lang="en-US" sz="788" dirty="0"/>
          </a:p>
        </p:txBody>
      </p:sp>
      <p:sp>
        <p:nvSpPr>
          <p:cNvPr id="45" name="Text 41"/>
          <p:cNvSpPr/>
          <p:nvPr/>
        </p:nvSpPr>
        <p:spPr>
          <a:xfrm>
            <a:off x="4914900" y="3686175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Validação Final com Stakeholders</a:t>
            </a:r>
            <a:endParaRPr lang="en-US" sz="788" dirty="0"/>
          </a:p>
        </p:txBody>
      </p:sp>
      <p:sp>
        <p:nvSpPr>
          <p:cNvPr id="46" name="Text 42"/>
          <p:cNvSpPr/>
          <p:nvPr/>
        </p:nvSpPr>
        <p:spPr>
          <a:xfrm>
            <a:off x="4914900" y="3829050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Documentação de Design</a:t>
            </a:r>
            <a:endParaRPr lang="en-US" sz="788" dirty="0"/>
          </a:p>
        </p:txBody>
      </p:sp>
      <p:sp>
        <p:nvSpPr>
          <p:cNvPr id="47" name="Text 43"/>
          <p:cNvSpPr/>
          <p:nvPr/>
        </p:nvSpPr>
        <p:spPr>
          <a:xfrm>
            <a:off x="4914900" y="3971925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Planejamento para Desenvolvimento</a:t>
            </a:r>
            <a:endParaRPr lang="en-US" sz="788" dirty="0"/>
          </a:p>
        </p:txBody>
      </p:sp>
      <p:sp>
        <p:nvSpPr>
          <p:cNvPr id="48" name="Shape 44"/>
          <p:cNvSpPr/>
          <p:nvPr/>
        </p:nvSpPr>
        <p:spPr>
          <a:xfrm>
            <a:off x="4743450" y="4171950"/>
            <a:ext cx="3829050" cy="228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9" name="Text 45"/>
          <p:cNvSpPr/>
          <p:nvPr/>
        </p:nvSpPr>
        <p:spPr>
          <a:xfrm>
            <a:off x="4800600" y="4229100"/>
            <a:ext cx="378618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Entregáveis: Protótipo Final, Documentação, Plano de Transição</a:t>
            </a:r>
            <a:endParaRPr lang="en-US" sz="675" dirty="0"/>
          </a:p>
        </p:txBody>
      </p:sp>
      <p:sp>
        <p:nvSpPr>
          <p:cNvPr id="50" name="Shape 46"/>
          <p:cNvSpPr/>
          <p:nvPr/>
        </p:nvSpPr>
        <p:spPr>
          <a:xfrm>
            <a:off x="457200" y="4629150"/>
            <a:ext cx="8229600" cy="800100"/>
          </a:xfrm>
          <a:prstGeom prst="rect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1" name="Shape 47"/>
          <p:cNvSpPr/>
          <p:nvPr/>
        </p:nvSpPr>
        <p:spPr>
          <a:xfrm>
            <a:off x="571500" y="4886325"/>
            <a:ext cx="285750" cy="285750"/>
          </a:xfrm>
          <a:prstGeom prst="ellipse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5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25" y="4972050"/>
            <a:ext cx="114300" cy="114300"/>
          </a:xfrm>
          <a:prstGeom prst="rect">
            <a:avLst/>
          </a:prstGeom>
        </p:spPr>
      </p:pic>
      <p:sp>
        <p:nvSpPr>
          <p:cNvPr id="53" name="Text 48"/>
          <p:cNvSpPr/>
          <p:nvPr/>
        </p:nvSpPr>
        <p:spPr>
          <a:xfrm>
            <a:off x="942975" y="4743450"/>
            <a:ext cx="497796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4A7C5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Critérios de Sucesso da Fase de Prototipagem</a:t>
            </a:r>
            <a:endParaRPr lang="en-US" sz="1013" dirty="0"/>
          </a:p>
        </p:txBody>
      </p:sp>
      <p:pic>
        <p:nvPicPr>
          <p:cNvPr id="5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75" y="4993481"/>
            <a:ext cx="100013" cy="100013"/>
          </a:xfrm>
          <a:prstGeom prst="rect">
            <a:avLst/>
          </a:prstGeom>
        </p:spPr>
      </p:pic>
      <p:sp>
        <p:nvSpPr>
          <p:cNvPr id="55" name="Text 49"/>
          <p:cNvSpPr/>
          <p:nvPr/>
        </p:nvSpPr>
        <p:spPr>
          <a:xfrm>
            <a:off x="1071563" y="4972050"/>
            <a:ext cx="173919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Protótipo validado com usuários reais</a:t>
            </a:r>
            <a:endParaRPr lang="en-US" sz="788" dirty="0"/>
          </a:p>
        </p:txBody>
      </p:sp>
      <p:pic>
        <p:nvPicPr>
          <p:cNvPr id="5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4814" y="4993481"/>
            <a:ext cx="100013" cy="100013"/>
          </a:xfrm>
          <a:prstGeom prst="rect">
            <a:avLst/>
          </a:prstGeom>
        </p:spPr>
      </p:pic>
      <p:sp>
        <p:nvSpPr>
          <p:cNvPr id="57" name="Text 50"/>
          <p:cNvSpPr/>
          <p:nvPr/>
        </p:nvSpPr>
        <p:spPr>
          <a:xfrm>
            <a:off x="3553402" y="4972050"/>
            <a:ext cx="218400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Documentação completa para desenvolvimento</a:t>
            </a:r>
            <a:endParaRPr lang="en-US" sz="788" dirty="0"/>
          </a:p>
        </p:txBody>
      </p:sp>
      <p:pic>
        <p:nvPicPr>
          <p:cNvPr id="58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75" y="5193506"/>
            <a:ext cx="100013" cy="100013"/>
          </a:xfrm>
          <a:prstGeom prst="rect">
            <a:avLst/>
          </a:prstGeom>
        </p:spPr>
      </p:pic>
      <p:sp>
        <p:nvSpPr>
          <p:cNvPr id="59" name="Text 51"/>
          <p:cNvSpPr/>
          <p:nvPr/>
        </p:nvSpPr>
        <p:spPr>
          <a:xfrm>
            <a:off x="1071563" y="5172075"/>
            <a:ext cx="23675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Problemas de usabilidade identificados e resolvidos</a:t>
            </a:r>
            <a:endParaRPr lang="en-US" sz="788" dirty="0"/>
          </a:p>
        </p:txBody>
      </p:sp>
      <p:pic>
        <p:nvPicPr>
          <p:cNvPr id="60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4814" y="5193506"/>
            <a:ext cx="100013" cy="100013"/>
          </a:xfrm>
          <a:prstGeom prst="rect">
            <a:avLst/>
          </a:prstGeom>
        </p:spPr>
      </p:pic>
      <p:sp>
        <p:nvSpPr>
          <p:cNvPr id="61" name="Text 52"/>
          <p:cNvSpPr/>
          <p:nvPr/>
        </p:nvSpPr>
        <p:spPr>
          <a:xfrm>
            <a:off x="3553402" y="5172075"/>
            <a:ext cx="133348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Aprovação dos stakeholders</a:t>
            </a:r>
            <a:endParaRPr lang="en-US" sz="788" dirty="0"/>
          </a:p>
        </p:txBody>
      </p:sp>
      <p:sp>
        <p:nvSpPr>
          <p:cNvPr id="62" name="Text 53"/>
          <p:cNvSpPr/>
          <p:nvPr/>
        </p:nvSpPr>
        <p:spPr>
          <a:xfrm>
            <a:off x="457200" y="5429250"/>
            <a:ext cx="25716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Apresentação preparada para o projeto Global Coffee AI</a:t>
            </a:r>
            <a:endParaRPr lang="en-US" sz="788" dirty="0"/>
          </a:p>
        </p:txBody>
      </p:sp>
      <p:sp>
        <p:nvSpPr>
          <p:cNvPr id="63" name="Text 54"/>
          <p:cNvSpPr/>
          <p:nvPr/>
        </p:nvSpPr>
        <p:spPr>
          <a:xfrm>
            <a:off x="457200" y="5572125"/>
            <a:ext cx="25716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Data: Junho 2025</a:t>
            </a:r>
            <a:endParaRPr lang="en-US" sz="788" dirty="0"/>
          </a:p>
        </p:txBody>
      </p:sp>
      <p:sp>
        <p:nvSpPr>
          <p:cNvPr id="64" name="Text 55"/>
          <p:cNvSpPr/>
          <p:nvPr/>
        </p:nvSpPr>
        <p:spPr>
          <a:xfrm>
            <a:off x="8242157" y="5486400"/>
            <a:ext cx="2303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5/7</a:t>
            </a:r>
            <a:endParaRPr lang="en-US" sz="900" dirty="0"/>
          </a:p>
        </p:txBody>
      </p:sp>
      <p:sp>
        <p:nvSpPr>
          <p:cNvPr id="65" name="Shape 56"/>
          <p:cNvSpPr/>
          <p:nvPr/>
        </p:nvSpPr>
        <p:spPr>
          <a:xfrm>
            <a:off x="8458200" y="5457825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6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2494" y="5514975"/>
            <a:ext cx="100013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1495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457200"/>
            <a:ext cx="342900" cy="342900"/>
          </a:xfrm>
          <a:prstGeom prst="ellipse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53" y="557213"/>
            <a:ext cx="178594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14400" y="485775"/>
            <a:ext cx="4301905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4A7C5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Potenciais Entrevistados no Brasil</a:t>
            </a:r>
            <a:endParaRPr lang="en-US" sz="2025" dirty="0"/>
          </a:p>
        </p:txBody>
      </p:sp>
      <p:sp>
        <p:nvSpPr>
          <p:cNvPr id="6" name="Shape 2"/>
          <p:cNvSpPr/>
          <p:nvPr/>
        </p:nvSpPr>
        <p:spPr>
          <a:xfrm>
            <a:off x="457200" y="914400"/>
            <a:ext cx="4057650" cy="1228725"/>
          </a:xfrm>
          <a:prstGeom prst="rect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3"/>
          <p:cNvSpPr/>
          <p:nvPr/>
        </p:nvSpPr>
        <p:spPr>
          <a:xfrm>
            <a:off x="571500" y="1028700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085850"/>
            <a:ext cx="114300" cy="1143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57250" y="1042988"/>
            <a:ext cx="186072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Produtores e Associações</a:t>
            </a:r>
            <a:endParaRPr lang="en-US" sz="1125" dirty="0"/>
          </a:p>
        </p:txBody>
      </p:sp>
      <p:sp>
        <p:nvSpPr>
          <p:cNvPr id="10" name="Text 5"/>
          <p:cNvSpPr/>
          <p:nvPr/>
        </p:nvSpPr>
        <p:spPr>
          <a:xfrm>
            <a:off x="742950" y="1328738"/>
            <a:ext cx="30486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ABIC</a:t>
            </a:r>
            <a:endParaRPr lang="en-US" sz="788" dirty="0"/>
          </a:p>
        </p:txBody>
      </p:sp>
      <p:sp>
        <p:nvSpPr>
          <p:cNvPr id="11" name="Text 6"/>
          <p:cNvSpPr/>
          <p:nvPr/>
        </p:nvSpPr>
        <p:spPr>
          <a:xfrm>
            <a:off x="976378" y="1328738"/>
            <a:ext cx="2267192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Associação Brasileira da Indústria de Café (SP)</a:t>
            </a:r>
            <a:endParaRPr lang="en-US" sz="788" dirty="0"/>
          </a:p>
        </p:txBody>
      </p:sp>
      <p:sp>
        <p:nvSpPr>
          <p:cNvPr id="12" name="Text 7"/>
          <p:cNvSpPr/>
          <p:nvPr/>
        </p:nvSpPr>
        <p:spPr>
          <a:xfrm>
            <a:off x="742950" y="1471613"/>
            <a:ext cx="403092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ACAVE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1074604" y="1471613"/>
            <a:ext cx="285085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Associação dos Cafeicultores do Campo das Vertentes (MG)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742950" y="1614488"/>
            <a:ext cx="48273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ACECAP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1154246" y="1614488"/>
            <a:ext cx="248401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Associação dos Produtores de Cafés Especiais (SP)</a:t>
            </a:r>
            <a:endParaRPr lang="en-US" sz="788" dirty="0"/>
          </a:p>
        </p:txBody>
      </p:sp>
      <p:sp>
        <p:nvSpPr>
          <p:cNvPr id="16" name="Shape 11"/>
          <p:cNvSpPr/>
          <p:nvPr/>
        </p:nvSpPr>
        <p:spPr>
          <a:xfrm>
            <a:off x="571500" y="1800225"/>
            <a:ext cx="3829050" cy="228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Text 12"/>
          <p:cNvSpPr/>
          <p:nvPr/>
        </p:nvSpPr>
        <p:spPr>
          <a:xfrm>
            <a:off x="628650" y="1857375"/>
            <a:ext cx="378618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Acesso: Contato via site, eventos do setor, visitas às regiões</a:t>
            </a:r>
            <a:endParaRPr lang="en-US" sz="675" dirty="0"/>
          </a:p>
        </p:txBody>
      </p:sp>
      <p:sp>
        <p:nvSpPr>
          <p:cNvPr id="18" name="Shape 13"/>
          <p:cNvSpPr/>
          <p:nvPr/>
        </p:nvSpPr>
        <p:spPr>
          <a:xfrm>
            <a:off x="4629150" y="914400"/>
            <a:ext cx="4057650" cy="1228725"/>
          </a:xfrm>
          <a:prstGeom prst="rect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Shape 14"/>
          <p:cNvSpPr/>
          <p:nvPr/>
        </p:nvSpPr>
        <p:spPr>
          <a:xfrm>
            <a:off x="4743450" y="1028700"/>
            <a:ext cx="228600" cy="228600"/>
          </a:xfrm>
          <a:prstGeom prst="ellipse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1085850"/>
            <a:ext cx="114300" cy="11430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5029200" y="1042988"/>
            <a:ext cx="181057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Especialistas de Mercado</a:t>
            </a:r>
            <a:endParaRPr lang="en-US" sz="1125" dirty="0"/>
          </a:p>
        </p:txBody>
      </p:sp>
      <p:sp>
        <p:nvSpPr>
          <p:cNvPr id="22" name="Text 16"/>
          <p:cNvSpPr/>
          <p:nvPr/>
        </p:nvSpPr>
        <p:spPr>
          <a:xfrm>
            <a:off x="4914900" y="1328738"/>
            <a:ext cx="47712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CECAFÉ</a:t>
            </a:r>
            <a:endParaRPr lang="en-US" sz="788" dirty="0"/>
          </a:p>
        </p:txBody>
      </p:sp>
      <p:sp>
        <p:nvSpPr>
          <p:cNvPr id="23" name="Text 17"/>
          <p:cNvSpPr/>
          <p:nvPr/>
        </p:nvSpPr>
        <p:spPr>
          <a:xfrm>
            <a:off x="5320587" y="1328738"/>
            <a:ext cx="241735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Conselho dos Exportadores de Café do Brasil (SP)</a:t>
            </a:r>
            <a:endParaRPr lang="en-US" sz="788" dirty="0"/>
          </a:p>
        </p:txBody>
      </p:sp>
      <p:sp>
        <p:nvSpPr>
          <p:cNvPr id="24" name="Text 18"/>
          <p:cNvSpPr/>
          <p:nvPr/>
        </p:nvSpPr>
        <p:spPr>
          <a:xfrm>
            <a:off x="4914900" y="1471613"/>
            <a:ext cx="786622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EMBRAPA Café</a:t>
            </a:r>
            <a:endParaRPr lang="en-US" sz="788" dirty="0"/>
          </a:p>
        </p:txBody>
      </p:sp>
      <p:sp>
        <p:nvSpPr>
          <p:cNvPr id="25" name="Text 19"/>
          <p:cNvSpPr/>
          <p:nvPr/>
        </p:nvSpPr>
        <p:spPr>
          <a:xfrm>
            <a:off x="5630084" y="1471613"/>
            <a:ext cx="191684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Pesquisadores e analistas (Brasília/DF)</a:t>
            </a:r>
            <a:endParaRPr lang="en-US" sz="788" dirty="0"/>
          </a:p>
        </p:txBody>
      </p:sp>
      <p:sp>
        <p:nvSpPr>
          <p:cNvPr id="26" name="Text 20"/>
          <p:cNvSpPr/>
          <p:nvPr/>
        </p:nvSpPr>
        <p:spPr>
          <a:xfrm>
            <a:off x="4914900" y="1614488"/>
            <a:ext cx="148905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Universidade Federal de Lavras</a:t>
            </a:r>
            <a:endParaRPr lang="en-US" sz="788" dirty="0"/>
          </a:p>
        </p:txBody>
      </p:sp>
      <p:sp>
        <p:nvSpPr>
          <p:cNvPr id="27" name="Text 21"/>
          <p:cNvSpPr/>
          <p:nvPr/>
        </p:nvSpPr>
        <p:spPr>
          <a:xfrm>
            <a:off x="6332516" y="1614488"/>
            <a:ext cx="121081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Depto. Agricultura (MG)</a:t>
            </a:r>
            <a:endParaRPr lang="en-US" sz="788" dirty="0"/>
          </a:p>
        </p:txBody>
      </p:sp>
      <p:sp>
        <p:nvSpPr>
          <p:cNvPr id="28" name="Shape 22"/>
          <p:cNvSpPr/>
          <p:nvPr/>
        </p:nvSpPr>
        <p:spPr>
          <a:xfrm>
            <a:off x="4743450" y="1800225"/>
            <a:ext cx="3829050" cy="228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9" name="Text 23"/>
          <p:cNvSpPr/>
          <p:nvPr/>
        </p:nvSpPr>
        <p:spPr>
          <a:xfrm>
            <a:off x="4800600" y="1857375"/>
            <a:ext cx="378618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Acesso: Seminários, LinkedIn, parcerias acadêmicas</a:t>
            </a:r>
            <a:endParaRPr lang="en-US" sz="675" dirty="0"/>
          </a:p>
        </p:txBody>
      </p:sp>
      <p:sp>
        <p:nvSpPr>
          <p:cNvPr id="30" name="Shape 24"/>
          <p:cNvSpPr/>
          <p:nvPr/>
        </p:nvSpPr>
        <p:spPr>
          <a:xfrm>
            <a:off x="457200" y="2257425"/>
            <a:ext cx="4057650" cy="1228725"/>
          </a:xfrm>
          <a:prstGeom prst="rect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1" name="Shape 25"/>
          <p:cNvSpPr/>
          <p:nvPr/>
        </p:nvSpPr>
        <p:spPr>
          <a:xfrm>
            <a:off x="571500" y="2371725"/>
            <a:ext cx="228600" cy="228600"/>
          </a:xfrm>
          <a:prstGeom prst="ellipse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2428875"/>
            <a:ext cx="114300" cy="114300"/>
          </a:xfrm>
          <a:prstGeom prst="rect">
            <a:avLst/>
          </a:prstGeom>
        </p:spPr>
      </p:pic>
      <p:sp>
        <p:nvSpPr>
          <p:cNvPr id="33" name="Text 26"/>
          <p:cNvSpPr/>
          <p:nvPr/>
        </p:nvSpPr>
        <p:spPr>
          <a:xfrm>
            <a:off x="857250" y="2386013"/>
            <a:ext cx="20299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4A7C5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Torrefadoras e Compradores</a:t>
            </a:r>
            <a:endParaRPr lang="en-US" sz="1125" dirty="0"/>
          </a:p>
        </p:txBody>
      </p:sp>
      <p:sp>
        <p:nvSpPr>
          <p:cNvPr id="34" name="Text 27"/>
          <p:cNvSpPr/>
          <p:nvPr/>
        </p:nvSpPr>
        <p:spPr>
          <a:xfrm>
            <a:off x="742950" y="2671763"/>
            <a:ext cx="56301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JDE Peet's</a:t>
            </a:r>
            <a:endParaRPr lang="en-US" sz="788" dirty="0"/>
          </a:p>
        </p:txBody>
      </p:sp>
      <p:sp>
        <p:nvSpPr>
          <p:cNvPr id="35" name="Text 28"/>
          <p:cNvSpPr/>
          <p:nvPr/>
        </p:nvSpPr>
        <p:spPr>
          <a:xfrm>
            <a:off x="1234529" y="2671763"/>
            <a:ext cx="199458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Uma das maiores empresas de café (SP)</a:t>
            </a:r>
            <a:endParaRPr lang="en-US" sz="788" dirty="0"/>
          </a:p>
        </p:txBody>
      </p:sp>
      <p:sp>
        <p:nvSpPr>
          <p:cNvPr id="36" name="Text 29"/>
          <p:cNvSpPr/>
          <p:nvPr/>
        </p:nvSpPr>
        <p:spPr>
          <a:xfrm>
            <a:off x="742950" y="2814638"/>
            <a:ext cx="72358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Três Corações</a:t>
            </a:r>
            <a:endParaRPr lang="en-US" sz="788" dirty="0"/>
          </a:p>
        </p:txBody>
      </p:sp>
      <p:sp>
        <p:nvSpPr>
          <p:cNvPr id="37" name="Text 30"/>
          <p:cNvSpPr/>
          <p:nvPr/>
        </p:nvSpPr>
        <p:spPr>
          <a:xfrm>
            <a:off x="1395096" y="2814638"/>
            <a:ext cx="172223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Maior grupo de café do Brasil (MG)</a:t>
            </a:r>
            <a:endParaRPr lang="en-US" sz="788" dirty="0"/>
          </a:p>
        </p:txBody>
      </p:sp>
      <p:sp>
        <p:nvSpPr>
          <p:cNvPr id="38" name="Text 31"/>
          <p:cNvSpPr/>
          <p:nvPr/>
        </p:nvSpPr>
        <p:spPr>
          <a:xfrm>
            <a:off x="742950" y="2957513"/>
            <a:ext cx="56061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Café Orfeu</a:t>
            </a:r>
            <a:endParaRPr lang="en-US" sz="788" dirty="0"/>
          </a:p>
        </p:txBody>
      </p:sp>
      <p:sp>
        <p:nvSpPr>
          <p:cNvPr id="39" name="Text 32"/>
          <p:cNvSpPr/>
          <p:nvPr/>
        </p:nvSpPr>
        <p:spPr>
          <a:xfrm>
            <a:off x="1232129" y="2957513"/>
            <a:ext cx="174837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Torrefadora de cafés especiais (SP)</a:t>
            </a:r>
            <a:endParaRPr lang="en-US" sz="788" dirty="0"/>
          </a:p>
        </p:txBody>
      </p:sp>
      <p:sp>
        <p:nvSpPr>
          <p:cNvPr id="40" name="Shape 33"/>
          <p:cNvSpPr/>
          <p:nvPr/>
        </p:nvSpPr>
        <p:spPr>
          <a:xfrm>
            <a:off x="571500" y="3143250"/>
            <a:ext cx="3829050" cy="228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1" name="Text 34"/>
          <p:cNvSpPr/>
          <p:nvPr/>
        </p:nvSpPr>
        <p:spPr>
          <a:xfrm>
            <a:off x="628650" y="3200400"/>
            <a:ext cx="378618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4A7C5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Acesso: Contato com depto. compras, feiras, visitas técnicas</a:t>
            </a:r>
            <a:endParaRPr lang="en-US" sz="675" dirty="0"/>
          </a:p>
        </p:txBody>
      </p:sp>
      <p:sp>
        <p:nvSpPr>
          <p:cNvPr id="42" name="Shape 35"/>
          <p:cNvSpPr/>
          <p:nvPr/>
        </p:nvSpPr>
        <p:spPr>
          <a:xfrm>
            <a:off x="4629150" y="2257425"/>
            <a:ext cx="4057650" cy="1228725"/>
          </a:xfrm>
          <a:prstGeom prst="rect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3" name="Shape 36"/>
          <p:cNvSpPr/>
          <p:nvPr/>
        </p:nvSpPr>
        <p:spPr>
          <a:xfrm>
            <a:off x="4743450" y="2371725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3456" y="2428875"/>
            <a:ext cx="128588" cy="114300"/>
          </a:xfrm>
          <a:prstGeom prst="rect">
            <a:avLst/>
          </a:prstGeom>
        </p:spPr>
      </p:pic>
      <p:sp>
        <p:nvSpPr>
          <p:cNvPr id="45" name="Text 37"/>
          <p:cNvSpPr/>
          <p:nvPr/>
        </p:nvSpPr>
        <p:spPr>
          <a:xfrm>
            <a:off x="5029200" y="2386013"/>
            <a:ext cx="99245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Exportadores</a:t>
            </a:r>
            <a:endParaRPr lang="en-US" sz="1125" dirty="0"/>
          </a:p>
        </p:txBody>
      </p:sp>
      <p:sp>
        <p:nvSpPr>
          <p:cNvPr id="46" name="Text 38"/>
          <p:cNvSpPr/>
          <p:nvPr/>
        </p:nvSpPr>
        <p:spPr>
          <a:xfrm>
            <a:off x="4914900" y="2671763"/>
            <a:ext cx="77568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Atlantica Coffee</a:t>
            </a:r>
            <a:endParaRPr lang="en-US" sz="788" dirty="0"/>
          </a:p>
        </p:txBody>
      </p:sp>
      <p:sp>
        <p:nvSpPr>
          <p:cNvPr id="47" name="Text 39"/>
          <p:cNvSpPr/>
          <p:nvPr/>
        </p:nvSpPr>
        <p:spPr>
          <a:xfrm>
            <a:off x="5619145" y="2671763"/>
            <a:ext cx="167233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Exportadora de café arábica (MG)</a:t>
            </a:r>
            <a:endParaRPr lang="en-US" sz="788" dirty="0"/>
          </a:p>
        </p:txBody>
      </p:sp>
      <p:sp>
        <p:nvSpPr>
          <p:cNvPr id="48" name="Text 40"/>
          <p:cNvSpPr/>
          <p:nvPr/>
        </p:nvSpPr>
        <p:spPr>
          <a:xfrm>
            <a:off x="4914900" y="2814638"/>
            <a:ext cx="51055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BrasilJuta</a:t>
            </a:r>
            <a:endParaRPr lang="en-US" sz="788" dirty="0"/>
          </a:p>
        </p:txBody>
      </p:sp>
      <p:sp>
        <p:nvSpPr>
          <p:cNvPr id="49" name="Text 41"/>
          <p:cNvSpPr/>
          <p:nvPr/>
        </p:nvSpPr>
        <p:spPr>
          <a:xfrm>
            <a:off x="5354017" y="2814638"/>
            <a:ext cx="205039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Exportadora de café verde certificado (SP)</a:t>
            </a:r>
            <a:endParaRPr lang="en-US" sz="788" dirty="0"/>
          </a:p>
        </p:txBody>
      </p:sp>
      <p:sp>
        <p:nvSpPr>
          <p:cNvPr id="50" name="Text 42"/>
          <p:cNvSpPr/>
          <p:nvPr/>
        </p:nvSpPr>
        <p:spPr>
          <a:xfrm>
            <a:off x="4914900" y="2957513"/>
            <a:ext cx="47179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Cooxupé</a:t>
            </a:r>
            <a:endParaRPr lang="en-US" sz="788" dirty="0"/>
          </a:p>
        </p:txBody>
      </p:sp>
      <p:sp>
        <p:nvSpPr>
          <p:cNvPr id="51" name="Text 43"/>
          <p:cNvSpPr/>
          <p:nvPr/>
        </p:nvSpPr>
        <p:spPr>
          <a:xfrm>
            <a:off x="5315257" y="2957513"/>
            <a:ext cx="203923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- Maior cooperativa de café do mundo (MG)</a:t>
            </a:r>
            <a:endParaRPr lang="en-US" sz="788" dirty="0"/>
          </a:p>
        </p:txBody>
      </p:sp>
      <p:sp>
        <p:nvSpPr>
          <p:cNvPr id="52" name="Shape 44"/>
          <p:cNvSpPr/>
          <p:nvPr/>
        </p:nvSpPr>
        <p:spPr>
          <a:xfrm>
            <a:off x="4743450" y="3143250"/>
            <a:ext cx="3829050" cy="22860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3" name="Text 45"/>
          <p:cNvSpPr/>
          <p:nvPr/>
        </p:nvSpPr>
        <p:spPr>
          <a:xfrm>
            <a:off x="4800600" y="3200400"/>
            <a:ext cx="378618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Acesso: Associações setoriais, feiras internacionais</a:t>
            </a:r>
            <a:endParaRPr lang="en-US" sz="675" dirty="0"/>
          </a:p>
        </p:txBody>
      </p:sp>
      <p:sp>
        <p:nvSpPr>
          <p:cNvPr id="54" name="Shape 46"/>
          <p:cNvSpPr/>
          <p:nvPr/>
        </p:nvSpPr>
        <p:spPr>
          <a:xfrm>
            <a:off x="457200" y="3600450"/>
            <a:ext cx="8229600" cy="971550"/>
          </a:xfrm>
          <a:prstGeom prst="rect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5" name="Shape 47"/>
          <p:cNvSpPr/>
          <p:nvPr/>
        </p:nvSpPr>
        <p:spPr>
          <a:xfrm>
            <a:off x="571500" y="3714750"/>
            <a:ext cx="285750" cy="285750"/>
          </a:xfrm>
          <a:prstGeom prst="ellipse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5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369" y="3800475"/>
            <a:ext cx="100013" cy="114300"/>
          </a:xfrm>
          <a:prstGeom prst="rect">
            <a:avLst/>
          </a:prstGeom>
        </p:spPr>
      </p:pic>
      <p:sp>
        <p:nvSpPr>
          <p:cNvPr id="57" name="Text 48"/>
          <p:cNvSpPr/>
          <p:nvPr/>
        </p:nvSpPr>
        <p:spPr>
          <a:xfrm>
            <a:off x="942975" y="3757613"/>
            <a:ext cx="226521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Principais Eventos para Networking</a:t>
            </a:r>
            <a:endParaRPr lang="en-US" sz="1013" dirty="0"/>
          </a:p>
        </p:txBody>
      </p:sp>
      <p:sp>
        <p:nvSpPr>
          <p:cNvPr id="58" name="Shape 49"/>
          <p:cNvSpPr/>
          <p:nvPr/>
        </p:nvSpPr>
        <p:spPr>
          <a:xfrm>
            <a:off x="571500" y="4057650"/>
            <a:ext cx="2628900" cy="40005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9" name="Text 50"/>
          <p:cNvSpPr/>
          <p:nvPr/>
        </p:nvSpPr>
        <p:spPr>
          <a:xfrm>
            <a:off x="628650" y="4114800"/>
            <a:ext cx="2586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Semana Internacional do Café</a:t>
            </a:r>
            <a:endParaRPr lang="en-US" sz="788" dirty="0"/>
          </a:p>
        </p:txBody>
      </p:sp>
      <p:sp>
        <p:nvSpPr>
          <p:cNvPr id="60" name="Text 51"/>
          <p:cNvSpPr/>
          <p:nvPr/>
        </p:nvSpPr>
        <p:spPr>
          <a:xfrm>
            <a:off x="628650" y="4257675"/>
            <a:ext cx="2586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Belo Horizonte/MG - Novembro</a:t>
            </a:r>
            <a:endParaRPr lang="en-US" sz="788" dirty="0"/>
          </a:p>
        </p:txBody>
      </p:sp>
      <p:sp>
        <p:nvSpPr>
          <p:cNvPr id="61" name="Shape 52"/>
          <p:cNvSpPr/>
          <p:nvPr/>
        </p:nvSpPr>
        <p:spPr>
          <a:xfrm>
            <a:off x="3257550" y="4057650"/>
            <a:ext cx="2628900" cy="40005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2" name="Text 53"/>
          <p:cNvSpPr/>
          <p:nvPr/>
        </p:nvSpPr>
        <p:spPr>
          <a:xfrm>
            <a:off x="3314700" y="4114800"/>
            <a:ext cx="2586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Expocafé</a:t>
            </a:r>
            <a:endParaRPr lang="en-US" sz="788" dirty="0"/>
          </a:p>
        </p:txBody>
      </p:sp>
      <p:sp>
        <p:nvSpPr>
          <p:cNvPr id="63" name="Text 54"/>
          <p:cNvSpPr/>
          <p:nvPr/>
        </p:nvSpPr>
        <p:spPr>
          <a:xfrm>
            <a:off x="3314700" y="4257675"/>
            <a:ext cx="2586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Três Pontas/MG - Maio</a:t>
            </a:r>
            <a:endParaRPr lang="en-US" sz="788" dirty="0"/>
          </a:p>
        </p:txBody>
      </p:sp>
      <p:sp>
        <p:nvSpPr>
          <p:cNvPr id="64" name="Shape 55"/>
          <p:cNvSpPr/>
          <p:nvPr/>
        </p:nvSpPr>
        <p:spPr>
          <a:xfrm>
            <a:off x="5943600" y="4057650"/>
            <a:ext cx="2628900" cy="400050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5" name="Text 56"/>
          <p:cNvSpPr/>
          <p:nvPr/>
        </p:nvSpPr>
        <p:spPr>
          <a:xfrm>
            <a:off x="6000750" y="4114800"/>
            <a:ext cx="2586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São Paulo Coffee Festival</a:t>
            </a:r>
            <a:endParaRPr lang="en-US" sz="788" dirty="0"/>
          </a:p>
        </p:txBody>
      </p:sp>
      <p:sp>
        <p:nvSpPr>
          <p:cNvPr id="66" name="Text 57"/>
          <p:cNvSpPr/>
          <p:nvPr/>
        </p:nvSpPr>
        <p:spPr>
          <a:xfrm>
            <a:off x="6000750" y="4257675"/>
            <a:ext cx="2586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São Paulo/SP - Setembro</a:t>
            </a:r>
            <a:endParaRPr lang="en-US" sz="788" dirty="0"/>
          </a:p>
        </p:txBody>
      </p:sp>
      <p:sp>
        <p:nvSpPr>
          <p:cNvPr id="67" name="Text 58"/>
          <p:cNvSpPr/>
          <p:nvPr/>
        </p:nvSpPr>
        <p:spPr>
          <a:xfrm>
            <a:off x="457200" y="4572000"/>
            <a:ext cx="25716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Apresentação preparada para o projeto Global Coffee AI</a:t>
            </a:r>
            <a:endParaRPr lang="en-US" sz="788" dirty="0"/>
          </a:p>
        </p:txBody>
      </p:sp>
      <p:sp>
        <p:nvSpPr>
          <p:cNvPr id="68" name="Text 59"/>
          <p:cNvSpPr/>
          <p:nvPr/>
        </p:nvSpPr>
        <p:spPr>
          <a:xfrm>
            <a:off x="457200" y="4714875"/>
            <a:ext cx="25716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Data: Junho 2025</a:t>
            </a:r>
            <a:endParaRPr lang="en-US" sz="788" dirty="0"/>
          </a:p>
        </p:txBody>
      </p:sp>
      <p:sp>
        <p:nvSpPr>
          <p:cNvPr id="69" name="Text 60"/>
          <p:cNvSpPr/>
          <p:nvPr/>
        </p:nvSpPr>
        <p:spPr>
          <a:xfrm>
            <a:off x="8242157" y="4629150"/>
            <a:ext cx="2303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6/7</a:t>
            </a:r>
            <a:endParaRPr lang="en-US" sz="900" dirty="0"/>
          </a:p>
        </p:txBody>
      </p:sp>
      <p:sp>
        <p:nvSpPr>
          <p:cNvPr id="70" name="Shape 61"/>
          <p:cNvSpPr/>
          <p:nvPr/>
        </p:nvSpPr>
        <p:spPr>
          <a:xfrm>
            <a:off x="8458200" y="4600575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71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22494" y="4657725"/>
            <a:ext cx="100013" cy="114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457200"/>
            <a:ext cx="342900" cy="3429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83" y="557213"/>
            <a:ext cx="160734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14400" y="485775"/>
            <a:ext cx="454551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Próximos Passos e Recomendações</a:t>
            </a:r>
            <a:endParaRPr lang="en-US" sz="2025" dirty="0"/>
          </a:p>
        </p:txBody>
      </p:sp>
      <p:sp>
        <p:nvSpPr>
          <p:cNvPr id="6" name="Shape 2"/>
          <p:cNvSpPr/>
          <p:nvPr/>
        </p:nvSpPr>
        <p:spPr>
          <a:xfrm>
            <a:off x="457200" y="914400"/>
            <a:ext cx="8229600" cy="1228725"/>
          </a:xfrm>
          <a:prstGeom prst="rect">
            <a:avLst/>
          </a:prstGeom>
          <a:solidFill>
            <a:srgbClr val="FFFFFF">
              <a:alpha val="8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3"/>
          <p:cNvSpPr/>
          <p:nvPr/>
        </p:nvSpPr>
        <p:spPr>
          <a:xfrm>
            <a:off x="571500" y="1028700"/>
            <a:ext cx="80724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Próximos Passos Imediatos</a:t>
            </a:r>
            <a:endParaRPr lang="en-US" sz="1125" dirty="0"/>
          </a:p>
        </p:txBody>
      </p:sp>
      <p:sp>
        <p:nvSpPr>
          <p:cNvPr id="8" name="Shape 4"/>
          <p:cNvSpPr/>
          <p:nvPr/>
        </p:nvSpPr>
        <p:spPr>
          <a:xfrm>
            <a:off x="571500" y="1285875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5"/>
          <p:cNvSpPr/>
          <p:nvPr/>
        </p:nvSpPr>
        <p:spPr>
          <a:xfrm>
            <a:off x="654016" y="1314450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900" dirty="0"/>
          </a:p>
        </p:txBody>
      </p:sp>
      <p:sp>
        <p:nvSpPr>
          <p:cNvPr id="10" name="Text 6"/>
          <p:cNvSpPr/>
          <p:nvPr/>
        </p:nvSpPr>
        <p:spPr>
          <a:xfrm>
            <a:off x="857250" y="1285875"/>
            <a:ext cx="246587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Aprovação do Cronograma</a:t>
            </a:r>
            <a:endParaRPr lang="en-US" sz="900" dirty="0"/>
          </a:p>
        </p:txBody>
      </p:sp>
      <p:sp>
        <p:nvSpPr>
          <p:cNvPr id="11" name="Text 7"/>
          <p:cNvSpPr/>
          <p:nvPr/>
        </p:nvSpPr>
        <p:spPr>
          <a:xfrm>
            <a:off x="857250" y="1457325"/>
            <a:ext cx="246587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Validação final do plano de trabalho com stakeholders</a:t>
            </a:r>
            <a:endParaRPr lang="en-US" sz="788" dirty="0"/>
          </a:p>
        </p:txBody>
      </p:sp>
      <p:sp>
        <p:nvSpPr>
          <p:cNvPr id="12" name="Shape 8"/>
          <p:cNvSpPr/>
          <p:nvPr/>
        </p:nvSpPr>
        <p:spPr>
          <a:xfrm>
            <a:off x="4629150" y="1285875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9"/>
          <p:cNvSpPr/>
          <p:nvPr/>
        </p:nvSpPr>
        <p:spPr>
          <a:xfrm>
            <a:off x="4711666" y="1314450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900" dirty="0"/>
          </a:p>
        </p:txBody>
      </p:sp>
      <p:sp>
        <p:nvSpPr>
          <p:cNvPr id="14" name="Text 10"/>
          <p:cNvSpPr/>
          <p:nvPr/>
        </p:nvSpPr>
        <p:spPr>
          <a:xfrm>
            <a:off x="4914900" y="1285875"/>
            <a:ext cx="200055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Formação da Equipe</a:t>
            </a:r>
            <a:endParaRPr lang="en-US" sz="900" dirty="0"/>
          </a:p>
        </p:txBody>
      </p:sp>
      <p:sp>
        <p:nvSpPr>
          <p:cNvPr id="15" name="Text 11"/>
          <p:cNvSpPr/>
          <p:nvPr/>
        </p:nvSpPr>
        <p:spPr>
          <a:xfrm>
            <a:off x="4914900" y="1457325"/>
            <a:ext cx="200055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Definição dos membros e papéis no projeto</a:t>
            </a:r>
            <a:endParaRPr lang="en-US" sz="788" dirty="0"/>
          </a:p>
        </p:txBody>
      </p:sp>
      <p:sp>
        <p:nvSpPr>
          <p:cNvPr id="16" name="Shape 12"/>
          <p:cNvSpPr/>
          <p:nvPr/>
        </p:nvSpPr>
        <p:spPr>
          <a:xfrm>
            <a:off x="571500" y="1714500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Text 13"/>
          <p:cNvSpPr/>
          <p:nvPr/>
        </p:nvSpPr>
        <p:spPr>
          <a:xfrm>
            <a:off x="654016" y="1743075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900" dirty="0"/>
          </a:p>
        </p:txBody>
      </p:sp>
      <p:sp>
        <p:nvSpPr>
          <p:cNvPr id="18" name="Text 14"/>
          <p:cNvSpPr/>
          <p:nvPr/>
        </p:nvSpPr>
        <p:spPr>
          <a:xfrm>
            <a:off x="857250" y="1714500"/>
            <a:ext cx="197290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Agendamento de Kickoff</a:t>
            </a:r>
            <a:endParaRPr lang="en-US" sz="900" dirty="0"/>
          </a:p>
        </p:txBody>
      </p:sp>
      <p:sp>
        <p:nvSpPr>
          <p:cNvPr id="19" name="Text 15"/>
          <p:cNvSpPr/>
          <p:nvPr/>
        </p:nvSpPr>
        <p:spPr>
          <a:xfrm>
            <a:off x="857250" y="1885950"/>
            <a:ext cx="197290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Reunião inicial com toda a equipe e cliente</a:t>
            </a:r>
            <a:endParaRPr lang="en-US" sz="788" dirty="0"/>
          </a:p>
        </p:txBody>
      </p:sp>
      <p:sp>
        <p:nvSpPr>
          <p:cNvPr id="20" name="Shape 16"/>
          <p:cNvSpPr/>
          <p:nvPr/>
        </p:nvSpPr>
        <p:spPr>
          <a:xfrm>
            <a:off x="4629150" y="1714500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Text 17"/>
          <p:cNvSpPr/>
          <p:nvPr/>
        </p:nvSpPr>
        <p:spPr>
          <a:xfrm>
            <a:off x="4711666" y="1743075"/>
            <a:ext cx="1350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</a:t>
            </a:r>
            <a:endParaRPr lang="en-US" sz="900" dirty="0"/>
          </a:p>
        </p:txBody>
      </p:sp>
      <p:sp>
        <p:nvSpPr>
          <p:cNvPr id="22" name="Text 18"/>
          <p:cNvSpPr/>
          <p:nvPr/>
        </p:nvSpPr>
        <p:spPr>
          <a:xfrm>
            <a:off x="4914900" y="1714500"/>
            <a:ext cx="178381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Preparação da Pesquisa</a:t>
            </a:r>
            <a:endParaRPr lang="en-US" sz="900" dirty="0"/>
          </a:p>
        </p:txBody>
      </p:sp>
      <p:sp>
        <p:nvSpPr>
          <p:cNvPr id="23" name="Text 19"/>
          <p:cNvSpPr/>
          <p:nvPr/>
        </p:nvSpPr>
        <p:spPr>
          <a:xfrm>
            <a:off x="4914900" y="1885950"/>
            <a:ext cx="178381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Elaboração de roteiros e questionários</a:t>
            </a:r>
            <a:endParaRPr lang="en-US" sz="788" dirty="0"/>
          </a:p>
        </p:txBody>
      </p:sp>
      <p:sp>
        <p:nvSpPr>
          <p:cNvPr id="24" name="Shape 20"/>
          <p:cNvSpPr/>
          <p:nvPr/>
        </p:nvSpPr>
        <p:spPr>
          <a:xfrm>
            <a:off x="457200" y="2257425"/>
            <a:ext cx="4057650" cy="1228725"/>
          </a:xfrm>
          <a:prstGeom prst="rect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Shape 21"/>
          <p:cNvSpPr/>
          <p:nvPr/>
        </p:nvSpPr>
        <p:spPr>
          <a:xfrm>
            <a:off x="571500" y="2371725"/>
            <a:ext cx="228600" cy="228600"/>
          </a:xfrm>
          <a:prstGeom prst="ellipse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428875"/>
            <a:ext cx="114300" cy="114300"/>
          </a:xfrm>
          <a:prstGeom prst="rect">
            <a:avLst/>
          </a:prstGeom>
        </p:spPr>
      </p:pic>
      <p:sp>
        <p:nvSpPr>
          <p:cNvPr id="27" name="Text 22"/>
          <p:cNvSpPr/>
          <p:nvPr/>
        </p:nvSpPr>
        <p:spPr>
          <a:xfrm>
            <a:off x="857250" y="2386013"/>
            <a:ext cx="199299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4A7C5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Fatores Críticos de Sucesso</a:t>
            </a:r>
            <a:endParaRPr lang="en-US" sz="1125" dirty="0"/>
          </a:p>
        </p:txBody>
      </p:sp>
      <p:sp>
        <p:nvSpPr>
          <p:cNvPr id="28" name="Text 23"/>
          <p:cNvSpPr/>
          <p:nvPr/>
        </p:nvSpPr>
        <p:spPr>
          <a:xfrm>
            <a:off x="742950" y="2657475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Envolvimento ativo do UX/UI Sênior em todas as fases</a:t>
            </a:r>
            <a:endParaRPr lang="en-US" sz="788" dirty="0"/>
          </a:p>
        </p:txBody>
      </p:sp>
      <p:sp>
        <p:nvSpPr>
          <p:cNvPr id="29" name="Text 24"/>
          <p:cNvSpPr/>
          <p:nvPr/>
        </p:nvSpPr>
        <p:spPr>
          <a:xfrm>
            <a:off x="742950" y="2800350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Acesso a stakeholders-chave do mercado de café</a:t>
            </a:r>
            <a:endParaRPr lang="en-US" sz="788" dirty="0"/>
          </a:p>
        </p:txBody>
      </p:sp>
      <p:sp>
        <p:nvSpPr>
          <p:cNvPr id="30" name="Text 25"/>
          <p:cNvSpPr/>
          <p:nvPr/>
        </p:nvSpPr>
        <p:spPr>
          <a:xfrm>
            <a:off x="742950" y="2943225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Comunicação clara e frequente entre equipe e cliente</a:t>
            </a:r>
            <a:endParaRPr lang="en-US" sz="788" dirty="0"/>
          </a:p>
        </p:txBody>
      </p:sp>
      <p:sp>
        <p:nvSpPr>
          <p:cNvPr id="31" name="Text 26"/>
          <p:cNvSpPr/>
          <p:nvPr/>
        </p:nvSpPr>
        <p:spPr>
          <a:xfrm>
            <a:off x="742950" y="3086100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Validação contínua com usuários reais</a:t>
            </a:r>
            <a:endParaRPr lang="en-US" sz="788" dirty="0"/>
          </a:p>
        </p:txBody>
      </p:sp>
      <p:sp>
        <p:nvSpPr>
          <p:cNvPr id="32" name="Text 27"/>
          <p:cNvSpPr/>
          <p:nvPr/>
        </p:nvSpPr>
        <p:spPr>
          <a:xfrm>
            <a:off x="742950" y="3228975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Flexibilidade para ajustar o cronograma conforme insights</a:t>
            </a:r>
            <a:endParaRPr lang="en-US" sz="788" dirty="0"/>
          </a:p>
        </p:txBody>
      </p:sp>
      <p:sp>
        <p:nvSpPr>
          <p:cNvPr id="33" name="Shape 28"/>
          <p:cNvSpPr/>
          <p:nvPr/>
        </p:nvSpPr>
        <p:spPr>
          <a:xfrm>
            <a:off x="4629150" y="2257425"/>
            <a:ext cx="4057650" cy="1228725"/>
          </a:xfrm>
          <a:prstGeom prst="rect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4" name="Shape 29"/>
          <p:cNvSpPr/>
          <p:nvPr/>
        </p:nvSpPr>
        <p:spPr>
          <a:xfrm>
            <a:off x="4743450" y="2371725"/>
            <a:ext cx="228600" cy="228600"/>
          </a:xfrm>
          <a:prstGeom prst="ellipse">
            <a:avLst/>
          </a:prstGeom>
          <a:solidFill>
            <a:srgbClr val="B9936C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2428875"/>
            <a:ext cx="114300" cy="114300"/>
          </a:xfrm>
          <a:prstGeom prst="rect">
            <a:avLst/>
          </a:prstGeom>
        </p:spPr>
      </p:pic>
      <p:sp>
        <p:nvSpPr>
          <p:cNvPr id="36" name="Text 30"/>
          <p:cNvSpPr/>
          <p:nvPr/>
        </p:nvSpPr>
        <p:spPr>
          <a:xfrm>
            <a:off x="5029200" y="2386013"/>
            <a:ext cx="14450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B9936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Mitigação de Riscos</a:t>
            </a:r>
            <a:endParaRPr lang="en-US" sz="1125" dirty="0"/>
          </a:p>
        </p:txBody>
      </p:sp>
      <p:sp>
        <p:nvSpPr>
          <p:cNvPr id="37" name="Text 31"/>
          <p:cNvSpPr/>
          <p:nvPr/>
        </p:nvSpPr>
        <p:spPr>
          <a:xfrm>
            <a:off x="4914900" y="2657475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Plano B para recrutamento de entrevistados</a:t>
            </a:r>
            <a:endParaRPr lang="en-US" sz="788" dirty="0"/>
          </a:p>
        </p:txBody>
      </p:sp>
      <p:sp>
        <p:nvSpPr>
          <p:cNvPr id="38" name="Text 32"/>
          <p:cNvSpPr/>
          <p:nvPr/>
        </p:nvSpPr>
        <p:spPr>
          <a:xfrm>
            <a:off x="4914900" y="2800350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Reserva de tempo para iterações adicionais</a:t>
            </a:r>
            <a:endParaRPr lang="en-US" sz="788" dirty="0"/>
          </a:p>
        </p:txBody>
      </p:sp>
      <p:sp>
        <p:nvSpPr>
          <p:cNvPr id="39" name="Text 33"/>
          <p:cNvSpPr/>
          <p:nvPr/>
        </p:nvSpPr>
        <p:spPr>
          <a:xfrm>
            <a:off x="4914900" y="2943225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Documentação detalhada de todas as decisões</a:t>
            </a:r>
            <a:endParaRPr lang="en-US" sz="788" dirty="0"/>
          </a:p>
        </p:txBody>
      </p:sp>
      <p:sp>
        <p:nvSpPr>
          <p:cNvPr id="40" name="Text 34"/>
          <p:cNvSpPr/>
          <p:nvPr/>
        </p:nvSpPr>
        <p:spPr>
          <a:xfrm>
            <a:off x="4914900" y="3086100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Checkpoints semanais para ajustes de rota</a:t>
            </a:r>
            <a:endParaRPr lang="en-US" sz="788" dirty="0"/>
          </a:p>
        </p:txBody>
      </p:sp>
      <p:sp>
        <p:nvSpPr>
          <p:cNvPr id="41" name="Text 35"/>
          <p:cNvSpPr/>
          <p:nvPr/>
        </p:nvSpPr>
        <p:spPr>
          <a:xfrm>
            <a:off x="4914900" y="3228975"/>
            <a:ext cx="37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Priorização clara de funcionalidades para o MVP</a:t>
            </a:r>
            <a:endParaRPr lang="en-US" sz="788" dirty="0"/>
          </a:p>
        </p:txBody>
      </p:sp>
      <p:sp>
        <p:nvSpPr>
          <p:cNvPr id="42" name="Shape 36"/>
          <p:cNvSpPr/>
          <p:nvPr/>
        </p:nvSpPr>
        <p:spPr>
          <a:xfrm>
            <a:off x="457200" y="3600450"/>
            <a:ext cx="8229600" cy="1057275"/>
          </a:xfrm>
          <a:prstGeom prst="rect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3" name="Shape 37"/>
          <p:cNvSpPr/>
          <p:nvPr/>
        </p:nvSpPr>
        <p:spPr>
          <a:xfrm>
            <a:off x="571500" y="3714750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3771900"/>
            <a:ext cx="114300" cy="114300"/>
          </a:xfrm>
          <a:prstGeom prst="rect">
            <a:avLst/>
          </a:prstGeom>
        </p:spPr>
      </p:pic>
      <p:sp>
        <p:nvSpPr>
          <p:cNvPr id="45" name="Text 38"/>
          <p:cNvSpPr/>
          <p:nvPr/>
        </p:nvSpPr>
        <p:spPr>
          <a:xfrm>
            <a:off x="857250" y="3729038"/>
            <a:ext cx="148497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Métricas de Sucesso</a:t>
            </a:r>
            <a:endParaRPr lang="en-US" sz="1125" dirty="0"/>
          </a:p>
        </p:txBody>
      </p:sp>
      <p:sp>
        <p:nvSpPr>
          <p:cNvPr id="46" name="Shape 39"/>
          <p:cNvSpPr/>
          <p:nvPr/>
        </p:nvSpPr>
        <p:spPr>
          <a:xfrm>
            <a:off x="571500" y="4000500"/>
            <a:ext cx="2628900" cy="542925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7" name="Text 40"/>
          <p:cNvSpPr/>
          <p:nvPr/>
        </p:nvSpPr>
        <p:spPr>
          <a:xfrm>
            <a:off x="628650" y="4057650"/>
            <a:ext cx="2586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Pesquisa</a:t>
            </a:r>
            <a:endParaRPr lang="en-US" sz="788" dirty="0"/>
          </a:p>
        </p:txBody>
      </p:sp>
      <p:sp>
        <p:nvSpPr>
          <p:cNvPr id="48" name="Text 41"/>
          <p:cNvSpPr/>
          <p:nvPr/>
        </p:nvSpPr>
        <p:spPr>
          <a:xfrm>
            <a:off x="628650" y="4200525"/>
            <a:ext cx="2586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Mínimo de 20 entrevistas qualitativas e 100 respostas quantitativas</a:t>
            </a:r>
            <a:endParaRPr lang="en-US" sz="788" dirty="0"/>
          </a:p>
        </p:txBody>
      </p:sp>
      <p:sp>
        <p:nvSpPr>
          <p:cNvPr id="49" name="Shape 42"/>
          <p:cNvSpPr/>
          <p:nvPr/>
        </p:nvSpPr>
        <p:spPr>
          <a:xfrm>
            <a:off x="3257550" y="4000500"/>
            <a:ext cx="2628900" cy="542925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0" name="Text 43"/>
          <p:cNvSpPr/>
          <p:nvPr/>
        </p:nvSpPr>
        <p:spPr>
          <a:xfrm>
            <a:off x="3314700" y="4057650"/>
            <a:ext cx="2586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Prototipagem</a:t>
            </a:r>
            <a:endParaRPr lang="en-US" sz="788" dirty="0"/>
          </a:p>
        </p:txBody>
      </p:sp>
      <p:sp>
        <p:nvSpPr>
          <p:cNvPr id="51" name="Text 44"/>
          <p:cNvSpPr/>
          <p:nvPr/>
        </p:nvSpPr>
        <p:spPr>
          <a:xfrm>
            <a:off x="3314700" y="4200525"/>
            <a:ext cx="2586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Taxa de sucesso de 80% nos testes de usabilidade finais</a:t>
            </a:r>
            <a:endParaRPr lang="en-US" sz="788" dirty="0"/>
          </a:p>
        </p:txBody>
      </p:sp>
      <p:sp>
        <p:nvSpPr>
          <p:cNvPr id="52" name="Shape 45"/>
          <p:cNvSpPr/>
          <p:nvPr/>
        </p:nvSpPr>
        <p:spPr>
          <a:xfrm>
            <a:off x="5943600" y="4000500"/>
            <a:ext cx="2628900" cy="542925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3" name="Text 46"/>
          <p:cNvSpPr/>
          <p:nvPr/>
        </p:nvSpPr>
        <p:spPr>
          <a:xfrm>
            <a:off x="6000750" y="4057650"/>
            <a:ext cx="2586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6F4E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Entrega</a:t>
            </a:r>
            <a:endParaRPr lang="en-US" sz="788" dirty="0"/>
          </a:p>
        </p:txBody>
      </p:sp>
      <p:sp>
        <p:nvSpPr>
          <p:cNvPr id="54" name="Text 47"/>
          <p:cNvSpPr/>
          <p:nvPr/>
        </p:nvSpPr>
        <p:spPr>
          <a:xfrm>
            <a:off x="6000750" y="4200525"/>
            <a:ext cx="2586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Protótipo validado e documentação completa em 8 semanas</a:t>
            </a:r>
            <a:endParaRPr lang="en-US" sz="788" dirty="0"/>
          </a:p>
        </p:txBody>
      </p:sp>
      <p:sp>
        <p:nvSpPr>
          <p:cNvPr id="55" name="Shape 48"/>
          <p:cNvSpPr/>
          <p:nvPr/>
        </p:nvSpPr>
        <p:spPr>
          <a:xfrm>
            <a:off x="457200" y="4772025"/>
            <a:ext cx="8229600" cy="428625"/>
          </a:xfrm>
          <a:prstGeom prst="rect">
            <a:avLst/>
          </a:prstGeom>
          <a:solidFill>
            <a:srgbClr val="4A7C5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6" name="Text 49"/>
          <p:cNvSpPr/>
          <p:nvPr/>
        </p:nvSpPr>
        <p:spPr>
          <a:xfrm>
            <a:off x="571500" y="4886325"/>
            <a:ext cx="80724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4A7C5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Estamos prontos para iniciar esta jornada e transformar o mercado global de café verde através da inteligência artificial!</a:t>
            </a:r>
            <a:endParaRPr lang="en-US" sz="1013" dirty="0"/>
          </a:p>
        </p:txBody>
      </p:sp>
      <p:sp>
        <p:nvSpPr>
          <p:cNvPr id="57" name="Text 50"/>
          <p:cNvSpPr/>
          <p:nvPr/>
        </p:nvSpPr>
        <p:spPr>
          <a:xfrm>
            <a:off x="457200" y="5200650"/>
            <a:ext cx="25716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Apresentação preparada para o projeto Global Coffee AI</a:t>
            </a:r>
            <a:endParaRPr lang="en-US" sz="788" dirty="0"/>
          </a:p>
        </p:txBody>
      </p:sp>
      <p:sp>
        <p:nvSpPr>
          <p:cNvPr id="58" name="Text 51"/>
          <p:cNvSpPr/>
          <p:nvPr/>
        </p:nvSpPr>
        <p:spPr>
          <a:xfrm>
            <a:off x="457200" y="5343525"/>
            <a:ext cx="25716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Data: Junho 2025</a:t>
            </a:r>
            <a:endParaRPr lang="en-US" sz="788" dirty="0"/>
          </a:p>
        </p:txBody>
      </p:sp>
      <p:sp>
        <p:nvSpPr>
          <p:cNvPr id="59" name="Text 52"/>
          <p:cNvSpPr/>
          <p:nvPr/>
        </p:nvSpPr>
        <p:spPr>
          <a:xfrm>
            <a:off x="8242157" y="5257800"/>
            <a:ext cx="2303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7/7</a:t>
            </a:r>
            <a:endParaRPr lang="en-US" sz="900" dirty="0"/>
          </a:p>
        </p:txBody>
      </p:sp>
      <p:sp>
        <p:nvSpPr>
          <p:cNvPr id="60" name="Shape 53"/>
          <p:cNvSpPr/>
          <p:nvPr/>
        </p:nvSpPr>
        <p:spPr>
          <a:xfrm>
            <a:off x="8458200" y="5229225"/>
            <a:ext cx="228600" cy="228600"/>
          </a:xfrm>
          <a:prstGeom prst="ellipse">
            <a:avLst/>
          </a:prstGeom>
          <a:solidFill>
            <a:srgbClr val="6F4E3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5350" y="5286375"/>
            <a:ext cx="114300" cy="114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1197</Words>
  <Application>Microsoft Macintosh PowerPoint</Application>
  <PresentationFormat>Apresentação na tela (16:9)</PresentationFormat>
  <Paragraphs>247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Segoe UI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William Duarte</cp:lastModifiedBy>
  <cp:revision>2</cp:revision>
  <dcterms:created xsi:type="dcterms:W3CDTF">2025-06-27T17:06:04Z</dcterms:created>
  <dcterms:modified xsi:type="dcterms:W3CDTF">2025-06-27T17:18:20Z</dcterms:modified>
</cp:coreProperties>
</file>