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uralisti.sharepoint.com/:b:/s/GrupoAldo/EROPmX1u1hxKnK_-uNmfo1oBPanepvVSuMV5EzoPyZqwCA?e=pK99Sq" TargetMode="External"/><Relationship Id="rId4" Type="http://schemas.openxmlformats.org/officeDocument/2006/relationships/hyperlink" Target="https://muralisti.sharepoint.com/:b:/s/GrupoAldo/EaQiBJ0R5DtHq3aivYoAb7oBcTSzZ4z_bEpTEkjUPxtLaQ?e=sROu50" TargetMode="External"/><Relationship Id="rId5" Type="http://schemas.openxmlformats.org/officeDocument/2006/relationships/hyperlink" Target="https://muralisti.sharepoint.com/:b:/s/GrupoAldo/EceHKoKmGzNOoh-Jlh1keo8B24d-taNK3hlHOpxSCwTZoA?e=HD9e55" TargetMode="External"/><Relationship Id="rId6" Type="http://schemas.openxmlformats.org/officeDocument/2006/relationships/hyperlink" Target="https://muralisti.sharepoint.com/:b:/s/GrupoAldo/EfDzkQalWhNApUSOrBD0y-oBZ6tngN7WLIWzadvgBnN5Hw?e=IHGxQW" TargetMode="External"/><Relationship Id="rId7" Type="http://schemas.openxmlformats.org/officeDocument/2006/relationships/hyperlink" Target="https://muralisti.sharepoint.com/:b:/s/GrupoAldo/EWGvqeM0Ui9Cjll0P0VcFRIBVoU6oMJqi7duHsu1QSDuNA?e=Yblr2n" TargetMode="External"/><Relationship Id="rId8" Type="http://schemas.openxmlformats.org/officeDocument/2006/relationships/hyperlink" Target="https://muralisti.sharepoint.com/:b:/s/GrupoAldo/EbhlRwsOi3pOtB2vP6LcXDsBrYFdsSbbpCa_Rulop1_U1A?e=2WZpN3" TargetMode="External"/><Relationship Id="rId9" Type="http://schemas.openxmlformats.org/officeDocument/2006/relationships/hyperlink" Target="https://muralisti.sharepoint.com/:i:/s/GrupoAldo/EdeKL59G_z1KjhFiQogBILcBRMiUHcyfSMOuvsCaRoEyxg?e=zvsHiU" TargetMode="External"/><Relationship Id="rId10" Type="http://schemas.openxmlformats.org/officeDocument/2006/relationships/hyperlink" Target="https://muralisti.sharepoint.com/:i:/s/GrupoAldo/EawXOrA-n7lGma0d_Nlq77kBPkMWYKt5VlVNOOUB5Lyn2w?e=HYvjv3" TargetMode="External"/><Relationship Id="rId11" Type="http://schemas.openxmlformats.org/officeDocument/2006/relationships/hyperlink" Target="https://muralisti.sharepoint.com/:i:/s/GrupoAldo/EQxMP8HtpmtMmZ2CajkLuvABzt82CRNdxhMlyhD9Z-DYoA?e=0BMgCx" TargetMode="External"/><Relationship Id="rId12" Type="http://schemas.openxmlformats.org/officeDocument/2006/relationships/hyperlink" Target="https://muralisti.sharepoint.com/:w:/s/GrupoAldo/EeIDHmmPnhJJrSKgHO6N4xEB3lQdvIkW3B7s1Lgke_70kA?e=TUxGRW" TargetMode="External"/><Relationship Id="rId13" Type="http://schemas.openxmlformats.org/officeDocument/2006/relationships/hyperlink" Target="https://muralisti.sharepoint.com/:w:/s/GrupoAldo/ERZzR0VRDIdMn4GMq9zfixEBlWtqvQSZsglWWLnC3HMXzw?e=sfLeug" TargetMode="External"/><Relationship Id="rId1" Type="http://schemas.openxmlformats.org/officeDocument/2006/relationships/image" Target="../media/Slide-2-image-1.png"/><Relationship Id="rId2" Type="http://schemas.openxmlformats.org/officeDocument/2006/relationships/image" Target="../media/image-2-2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hyperlink" Target="https://muralisti.sharepoint.com/:u:/s/GrupoAldo/EfEydhQU8BpDpCcVY-C-ORgBwEj362u_shjYKNXGUy7paw?e=gREEpG" TargetMode="External"/><Relationship Id="rId1" Type="http://schemas.openxmlformats.org/officeDocument/2006/relationships/image" Target="../media/Slide-9-image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609600"/>
            <a:ext cx="1957388" cy="12049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4125" y="3357563"/>
            <a:ext cx="218122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77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Cliente:</a:t>
            </a:r>
            <a:pPr algn="ctr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AFBFF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 Braterra</a:t>
            </a:r>
            <a:endParaRPr lang="en-US" sz="1200" dirty="0"/>
          </a:p>
          <a:p>
            <a:pPr algn="ctr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77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Aplicação:</a:t>
            </a:r>
            <a:pPr algn="ctr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AFBFF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 Global Coffe</a:t>
            </a: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5167313" y="2262188"/>
            <a:ext cx="451485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spc="-72" kern="0" dirty="0">
                <a:solidFill>
                  <a:srgbClr val="FAFBFF">
                    <a:alpha val="99000"/>
                  </a:srgbClr>
                </a:solidFill>
                <a:latin typeface="Eurostile-Bold" pitchFamily="34" charset="0"/>
                <a:ea typeface="Eurostile-Bold" pitchFamily="34" charset="-122"/>
                <a:cs typeface="Eurostile-Bold" pitchFamily="34" charset="-120"/>
              </a:rPr>
              <a:t>Discovery</a:t>
            </a:r>
            <a:endParaRPr lang="en-US" sz="3600" dirty="0"/>
          </a:p>
          <a:p>
            <a:pPr algn="ctr" indent="0" marL="0">
              <a:lnSpc>
                <a:spcPts val="4320"/>
              </a:lnSpc>
              <a:buNone/>
            </a:pPr>
            <a:r>
              <a:rPr lang="en-US" sz="3600" spc="-72" kern="0" dirty="0">
                <a:solidFill>
                  <a:srgbClr val="FAFBFF">
                    <a:alpha val="99000"/>
                  </a:srgbClr>
                </a:solidFill>
                <a:latin typeface="Eurostile-Bold" pitchFamily="34" charset="0"/>
                <a:ea typeface="Eurostile-Bold" pitchFamily="34" charset="-122"/>
                <a:cs typeface="Eurostile-Bold" pitchFamily="34" charset="-120"/>
              </a:rPr>
              <a:t>UX/UI Design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490538"/>
            <a:ext cx="1362075" cy="2286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590550"/>
            <a:ext cx="1666875" cy="443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76238" y="1390650"/>
            <a:ext cx="4324350" cy="3028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Sprint 1 - Documentação de alinhamento e plano de pesquisa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Documento de entrega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Sprint 2 - Identificação de mercado e personas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Pesquisa de mercado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Relatório de análise de entrevistas e pesquisas Global Coffe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de alertas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Sprint 3 - Relatório quantitativo, jornada do usuário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Estrutura de personas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Quantitativo</a:t>
            </a:r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produtores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0" y="1390650"/>
            <a:ext cx="4324350" cy="2228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Sprint 4 - Ideação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Ideação em workshop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ações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Diagrama_alertas_clima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 para Análises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Relatório de entregas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Sprint 5 - Ideação com Wireframes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u="sng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Apresentação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333375" y="833438"/>
            <a:ext cx="3838575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2400" spc="-48" kern="0" dirty="0">
                <a:solidFill>
                  <a:srgbClr val="32394E">
                    <a:alpha val="99000"/>
                  </a:srgbClr>
                </a:solidFill>
                <a:latin typeface="Eurostile LT Std" pitchFamily="34" charset="0"/>
                <a:ea typeface="Eurostile LT Std" pitchFamily="34" charset="-122"/>
                <a:cs typeface="Eurostile LT Std" pitchFamily="34" charset="-120"/>
              </a:rPr>
              <a:t>Global Coffe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333375" y="490538"/>
            <a:ext cx="11001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676D82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Discovery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490538"/>
            <a:ext cx="1362075" cy="2286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590550"/>
            <a:ext cx="1666875" cy="443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52425" y="1990725"/>
            <a:ext cx="432435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Criamos representações visuais simplificadas (preto e branco) de todas as telas do GlobalCoffee, focando exclusivamente na estrutura, hierarquia de informações - sem cores, imagens ou elementos visuais finais.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Objetivo: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Validar rapidamente a arquitetura da informação com stakeholders antes de investir em design visual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Alinhar expectativas entre equipe técnica, negócios e usuários sobre funcionalidades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Identificar problemas de usabilidade e fluxo antes da implementação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Economizar recursos evitando retrabalho em fases mais caras do desenvolvimento</a:t>
            </a:r>
            <a:endParaRPr lang="en-US" sz="900" dirty="0"/>
          </a:p>
        </p:txBody>
      </p:sp>
      <p:sp>
        <p:nvSpPr>
          <p:cNvPr id="5" name="Text 2"/>
          <p:cNvSpPr/>
          <p:nvPr/>
        </p:nvSpPr>
        <p:spPr>
          <a:xfrm>
            <a:off x="4872038" y="1990725"/>
            <a:ext cx="4324350" cy="2676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Research &amp; Discovery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Análise documental: Transcrições sobre comercialização e política do café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Identificação de personas: Produtores rurais com diferentes níveis de digitalização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Mapeamento de jornadas: Desde a produção até a venda do café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Benchmarking: Análise de plataformas similares do agronegócio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Princípios de Design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Simplicidade visual: Preto e branco para foco na estrutura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Hierarquia clara: Informações organizadas por prioridade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Acessibilidade: Fontes legíveis, contraste adequado, navegação intuitiva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333375" y="833438"/>
            <a:ext cx="2928938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2400" spc="-48" kern="0" dirty="0">
                <a:solidFill>
                  <a:srgbClr val="32394E">
                    <a:alpha val="99000"/>
                  </a:srgbClr>
                </a:solidFill>
                <a:latin typeface="Eurostile LT Std" pitchFamily="34" charset="0"/>
                <a:ea typeface="Eurostile LT Std" pitchFamily="34" charset="-122"/>
                <a:cs typeface="Eurostile LT Std" pitchFamily="34" charset="-120"/>
              </a:rPr>
              <a:t>Wireframes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333375" y="490538"/>
            <a:ext cx="11001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676D82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Discovery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490538"/>
            <a:ext cx="1362075" cy="2286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8" y="1914525"/>
            <a:ext cx="4098824" cy="2823633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9738"/>
            <a:ext cx="4098824" cy="2823633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5" y="590550"/>
            <a:ext cx="1666875" cy="4439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66713" y="1547813"/>
            <a:ext cx="4243388" cy="3019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Foco na Estrutura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Elimina distrações visuais: Sem cores ou elementos decorativos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Validação rápida: Stakeholders focam na funcionalidade, não na estética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Iteração ágil: Mudanças estruturais são mais fáceis de implementar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Economia de recursos: Menos retrabalho em fases posteriores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Design Centrado no Produtor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Informações prioritárias em destaque: Preços, classificação, canais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Fluxos simplificados: Mínimo de cliques para ações principais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Dados contextualizados: Informações relevantes para tomada de decisão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Linguagem do domínio: Termos familiares ao produtor rural</a:t>
            </a:r>
            <a:endParaRPr lang="en-US" sz="1200" dirty="0"/>
          </a:p>
        </p:txBody>
      </p:sp>
      <p:sp>
        <p:nvSpPr>
          <p:cNvPr id="7" name="Text 2"/>
          <p:cNvSpPr/>
          <p:nvPr/>
        </p:nvSpPr>
        <p:spPr>
          <a:xfrm>
            <a:off x="333375" y="833438"/>
            <a:ext cx="64579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2400" spc="-48" kern="0" dirty="0">
                <a:solidFill>
                  <a:srgbClr val="32394E">
                    <a:alpha val="99000"/>
                  </a:srgbClr>
                </a:solidFill>
                <a:latin typeface="Eurostile LT Std" pitchFamily="34" charset="0"/>
                <a:ea typeface="Eurostile LT Std" pitchFamily="34" charset="-122"/>
                <a:cs typeface="Eurostile LT Std" pitchFamily="34" charset="-120"/>
              </a:rPr>
              <a:t>Wireframes -Vantagens da Abordagem</a:t>
            </a:r>
            <a:endParaRPr lang="en-US" sz="2400" dirty="0"/>
          </a:p>
        </p:txBody>
      </p:sp>
      <p:sp>
        <p:nvSpPr>
          <p:cNvPr id="8" name="Text 3"/>
          <p:cNvSpPr/>
          <p:nvPr/>
        </p:nvSpPr>
        <p:spPr>
          <a:xfrm>
            <a:off x="333375" y="490538"/>
            <a:ext cx="11001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676D82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Discovery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490538"/>
            <a:ext cx="1362075" cy="2286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590550"/>
            <a:ext cx="1666875" cy="443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66713" y="1547813"/>
            <a:ext cx="4824413" cy="2847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Complexidade dos Dados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Volume de informações: Difícil priorizar entre múltiplas variáveis de preço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Dados heterogêneos: APIs, web scraping, entrada manual - diferentes confiabilidades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Atualização em tempo real: Balancear performance com atualidade dos dados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Solução: Criação de hierarquia visual clara e indicadores de fonte/atualização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Diversidade de Usuários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Níveis de digitalização variados: De produtores tech-savvy a iniciantes digitais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Contextos de uso diversos: Desktop no escritório vs mobile no campo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Necessidades conflitantes: Traders querem complexidade, produtores querem simplicidade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Solução: Interface progressiva com diferentes níveis de detalhamento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891088" y="1547813"/>
            <a:ext cx="4567238" cy="2333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Limitações Técnicas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APIs indisponíveis: Muitos dados críticos não têm APIs públicas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Dados não estruturados: Classificação de qualidade em PDFs/documentos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Latência de dados: Alguns dados oficiais têm delay significativo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Solução: Indicadores visuais de disponibilidade e métodos alternativos de captura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32394E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Questões de Domínio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Terminologia específica: COB, peneiras, bebida - termos técnicos do café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Regionalização: Diferentes regiões usam diferentes métricas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Sazonalidade: Interface precisa adaptar-se ao ciclo da safra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Solução: Glossário contextual e personalização por região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333375" y="833438"/>
            <a:ext cx="64579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2400" spc="-48" kern="0" dirty="0">
                <a:solidFill>
                  <a:srgbClr val="32394E">
                    <a:alpha val="99000"/>
                  </a:srgbClr>
                </a:solidFill>
                <a:latin typeface="Eurostile LT Std" pitchFamily="34" charset="0"/>
                <a:ea typeface="Eurostile LT Std" pitchFamily="34" charset="-122"/>
                <a:cs typeface="Eurostile LT Std" pitchFamily="34" charset="-120"/>
              </a:rPr>
              <a:t>Wireframes - Desafios Enfrentados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333375" y="490538"/>
            <a:ext cx="11001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676D82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Discovery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490538"/>
            <a:ext cx="1362075" cy="2286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78" y="92655"/>
            <a:ext cx="3713420" cy="5050845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4410075"/>
            <a:ext cx="1666875" cy="4439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00038" y="1290638"/>
            <a:ext cx="4124325" cy="2343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20"/>
              </a:lnSpc>
              <a:buNone/>
            </a:pPr>
            <a:r>
              <a:rPr lang="en-US" sz="2400" spc="-48" kern="0" dirty="0">
                <a:solidFill>
                  <a:srgbClr val="32394E">
                    <a:alpha val="99000"/>
                  </a:srgbClr>
                </a:solidFill>
                <a:latin typeface="Eurostile LT Std" pitchFamily="34" charset="0"/>
                <a:ea typeface="Eurostile LT Std" pitchFamily="34" charset="-122"/>
                <a:cs typeface="Eurostile LT Std" pitchFamily="34" charset="-120"/>
              </a:rPr>
              <a:t>Dashboard KPIs (Clima)</a:t>
            </a:r>
            <a:endParaRPr lang="en-US" sz="24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48" kern="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Cards grandes e visuais: Facilitam leitura rápida no campo</a:t>
            </a:r>
            <a:endParaRPr lang="en-US" sz="24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48" kern="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Ícones meteorológicos: Compreensão imediata sem necessidade de leitura</a:t>
            </a:r>
            <a:endParaRPr lang="en-US" sz="24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spc="-48" kern="0" dirty="0">
                <a:solidFill>
                  <a:srgbClr val="32394E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Cores semânticas: Verde/amarelo/vermelho para alertas (na versão final)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333375" y="490538"/>
            <a:ext cx="11001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676D82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Discovery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490538"/>
            <a:ext cx="1362075" cy="2286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3" y="652463"/>
            <a:ext cx="4812999" cy="392430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4410075"/>
            <a:ext cx="1666875" cy="4439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33375" y="2366963"/>
            <a:ext cx="3381375" cy="1600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Gráfico candlestick: Padrão do mercado financeiro, familiar para traders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Tabela de ordens: Mostra profundidade do mercado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Atualização em tempo real: Indicador visual de dados "vivos"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300038" y="1733550"/>
            <a:ext cx="3505200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20"/>
              </a:lnSpc>
              <a:buNone/>
            </a:pPr>
            <a:r>
              <a:rPr lang="en-US" sz="2400" spc="-48" kern="0" dirty="0">
                <a:solidFill>
                  <a:srgbClr val="32394E">
                    <a:alpha val="99000"/>
                  </a:srgbClr>
                </a:solidFill>
                <a:latin typeface="Eurostile LT Std" pitchFamily="34" charset="0"/>
                <a:ea typeface="Eurostile LT Std" pitchFamily="34" charset="-122"/>
                <a:cs typeface="Eurostile LT Std" pitchFamily="34" charset="-120"/>
              </a:rPr>
              <a:t>Pricing (Negociação)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333375" y="490538"/>
            <a:ext cx="11001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676D82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Discovery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490538"/>
            <a:ext cx="1362075" cy="2286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57" y="71438"/>
            <a:ext cx="3902836" cy="5072063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4410075"/>
            <a:ext cx="1666875" cy="4439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33375" y="2295525"/>
            <a:ext cx="4048125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Múltiplas perspectivas: Canais, qualidade, mercados, componentes de preço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Comparativos lado a lado: Facilita decisões (cooperativa vs corretor)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- Ações rápidas: Sidebar com ferramentas mais usadas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300038" y="1733550"/>
            <a:ext cx="2276475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20"/>
              </a:lnSpc>
              <a:buNone/>
            </a:pPr>
            <a:r>
              <a:rPr lang="en-US" sz="2400" spc="-48" kern="0" dirty="0">
                <a:solidFill>
                  <a:srgbClr val="32394E">
                    <a:alpha val="99000"/>
                  </a:srgbClr>
                </a:solidFill>
                <a:latin typeface="Eurostile LT Std" pitchFamily="34" charset="0"/>
                <a:ea typeface="Eurostile LT Std" pitchFamily="34" charset="-122"/>
                <a:cs typeface="Eurostile LT Std" pitchFamily="34" charset="-120"/>
              </a:rPr>
              <a:t>Features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333375" y="490538"/>
            <a:ext cx="11001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676D82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Discovery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490538"/>
            <a:ext cx="1362075" cy="2286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8" y="71438"/>
            <a:ext cx="2652713" cy="5072063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8" y="885825"/>
            <a:ext cx="4043363" cy="39243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137" y="1819275"/>
            <a:ext cx="3713420" cy="3324225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4410075"/>
            <a:ext cx="1666875" cy="443919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333375" y="2295525"/>
            <a:ext cx="40481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</a:rPr>
              <a:t>Navegar → </a:t>
            </a:r>
            <a:pPr algn="l" indent="0" marL="0">
              <a:lnSpc>
                <a:spcPts val="1800"/>
              </a:lnSpc>
              <a:buNone/>
            </a:pPr>
            <a:r>
              <a:rPr lang="en-US" sz="1200" u="sng" dirty="0">
                <a:solidFill>
                  <a:srgbClr val="000000">
                    <a:alpha val="99000"/>
                  </a:srgbClr>
                </a:solidFill>
                <a:latin typeface="Caecilia LT Std" pitchFamily="34" charset="0"/>
                <a:ea typeface="Caecilia LT Std" pitchFamily="34" charset="-122"/>
                <a:cs typeface="Caecilia LT Std" pitchFamily="34" charset="-120"/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Acessar</a:t>
            </a:r>
            <a:endParaRPr lang="en-US" sz="1200" dirty="0"/>
          </a:p>
        </p:txBody>
      </p:sp>
      <p:sp>
        <p:nvSpPr>
          <p:cNvPr id="8" name="Text 2"/>
          <p:cNvSpPr/>
          <p:nvPr/>
        </p:nvSpPr>
        <p:spPr>
          <a:xfrm>
            <a:off x="300038" y="1733550"/>
            <a:ext cx="2276475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20"/>
              </a:lnSpc>
              <a:buNone/>
            </a:pPr>
            <a:r>
              <a:rPr lang="en-US" sz="2400" spc="-48" kern="0" dirty="0">
                <a:solidFill>
                  <a:srgbClr val="32394E">
                    <a:alpha val="99000"/>
                  </a:srgbClr>
                </a:solidFill>
                <a:latin typeface="Eurostile LT Std" pitchFamily="34" charset="0"/>
                <a:ea typeface="Eurostile LT Std" pitchFamily="34" charset="-122"/>
                <a:cs typeface="Eurostile LT Std" pitchFamily="34" charset="-120"/>
              </a:rPr>
              <a:t>Wireframes</a:t>
            </a:r>
            <a:endParaRPr lang="en-US" sz="2400" dirty="0"/>
          </a:p>
        </p:txBody>
      </p:sp>
      <p:sp>
        <p:nvSpPr>
          <p:cNvPr id="9" name="Text 3"/>
          <p:cNvSpPr/>
          <p:nvPr/>
        </p:nvSpPr>
        <p:spPr>
          <a:xfrm>
            <a:off x="333375" y="490538"/>
            <a:ext cx="11001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spc="-24" kern="0" dirty="0">
                <a:solidFill>
                  <a:srgbClr val="676D82">
                    <a:alpha val="99000"/>
                  </a:srgbClr>
                </a:solidFill>
                <a:latin typeface="Eurostile BQ" pitchFamily="34" charset="0"/>
                <a:ea typeface="Eurostile BQ" pitchFamily="34" charset="-122"/>
                <a:cs typeface="Eurostile BQ" pitchFamily="34" charset="-120"/>
              </a:rPr>
              <a:t>Discovery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2025-08-11T13:12:12Z</dcterms:created>
  <dcterms:modified xsi:type="dcterms:W3CDTF">2025-08-11T13:12:12Z</dcterms:modified>
</cp:coreProperties>
</file>