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8" r:id="rId4"/>
    <p:sldId id="257" r:id="rId5"/>
    <p:sldId id="261" r:id="rId6"/>
    <p:sldId id="260" r:id="rId7"/>
    <p:sldId id="287" r:id="rId8"/>
    <p:sldId id="288" r:id="rId9"/>
    <p:sldId id="289" r:id="rId10"/>
    <p:sldId id="290" r:id="rId11"/>
    <p:sldId id="291" r:id="rId12"/>
    <p:sldId id="264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27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A69"/>
    <a:srgbClr val="92A3B8"/>
    <a:srgbClr val="FFFFFF"/>
    <a:srgbClr val="C1C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14" autoAdjust="0"/>
  </p:normalViewPr>
  <p:slideViewPr>
    <p:cSldViewPr snapToGrid="0">
      <p:cViewPr varScale="1">
        <p:scale>
          <a:sx n="116" d="100"/>
          <a:sy n="116" d="100"/>
        </p:scale>
        <p:origin x="18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5772EA5-C443-43F2-8D19-1FE842F4BE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EBADD0-61EF-4F7C-AD87-78A019B91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5014A-BDC5-4345-998B-2EDA94B21FF0}" type="datetimeFigureOut">
              <a:rPr lang="zh-CN" altLang="en-US" smtClean="0">
                <a:latin typeface="包图简圆体" panose="02010601030101010101" pitchFamily="2" charset="-122"/>
                <a:ea typeface="包图简圆体" panose="02010601030101010101" pitchFamily="2" charset="-122"/>
              </a:rPr>
              <a:t>2022/6/19</a:t>
            </a:fld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D979CB-6C77-4D34-A846-CE5882E28C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7F3BE5-D273-4D37-B42C-F97635A166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A59D1-CE3A-45B4-B4E9-4C410C6D122D}" type="slidenum">
              <a:rPr lang="zh-CN" altLang="en-US" smtClean="0">
                <a:latin typeface="包图简圆体" panose="02010601030101010101" pitchFamily="2" charset="-122"/>
                <a:ea typeface="包图简圆体" panose="02010601030101010101" pitchFamily="2" charset="-122"/>
              </a:rPr>
              <a:t>‹#›</a:t>
            </a:fld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494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8C295-2B30-4911-B60B-CCCA83E1EC8E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E042B-09F2-4886-9A05-EF6541C2F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1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042B-09F2-4886-9A05-EF6541C2F12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63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22.svg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E9B0DB71-075D-4822-A400-0EC98CC86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8431" t="12611"/>
          <a:stretch/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41771A36-1D24-45D6-A8D0-E8EE464418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r="27701" b="23388"/>
          <a:stretch/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247E4D3-AC34-4303-8E8F-0BCA730720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t="45385" r="50000"/>
          <a:stretch/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3238666D-4D6F-4367-A82C-A790B0D176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70956"/>
          <a:stretch/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A4BE88C1-ADA3-4A05-9F5E-E140A857D6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 l="17782" t="1243" r="5319" b="2617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2022/6/19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598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2022/6/19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44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63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5FF671B4-69EF-46A8-AA4D-1DB8D520E4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661E660C-CF9C-43C4-BA5F-63FE4059E4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120FB746-6790-4BE4-91F5-B633BA8FDA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52E20B1E-C314-4E88-B9AE-CD5F10BE8F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9288FC45-837D-48BC-BDC9-3CD533C1EC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6282E280-B99C-4EDB-9B3D-E0D560AE7E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E1C8710A-6895-427A-9044-A17382BCE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41714" t="46779"/>
          <a:stretch/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56F5A750-6CF6-4662-93D5-746C3C5478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t="14714" r="31351" b="14323"/>
          <a:stretch/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3CDA7F3-A6F9-4F2B-AAB7-F659EFA1F0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t="24772" r="23374"/>
          <a:stretch/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92EA1398-ED99-401F-B813-6303D52E28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 l="19667" t="10322" r="14601" b="9883"/>
          <a:stretch/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B5C6DDD2-9D92-429A-8147-20B6504057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 l="38116" t="1648" b="50000"/>
          <a:stretch/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>
            <a:extLst>
              <a:ext uri="{FF2B5EF4-FFF2-40B4-BE49-F238E27FC236}">
                <a16:creationId xmlns:a16="http://schemas.microsoft.com/office/drawing/2014/main" id="{3E83A048-910D-4508-BAC9-48FD133773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8116" t="1648" b="50000"/>
          <a:stretch/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16BF96F3-AA64-4EC2-AF2E-F399E198B2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t="45385" r="50000"/>
          <a:stretch/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DB083549-C44D-4E9B-8FDA-822856827A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9B1678A8-AC47-4A01-9C12-0C5AE37CE8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9FAD0AF5-84CD-4EBB-AB6E-13229D157E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19667" t="79832" r="58888" b="9883"/>
          <a:stretch/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ACD991FB-BEF0-4E36-8819-B104477B9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19667" t="79832" r="58888" b="9883"/>
          <a:stretch/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7835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2022/6/19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2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Pp6S6Ass9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02DA6E-11BA-46E8-90F2-6D4224563A84}"/>
              </a:ext>
            </a:extLst>
          </p:cNvPr>
          <p:cNvSpPr txBox="1"/>
          <p:nvPr/>
        </p:nvSpPr>
        <p:spPr>
          <a:xfrm>
            <a:off x="2964373" y="1761751"/>
            <a:ext cx="66562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000" dirty="0">
                <a:solidFill>
                  <a:srgbClr val="4A5A69"/>
                </a:solidFill>
                <a:cs typeface="+mn-ea"/>
                <a:sym typeface="+mn-lt"/>
              </a:rPr>
              <a:t>產 品 銷 售 履 歷 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08CD19-BC77-489A-8FF2-FFC6B178C382}"/>
              </a:ext>
            </a:extLst>
          </p:cNvPr>
          <p:cNvSpPr txBox="1"/>
          <p:nvPr/>
        </p:nvSpPr>
        <p:spPr>
          <a:xfrm>
            <a:off x="351888" y="4874454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第一組</a:t>
            </a:r>
          </a:p>
          <a:p>
            <a:pPr algn="ctr"/>
            <a:r>
              <a:rPr lang="en-US" altLang="zh-TW" sz="2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410785018 </a:t>
            </a:r>
            <a:r>
              <a:rPr lang="zh-TW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資工三 邱信瑋 </a:t>
            </a:r>
            <a:r>
              <a:rPr lang="en-US" altLang="zh-TW" sz="2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410885021</a:t>
            </a:r>
            <a:r>
              <a:rPr lang="zh-TW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資工三 張維哲</a:t>
            </a:r>
          </a:p>
          <a:p>
            <a:pPr algn="ctr"/>
            <a:r>
              <a:rPr lang="en-US" altLang="zh-TW" sz="2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410885034 </a:t>
            </a:r>
            <a:r>
              <a:rPr lang="zh-TW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資工三 溫佩旻 </a:t>
            </a:r>
            <a:r>
              <a:rPr lang="en-US" altLang="zh-TW" sz="2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410885005</a:t>
            </a:r>
            <a:r>
              <a:rPr lang="zh-TW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資工三 池秉宸</a:t>
            </a:r>
          </a:p>
        </p:txBody>
      </p:sp>
      <p:pic>
        <p:nvPicPr>
          <p:cNvPr id="7" name="Picture 2" descr="首頁- 哇好">
            <a:extLst>
              <a:ext uri="{FF2B5EF4-FFF2-40B4-BE49-F238E27FC236}">
                <a16:creationId xmlns:a16="http://schemas.microsoft.com/office/drawing/2014/main" id="{4A63C673-1C53-F0F4-DB67-A0B00E667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513" y="3002055"/>
            <a:ext cx="1498747" cy="14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 descr="一張含有 文字, 房間, 賭場 的圖片&#10;&#10;自動產生的描述">
            <a:extLst>
              <a:ext uri="{FF2B5EF4-FFF2-40B4-BE49-F238E27FC236}">
                <a16:creationId xmlns:a16="http://schemas.microsoft.com/office/drawing/2014/main" id="{9B18181D-05B1-A82B-D7DB-445A63FEE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81988" y1="11628" x2="81988" y2="11628"/>
                        <a14:foregroundMark x1="57143" y1="16279" x2="57143" y2="162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51922" y="2936224"/>
            <a:ext cx="2008707" cy="1609176"/>
          </a:xfrm>
          <a:prstGeom prst="rect">
            <a:avLst/>
          </a:prstGeom>
        </p:spPr>
      </p:pic>
      <p:pic>
        <p:nvPicPr>
          <p:cNvPr id="10" name="圖片 9" descr="商店, 市场图标在Shopping Filled Line Icons">
            <a:extLst>
              <a:ext uri="{FF2B5EF4-FFF2-40B4-BE49-F238E27FC236}">
                <a16:creationId xmlns:a16="http://schemas.microsoft.com/office/drawing/2014/main" id="{C385F557-31B9-D6F5-E65E-2AD89FAA7D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952" y="3091344"/>
            <a:ext cx="1454056" cy="1454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圖片 10" descr="購物車的圖片、庫存照片和向量圖| Shutterstock">
            <a:extLst>
              <a:ext uri="{FF2B5EF4-FFF2-40B4-BE49-F238E27FC236}">
                <a16:creationId xmlns:a16="http://schemas.microsoft.com/office/drawing/2014/main" id="{EA77F63E-E6E8-83DD-2877-DD0ED86DF0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1923" y1="47857" x2="71923" y2="47857"/>
                        <a14:foregroundMark x1="71923" y1="47857" x2="71923" y2="47857"/>
                        <a14:foregroundMark x1="71923" y1="48214" x2="71923" y2="48214"/>
                        <a14:foregroundMark x1="71923" y1="47857" x2="71923" y2="47857"/>
                        <a14:foregroundMark x1="45385" y1="27857" x2="45385" y2="27857"/>
                        <a14:backgroundMark x1="59231" y1="71071" x2="59231" y2="71071"/>
                        <a14:backgroundMark x1="45000" y1="62143" x2="45000" y2="62143"/>
                        <a14:backgroundMark x1="61538" y1="59286" x2="61538" y2="59286"/>
                        <a14:backgroundMark x1="61538" y1="59286" x2="61538" y2="59286"/>
                        <a14:backgroundMark x1="61154" y1="59286" x2="59231" y2="58929"/>
                        <a14:backgroundMark x1="73462" y1="63571" x2="73462" y2="63571"/>
                        <a14:backgroundMark x1="36538" y1="60714" x2="42308" y2="60357"/>
                        <a14:backgroundMark x1="50769" y1="76429" x2="50769" y2="76429"/>
                        <a14:backgroundMark x1="50769" y1="76429" x2="50769" y2="76429"/>
                        <a14:backgroundMark x1="50769" y1="76429" x2="68846" y2="77857"/>
                        <a14:backgroundMark x1="51154" y1="29643" x2="51154" y2="29643"/>
                        <a14:backgroundMark x1="51154" y1="33571" x2="51154" y2="33571"/>
                        <a14:backgroundMark x1="51538" y1="33571" x2="51538" y2="33571"/>
                        <a14:backgroundMark x1="44231" y1="33571" x2="44231" y2="33571"/>
                        <a14:backgroundMark x1="30000" y1="38571" x2="30000" y2="38571"/>
                        <a14:backgroundMark x1="36154" y1="44643" x2="36154" y2="44643"/>
                        <a14:backgroundMark x1="58846" y1="31786" x2="58846" y2="31786"/>
                        <a14:backgroundMark x1="65385" y1="32143" x2="65385" y2="32143"/>
                        <a14:backgroundMark x1="72308" y1="47143" x2="72308" y2="47143"/>
                        <a14:backgroundMark x1="71538" y1="48214" x2="71538" y2="48214"/>
                        <a14:backgroundMark x1="71538" y1="47857" x2="71538" y2="47857"/>
                        <a14:backgroundMark x1="71923" y1="48214" x2="71923" y2="48214"/>
                        <a14:backgroundMark x1="71154" y1="50714" x2="71154" y2="50714"/>
                        <a14:backgroundMark x1="44231" y1="28929" x2="44231" y2="28929"/>
                        <a14:backgroundMark x1="45000" y1="28214" x2="45000" y2="28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219" y="2542494"/>
            <a:ext cx="24765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2899FF8B-C0B1-0381-5B0E-02520A133A8F}"/>
              </a:ext>
            </a:extLst>
          </p:cNvPr>
          <p:cNvSpPr/>
          <p:nvPr/>
        </p:nvSpPr>
        <p:spPr>
          <a:xfrm>
            <a:off x="3560711" y="3793460"/>
            <a:ext cx="524187" cy="306078"/>
          </a:xfrm>
          <a:prstGeom prst="rightArrow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4B129E2C-D67C-42D0-94ED-10F12FB714F9}"/>
              </a:ext>
            </a:extLst>
          </p:cNvPr>
          <p:cNvSpPr/>
          <p:nvPr/>
        </p:nvSpPr>
        <p:spPr>
          <a:xfrm>
            <a:off x="6067647" y="3740812"/>
            <a:ext cx="524187" cy="306078"/>
          </a:xfrm>
          <a:prstGeom prst="rightArrow">
            <a:avLst/>
          </a:prstGeom>
          <a:solidFill>
            <a:srgbClr val="4A5A6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57775BEA-FA13-7128-E101-9879C8A2BA02}"/>
              </a:ext>
            </a:extLst>
          </p:cNvPr>
          <p:cNvSpPr/>
          <p:nvPr/>
        </p:nvSpPr>
        <p:spPr>
          <a:xfrm>
            <a:off x="8346060" y="3750562"/>
            <a:ext cx="524187" cy="306078"/>
          </a:xfrm>
          <a:prstGeom prst="rightArrow">
            <a:avLst/>
          </a:prstGeom>
          <a:solidFill>
            <a:srgbClr val="4A5A6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35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3531836" y="602680"/>
            <a:ext cx="5128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連接合約、網頁以及</a:t>
            </a:r>
            <a:r>
              <a:rPr lang="en-US" altLang="zh-TW" sz="2800" dirty="0" err="1">
                <a:solidFill>
                  <a:srgbClr val="4A5A69"/>
                </a:solidFill>
                <a:cs typeface="+mn-ea"/>
                <a:sym typeface="+mn-lt"/>
              </a:rPr>
              <a:t>Gananche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14FEC91-32A1-C7F1-DB5C-3ECECF5EBFB5}"/>
              </a:ext>
            </a:extLst>
          </p:cNvPr>
          <p:cNvSpPr txBox="1"/>
          <p:nvPr/>
        </p:nvSpPr>
        <p:spPr>
          <a:xfrm>
            <a:off x="636994" y="1608418"/>
            <a:ext cx="107782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Web3.js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jQuery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來建立智能合約與網頁端的連線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合約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中的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Show_Personal_Data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，來獲取這個錢包位址在這份合約中的註冊資料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合約中的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List_All_Commidity_Id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List_Commidity_Data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來獲得目前合約中已經被包裝好的商品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新增了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Web3.js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中的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estimateGas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函式，判別使用者點選了哪一個商品要進行交易</a:t>
            </a:r>
          </a:p>
        </p:txBody>
      </p:sp>
    </p:spTree>
    <p:extLst>
      <p:ext uri="{BB962C8B-B14F-4D97-AF65-F5344CB8AC3E}">
        <p14:creationId xmlns:p14="http://schemas.microsoft.com/office/powerpoint/2010/main" val="400439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ABAC5F-D75D-418B-9034-D5B9A5AAED45}"/>
              </a:ext>
            </a:extLst>
          </p:cNvPr>
          <p:cNvSpPr txBox="1"/>
          <p:nvPr/>
        </p:nvSpPr>
        <p:spPr>
          <a:xfrm>
            <a:off x="2243095" y="3429000"/>
            <a:ext cx="25955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呈現結果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5AA6EC-16B1-4D59-86D3-06DA370F0105}"/>
              </a:ext>
            </a:extLst>
          </p:cNvPr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03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D318432-FC21-5A5D-3F6C-52993416AE5D}"/>
              </a:ext>
            </a:extLst>
          </p:cNvPr>
          <p:cNvSpPr/>
          <p:nvPr/>
        </p:nvSpPr>
        <p:spPr>
          <a:xfrm>
            <a:off x="1177047" y="3235264"/>
            <a:ext cx="359923" cy="25040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38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285521" y="6026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結果展示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43E4A3D-C4A8-186D-19EA-CD828D67BB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297" y="1313234"/>
            <a:ext cx="8457934" cy="49420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6111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285521" y="6026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結果展示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A52672-69EB-D4C1-9466-4C9EF1B45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228" y="1264596"/>
            <a:ext cx="8109546" cy="506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04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285521" y="6026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結果展示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6FA867E-B84E-EF47-F966-FA2B183DC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07" y="1264596"/>
            <a:ext cx="8092940" cy="505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2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285521" y="6026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結果展示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759C938-3FC8-FE08-6B5C-60C364810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00" y="1289230"/>
            <a:ext cx="7944597" cy="49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35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285521" y="6026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結果展示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D69F024-8506-5228-4C1E-899A3D318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156" y="1256044"/>
            <a:ext cx="7997686" cy="499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77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285521" y="6026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結果展示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98BB76C-504F-3947-B2F8-DDCE78CF6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115" y="1255993"/>
            <a:ext cx="7997769" cy="499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99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ABAC5F-D75D-418B-9034-D5B9A5AAED45}"/>
              </a:ext>
            </a:extLst>
          </p:cNvPr>
          <p:cNvSpPr txBox="1"/>
          <p:nvPr/>
        </p:nvSpPr>
        <p:spPr>
          <a:xfrm>
            <a:off x="2243095" y="3574915"/>
            <a:ext cx="3182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spc="300" dirty="0">
                <a:solidFill>
                  <a:srgbClr val="4A5A69"/>
                </a:solidFill>
                <a:cs typeface="+mn-ea"/>
                <a:sym typeface="+mn-lt"/>
              </a:rPr>
              <a:t>Demo</a:t>
            </a:r>
            <a:r>
              <a:rPr lang="zh-TW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影片</a:t>
            </a:r>
            <a:endParaRPr lang="zh-CN" altLang="en-US" sz="44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5AA6EC-16B1-4D59-86D3-06DA370F0105}"/>
              </a:ext>
            </a:extLst>
          </p:cNvPr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</a:t>
            </a:r>
            <a:r>
              <a:rPr lang="en-US" altLang="zh-TW" sz="4400" dirty="0">
                <a:solidFill>
                  <a:srgbClr val="92A3B8"/>
                </a:solidFill>
                <a:cs typeface="+mn-ea"/>
                <a:sym typeface="+mn-lt"/>
              </a:rPr>
              <a:t>4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D318432-FC21-5A5D-3F6C-52993416AE5D}"/>
              </a:ext>
            </a:extLst>
          </p:cNvPr>
          <p:cNvSpPr/>
          <p:nvPr/>
        </p:nvSpPr>
        <p:spPr>
          <a:xfrm>
            <a:off x="1177047" y="3235264"/>
            <a:ext cx="359923" cy="25040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2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123619" y="602680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4A5A69"/>
                </a:solidFill>
                <a:cs typeface="+mn-ea"/>
                <a:sym typeface="+mn-lt"/>
              </a:rPr>
              <a:t>Demo</a:t>
            </a:r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影片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70083" y="2667685"/>
            <a:ext cx="5084790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NTPU_</a:t>
            </a:r>
            <a:r>
              <a:rPr lang="zh-TW" altLang="en-US" dirty="0">
                <a:hlinkClick r:id="rId3"/>
              </a:rPr>
              <a:t>資訊工程專論</a:t>
            </a:r>
            <a:r>
              <a:rPr lang="en-US" altLang="zh-TW" dirty="0">
                <a:hlinkClick r:id="rId3"/>
              </a:rPr>
              <a:t>_</a:t>
            </a:r>
            <a:r>
              <a:rPr lang="zh-TW" altLang="en-US" dirty="0">
                <a:hlinkClick r:id="rId3"/>
              </a:rPr>
              <a:t>第一組</a:t>
            </a:r>
            <a:r>
              <a:rPr lang="en-US" altLang="zh-TW" dirty="0">
                <a:hlinkClick r:id="rId3"/>
              </a:rPr>
              <a:t>_Demo </a:t>
            </a:r>
            <a:r>
              <a:rPr lang="en-US" altLang="zh-TW" dirty="0" smtClean="0">
                <a:hlinkClick r:id="rId3"/>
              </a:rPr>
              <a:t>– YouTube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Or</a:t>
            </a:r>
          </a:p>
          <a:p>
            <a:endParaRPr lang="en-US" altLang="zh-TW" dirty="0"/>
          </a:p>
          <a:p>
            <a:r>
              <a:rPr lang="en-US" altLang="zh-TW" dirty="0"/>
              <a:t>https://youtu.be/uPp6S6Ass9U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74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EBAF07-0387-4482-800B-5492EEFB2B50}"/>
              </a:ext>
            </a:extLst>
          </p:cNvPr>
          <p:cNvSpPr txBox="1"/>
          <p:nvPr/>
        </p:nvSpPr>
        <p:spPr>
          <a:xfrm>
            <a:off x="2708267" y="309864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spc="300" dirty="0">
                <a:solidFill>
                  <a:srgbClr val="231E1F"/>
                </a:solidFill>
                <a:cs typeface="+mn-ea"/>
                <a:sym typeface="+mn-lt"/>
              </a:rPr>
              <a:t>摘要</a:t>
            </a:r>
            <a:endParaRPr lang="zh-CN" altLang="en-US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5E9D3B-FFF9-4F7E-AA00-2325AC6EE4D9}"/>
              </a:ext>
            </a:extLst>
          </p:cNvPr>
          <p:cNvSpPr txBox="1"/>
          <p:nvPr/>
        </p:nvSpPr>
        <p:spPr>
          <a:xfrm>
            <a:off x="1789104" y="3037094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29248D5-C5C4-43DC-A265-3F74DF3FFBD5}"/>
              </a:ext>
            </a:extLst>
          </p:cNvPr>
          <p:cNvSpPr/>
          <p:nvPr/>
        </p:nvSpPr>
        <p:spPr>
          <a:xfrm>
            <a:off x="2514410" y="3267447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230314-2E02-4B30-9054-4779C273DA91}"/>
              </a:ext>
            </a:extLst>
          </p:cNvPr>
          <p:cNvSpPr txBox="1"/>
          <p:nvPr/>
        </p:nvSpPr>
        <p:spPr>
          <a:xfrm>
            <a:off x="8239433" y="3098647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spc="300" dirty="0">
                <a:solidFill>
                  <a:srgbClr val="231E1F"/>
                </a:solidFill>
                <a:cs typeface="+mn-ea"/>
                <a:sym typeface="+mn-lt"/>
              </a:rPr>
              <a:t>程式架構及內容</a:t>
            </a:r>
            <a:endParaRPr lang="zh-CN" altLang="en-US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90482C-F472-4702-812A-BF6B6FD7E134}"/>
              </a:ext>
            </a:extLst>
          </p:cNvPr>
          <p:cNvSpPr txBox="1"/>
          <p:nvPr/>
        </p:nvSpPr>
        <p:spPr>
          <a:xfrm>
            <a:off x="7211957" y="3037094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BAF026F-3213-4170-92A4-D9E07511B4F2}"/>
              </a:ext>
            </a:extLst>
          </p:cNvPr>
          <p:cNvSpPr/>
          <p:nvPr/>
        </p:nvSpPr>
        <p:spPr>
          <a:xfrm>
            <a:off x="7937263" y="3267447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6313CD-AF96-4780-90A4-5B059244512B}"/>
              </a:ext>
            </a:extLst>
          </p:cNvPr>
          <p:cNvSpPr txBox="1"/>
          <p:nvPr/>
        </p:nvSpPr>
        <p:spPr>
          <a:xfrm>
            <a:off x="2708267" y="458710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spc="300" dirty="0">
                <a:solidFill>
                  <a:srgbClr val="231E1F"/>
                </a:solidFill>
                <a:cs typeface="+mn-ea"/>
                <a:sym typeface="+mn-lt"/>
              </a:rPr>
              <a:t>呈現結果</a:t>
            </a:r>
            <a:endParaRPr lang="zh-CN" altLang="en-US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40A6B6-65AF-484A-AD21-E987D1C56528}"/>
              </a:ext>
            </a:extLst>
          </p:cNvPr>
          <p:cNvSpPr txBox="1"/>
          <p:nvPr/>
        </p:nvSpPr>
        <p:spPr>
          <a:xfrm>
            <a:off x="1789104" y="4518489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CDD0062-E2BF-47D1-898B-DBB3871F672C}"/>
              </a:ext>
            </a:extLst>
          </p:cNvPr>
          <p:cNvSpPr/>
          <p:nvPr/>
        </p:nvSpPr>
        <p:spPr>
          <a:xfrm>
            <a:off x="2514410" y="4748842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FEF408-244A-4E28-BE30-D7F3C0AF3B95}"/>
              </a:ext>
            </a:extLst>
          </p:cNvPr>
          <p:cNvSpPr txBox="1"/>
          <p:nvPr/>
        </p:nvSpPr>
        <p:spPr>
          <a:xfrm>
            <a:off x="8239433" y="4587102"/>
            <a:ext cx="1959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spc="300" dirty="0">
                <a:solidFill>
                  <a:srgbClr val="231E1F"/>
                </a:solidFill>
                <a:cs typeface="+mn-ea"/>
                <a:sym typeface="+mn-lt"/>
              </a:rPr>
              <a:t>D</a:t>
            </a:r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emo</a:t>
            </a:r>
            <a:r>
              <a:rPr lang="zh-TW" altLang="en-US" sz="2400" b="1" spc="300" dirty="0">
                <a:solidFill>
                  <a:srgbClr val="231E1F"/>
                </a:solidFill>
                <a:cs typeface="+mn-ea"/>
                <a:sym typeface="+mn-lt"/>
              </a:rPr>
              <a:t>影片</a:t>
            </a:r>
            <a:endParaRPr lang="zh-CN" altLang="en-US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6C7994-4E43-4C2B-B79B-945F067F4EB3}"/>
              </a:ext>
            </a:extLst>
          </p:cNvPr>
          <p:cNvSpPr txBox="1"/>
          <p:nvPr/>
        </p:nvSpPr>
        <p:spPr>
          <a:xfrm>
            <a:off x="7211957" y="4518489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04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E51F88B-BA04-485C-8983-CF2A4FDE5709}"/>
              </a:ext>
            </a:extLst>
          </p:cNvPr>
          <p:cNvSpPr/>
          <p:nvPr/>
        </p:nvSpPr>
        <p:spPr>
          <a:xfrm>
            <a:off x="7937263" y="4748842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3A82EB-1636-4512-8C0C-C61F590A1DF0}"/>
              </a:ext>
            </a:extLst>
          </p:cNvPr>
          <p:cNvSpPr txBox="1"/>
          <p:nvPr/>
        </p:nvSpPr>
        <p:spPr>
          <a:xfrm>
            <a:off x="5400938" y="791623"/>
            <a:ext cx="13901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pc="300" dirty="0">
                <a:solidFill>
                  <a:schemeClr val="bg1"/>
                </a:solidFill>
                <a:cs typeface="+mn-ea"/>
                <a:sym typeface="+mn-lt"/>
              </a:rPr>
              <a:t>目</a:t>
            </a:r>
            <a:r>
              <a:rPr lang="zh-TW" altLang="en-US" sz="4400" b="1" spc="300" dirty="0">
                <a:solidFill>
                  <a:schemeClr val="bg1"/>
                </a:solidFill>
                <a:cs typeface="+mn-ea"/>
                <a:sym typeface="+mn-lt"/>
              </a:rPr>
              <a:t>錄</a:t>
            </a:r>
            <a:endParaRPr lang="zh-CN" altLang="en-US" sz="44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71EC023-AA7B-4D19-ACDB-C2284FB6D57F}"/>
              </a:ext>
            </a:extLst>
          </p:cNvPr>
          <p:cNvSpPr txBox="1"/>
          <p:nvPr/>
        </p:nvSpPr>
        <p:spPr>
          <a:xfrm>
            <a:off x="4920343" y="1580892"/>
            <a:ext cx="235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78384" y="1695635"/>
            <a:ext cx="2095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</a:rPr>
              <a:t>https://www.ypppt.com/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651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02DA6E-11BA-46E8-90F2-6D4224563A84}"/>
              </a:ext>
            </a:extLst>
          </p:cNvPr>
          <p:cNvSpPr txBox="1"/>
          <p:nvPr/>
        </p:nvSpPr>
        <p:spPr>
          <a:xfrm>
            <a:off x="2967275" y="2967335"/>
            <a:ext cx="668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5400" dirty="0">
                <a:solidFill>
                  <a:srgbClr val="4A5A69"/>
                </a:solidFill>
                <a:cs typeface="+mn-ea"/>
                <a:sym typeface="+mn-lt"/>
              </a:rPr>
              <a:t>Thanks for listening</a:t>
            </a:r>
            <a:endParaRPr lang="zh-CN" altLang="en-US" sz="5400" dirty="0">
              <a:solidFill>
                <a:srgbClr val="4A5A69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606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ABAC5F-D75D-418B-9034-D5B9A5AAED45}"/>
              </a:ext>
            </a:extLst>
          </p:cNvPr>
          <p:cNvSpPr txBox="1"/>
          <p:nvPr/>
        </p:nvSpPr>
        <p:spPr>
          <a:xfrm>
            <a:off x="2268061" y="3299571"/>
            <a:ext cx="13901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摘要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5AA6EC-16B1-4D59-86D3-06DA370F0105}"/>
              </a:ext>
            </a:extLst>
          </p:cNvPr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01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AB4AAF2-8A25-D6E0-72A7-C926E78241E5}"/>
              </a:ext>
            </a:extLst>
          </p:cNvPr>
          <p:cNvSpPr/>
          <p:nvPr/>
        </p:nvSpPr>
        <p:spPr>
          <a:xfrm>
            <a:off x="1177047" y="3235264"/>
            <a:ext cx="359923" cy="25040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87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ABAC5F-D75D-418B-9034-D5B9A5AAED45}"/>
              </a:ext>
            </a:extLst>
          </p:cNvPr>
          <p:cNvSpPr txBox="1"/>
          <p:nvPr/>
        </p:nvSpPr>
        <p:spPr>
          <a:xfrm>
            <a:off x="2243095" y="3299571"/>
            <a:ext cx="4403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程式架構及內容</a:t>
            </a:r>
            <a:endParaRPr lang="zh-CN" altLang="en-US" sz="44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5AA6EC-16B1-4D59-86D3-06DA370F0105}"/>
              </a:ext>
            </a:extLst>
          </p:cNvPr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02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B1E5B1E-0599-FB7C-EC45-1A7408EA3ED0}"/>
              </a:ext>
            </a:extLst>
          </p:cNvPr>
          <p:cNvSpPr/>
          <p:nvPr/>
        </p:nvSpPr>
        <p:spPr>
          <a:xfrm>
            <a:off x="1177047" y="3235264"/>
            <a:ext cx="359923" cy="25040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16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4926449" y="6026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履歷智能合約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pic>
        <p:nvPicPr>
          <p:cNvPr id="38" name="Picture 2" descr="首頁- 哇好">
            <a:extLst>
              <a:ext uri="{FF2B5EF4-FFF2-40B4-BE49-F238E27FC236}">
                <a16:creationId xmlns:a16="http://schemas.microsoft.com/office/drawing/2014/main" id="{4E70317C-A5E8-5F45-2D2E-4B4668DFD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499" y="1621962"/>
            <a:ext cx="1320591" cy="131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圖片 39" descr="商店, 市场图标在Shopping Filled Line Icons">
            <a:extLst>
              <a:ext uri="{FF2B5EF4-FFF2-40B4-BE49-F238E27FC236}">
                <a16:creationId xmlns:a16="http://schemas.microsoft.com/office/drawing/2014/main" id="{FEA5B9D1-FCAA-3332-7CC8-0F9AE0E29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947" y="4011439"/>
            <a:ext cx="1224599" cy="122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圖片 38" descr="一張含有 文字, 房間, 賭場 的圖片&#10;&#10;自動產生的描述">
            <a:extLst>
              <a:ext uri="{FF2B5EF4-FFF2-40B4-BE49-F238E27FC236}">
                <a16:creationId xmlns:a16="http://schemas.microsoft.com/office/drawing/2014/main" id="{D3197820-BD22-F90D-C0E3-828A5B4C25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81988" y1="11628" x2="81988" y2="11628"/>
                        <a14:foregroundMark x1="57143" y1="16279" x2="57143" y2="16279"/>
                      </a14:backgroundRemoval>
                    </a14:imgEffect>
                  </a14:imgLayer>
                </a14:imgProps>
              </a:ext>
            </a:extLst>
          </a:blip>
          <a:srcRect l="15728"/>
          <a:stretch/>
        </p:blipFill>
        <p:spPr>
          <a:xfrm>
            <a:off x="1112489" y="3998811"/>
            <a:ext cx="1224599" cy="1164118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82BE3327-8621-BD9E-D5A4-7562F6A1536C}"/>
              </a:ext>
            </a:extLst>
          </p:cNvPr>
          <p:cNvSpPr/>
          <p:nvPr/>
        </p:nvSpPr>
        <p:spPr>
          <a:xfrm>
            <a:off x="2627668" y="1458289"/>
            <a:ext cx="3009458" cy="1482737"/>
          </a:xfrm>
          <a:prstGeom prst="roundRect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Id</a:t>
            </a:r>
            <a:endParaRPr lang="en-US" altLang="zh-TW" sz="24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Owner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State</a:t>
            </a:r>
            <a:endParaRPr lang="zh-TW" altLang="en-US" sz="2400" dirty="0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838800BB-3ED0-C69A-A7A0-F919D8E757F9}"/>
              </a:ext>
            </a:extLst>
          </p:cNvPr>
          <p:cNvSpPr/>
          <p:nvPr/>
        </p:nvSpPr>
        <p:spPr>
          <a:xfrm>
            <a:off x="8304986" y="1286189"/>
            <a:ext cx="3200377" cy="1899138"/>
          </a:xfrm>
          <a:prstGeom prst="roundRect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Ingredient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Supply_Name</a:t>
            </a:r>
            <a:endParaRPr lang="en-US" altLang="zh-TW" sz="240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Supply_Address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Supply_Time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Group 6">
            <a:extLst>
              <a:ext uri="{FF2B5EF4-FFF2-40B4-BE49-F238E27FC236}">
                <a16:creationId xmlns:a16="http://schemas.microsoft.com/office/drawing/2014/main" id="{D6E0956F-6103-AB78-2935-A3360A01A8AE}"/>
              </a:ext>
            </a:extLst>
          </p:cNvPr>
          <p:cNvGrpSpPr/>
          <p:nvPr/>
        </p:nvGrpSpPr>
        <p:grpSpPr>
          <a:xfrm>
            <a:off x="1106188" y="1725589"/>
            <a:ext cx="1034111" cy="1037707"/>
            <a:chOff x="3563888" y="1923678"/>
            <a:chExt cx="900000" cy="900000"/>
          </a:xfrm>
        </p:grpSpPr>
        <p:sp>
          <p:nvSpPr>
            <p:cNvPr id="53" name="Rectangle 3">
              <a:extLst>
                <a:ext uri="{FF2B5EF4-FFF2-40B4-BE49-F238E27FC236}">
                  <a16:creationId xmlns:a16="http://schemas.microsoft.com/office/drawing/2014/main" id="{F2AA95F5-6478-8D4F-B55E-052D996FE6D2}"/>
                </a:ext>
              </a:extLst>
            </p:cNvPr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C1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54" name="Right Triangle 4">
              <a:extLst>
                <a:ext uri="{FF2B5EF4-FFF2-40B4-BE49-F238E27FC236}">
                  <a16:creationId xmlns:a16="http://schemas.microsoft.com/office/drawing/2014/main" id="{2E58B130-8895-556B-2089-91B8440A2962}"/>
                </a:ext>
              </a:extLst>
            </p:cNvPr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1" name="Rectangle 9">
            <a:extLst>
              <a:ext uri="{FF2B5EF4-FFF2-40B4-BE49-F238E27FC236}">
                <a16:creationId xmlns:a16="http://schemas.microsoft.com/office/drawing/2014/main" id="{52E89516-BDA5-F54D-EF69-D4E571325CDB}"/>
              </a:ext>
            </a:extLst>
          </p:cNvPr>
          <p:cNvSpPr/>
          <p:nvPr/>
        </p:nvSpPr>
        <p:spPr>
          <a:xfrm>
            <a:off x="1225195" y="1852839"/>
            <a:ext cx="370496" cy="3468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F15022E8-094F-B418-BC1A-0BAE73AEC4EA}"/>
              </a:ext>
            </a:extLst>
          </p:cNvPr>
          <p:cNvSpPr/>
          <p:nvPr/>
        </p:nvSpPr>
        <p:spPr>
          <a:xfrm>
            <a:off x="2627668" y="3972462"/>
            <a:ext cx="3200377" cy="2472499"/>
          </a:xfrm>
          <a:prstGeom prst="roundRect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Process</a:t>
            </a:r>
            <a:r>
              <a:rPr lang="en-US" altLang="zh-TW" sz="24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_Name</a:t>
            </a:r>
            <a:endParaRPr lang="en-US" altLang="zh-TW" sz="240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Process_Address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Process_Method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Expiration_Date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E38488C4-7F97-9FAE-FB40-DF464D0EA9F5}"/>
              </a:ext>
            </a:extLst>
          </p:cNvPr>
          <p:cNvSpPr/>
          <p:nvPr/>
        </p:nvSpPr>
        <p:spPr>
          <a:xfrm>
            <a:off x="8234646" y="3888108"/>
            <a:ext cx="3200377" cy="2683515"/>
          </a:xfrm>
          <a:prstGeom prst="roundRect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Good_Name</a:t>
            </a:r>
            <a:endParaRPr lang="en-US" altLang="zh-TW" sz="24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Agent_Name</a:t>
            </a:r>
            <a:endParaRPr lang="en-US" altLang="zh-TW" sz="240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Agent_Address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Proposed_Method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Customer_Service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5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712A0278-8C2E-8090-C49D-188D2E294160}"/>
              </a:ext>
            </a:extLst>
          </p:cNvPr>
          <p:cNvSpPr/>
          <p:nvPr/>
        </p:nvSpPr>
        <p:spPr>
          <a:xfrm>
            <a:off x="7393986" y="1662784"/>
            <a:ext cx="3967431" cy="4377447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935E49-30CD-5A15-7558-F14ABCCD95F0}"/>
              </a:ext>
            </a:extLst>
          </p:cNvPr>
          <p:cNvSpPr/>
          <p:nvPr/>
        </p:nvSpPr>
        <p:spPr>
          <a:xfrm>
            <a:off x="2160349" y="1664547"/>
            <a:ext cx="4237208" cy="2794002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285521" y="6026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網頁撰寫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14FEC91-32A1-C7F1-DB5C-3ECECF5EBFB5}"/>
              </a:ext>
            </a:extLst>
          </p:cNvPr>
          <p:cNvSpPr txBox="1"/>
          <p:nvPr/>
        </p:nvSpPr>
        <p:spPr>
          <a:xfrm>
            <a:off x="325709" y="1287406"/>
            <a:ext cx="1077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endParaRPr lang="zh-TW" altLang="en-US" sz="2400" dirty="0"/>
          </a:p>
        </p:txBody>
      </p:sp>
      <p:pic>
        <p:nvPicPr>
          <p:cNvPr id="38" name="圖片 37" descr="一張含有 文字 的圖片&#10;&#10;自動產生的描述">
            <a:extLst>
              <a:ext uri="{FF2B5EF4-FFF2-40B4-BE49-F238E27FC236}">
                <a16:creationId xmlns:a16="http://schemas.microsoft.com/office/drawing/2014/main" id="{D792D177-434B-93E2-223A-A02077A3FA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65" r="40732" b="40786"/>
          <a:stretch/>
        </p:blipFill>
        <p:spPr bwMode="auto">
          <a:xfrm>
            <a:off x="2352660" y="1846046"/>
            <a:ext cx="3844922" cy="2484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B3B41FC4-22F5-9E77-73A6-F799C54806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2" t="12458" r="27588"/>
          <a:stretch/>
        </p:blipFill>
        <p:spPr bwMode="auto">
          <a:xfrm>
            <a:off x="7651445" y="1846046"/>
            <a:ext cx="3452511" cy="401092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F71623C8-7A34-3E16-A331-114ADA4694DC}"/>
              </a:ext>
            </a:extLst>
          </p:cNvPr>
          <p:cNvSpPr/>
          <p:nvPr/>
        </p:nvSpPr>
        <p:spPr>
          <a:xfrm>
            <a:off x="1556426" y="4730936"/>
            <a:ext cx="4990289" cy="1747685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48E1D795-809B-5D19-D5E0-33366DD2C4C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1" t="12914" r="30573" b="58386"/>
          <a:stretch/>
        </p:blipFill>
        <p:spPr bwMode="auto">
          <a:xfrm>
            <a:off x="1775620" y="4877545"/>
            <a:ext cx="4533090" cy="14544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189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712A0278-8C2E-8090-C49D-188D2E294160}"/>
              </a:ext>
            </a:extLst>
          </p:cNvPr>
          <p:cNvSpPr/>
          <p:nvPr/>
        </p:nvSpPr>
        <p:spPr>
          <a:xfrm>
            <a:off x="6322978" y="2602354"/>
            <a:ext cx="5500272" cy="2760695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935E49-30CD-5A15-7558-F14ABCCD95F0}"/>
              </a:ext>
            </a:extLst>
          </p:cNvPr>
          <p:cNvSpPr/>
          <p:nvPr/>
        </p:nvSpPr>
        <p:spPr>
          <a:xfrm>
            <a:off x="694715" y="2220126"/>
            <a:ext cx="5064059" cy="3606742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285521" y="6026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網頁撰寫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14FEC91-32A1-C7F1-DB5C-3ECECF5EBFB5}"/>
              </a:ext>
            </a:extLst>
          </p:cNvPr>
          <p:cNvSpPr txBox="1"/>
          <p:nvPr/>
        </p:nvSpPr>
        <p:spPr>
          <a:xfrm>
            <a:off x="345164" y="1316745"/>
            <a:ext cx="1077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</a:t>
            </a:r>
            <a:endParaRPr lang="zh-TW" altLang="en-US" sz="2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CB41166-9585-D898-C428-A268E6A32C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53" y="2424148"/>
            <a:ext cx="4664024" cy="3117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1CD8987-BD85-C275-7014-4B0AF6AE67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20"/>
          <a:stretch/>
        </p:blipFill>
        <p:spPr bwMode="auto">
          <a:xfrm>
            <a:off x="6549534" y="2845545"/>
            <a:ext cx="5065292" cy="2274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746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712A0278-8C2E-8090-C49D-188D2E294160}"/>
              </a:ext>
            </a:extLst>
          </p:cNvPr>
          <p:cNvSpPr/>
          <p:nvPr/>
        </p:nvSpPr>
        <p:spPr>
          <a:xfrm>
            <a:off x="6313250" y="2220126"/>
            <a:ext cx="5500272" cy="3606742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935E49-30CD-5A15-7558-F14ABCCD95F0}"/>
              </a:ext>
            </a:extLst>
          </p:cNvPr>
          <p:cNvSpPr/>
          <p:nvPr/>
        </p:nvSpPr>
        <p:spPr>
          <a:xfrm>
            <a:off x="694715" y="2220126"/>
            <a:ext cx="5064059" cy="3606742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285521" y="6026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網頁撰寫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14FEC91-32A1-C7F1-DB5C-3ECECF5EBFB5}"/>
              </a:ext>
            </a:extLst>
          </p:cNvPr>
          <p:cNvSpPr txBox="1"/>
          <p:nvPr/>
        </p:nvSpPr>
        <p:spPr>
          <a:xfrm>
            <a:off x="345164" y="1316745"/>
            <a:ext cx="1077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lang="zh-TW" altLang="en-US" sz="2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C5E59EE-ACAB-3E70-82CF-0802B59E70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51" y="2470423"/>
            <a:ext cx="4635185" cy="3070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079D0F6-E071-50E6-64F1-04CB6E7C38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558" y="2382874"/>
            <a:ext cx="5201042" cy="3259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151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712A0278-8C2E-8090-C49D-188D2E294160}"/>
              </a:ext>
            </a:extLst>
          </p:cNvPr>
          <p:cNvSpPr/>
          <p:nvPr/>
        </p:nvSpPr>
        <p:spPr>
          <a:xfrm>
            <a:off x="6322978" y="1969255"/>
            <a:ext cx="5500272" cy="4178625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935E49-30CD-5A15-7558-F14ABCCD95F0}"/>
              </a:ext>
            </a:extLst>
          </p:cNvPr>
          <p:cNvSpPr/>
          <p:nvPr/>
        </p:nvSpPr>
        <p:spPr>
          <a:xfrm>
            <a:off x="694715" y="2220126"/>
            <a:ext cx="5064059" cy="3606742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285521" y="6026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4A5A69"/>
                </a:solidFill>
                <a:cs typeface="+mn-ea"/>
                <a:sym typeface="+mn-lt"/>
              </a:rPr>
              <a:t>網頁撰寫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14FEC91-32A1-C7F1-DB5C-3ECECF5EBFB5}"/>
              </a:ext>
            </a:extLst>
          </p:cNvPr>
          <p:cNvSpPr txBox="1"/>
          <p:nvPr/>
        </p:nvSpPr>
        <p:spPr>
          <a:xfrm>
            <a:off x="345164" y="1316745"/>
            <a:ext cx="1077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zh-TW" altLang="en-US" sz="2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711631A-B21D-4ABD-F420-12667CC477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07" y="2386182"/>
            <a:ext cx="4750540" cy="3226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E61B1CD-1B02-0AB5-4C7B-CEA020A379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681" y="2255196"/>
            <a:ext cx="5174865" cy="36067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5274287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203</Words>
  <Application>Microsoft Office PowerPoint</Application>
  <PresentationFormat>寬螢幕</PresentationFormat>
  <Paragraphs>72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微软雅黑</vt:lpstr>
      <vt:lpstr>宋体</vt:lpstr>
      <vt:lpstr>包图简圆体</vt:lpstr>
      <vt:lpstr>新細明體</vt:lpstr>
      <vt:lpstr>標楷體</vt:lpstr>
      <vt:lpstr>Arial</vt:lpstr>
      <vt:lpstr>Calibri</vt:lpstr>
      <vt:lpstr>Times New Roman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foo</cp:lastModifiedBy>
  <cp:revision>45</cp:revision>
  <dcterms:created xsi:type="dcterms:W3CDTF">2020-01-03T06:53:11Z</dcterms:created>
  <dcterms:modified xsi:type="dcterms:W3CDTF">2022-06-19T09:43:51Z</dcterms:modified>
</cp:coreProperties>
</file>