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9" r:id="rId7"/>
    <p:sldId id="260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FFFF"/>
    <a:srgbClr val="CCFFCC"/>
    <a:srgbClr val="CCCCFF"/>
    <a:srgbClr val="FFCC99"/>
    <a:srgbClr val="CCFFFF"/>
    <a:srgbClr val="66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D220-C79C-4FB1-9B1C-F0C6B107E0BD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BBA7-CDFB-4D6E-9785-CB7C9DE3D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EBBA7-CDFB-4D6E-9785-CB7C9DE3DD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6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EBBA7-CDFB-4D6E-9785-CB7C9DE3DD4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2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EBBA7-CDFB-4D6E-9785-CB7C9DE3DD4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50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EBBA7-CDFB-4D6E-9785-CB7C9DE3DD4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2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8EBA5-5AD6-5E57-A117-4AF7FAD6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97744E-53E3-F690-A1B3-B0129137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CA50E-BE2A-16CD-6372-ABCD42B1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FA517-4CB0-8FF8-DD24-BFF6A8A3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D3518-118C-7E3C-A081-B8B249DB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BD72-6CE0-A2B8-B87D-C708D5F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358E-989A-1C9C-BA5E-6607A606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588479-6286-9F61-4803-E831C23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48558-B9BB-65C5-C259-785BD149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55E05-55DC-00B0-B415-8EF41AF4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F2F4E7-70F3-BF3C-318C-CF65B29A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697E3-A1B5-3F82-2BBD-AE889D55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95AC3-E8CF-C5B3-2039-5C8D6B6B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BBA87-D837-D798-0E39-F912089D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DBD81-17C4-8682-B9A3-15A28E79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BC43F-A875-7904-76E8-18AA00DD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C73A-CAE6-7B08-79D3-668BA4F2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750FE-1289-F7A3-8A29-7169218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A322D-63F4-5ECD-822D-397FAE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B7F59-DED9-7A58-7028-1367D78D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5FA57-A608-9577-A68B-76A48DB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23F86-1F89-C5C8-6E95-CB9026C7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34F736-568F-AD66-6647-627C911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7EF3E-FCBC-1562-0891-9236CFB6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A1059-D097-EA5B-E983-DAA9664F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5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E9D24-28C2-8017-0D07-8B86C8E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78CB2-3386-5210-33ED-68194BD56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631B43-89DC-F38A-FB7F-3C6964D91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C62A82-721C-AD85-4289-160F8A0C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657B7-3C4D-424F-E522-DC128E4E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98CB75-DE61-F2AD-5DD8-3CEBBAE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0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17D73-729D-E1FA-675B-116C590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DE0435-1B4C-F83F-16E0-85ADD97A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477A7E-A270-F8F6-54BD-F9870582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2B4042-8451-FDDE-597F-45773F79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942F3D-6BC3-D2CA-4EA3-B1EF563BC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698FD3-8A2A-CF3B-6D36-038BE905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D0B4FD-B1D8-8FA4-9CB9-F868F9D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FF7BFC-6DB1-2327-BE33-C8995BF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0C72D-1B53-11F6-E359-FCB47916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003273-4C51-DFB4-F2F6-2E54DDE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0DEBC6-1AB8-9869-0BF9-478CF42B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8ED21-1C72-773A-CE04-DA17F7E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93ACBD-650A-0137-E6FD-344D7417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8C6FA7-9F4D-5195-E19C-30018A05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C826FA-862D-D52C-D1D8-4A8BFFEA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8EF3-202B-1E55-66B0-412F892D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A74FB-686B-BF7F-83A7-3C4907A9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CE32D9-975E-81BD-264B-92E5290B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FDAF27-269A-8392-9239-F1A0953B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F4C7D2-F852-AFED-CCC7-CE55C1AD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82019-7210-39CB-F832-55A101B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5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5F7A-7E6B-3F49-B5E1-FCEA714A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908690-A937-8009-36C9-A1D2CD09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1559-271A-1EF2-E8D7-530CC6DE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1A29D7-F16B-AFC7-1952-7496FD09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A9B4D6-91E3-9B2C-02A9-71C9E69F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D36E0E-9194-AF46-1EDA-363A059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3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D4FD85-B5F2-A15B-733E-AADEFF17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9BA02-7E44-317E-469E-CDBEC1B1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049DA-234C-CDA1-DC08-69469C6D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A149-950D-407D-8E01-42D05ABB1AC0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4D383-6C0F-236D-7868-A860025D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8DC5E-9862-9C76-91C6-B6366F4C8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2E37-B8AC-496D-A8CE-D7D017A7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7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1DFB-F793-D72C-0B6F-43CF4116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Project#2 CNN</a:t>
            </a:r>
            <a:endParaRPr lang="zh-TW" altLang="en-US" sz="6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E023F0-B57C-262D-DE8B-317FDF045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資工四 邱信瑋 </a:t>
            </a:r>
            <a:r>
              <a:rPr lang="en-US" altLang="zh-TW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410785018</a:t>
            </a:r>
            <a:endParaRPr lang="zh-TW" altLang="en-US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Different Batch Size(Based on CIFAR-100)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C643BC-122A-B979-380B-7266382A5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750" y="2051183"/>
            <a:ext cx="4584589" cy="2755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9EC3E4-53C9-33E4-0ABB-AA46B03A9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87" y="2051183"/>
            <a:ext cx="4584589" cy="2755631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BA738BD-522C-CE46-6400-3EC1A63B8B69}"/>
              </a:ext>
            </a:extLst>
          </p:cNvPr>
          <p:cNvSpPr/>
          <p:nvPr/>
        </p:nvSpPr>
        <p:spPr>
          <a:xfrm>
            <a:off x="6340864" y="2574524"/>
            <a:ext cx="1595774" cy="1518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C9A741-6840-A2D8-F60A-58359197861E}"/>
              </a:ext>
            </a:extLst>
          </p:cNvPr>
          <p:cNvSpPr txBox="1"/>
          <p:nvPr/>
        </p:nvSpPr>
        <p:spPr>
          <a:xfrm>
            <a:off x="1480" y="4350200"/>
            <a:ext cx="609452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Notice 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When the amount of data is large enough, you can reduce the batch size appropriately.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When the batch size is too small and the number of categories is relatively large, it may cause the loss function to oscillate without convergence.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Therefore, If the dataset is relatively small, then the full dataset can be used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4F0EA-D12C-6FA4-2C1F-CD195FE256B1}"/>
              </a:ext>
            </a:extLst>
          </p:cNvPr>
          <p:cNvSpPr txBox="1"/>
          <p:nvPr/>
        </p:nvSpPr>
        <p:spPr>
          <a:xfrm>
            <a:off x="6027198" y="500698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As the batch size increases, the number of epochs required to achieve the same </a:t>
            </a:r>
            <a:r>
              <a:rPr lang="en-US" altLang="zh-TW" dirty="0">
                <a:solidFill>
                  <a:srgbClr val="FF0000"/>
                </a:solidFill>
              </a:rPr>
              <a:t>loss function</a:t>
            </a:r>
            <a:r>
              <a:rPr lang="zh-TW" altLang="en-US" dirty="0">
                <a:solidFill>
                  <a:srgbClr val="FF0000"/>
                </a:solidFill>
              </a:rPr>
              <a:t> becomes more and more.</a:t>
            </a:r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7AC50D87-278B-7516-D328-C74ACFAD5B80}"/>
              </a:ext>
            </a:extLst>
          </p:cNvPr>
          <p:cNvSpPr/>
          <p:nvPr/>
        </p:nvSpPr>
        <p:spPr>
          <a:xfrm>
            <a:off x="5775113" y="3425484"/>
            <a:ext cx="504171" cy="17044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1C6C521-CE44-7A4C-108C-81954DAC3FD0}"/>
              </a:ext>
            </a:extLst>
          </p:cNvPr>
          <p:cNvSpPr txBox="1"/>
          <p:nvPr/>
        </p:nvSpPr>
        <p:spPr>
          <a:xfrm>
            <a:off x="4391560" y="2921168"/>
            <a:ext cx="34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/>
              <a:t>Thank you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0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6E6E8-B293-4A53-D4BE-F4E2809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Outline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A379E-C58D-7EFC-6048-C2ABB4BB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Compare BP and CNN accuracy on MNIST</a:t>
            </a:r>
          </a:p>
          <a:p>
            <a:r>
              <a:rPr lang="en-US" altLang="zh-TW" sz="3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My CNN Model </a:t>
            </a:r>
          </a:p>
          <a:p>
            <a:r>
              <a:rPr lang="en-US" altLang="zh-TW" sz="3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Hyperparameters Setting and Data Processing</a:t>
            </a:r>
          </a:p>
          <a:p>
            <a:pPr lvl="1"/>
            <a:r>
              <a:rPr lang="en-US" altLang="zh-TW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Whether do image processing</a:t>
            </a:r>
          </a:p>
          <a:p>
            <a:pPr lvl="1"/>
            <a:r>
              <a:rPr lang="en-US" altLang="zh-TW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Whether do reducing learning rate</a:t>
            </a:r>
          </a:p>
          <a:p>
            <a:pPr lvl="1"/>
            <a:r>
              <a:rPr lang="en-US" altLang="zh-TW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Different Batch size</a:t>
            </a:r>
          </a:p>
        </p:txBody>
      </p:sp>
    </p:spTree>
    <p:extLst>
      <p:ext uri="{BB962C8B-B14F-4D97-AF65-F5344CB8AC3E}">
        <p14:creationId xmlns:p14="http://schemas.microsoft.com/office/powerpoint/2010/main" val="2923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6E6E8-B293-4A53-D4BE-F4E28094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68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Compare BP and CNN accuracy on MNIST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E07C1F5-E157-8B87-FC61-F72AA173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44" y="2410067"/>
            <a:ext cx="5120286" cy="30452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486AA1-1224-CA0E-70B0-2A241E0B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05" y="2410066"/>
            <a:ext cx="5066451" cy="30452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FB2728-5D6A-D94C-12A5-EAA3B5B4311E}"/>
              </a:ext>
            </a:extLst>
          </p:cNvPr>
          <p:cNvSpPr txBox="1"/>
          <p:nvPr/>
        </p:nvSpPr>
        <p:spPr>
          <a:xfrm>
            <a:off x="3979415" y="5847710"/>
            <a:ext cx="6094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rgbClr val="FF0000"/>
                </a:solidFill>
              </a:rPr>
              <a:t>CNN is obviously better than BP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3CD9C2-74F6-E5F8-0B87-76905F81CA25}"/>
              </a:ext>
            </a:extLst>
          </p:cNvPr>
          <p:cNvSpPr txBox="1"/>
          <p:nvPr/>
        </p:nvSpPr>
        <p:spPr>
          <a:xfrm>
            <a:off x="3151517" y="3440502"/>
            <a:ext cx="31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 =&gt; CNN = 99.64,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     BP = 98.44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6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My CNN Model 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E1705F04-4F84-E0F1-6E70-A8C04D3D66F2}"/>
              </a:ext>
            </a:extLst>
          </p:cNvPr>
          <p:cNvGrpSpPr/>
          <p:nvPr/>
        </p:nvGrpSpPr>
        <p:grpSpPr>
          <a:xfrm>
            <a:off x="9878792" y="1067925"/>
            <a:ext cx="2380286" cy="4644801"/>
            <a:chOff x="9607415" y="1271225"/>
            <a:chExt cx="2380286" cy="4644801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AE9E62F-D0CE-65EE-17FD-9F466BB10F88}"/>
                </a:ext>
              </a:extLst>
            </p:cNvPr>
            <p:cNvSpPr/>
            <p:nvPr/>
          </p:nvSpPr>
          <p:spPr>
            <a:xfrm>
              <a:off x="9830667" y="2283363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9C519EC-1D48-ADDA-BDB4-037D338BE360}"/>
                </a:ext>
              </a:extLst>
            </p:cNvPr>
            <p:cNvSpPr/>
            <p:nvPr/>
          </p:nvSpPr>
          <p:spPr>
            <a:xfrm>
              <a:off x="9830667" y="2840317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DB79D6D0-173B-F2B9-CA90-713FBA845647}"/>
                </a:ext>
              </a:extLst>
            </p:cNvPr>
            <p:cNvSpPr/>
            <p:nvPr/>
          </p:nvSpPr>
          <p:spPr>
            <a:xfrm>
              <a:off x="9830667" y="3397271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1AEFCEC-78C4-E19D-0083-14D99962D1B3}"/>
                </a:ext>
              </a:extLst>
            </p:cNvPr>
            <p:cNvSpPr/>
            <p:nvPr/>
          </p:nvSpPr>
          <p:spPr>
            <a:xfrm>
              <a:off x="9830667" y="3954225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8DECAD52-9A6F-F334-D7E2-5DE59453D270}"/>
                </a:ext>
              </a:extLst>
            </p:cNvPr>
            <p:cNvSpPr/>
            <p:nvPr/>
          </p:nvSpPr>
          <p:spPr>
            <a:xfrm>
              <a:off x="9830667" y="4926810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83C9015-1719-4551-F4B4-20B73B5CF008}"/>
                </a:ext>
              </a:extLst>
            </p:cNvPr>
            <p:cNvSpPr/>
            <p:nvPr/>
          </p:nvSpPr>
          <p:spPr>
            <a:xfrm>
              <a:off x="9830667" y="5483764"/>
              <a:ext cx="432262" cy="4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F66A669B-45AE-1640-7725-FDBB4C81351B}"/>
                </a:ext>
              </a:extLst>
            </p:cNvPr>
            <p:cNvGrpSpPr/>
            <p:nvPr/>
          </p:nvGrpSpPr>
          <p:grpSpPr>
            <a:xfrm>
              <a:off x="9924809" y="4254660"/>
              <a:ext cx="243978" cy="672150"/>
              <a:chOff x="4394592" y="4235924"/>
              <a:chExt cx="243978" cy="672150"/>
            </a:xfrm>
          </p:grpSpPr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B3156106-36B3-46B3-4930-65CF5724FA56}"/>
                  </a:ext>
                </a:extLst>
              </p:cNvPr>
              <p:cNvSpPr txBox="1"/>
              <p:nvPr/>
            </p:nvSpPr>
            <p:spPr>
              <a:xfrm>
                <a:off x="4394592" y="4235924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D009B970-B97F-0D97-958B-2CCAFEB73EC2}"/>
                  </a:ext>
                </a:extLst>
              </p:cNvPr>
              <p:cNvSpPr txBox="1"/>
              <p:nvPr/>
            </p:nvSpPr>
            <p:spPr>
              <a:xfrm>
                <a:off x="4394592" y="4387333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7574827-D056-F1CD-B373-E711743EAD16}"/>
                  </a:ext>
                </a:extLst>
              </p:cNvPr>
              <p:cNvSpPr txBox="1"/>
              <p:nvPr/>
            </p:nvSpPr>
            <p:spPr>
              <a:xfrm>
                <a:off x="4394592" y="4538742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771CC4E6-5E49-0F09-E5C2-735A9B421805}"/>
                </a:ext>
              </a:extLst>
            </p:cNvPr>
            <p:cNvGrpSpPr/>
            <p:nvPr/>
          </p:nvGrpSpPr>
          <p:grpSpPr>
            <a:xfrm>
              <a:off x="10873508" y="2700762"/>
              <a:ext cx="432262" cy="2660078"/>
              <a:chOff x="6783186" y="2842953"/>
              <a:chExt cx="432262" cy="2660078"/>
            </a:xfrm>
          </p:grpSpPr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459A1CC5-1711-5068-6EC7-FCEAE4C249FB}"/>
                  </a:ext>
                </a:extLst>
              </p:cNvPr>
              <p:cNvSpPr/>
              <p:nvPr/>
            </p:nvSpPr>
            <p:spPr>
              <a:xfrm>
                <a:off x="6783186" y="3399907"/>
                <a:ext cx="432262" cy="4322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3D569214-E88F-0D7B-E961-EBA2FCDA6F33}"/>
                  </a:ext>
                </a:extLst>
              </p:cNvPr>
              <p:cNvSpPr/>
              <p:nvPr/>
            </p:nvSpPr>
            <p:spPr>
              <a:xfrm>
                <a:off x="6783186" y="3956861"/>
                <a:ext cx="432262" cy="4322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E476D20C-8C55-8735-1A35-D7E688B24522}"/>
                  </a:ext>
                </a:extLst>
              </p:cNvPr>
              <p:cNvSpPr/>
              <p:nvPr/>
            </p:nvSpPr>
            <p:spPr>
              <a:xfrm>
                <a:off x="6783186" y="5070769"/>
                <a:ext cx="432262" cy="4322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22A378C4-6753-4ED2-6DB7-7FF5C4C12319}"/>
                  </a:ext>
                </a:extLst>
              </p:cNvPr>
              <p:cNvSpPr/>
              <p:nvPr/>
            </p:nvSpPr>
            <p:spPr>
              <a:xfrm>
                <a:off x="6783186" y="2842953"/>
                <a:ext cx="432262" cy="4322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BC6CE64F-CB08-7AF3-A4D6-E6E6225E194F}"/>
                </a:ext>
              </a:extLst>
            </p:cNvPr>
            <p:cNvCxnSpPr>
              <a:cxnSpLocks/>
              <a:stCxn id="62" idx="6"/>
              <a:endCxn id="60" idx="2"/>
            </p:cNvCxnSpPr>
            <p:nvPr/>
          </p:nvCxnSpPr>
          <p:spPr>
            <a:xfrm>
              <a:off x="10262929" y="2499494"/>
              <a:ext cx="610579" cy="2645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A715CFA-4519-F8BE-97FD-7A7862C2B861}"/>
                </a:ext>
              </a:extLst>
            </p:cNvPr>
            <p:cNvCxnSpPr>
              <a:cxnSpLocks/>
              <a:stCxn id="63" idx="6"/>
              <a:endCxn id="60" idx="2"/>
            </p:cNvCxnSpPr>
            <p:nvPr/>
          </p:nvCxnSpPr>
          <p:spPr>
            <a:xfrm>
              <a:off x="10262929" y="3056448"/>
              <a:ext cx="610579" cy="2088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0C5AF61-341A-77F0-90B0-502CCE76C9D7}"/>
                </a:ext>
              </a:extLst>
            </p:cNvPr>
            <p:cNvCxnSpPr>
              <a:cxnSpLocks/>
              <a:stCxn id="64" idx="6"/>
              <a:endCxn id="60" idx="2"/>
            </p:cNvCxnSpPr>
            <p:nvPr/>
          </p:nvCxnSpPr>
          <p:spPr>
            <a:xfrm>
              <a:off x="10262929" y="3613402"/>
              <a:ext cx="610579" cy="153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83DD1FB-15C7-5C81-6490-585644CE79A5}"/>
                </a:ext>
              </a:extLst>
            </p:cNvPr>
            <p:cNvCxnSpPr>
              <a:cxnSpLocks/>
              <a:stCxn id="65" idx="6"/>
              <a:endCxn id="60" idx="2"/>
            </p:cNvCxnSpPr>
            <p:nvPr/>
          </p:nvCxnSpPr>
          <p:spPr>
            <a:xfrm>
              <a:off x="10262929" y="4170356"/>
              <a:ext cx="610579" cy="974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0BA79DA-3D7D-6C5A-D03B-03030197C21E}"/>
                </a:ext>
              </a:extLst>
            </p:cNvPr>
            <p:cNvCxnSpPr>
              <a:cxnSpLocks/>
              <a:stCxn id="66" idx="6"/>
              <a:endCxn id="60" idx="2"/>
            </p:cNvCxnSpPr>
            <p:nvPr/>
          </p:nvCxnSpPr>
          <p:spPr>
            <a:xfrm>
              <a:off x="10262929" y="5142941"/>
              <a:ext cx="610579" cy="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08E6965-B2DE-8174-56D5-92991A354AD4}"/>
                </a:ext>
              </a:extLst>
            </p:cNvPr>
            <p:cNvCxnSpPr>
              <a:cxnSpLocks/>
              <a:stCxn id="67" idx="6"/>
              <a:endCxn id="60" idx="2"/>
            </p:cNvCxnSpPr>
            <p:nvPr/>
          </p:nvCxnSpPr>
          <p:spPr>
            <a:xfrm flipV="1">
              <a:off x="10262929" y="5144709"/>
              <a:ext cx="610579" cy="55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F0696C1-FC1F-53BB-200C-97717790083E}"/>
                </a:ext>
              </a:extLst>
            </p:cNvPr>
            <p:cNvCxnSpPr>
              <a:stCxn id="62" idx="6"/>
              <a:endCxn id="61" idx="2"/>
            </p:cNvCxnSpPr>
            <p:nvPr/>
          </p:nvCxnSpPr>
          <p:spPr>
            <a:xfrm>
              <a:off x="10262929" y="2499494"/>
              <a:ext cx="610579" cy="417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DD73FE7-8947-416F-FB02-6CD41020C348}"/>
                </a:ext>
              </a:extLst>
            </p:cNvPr>
            <p:cNvCxnSpPr>
              <a:stCxn id="63" idx="6"/>
              <a:endCxn id="61" idx="2"/>
            </p:cNvCxnSpPr>
            <p:nvPr/>
          </p:nvCxnSpPr>
          <p:spPr>
            <a:xfrm flipV="1">
              <a:off x="10262929" y="2916893"/>
              <a:ext cx="610579" cy="13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9D97B07-6A58-817B-E87C-CDB2DE44699C}"/>
                </a:ext>
              </a:extLst>
            </p:cNvPr>
            <p:cNvCxnSpPr>
              <a:stCxn id="64" idx="6"/>
              <a:endCxn id="61" idx="2"/>
            </p:cNvCxnSpPr>
            <p:nvPr/>
          </p:nvCxnSpPr>
          <p:spPr>
            <a:xfrm flipV="1">
              <a:off x="10262929" y="2916893"/>
              <a:ext cx="610579" cy="69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16A8C61A-7DF3-4D38-1330-2E36BA5DFE23}"/>
                </a:ext>
              </a:extLst>
            </p:cNvPr>
            <p:cNvCxnSpPr>
              <a:stCxn id="65" idx="6"/>
              <a:endCxn id="61" idx="2"/>
            </p:cNvCxnSpPr>
            <p:nvPr/>
          </p:nvCxnSpPr>
          <p:spPr>
            <a:xfrm flipV="1">
              <a:off x="10262929" y="2916893"/>
              <a:ext cx="610579" cy="125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1F6971A-81D2-AE0E-23A2-C8C489E75DE3}"/>
                </a:ext>
              </a:extLst>
            </p:cNvPr>
            <p:cNvCxnSpPr>
              <a:stCxn id="66" idx="6"/>
              <a:endCxn id="61" idx="2"/>
            </p:cNvCxnSpPr>
            <p:nvPr/>
          </p:nvCxnSpPr>
          <p:spPr>
            <a:xfrm flipV="1">
              <a:off x="10262929" y="2916893"/>
              <a:ext cx="610579" cy="222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AE7792C-42D4-E12C-3ECE-60BFB25F32F5}"/>
                </a:ext>
              </a:extLst>
            </p:cNvPr>
            <p:cNvCxnSpPr>
              <a:stCxn id="67" idx="6"/>
              <a:endCxn id="61" idx="2"/>
            </p:cNvCxnSpPr>
            <p:nvPr/>
          </p:nvCxnSpPr>
          <p:spPr>
            <a:xfrm flipV="1">
              <a:off x="10262929" y="2916893"/>
              <a:ext cx="610579" cy="278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8E81FAF-5A05-776A-9756-7AA0C97CDFC6}"/>
                </a:ext>
              </a:extLst>
            </p:cNvPr>
            <p:cNvCxnSpPr>
              <a:stCxn id="62" idx="6"/>
              <a:endCxn id="57" idx="2"/>
            </p:cNvCxnSpPr>
            <p:nvPr/>
          </p:nvCxnSpPr>
          <p:spPr>
            <a:xfrm>
              <a:off x="10262929" y="2499494"/>
              <a:ext cx="610579" cy="974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9883032-B473-ACF4-214E-EC74C0E02704}"/>
                </a:ext>
              </a:extLst>
            </p:cNvPr>
            <p:cNvCxnSpPr>
              <a:stCxn id="63" idx="6"/>
              <a:endCxn id="57" idx="2"/>
            </p:cNvCxnSpPr>
            <p:nvPr/>
          </p:nvCxnSpPr>
          <p:spPr>
            <a:xfrm>
              <a:off x="10262929" y="3056448"/>
              <a:ext cx="610579" cy="417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CFC10B8-DD42-0A24-6257-4F658C3AB046}"/>
                </a:ext>
              </a:extLst>
            </p:cNvPr>
            <p:cNvCxnSpPr>
              <a:stCxn id="64" idx="6"/>
              <a:endCxn id="57" idx="2"/>
            </p:cNvCxnSpPr>
            <p:nvPr/>
          </p:nvCxnSpPr>
          <p:spPr>
            <a:xfrm flipV="1">
              <a:off x="10262929" y="3473847"/>
              <a:ext cx="610579" cy="13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621187C-86D9-8D60-9E96-34BD9871A34A}"/>
                </a:ext>
              </a:extLst>
            </p:cNvPr>
            <p:cNvCxnSpPr>
              <a:stCxn id="65" idx="6"/>
              <a:endCxn id="57" idx="2"/>
            </p:cNvCxnSpPr>
            <p:nvPr/>
          </p:nvCxnSpPr>
          <p:spPr>
            <a:xfrm flipV="1">
              <a:off x="10262929" y="3473847"/>
              <a:ext cx="610579" cy="69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CBF76FA-91E7-5235-FA98-26427A0F86A5}"/>
                </a:ext>
              </a:extLst>
            </p:cNvPr>
            <p:cNvCxnSpPr>
              <a:stCxn id="66" idx="6"/>
              <a:endCxn id="57" idx="2"/>
            </p:cNvCxnSpPr>
            <p:nvPr/>
          </p:nvCxnSpPr>
          <p:spPr>
            <a:xfrm flipV="1">
              <a:off x="10262929" y="3473847"/>
              <a:ext cx="610579" cy="1669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13F608F-E67A-6E21-7CA9-3CD78E06DFB1}"/>
                </a:ext>
              </a:extLst>
            </p:cNvPr>
            <p:cNvCxnSpPr>
              <a:stCxn id="67" idx="6"/>
              <a:endCxn id="57" idx="2"/>
            </p:cNvCxnSpPr>
            <p:nvPr/>
          </p:nvCxnSpPr>
          <p:spPr>
            <a:xfrm flipV="1">
              <a:off x="10262929" y="3473847"/>
              <a:ext cx="610579" cy="222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6C0A3E8-5641-9A6F-FFDF-E48F80DFB3E5}"/>
                </a:ext>
              </a:extLst>
            </p:cNvPr>
            <p:cNvCxnSpPr>
              <a:stCxn id="58" idx="2"/>
              <a:endCxn id="62" idx="6"/>
            </p:cNvCxnSpPr>
            <p:nvPr/>
          </p:nvCxnSpPr>
          <p:spPr>
            <a:xfrm flipH="1" flipV="1">
              <a:off x="10262929" y="2499494"/>
              <a:ext cx="610579" cy="153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5ACCB5E-AD80-E76A-8F2B-858A43C7B378}"/>
                </a:ext>
              </a:extLst>
            </p:cNvPr>
            <p:cNvCxnSpPr>
              <a:stCxn id="58" idx="2"/>
              <a:endCxn id="63" idx="6"/>
            </p:cNvCxnSpPr>
            <p:nvPr/>
          </p:nvCxnSpPr>
          <p:spPr>
            <a:xfrm flipH="1" flipV="1">
              <a:off x="10262929" y="3056448"/>
              <a:ext cx="610579" cy="974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EA0A301-123D-190D-8413-AA8FE95B5FEB}"/>
                </a:ext>
              </a:extLst>
            </p:cNvPr>
            <p:cNvCxnSpPr>
              <a:stCxn id="58" idx="2"/>
              <a:endCxn id="64" idx="6"/>
            </p:cNvCxnSpPr>
            <p:nvPr/>
          </p:nvCxnSpPr>
          <p:spPr>
            <a:xfrm flipH="1" flipV="1">
              <a:off x="10262929" y="3613402"/>
              <a:ext cx="610579" cy="417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9D699EC-545F-5D64-E22D-98F850903E86}"/>
                </a:ext>
              </a:extLst>
            </p:cNvPr>
            <p:cNvCxnSpPr>
              <a:stCxn id="58" idx="2"/>
              <a:endCxn id="65" idx="6"/>
            </p:cNvCxnSpPr>
            <p:nvPr/>
          </p:nvCxnSpPr>
          <p:spPr>
            <a:xfrm flipH="1">
              <a:off x="10262929" y="4030801"/>
              <a:ext cx="610579" cy="13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3BA5077-0555-5AA1-7F63-F5F3BF331573}"/>
                </a:ext>
              </a:extLst>
            </p:cNvPr>
            <p:cNvCxnSpPr>
              <a:stCxn id="58" idx="2"/>
              <a:endCxn id="66" idx="6"/>
            </p:cNvCxnSpPr>
            <p:nvPr/>
          </p:nvCxnSpPr>
          <p:spPr>
            <a:xfrm flipH="1">
              <a:off x="10262929" y="4030801"/>
              <a:ext cx="610579" cy="1112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491DBFB6-BEAD-F8DB-3963-1F1705498931}"/>
                </a:ext>
              </a:extLst>
            </p:cNvPr>
            <p:cNvCxnSpPr>
              <a:stCxn id="58" idx="2"/>
              <a:endCxn id="67" idx="6"/>
            </p:cNvCxnSpPr>
            <p:nvPr/>
          </p:nvCxnSpPr>
          <p:spPr>
            <a:xfrm flipH="1">
              <a:off x="10262929" y="4030801"/>
              <a:ext cx="610579" cy="1669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7A72D03-661E-97EB-E3E0-781D96AA9C2E}"/>
                </a:ext>
              </a:extLst>
            </p:cNvPr>
            <p:cNvCxnSpPr>
              <a:cxnSpLocks/>
              <a:endCxn id="67" idx="5"/>
            </p:cNvCxnSpPr>
            <p:nvPr/>
          </p:nvCxnSpPr>
          <p:spPr>
            <a:xfrm flipH="1">
              <a:off x="10199626" y="4587755"/>
              <a:ext cx="673882" cy="1264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53A7CA3A-D452-60AD-06E2-FEFF4D9113BC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 flipH="1">
              <a:off x="10262929" y="4587755"/>
              <a:ext cx="610579" cy="55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738AAF-B545-1933-B49C-B2F172D4202C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 flipV="1">
              <a:off x="10262929" y="4170356"/>
              <a:ext cx="610579" cy="417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7FBDD658-B8DE-C3B2-93A5-2ECAEA06D85A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262929" y="3613402"/>
              <a:ext cx="610579" cy="974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2FE21BE-6D57-F306-073F-6E234296D2B0}"/>
                </a:ext>
              </a:extLst>
            </p:cNvPr>
            <p:cNvCxnSpPr>
              <a:cxnSpLocks/>
              <a:endCxn id="63" idx="6"/>
            </p:cNvCxnSpPr>
            <p:nvPr/>
          </p:nvCxnSpPr>
          <p:spPr>
            <a:xfrm flipH="1" flipV="1">
              <a:off x="10262929" y="3056448"/>
              <a:ext cx="610579" cy="153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C488601-3086-B25B-D050-8AF04F72B4D2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 flipV="1">
              <a:off x="10262929" y="2499494"/>
              <a:ext cx="610579" cy="2088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81C917F-C744-9FAD-4696-43F31AA4B4A2}"/>
                </a:ext>
              </a:extLst>
            </p:cNvPr>
            <p:cNvGrpSpPr/>
            <p:nvPr/>
          </p:nvGrpSpPr>
          <p:grpSpPr>
            <a:xfrm>
              <a:off x="10825455" y="2889819"/>
              <a:ext cx="735627" cy="2260748"/>
              <a:chOff x="7116651" y="3226154"/>
              <a:chExt cx="735627" cy="2260748"/>
            </a:xfrm>
          </p:grpSpPr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861F096B-9C1E-6107-69DB-719EB1746D1A}"/>
                  </a:ext>
                </a:extLst>
              </p:cNvPr>
              <p:cNvSpPr/>
              <p:nvPr/>
            </p:nvSpPr>
            <p:spPr>
              <a:xfrm>
                <a:off x="7116651" y="3226154"/>
                <a:ext cx="735627" cy="1460590"/>
              </a:xfrm>
              <a:prstGeom prst="arc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404AD527-C76E-0071-2BF5-3C1EA7A90E93}"/>
                  </a:ext>
                </a:extLst>
              </p:cNvPr>
              <p:cNvSpPr/>
              <p:nvPr/>
            </p:nvSpPr>
            <p:spPr>
              <a:xfrm flipV="1">
                <a:off x="7116651" y="4026312"/>
                <a:ext cx="735627" cy="1460590"/>
              </a:xfrm>
              <a:prstGeom prst="arc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6BC59E-FED1-20D1-7984-6119D7F36EF4}"/>
                </a:ext>
              </a:extLst>
            </p:cNvPr>
            <p:cNvSpPr txBox="1"/>
            <p:nvPr/>
          </p:nvSpPr>
          <p:spPr>
            <a:xfrm>
              <a:off x="11205200" y="3621816"/>
              <a:ext cx="782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100</a:t>
              </a:r>
            </a:p>
            <a:p>
              <a:pPr algn="ctr"/>
              <a:r>
                <a:rPr lang="en-US" altLang="zh-TW" dirty="0"/>
                <a:t>nodes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4A5DD9C-046D-5221-6400-EF7382A4A284}"/>
                </a:ext>
              </a:extLst>
            </p:cNvPr>
            <p:cNvSpPr txBox="1"/>
            <p:nvPr/>
          </p:nvSpPr>
          <p:spPr>
            <a:xfrm>
              <a:off x="10618195" y="2031282"/>
              <a:ext cx="9428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Output</a:t>
              </a:r>
              <a:br>
                <a:rPr lang="en-US" altLang="zh-TW" dirty="0"/>
              </a:br>
              <a:r>
                <a:rPr lang="en-US" altLang="zh-TW" dirty="0"/>
                <a:t>nodes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05D466A-76F7-F195-C5C1-0193959BE212}"/>
                </a:ext>
              </a:extLst>
            </p:cNvPr>
            <p:cNvSpPr txBox="1"/>
            <p:nvPr/>
          </p:nvSpPr>
          <p:spPr>
            <a:xfrm>
              <a:off x="9607415" y="1271225"/>
              <a:ext cx="8787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Hidden</a:t>
              </a:r>
              <a:br>
                <a:rPr lang="en-US" altLang="zh-TW" dirty="0"/>
              </a:br>
              <a:r>
                <a:rPr lang="en-US" altLang="zh-TW" dirty="0"/>
                <a:t>nodes</a:t>
              </a:r>
            </a:p>
            <a:p>
              <a:pPr algn="ctr"/>
              <a:r>
                <a:rPr lang="en-US" altLang="zh-TW" dirty="0"/>
                <a:t>n = 512</a:t>
              </a:r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5EC9004A-5031-45B9-09A5-86BA92323A02}"/>
                </a:ext>
              </a:extLst>
            </p:cNvPr>
            <p:cNvGrpSpPr/>
            <p:nvPr/>
          </p:nvGrpSpPr>
          <p:grpSpPr>
            <a:xfrm>
              <a:off x="10982258" y="4159931"/>
              <a:ext cx="243978" cy="672150"/>
              <a:chOff x="4394592" y="4235924"/>
              <a:chExt cx="243978" cy="672150"/>
            </a:xfrm>
          </p:grpSpPr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AB6A9F-D29A-75EB-FF6C-DF2B034ED503}"/>
                  </a:ext>
                </a:extLst>
              </p:cNvPr>
              <p:cNvSpPr txBox="1"/>
              <p:nvPr/>
            </p:nvSpPr>
            <p:spPr>
              <a:xfrm>
                <a:off x="4394592" y="4235924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8EF84FF-F773-8BAD-AB71-92179DC1C958}"/>
                  </a:ext>
                </a:extLst>
              </p:cNvPr>
              <p:cNvSpPr txBox="1"/>
              <p:nvPr/>
            </p:nvSpPr>
            <p:spPr>
              <a:xfrm>
                <a:off x="4394592" y="4387333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389F8378-830F-B0A8-9E16-840D3988ECDE}"/>
                  </a:ext>
                </a:extLst>
              </p:cNvPr>
              <p:cNvSpPr txBox="1"/>
              <p:nvPr/>
            </p:nvSpPr>
            <p:spPr>
              <a:xfrm>
                <a:off x="4394592" y="4538742"/>
                <a:ext cx="24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</a:p>
            </p:txBody>
          </p:sp>
        </p:grp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29689B6C-737A-A71F-49CF-6577B3727B24}"/>
              </a:ext>
            </a:extLst>
          </p:cNvPr>
          <p:cNvGrpSpPr/>
          <p:nvPr/>
        </p:nvGrpSpPr>
        <p:grpSpPr>
          <a:xfrm>
            <a:off x="-414617" y="2783369"/>
            <a:ext cx="2996530" cy="1915354"/>
            <a:chOff x="-423048" y="2930850"/>
            <a:chExt cx="4015269" cy="256652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EE4239-6A99-67F1-9A54-2CF171F2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88" y="3497782"/>
              <a:ext cx="1999591" cy="1999590"/>
            </a:xfrm>
            <a:prstGeom prst="rect">
              <a:avLst/>
            </a:prstGeom>
          </p:spPr>
        </p:pic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4FEA6E20-6B35-389D-CBC0-9F2D368089CE}"/>
                </a:ext>
              </a:extLst>
            </p:cNvPr>
            <p:cNvSpPr txBox="1"/>
            <p:nvPr/>
          </p:nvSpPr>
          <p:spPr>
            <a:xfrm>
              <a:off x="-423048" y="2930850"/>
              <a:ext cx="4015269" cy="509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Image size = (32, 32)</a:t>
              </a:r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77755F-B05E-7028-D4EC-DA35857F6275}"/>
              </a:ext>
            </a:extLst>
          </p:cNvPr>
          <p:cNvSpPr txBox="1"/>
          <p:nvPr/>
        </p:nvSpPr>
        <p:spPr>
          <a:xfrm>
            <a:off x="11092409" y="4762601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F12E446-C9F6-29A1-E895-A2CA5BB67505}"/>
              </a:ext>
            </a:extLst>
          </p:cNvPr>
          <p:cNvSpPr/>
          <p:nvPr/>
        </p:nvSpPr>
        <p:spPr>
          <a:xfrm rot="16200000">
            <a:off x="1456048" y="3744934"/>
            <a:ext cx="2178144" cy="39457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128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899804CC-8EB3-7BB0-7800-2972AC633BDF}"/>
              </a:ext>
            </a:extLst>
          </p:cNvPr>
          <p:cNvSpPr/>
          <p:nvPr/>
        </p:nvSpPr>
        <p:spPr>
          <a:xfrm rot="16200000">
            <a:off x="2152518" y="3744934"/>
            <a:ext cx="2178144" cy="39457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128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95B7E0B-6C02-F1ED-8F6F-2FDA472C49D7}"/>
              </a:ext>
            </a:extLst>
          </p:cNvPr>
          <p:cNvSpPr/>
          <p:nvPr/>
        </p:nvSpPr>
        <p:spPr>
          <a:xfrm rot="16200000">
            <a:off x="3197871" y="3744934"/>
            <a:ext cx="2178144" cy="394572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256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A2A19FF7-FF6D-4906-3427-02B404329562}"/>
              </a:ext>
            </a:extLst>
          </p:cNvPr>
          <p:cNvSpPr/>
          <p:nvPr/>
        </p:nvSpPr>
        <p:spPr>
          <a:xfrm rot="16200000">
            <a:off x="3894341" y="3744934"/>
            <a:ext cx="2178144" cy="394572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256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2E300F5B-D61D-4B51-6B76-E2289EAC39F1}"/>
              </a:ext>
            </a:extLst>
          </p:cNvPr>
          <p:cNvSpPr/>
          <p:nvPr/>
        </p:nvSpPr>
        <p:spPr>
          <a:xfrm rot="16200000">
            <a:off x="4941735" y="3744934"/>
            <a:ext cx="2178144" cy="394572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836D5362-83AA-EB0C-89E2-E04D568F35A3}"/>
              </a:ext>
            </a:extLst>
          </p:cNvPr>
          <p:cNvSpPr/>
          <p:nvPr/>
        </p:nvSpPr>
        <p:spPr>
          <a:xfrm rot="16200000">
            <a:off x="5638205" y="3744934"/>
            <a:ext cx="2178144" cy="394572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9E97B8E6-170D-683E-75BF-0A3FB0C05626}"/>
              </a:ext>
            </a:extLst>
          </p:cNvPr>
          <p:cNvSpPr/>
          <p:nvPr/>
        </p:nvSpPr>
        <p:spPr>
          <a:xfrm rot="16200000">
            <a:off x="6705047" y="3744935"/>
            <a:ext cx="2178144" cy="39457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79D50D51-707B-832A-70FC-DDA095FC6062}"/>
              </a:ext>
            </a:extLst>
          </p:cNvPr>
          <p:cNvSpPr/>
          <p:nvPr/>
        </p:nvSpPr>
        <p:spPr>
          <a:xfrm rot="16200000">
            <a:off x="7401517" y="3744935"/>
            <a:ext cx="2178144" cy="39457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B62EBBF6-AF5F-FE9C-29C3-99EDC9E0379B}"/>
              </a:ext>
            </a:extLst>
          </p:cNvPr>
          <p:cNvSpPr/>
          <p:nvPr/>
        </p:nvSpPr>
        <p:spPr>
          <a:xfrm rot="16200000">
            <a:off x="8068032" y="3744934"/>
            <a:ext cx="2178144" cy="39457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3x3 conv, 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D98A8CDC-6ED7-2F07-EDAC-A97518736163}"/>
              </a:ext>
            </a:extLst>
          </p:cNvPr>
          <p:cNvSpPr/>
          <p:nvPr/>
        </p:nvSpPr>
        <p:spPr>
          <a:xfrm>
            <a:off x="9423146" y="3792990"/>
            <a:ext cx="549545" cy="197844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箭號: 向右 122">
            <a:extLst>
              <a:ext uri="{FF2B5EF4-FFF2-40B4-BE49-F238E27FC236}">
                <a16:creationId xmlns:a16="http://schemas.microsoft.com/office/drawing/2014/main" id="{728F875B-0633-C2F2-11CA-8D0A473FD195}"/>
              </a:ext>
            </a:extLst>
          </p:cNvPr>
          <p:cNvSpPr/>
          <p:nvPr/>
        </p:nvSpPr>
        <p:spPr>
          <a:xfrm>
            <a:off x="8041347" y="3814532"/>
            <a:ext cx="230897" cy="154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箭號: 向右 124">
            <a:extLst>
              <a:ext uri="{FF2B5EF4-FFF2-40B4-BE49-F238E27FC236}">
                <a16:creationId xmlns:a16="http://schemas.microsoft.com/office/drawing/2014/main" id="{6B8C7C03-DA89-4B37-25A8-F7CD2DD04DA2}"/>
              </a:ext>
            </a:extLst>
          </p:cNvPr>
          <p:cNvSpPr/>
          <p:nvPr/>
        </p:nvSpPr>
        <p:spPr>
          <a:xfrm>
            <a:off x="8719321" y="3814532"/>
            <a:ext cx="230897" cy="154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箭號: 向右 125">
            <a:extLst>
              <a:ext uri="{FF2B5EF4-FFF2-40B4-BE49-F238E27FC236}">
                <a16:creationId xmlns:a16="http://schemas.microsoft.com/office/drawing/2014/main" id="{22E3B729-B913-03EB-3D9C-35431C4636CA}"/>
              </a:ext>
            </a:extLst>
          </p:cNvPr>
          <p:cNvSpPr/>
          <p:nvPr/>
        </p:nvSpPr>
        <p:spPr>
          <a:xfrm>
            <a:off x="6267648" y="3813470"/>
            <a:ext cx="230897" cy="154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箭號: 向右 126">
            <a:extLst>
              <a:ext uri="{FF2B5EF4-FFF2-40B4-BE49-F238E27FC236}">
                <a16:creationId xmlns:a16="http://schemas.microsoft.com/office/drawing/2014/main" id="{6A70C6EB-D0C9-4569-3591-9BEE7F746997}"/>
              </a:ext>
            </a:extLst>
          </p:cNvPr>
          <p:cNvSpPr/>
          <p:nvPr/>
        </p:nvSpPr>
        <p:spPr>
          <a:xfrm>
            <a:off x="4523578" y="3813469"/>
            <a:ext cx="230897" cy="154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箭號: 向右 127">
            <a:extLst>
              <a:ext uri="{FF2B5EF4-FFF2-40B4-BE49-F238E27FC236}">
                <a16:creationId xmlns:a16="http://schemas.microsoft.com/office/drawing/2014/main" id="{1A73B325-0A0B-9C42-65D3-FA53A772CAEB}"/>
              </a:ext>
            </a:extLst>
          </p:cNvPr>
          <p:cNvSpPr/>
          <p:nvPr/>
        </p:nvSpPr>
        <p:spPr>
          <a:xfrm>
            <a:off x="2779080" y="3813469"/>
            <a:ext cx="230897" cy="154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箭號: 向右 129">
            <a:extLst>
              <a:ext uri="{FF2B5EF4-FFF2-40B4-BE49-F238E27FC236}">
                <a16:creationId xmlns:a16="http://schemas.microsoft.com/office/drawing/2014/main" id="{48F51D20-FCCC-1BC8-4572-55FD16EB966F}"/>
              </a:ext>
            </a:extLst>
          </p:cNvPr>
          <p:cNvSpPr/>
          <p:nvPr/>
        </p:nvSpPr>
        <p:spPr>
          <a:xfrm>
            <a:off x="6984779" y="3792689"/>
            <a:ext cx="549545" cy="197844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箭號: 向右 130">
            <a:extLst>
              <a:ext uri="{FF2B5EF4-FFF2-40B4-BE49-F238E27FC236}">
                <a16:creationId xmlns:a16="http://schemas.microsoft.com/office/drawing/2014/main" id="{19C4C90C-4FBE-A1EA-9ADE-5FF20C3DEDE4}"/>
              </a:ext>
            </a:extLst>
          </p:cNvPr>
          <p:cNvSpPr/>
          <p:nvPr/>
        </p:nvSpPr>
        <p:spPr>
          <a:xfrm>
            <a:off x="5236824" y="3792882"/>
            <a:ext cx="549545" cy="197844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箭號: 向右 131">
            <a:extLst>
              <a:ext uri="{FF2B5EF4-FFF2-40B4-BE49-F238E27FC236}">
                <a16:creationId xmlns:a16="http://schemas.microsoft.com/office/drawing/2014/main" id="{A471C848-2284-F378-1D71-CEB902D2FC6C}"/>
              </a:ext>
            </a:extLst>
          </p:cNvPr>
          <p:cNvSpPr/>
          <p:nvPr/>
        </p:nvSpPr>
        <p:spPr>
          <a:xfrm>
            <a:off x="3494464" y="3797487"/>
            <a:ext cx="549545" cy="197844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箭號: 向右 132">
            <a:extLst>
              <a:ext uri="{FF2B5EF4-FFF2-40B4-BE49-F238E27FC236}">
                <a16:creationId xmlns:a16="http://schemas.microsoft.com/office/drawing/2014/main" id="{D8C9B3D2-402D-AAC3-14A8-86F82A7A036C}"/>
              </a:ext>
            </a:extLst>
          </p:cNvPr>
          <p:cNvSpPr/>
          <p:nvPr/>
        </p:nvSpPr>
        <p:spPr>
          <a:xfrm>
            <a:off x="1755987" y="3792689"/>
            <a:ext cx="549545" cy="197844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C75007F0-9B0F-3FC5-46DE-B8897443D57E}"/>
              </a:ext>
            </a:extLst>
          </p:cNvPr>
          <p:cNvSpPr txBox="1"/>
          <p:nvPr/>
        </p:nvSpPr>
        <p:spPr>
          <a:xfrm rot="10800000">
            <a:off x="3384191" y="3718446"/>
            <a:ext cx="738664" cy="2317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MaxPooling2D (2X2)</a:t>
            </a:r>
          </a:p>
          <a:p>
            <a:r>
              <a:rPr lang="en-US" altLang="zh-TW" dirty="0"/>
              <a:t>Dropout(0.3)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FFF6572-2448-FFBB-056A-A2445CC0A09E}"/>
              </a:ext>
            </a:extLst>
          </p:cNvPr>
          <p:cNvSpPr txBox="1"/>
          <p:nvPr/>
        </p:nvSpPr>
        <p:spPr>
          <a:xfrm rot="10800000">
            <a:off x="5114401" y="3724203"/>
            <a:ext cx="738664" cy="2317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MaxPooling2D (2X2)</a:t>
            </a:r>
          </a:p>
          <a:p>
            <a:r>
              <a:rPr lang="en-US" altLang="zh-TW" dirty="0"/>
              <a:t>Dropout(0.3)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B248483A-1957-9203-6D3E-4CF85CB399ED}"/>
              </a:ext>
            </a:extLst>
          </p:cNvPr>
          <p:cNvSpPr txBox="1"/>
          <p:nvPr/>
        </p:nvSpPr>
        <p:spPr>
          <a:xfrm rot="10800000">
            <a:off x="6844609" y="3718446"/>
            <a:ext cx="738664" cy="2317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MaxPooling2D (2X2) Dropout(0.3)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C6622A93-5C3E-F04E-D780-54BF7E9B073A}"/>
              </a:ext>
            </a:extLst>
          </p:cNvPr>
          <p:cNvSpPr txBox="1"/>
          <p:nvPr/>
        </p:nvSpPr>
        <p:spPr>
          <a:xfrm rot="10800000">
            <a:off x="9297029" y="3718446"/>
            <a:ext cx="738664" cy="2317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MaxPooling2D (2X2) Dropout(0.3)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69B0A454-245D-0975-24FB-CF31187B01ED}"/>
              </a:ext>
            </a:extLst>
          </p:cNvPr>
          <p:cNvSpPr txBox="1"/>
          <p:nvPr/>
        </p:nvSpPr>
        <p:spPr>
          <a:xfrm rot="16200000" flipH="1">
            <a:off x="6016365" y="-1151066"/>
            <a:ext cx="569387" cy="6991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after every convolution </a:t>
            </a:r>
            <a:endParaRPr lang="zh-TW" alt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5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Hyperparameters Setting and Data Processing</a:t>
            </a:r>
            <a:endParaRPr lang="zh-TW" altLang="en-US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4CE8026-99B8-F551-31BB-7AFA18F61EA3}"/>
              </a:ext>
            </a:extLst>
          </p:cNvPr>
          <p:cNvSpPr txBox="1"/>
          <p:nvPr/>
        </p:nvSpPr>
        <p:spPr>
          <a:xfrm>
            <a:off x="10151496" y="4978861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4" name="圖片 83">
            <a:extLst>
              <a:ext uri="{FF2B5EF4-FFF2-40B4-BE49-F238E27FC236}">
                <a16:creationId xmlns:a16="http://schemas.microsoft.com/office/drawing/2014/main" id="{9D1B631C-6612-A1EE-EB2F-86429CF6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50" y="2944119"/>
            <a:ext cx="6015650" cy="3151562"/>
          </a:xfrm>
          <a:prstGeom prst="rect">
            <a:avLst/>
          </a:prstGeom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193323C9-1715-6733-F697-6F6073DDE8ED}"/>
              </a:ext>
            </a:extLst>
          </p:cNvPr>
          <p:cNvSpPr txBox="1"/>
          <p:nvPr/>
        </p:nvSpPr>
        <p:spPr>
          <a:xfrm>
            <a:off x="814237" y="1958523"/>
            <a:ext cx="9337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Data Processing</a:t>
            </a:r>
            <a:endParaRPr lang="en-US" altLang="zh-TW" sz="2400" dirty="0"/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ImageDataGenerator</a:t>
            </a:r>
            <a:r>
              <a:rPr lang="en-US" altLang="zh-TW" sz="2400" dirty="0"/>
              <a:t>() -&gt; rescale=1/255</a:t>
            </a:r>
            <a:r>
              <a:rPr lang="zh-TW" altLang="en-US" sz="2400" dirty="0"/>
              <a:t>、</a:t>
            </a:r>
            <a:r>
              <a:rPr lang="en-US" altLang="zh-TW" sz="2400" dirty="0"/>
              <a:t> </a:t>
            </a:r>
            <a:r>
              <a:rPr lang="en-US" altLang="zh-TW" sz="2400" dirty="0" err="1"/>
              <a:t>width_shift_range</a:t>
            </a:r>
            <a:r>
              <a:rPr lang="en-US" altLang="zh-TW" sz="2400" dirty="0"/>
              <a:t>…</a:t>
            </a:r>
          </a:p>
          <a:p>
            <a:pPr marL="800100" lvl="1" indent="-342900">
              <a:buAutoNum type="arabicPeriod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Hyperparamters</a:t>
            </a:r>
            <a:r>
              <a:rPr lang="en-US" altLang="zh-TW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Setting</a:t>
            </a:r>
            <a:endParaRPr lang="en-US" altLang="zh-TW" sz="2400" dirty="0"/>
          </a:p>
          <a:p>
            <a:pPr marL="800100" lvl="1" indent="-342900">
              <a:buAutoNum type="arabicPeriod"/>
            </a:pPr>
            <a:r>
              <a:rPr lang="en-US" altLang="zh-TW" sz="2400" dirty="0"/>
              <a:t>Network Structure</a:t>
            </a:r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BatchNormalization</a:t>
            </a:r>
            <a:r>
              <a:rPr lang="en-US" altLang="zh-TW" sz="2400" dirty="0"/>
              <a:t>()</a:t>
            </a:r>
          </a:p>
          <a:p>
            <a:pPr marL="800100" lvl="1" indent="-342900">
              <a:buAutoNum type="arabicPeriod"/>
            </a:pPr>
            <a:r>
              <a:rPr lang="en-US" altLang="zh-TW" sz="2400" dirty="0"/>
              <a:t>Dropout()</a:t>
            </a:r>
          </a:p>
          <a:p>
            <a:pPr marL="800100" lvl="1" indent="-342900"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Menlo"/>
              </a:rPr>
              <a:t>Optimizer -&gt; </a:t>
            </a:r>
            <a:r>
              <a:rPr lang="en-US" altLang="zh-TW" sz="2400" dirty="0"/>
              <a:t>Adam</a:t>
            </a:r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ReduceLROnPlateau</a:t>
            </a:r>
            <a:r>
              <a:rPr lang="en-US" altLang="zh-TW" sz="2400" dirty="0"/>
              <a:t>()</a:t>
            </a:r>
          </a:p>
          <a:p>
            <a:pPr marL="800100" lvl="1" indent="-342900">
              <a:buAutoNum type="arabicPeriod"/>
            </a:pPr>
            <a:r>
              <a:rPr lang="en-US" altLang="zh-TW" sz="2400" dirty="0"/>
              <a:t>Batch size</a:t>
            </a:r>
          </a:p>
          <a:p>
            <a:pPr marL="800100" lvl="1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91" name="箭號: 彎曲 90">
            <a:extLst>
              <a:ext uri="{FF2B5EF4-FFF2-40B4-BE49-F238E27FC236}">
                <a16:creationId xmlns:a16="http://schemas.microsoft.com/office/drawing/2014/main" id="{AEBB6515-BF22-01D9-52E5-5D88E231CFE4}"/>
              </a:ext>
            </a:extLst>
          </p:cNvPr>
          <p:cNvSpPr/>
          <p:nvPr/>
        </p:nvSpPr>
        <p:spPr>
          <a:xfrm rot="5400000">
            <a:off x="4659009" y="3061034"/>
            <a:ext cx="470517" cy="157488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33254D9-2685-2BF9-0755-20CA8FF1B32E}"/>
              </a:ext>
            </a:extLst>
          </p:cNvPr>
          <p:cNvSpPr txBox="1"/>
          <p:nvPr/>
        </p:nvSpPr>
        <p:spPr>
          <a:xfrm>
            <a:off x="3338003" y="2724670"/>
            <a:ext cx="79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need to use rotation (the accuracy will be reduced instead in CIFAR-100 dataset)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箭號: 上彎 93">
            <a:extLst>
              <a:ext uri="{FF2B5EF4-FFF2-40B4-BE49-F238E27FC236}">
                <a16:creationId xmlns:a16="http://schemas.microsoft.com/office/drawing/2014/main" id="{D96D2542-3317-C4E3-FBC6-DCA2727BF13D}"/>
              </a:ext>
            </a:extLst>
          </p:cNvPr>
          <p:cNvSpPr/>
          <p:nvPr/>
        </p:nvSpPr>
        <p:spPr>
          <a:xfrm rot="5400000">
            <a:off x="2849836" y="2441358"/>
            <a:ext cx="265663" cy="83228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50B4B76-B81E-6BF0-ED00-6683BB2D6DD9}"/>
              </a:ext>
            </a:extLst>
          </p:cNvPr>
          <p:cNvSpPr txBox="1"/>
          <p:nvPr/>
        </p:nvSpPr>
        <p:spPr>
          <a:xfrm>
            <a:off x="5417598" y="6095681"/>
            <a:ext cx="4818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after every convolution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31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Hyperparameters Setting and Data Processing</a:t>
            </a:r>
            <a:endParaRPr lang="zh-TW" altLang="en-US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4CE8026-99B8-F551-31BB-7AFA18F61EA3}"/>
              </a:ext>
            </a:extLst>
          </p:cNvPr>
          <p:cNvSpPr txBox="1"/>
          <p:nvPr/>
        </p:nvSpPr>
        <p:spPr>
          <a:xfrm>
            <a:off x="10151496" y="4978861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93323C9-1715-6733-F697-6F6073DDE8ED}"/>
              </a:ext>
            </a:extLst>
          </p:cNvPr>
          <p:cNvSpPr txBox="1"/>
          <p:nvPr/>
        </p:nvSpPr>
        <p:spPr>
          <a:xfrm>
            <a:off x="814237" y="1958523"/>
            <a:ext cx="9337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Data Processing</a:t>
            </a:r>
            <a:endParaRPr lang="en-US" altLang="zh-TW" sz="2400" dirty="0"/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ImageDataGenerator</a:t>
            </a:r>
            <a:r>
              <a:rPr lang="en-US" altLang="zh-TW" sz="2400" dirty="0"/>
              <a:t>() -&gt; rescale=1/255</a:t>
            </a:r>
            <a:r>
              <a:rPr lang="zh-TW" altLang="en-US" sz="2400" dirty="0"/>
              <a:t>、</a:t>
            </a:r>
            <a:r>
              <a:rPr lang="en-US" altLang="zh-TW" sz="2400" dirty="0"/>
              <a:t> </a:t>
            </a:r>
            <a:r>
              <a:rPr lang="en-US" altLang="zh-TW" sz="2400" dirty="0" err="1"/>
              <a:t>width_shift_range</a:t>
            </a:r>
            <a:r>
              <a:rPr lang="en-US" altLang="zh-TW" sz="2400" dirty="0"/>
              <a:t>…</a:t>
            </a:r>
          </a:p>
          <a:p>
            <a:pPr marL="800100" lvl="1" indent="-342900">
              <a:buAutoNum type="arabicPeriod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Hyperparamters</a:t>
            </a:r>
            <a:r>
              <a:rPr lang="en-US" altLang="zh-TW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Setting</a:t>
            </a:r>
            <a:endParaRPr lang="en-US" altLang="zh-TW" sz="2400" dirty="0"/>
          </a:p>
          <a:p>
            <a:pPr marL="800100" lvl="1" indent="-342900">
              <a:buAutoNum type="arabicPeriod"/>
            </a:pPr>
            <a:r>
              <a:rPr lang="en-US" altLang="zh-TW" sz="2400" dirty="0"/>
              <a:t>Network Structure</a:t>
            </a:r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BatchNormalization</a:t>
            </a:r>
            <a:r>
              <a:rPr lang="en-US" altLang="zh-TW" sz="2400" dirty="0"/>
              <a:t>()</a:t>
            </a:r>
          </a:p>
          <a:p>
            <a:pPr marL="800100" lvl="1" indent="-342900">
              <a:buAutoNum type="arabicPeriod"/>
            </a:pPr>
            <a:r>
              <a:rPr lang="en-US" altLang="zh-TW" sz="2400" dirty="0"/>
              <a:t>Dropout()</a:t>
            </a:r>
          </a:p>
          <a:p>
            <a:pPr marL="800100" lvl="1" indent="-342900"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Menlo"/>
              </a:rPr>
              <a:t>Optimizer -&gt; </a:t>
            </a:r>
            <a:r>
              <a:rPr lang="en-US" altLang="zh-TW" sz="2400" dirty="0"/>
              <a:t>Adam</a:t>
            </a:r>
          </a:p>
          <a:p>
            <a:pPr marL="800100" lvl="1" indent="-342900">
              <a:buAutoNum type="arabicPeriod"/>
            </a:pPr>
            <a:r>
              <a:rPr lang="en-US" altLang="zh-TW" sz="2400" dirty="0" err="1"/>
              <a:t>ReduceLROnPlateau</a:t>
            </a:r>
            <a:r>
              <a:rPr lang="en-US" altLang="zh-TW" sz="2400" dirty="0"/>
              <a:t>()</a:t>
            </a:r>
          </a:p>
          <a:p>
            <a:pPr marL="800100" lvl="1" indent="-342900">
              <a:buAutoNum type="arabicPeriod"/>
            </a:pPr>
            <a:r>
              <a:rPr lang="en-US" altLang="zh-TW" sz="2400" dirty="0"/>
              <a:t>Batch size</a:t>
            </a:r>
          </a:p>
          <a:p>
            <a:pPr marL="800100" lvl="1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33254D9-2685-2BF9-0755-20CA8FF1B32E}"/>
              </a:ext>
            </a:extLst>
          </p:cNvPr>
          <p:cNvSpPr txBox="1"/>
          <p:nvPr/>
        </p:nvSpPr>
        <p:spPr>
          <a:xfrm>
            <a:off x="3338003" y="2724670"/>
            <a:ext cx="79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need to use rotation (the accuracy will be reduced instead in </a:t>
            </a:r>
            <a:r>
              <a:rPr lang="en-US" altLang="zh-TW" dirty="0" err="1">
                <a:solidFill>
                  <a:srgbClr val="FF0000"/>
                </a:solidFill>
              </a:rPr>
              <a:t>cifar</a:t>
            </a:r>
            <a:r>
              <a:rPr lang="en-US" altLang="zh-TW" dirty="0">
                <a:solidFill>
                  <a:srgbClr val="FF0000"/>
                </a:solidFill>
              </a:rPr>
              <a:t> 100 dataset)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箭號: 上彎 93">
            <a:extLst>
              <a:ext uri="{FF2B5EF4-FFF2-40B4-BE49-F238E27FC236}">
                <a16:creationId xmlns:a16="http://schemas.microsoft.com/office/drawing/2014/main" id="{D96D2542-3317-C4E3-FBC6-DCA2727BF13D}"/>
              </a:ext>
            </a:extLst>
          </p:cNvPr>
          <p:cNvSpPr/>
          <p:nvPr/>
        </p:nvSpPr>
        <p:spPr>
          <a:xfrm rot="5400000">
            <a:off x="2849836" y="2441358"/>
            <a:ext cx="265663" cy="83228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373EC5-F6D7-A677-6847-B75D4C2F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35" y="3094002"/>
            <a:ext cx="4426603" cy="2978363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7E9EF2DF-DCF2-5B2F-5861-A904A2EEFA68}"/>
              </a:ext>
            </a:extLst>
          </p:cNvPr>
          <p:cNvSpPr/>
          <p:nvPr/>
        </p:nvSpPr>
        <p:spPr>
          <a:xfrm>
            <a:off x="4614140" y="3921022"/>
            <a:ext cx="1737451" cy="230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05A1C8-DB48-4497-206B-7DD32D2DECC7}"/>
              </a:ext>
            </a:extLst>
          </p:cNvPr>
          <p:cNvSpPr txBox="1"/>
          <p:nvPr/>
        </p:nvSpPr>
        <p:spPr>
          <a:xfrm>
            <a:off x="4044484" y="4157676"/>
            <a:ext cx="308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slow down vanishing gradient</a:t>
            </a:r>
          </a:p>
        </p:txBody>
      </p:sp>
    </p:spTree>
    <p:extLst>
      <p:ext uri="{BB962C8B-B14F-4D97-AF65-F5344CB8AC3E}">
        <p14:creationId xmlns:p14="http://schemas.microsoft.com/office/powerpoint/2010/main" val="36814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Accuracy (Demo)</a:t>
            </a:r>
            <a:endParaRPr lang="zh-TW" altLang="en-US" sz="4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F3154-E169-69EC-0A58-72F29C7A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8E82FA6-9657-D286-2947-B600D2FA5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3F361B-CB46-2C16-9E32-4D5D3B08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04" y="2734829"/>
            <a:ext cx="5978067" cy="2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Whether do image processing(Based on CIFAR-100)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A9B7D9-DEEC-EFE0-7937-43E9B9C8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6" y="2051184"/>
            <a:ext cx="4584589" cy="2755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B385F4-79A1-2C7E-63F7-6502DB93C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31" y="2051183"/>
            <a:ext cx="4584589" cy="2755631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846A4DD2-1C54-AC03-8819-781520934709}"/>
              </a:ext>
            </a:extLst>
          </p:cNvPr>
          <p:cNvSpPr/>
          <p:nvPr/>
        </p:nvSpPr>
        <p:spPr>
          <a:xfrm>
            <a:off x="1404879" y="2388093"/>
            <a:ext cx="1595774" cy="1518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8555300-C5B5-4370-2011-69300F3C4587}"/>
              </a:ext>
            </a:extLst>
          </p:cNvPr>
          <p:cNvSpPr/>
          <p:nvPr/>
        </p:nvSpPr>
        <p:spPr>
          <a:xfrm>
            <a:off x="7975833" y="2669957"/>
            <a:ext cx="2811287" cy="1518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D2BF08-368B-C5D8-98F2-E20B9D80E22A}"/>
              </a:ext>
            </a:extLst>
          </p:cNvPr>
          <p:cNvSpPr txBox="1"/>
          <p:nvPr/>
        </p:nvSpPr>
        <p:spPr>
          <a:xfrm>
            <a:off x="1042386" y="5038052"/>
            <a:ext cx="4923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The test data set does not have graphics that are too difficult to distinguish, therefore, </a:t>
            </a:r>
            <a:r>
              <a:rPr lang="en-US" altLang="zh-TW" dirty="0">
                <a:solidFill>
                  <a:srgbClr val="FF0000"/>
                </a:solidFill>
              </a:rPr>
              <a:t>the image processing </a:t>
            </a:r>
            <a:r>
              <a:rPr lang="zh-TW" altLang="en-US" dirty="0">
                <a:solidFill>
                  <a:srgbClr val="FF0000"/>
                </a:solidFill>
              </a:rPr>
              <a:t>reduces the accuracy at the beginning</a:t>
            </a:r>
            <a:r>
              <a:rPr lang="zh-TW" altLang="en-US" dirty="0"/>
              <a:t>.</a:t>
            </a:r>
          </a:p>
        </p:txBody>
      </p:sp>
      <p:sp>
        <p:nvSpPr>
          <p:cNvPr id="12" name="箭號: 弧形右彎 11">
            <a:extLst>
              <a:ext uri="{FF2B5EF4-FFF2-40B4-BE49-F238E27FC236}">
                <a16:creationId xmlns:a16="http://schemas.microsoft.com/office/drawing/2014/main" id="{FDFA9385-F0FF-434A-6663-C828F1BC41B7}"/>
              </a:ext>
            </a:extLst>
          </p:cNvPr>
          <p:cNvSpPr/>
          <p:nvPr/>
        </p:nvSpPr>
        <p:spPr>
          <a:xfrm>
            <a:off x="741289" y="3177950"/>
            <a:ext cx="442393" cy="2020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094F36-9E7A-EFD0-97BB-6EF7A57B4CBB}"/>
              </a:ext>
            </a:extLst>
          </p:cNvPr>
          <p:cNvSpPr txBox="1"/>
          <p:nvPr/>
        </p:nvSpPr>
        <p:spPr>
          <a:xfrm>
            <a:off x="6282431" y="5038052"/>
            <a:ext cx="4441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Doing image processing can effectively reduce the loss function in the end</a:t>
            </a: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261877C3-155E-6F2D-2911-8B41903149C5}"/>
              </a:ext>
            </a:extLst>
          </p:cNvPr>
          <p:cNvSpPr/>
          <p:nvPr/>
        </p:nvSpPr>
        <p:spPr>
          <a:xfrm>
            <a:off x="10542979" y="3990791"/>
            <a:ext cx="442393" cy="16320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24B904-BCA4-F0CD-511D-6E53CEE16BE6}"/>
              </a:ext>
            </a:extLst>
          </p:cNvPr>
          <p:cNvSpPr txBox="1"/>
          <p:nvPr/>
        </p:nvSpPr>
        <p:spPr>
          <a:xfrm>
            <a:off x="4428226" y="2064987"/>
            <a:ext cx="27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Acc=&gt; 66.6% vs 64.8%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F2928-95E8-C29B-FC9E-283D4C2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Whether do reducing learning </a:t>
            </a:r>
            <a:r>
              <a:rPr lang="en-US" altLang="zh-TW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TW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ate(Based on CIFAR-100)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4AA866-72BB-6A29-3E7F-25898DB6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65" y="2051182"/>
            <a:ext cx="4584589" cy="27556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4F402A-7C6A-4D8B-459A-B72C05EA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95" y="2051182"/>
            <a:ext cx="4584589" cy="275563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243E57-9D8E-53D9-D9CC-4D14533A6634}"/>
              </a:ext>
            </a:extLst>
          </p:cNvPr>
          <p:cNvSpPr txBox="1"/>
          <p:nvPr/>
        </p:nvSpPr>
        <p:spPr>
          <a:xfrm>
            <a:off x="6533966" y="5167307"/>
            <a:ext cx="43589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The loss function is jittering </a:t>
            </a:r>
            <a:r>
              <a:rPr lang="en-US" altLang="zh-TW" sz="2000" dirty="0">
                <a:solidFill>
                  <a:srgbClr val="FF0000"/>
                </a:solidFill>
              </a:rPr>
              <a:t>if we don’t use reducing learning rate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箭號: 弧形左彎 13">
            <a:extLst>
              <a:ext uri="{FF2B5EF4-FFF2-40B4-BE49-F238E27FC236}">
                <a16:creationId xmlns:a16="http://schemas.microsoft.com/office/drawing/2014/main" id="{4421EFB3-9B2D-6841-FA5A-B7D8476618A0}"/>
              </a:ext>
            </a:extLst>
          </p:cNvPr>
          <p:cNvSpPr/>
          <p:nvPr/>
        </p:nvSpPr>
        <p:spPr>
          <a:xfrm>
            <a:off x="10653204" y="3428997"/>
            <a:ext cx="513801" cy="17383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458</Words>
  <Application>Microsoft Office PowerPoint</Application>
  <PresentationFormat>寬螢幕</PresentationFormat>
  <Paragraphs>92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Menlo</vt:lpstr>
      <vt:lpstr>Arial</vt:lpstr>
      <vt:lpstr>Calibri</vt:lpstr>
      <vt:lpstr>Calibri Light</vt:lpstr>
      <vt:lpstr>Microsoft Sans Serif</vt:lpstr>
      <vt:lpstr>Times New Roman</vt:lpstr>
      <vt:lpstr>Office 佈景主題</vt:lpstr>
      <vt:lpstr>Project#2 CNN</vt:lpstr>
      <vt:lpstr>Outline</vt:lpstr>
      <vt:lpstr>Compare BP and CNN accuracy on MNIST</vt:lpstr>
      <vt:lpstr>My CNN Model </vt:lpstr>
      <vt:lpstr>Hyperparameters Setting and Data Processing</vt:lpstr>
      <vt:lpstr>Hyperparameters Setting and Data Processing</vt:lpstr>
      <vt:lpstr>Accuracy (Demo)</vt:lpstr>
      <vt:lpstr>Whether do image processing(Based on CIFAR-100)</vt:lpstr>
      <vt:lpstr>Whether do reducing learning rate(Based on CIFAR-100)</vt:lpstr>
      <vt:lpstr>Different Batch Size(Based on CIFAR-100)</vt:lpstr>
      <vt:lpstr>PowerPoint 簡報</vt:lpstr>
    </vt:vector>
  </TitlesOfParts>
  <Company>National Taipei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Project#2 CNN</dc:title>
  <dc:creator>旻軒 李</dc:creator>
  <cp:lastModifiedBy>佩旻 溫</cp:lastModifiedBy>
  <cp:revision>35</cp:revision>
  <dcterms:created xsi:type="dcterms:W3CDTF">2022-05-12T05:43:54Z</dcterms:created>
  <dcterms:modified xsi:type="dcterms:W3CDTF">2022-11-25T02:20:43Z</dcterms:modified>
</cp:coreProperties>
</file>