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8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8200" y="314431"/>
            <a:ext cx="177482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90200"/>
            <a:ext cx="592455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t.gov.tw/most/attachments/9149925d-ec63-40b0-8ec8-c583008a43c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GRCzLBWuGT3G7G87e3tZ0LQ-ivWVxA0JYlIxfV63kc/ed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_guE7JNnY&amp;ab_channel=Hung-yiLee" TargetMode="External"/><Relationship Id="rId7" Type="http://schemas.openxmlformats.org/officeDocument/2006/relationships/hyperlink" Target="http://pytorch.org/vision/stable/index.html" TargetMode="External"/><Relationship Id="rId2" Type="http://schemas.openxmlformats.org/officeDocument/2006/relationships/hyperlink" Target="https://speech.ee.ntu.edu.tw/~tlkagk/courses/ML_2016/Lecture/semi%20(v3)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arxiv.org/abs/1911.04252" TargetMode="External"/><Relationship Id="rId4" Type="http://schemas.openxmlformats.org/officeDocument/2006/relationships/hyperlink" Target="https://arxiv.org/abs/1905.0224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3040c87b4dfd7b68d415f215f16525df" TargetMode="External"/><Relationship Id="rId2" Type="http://schemas.openxmlformats.org/officeDocument/2006/relationships/hyperlink" Target="https://www.kaggle.com/t/840f2569379344aeae138201bfbcf23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4KA2xeGpUuIiTblYP8KajIakGMONwZRC?authuser=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8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3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8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3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8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8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4940" y="1972666"/>
            <a:ext cx="762805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50" dirty="0">
                <a:solidFill>
                  <a:srgbClr val="EE6C00"/>
                </a:solidFill>
                <a:latin typeface="+mj-lt"/>
                <a:cs typeface="Tahoma"/>
              </a:rPr>
              <a:t>Machine Learning HW3 - Image Classiﬁcation</a:t>
            </a:r>
            <a:endParaRPr sz="3400" spc="-150" dirty="0"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873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Semi-supervised Learning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61047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There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many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ways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semi-supervised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learning.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685D46"/>
                </a:solidFill>
                <a:latin typeface="Microsoft Sans Serif"/>
                <a:cs typeface="Microsoft Sans Serif"/>
              </a:rPr>
              <a:t>E.g.,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generate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pseudo-labels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unlabeled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them.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1112" y="2707000"/>
            <a:ext cx="996950" cy="879475"/>
            <a:chOff x="1071112" y="2707000"/>
            <a:chExt cx="996950" cy="879475"/>
          </a:xfrm>
        </p:grpSpPr>
        <p:sp>
          <p:nvSpPr>
            <p:cNvPr id="5" name="object 5"/>
            <p:cNvSpPr/>
            <p:nvPr/>
          </p:nvSpPr>
          <p:spPr>
            <a:xfrm>
              <a:off x="1075875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493712" y="869524"/>
                  </a:move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0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0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4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4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close/>
                </a:path>
              </a:pathLst>
            </a:custGeom>
            <a:solidFill>
              <a:srgbClr val="D0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5875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987424" y="144920"/>
                  </a:moveTo>
                  <a:lnTo>
                    <a:pt x="982071" y="166336"/>
                  </a:lnTo>
                  <a:lnTo>
                    <a:pt x="966521" y="186775"/>
                  </a:lnTo>
                  <a:lnTo>
                    <a:pt x="907884" y="223831"/>
                  </a:lnTo>
                  <a:lnTo>
                    <a:pt x="866325" y="239999"/>
                  </a:lnTo>
                  <a:lnTo>
                    <a:pt x="817624" y="254294"/>
                  </a:lnTo>
                  <a:lnTo>
                    <a:pt x="762544" y="266493"/>
                  </a:lnTo>
                  <a:lnTo>
                    <a:pt x="701849" y="276372"/>
                  </a:lnTo>
                  <a:lnTo>
                    <a:pt x="636303" y="283705"/>
                  </a:lnTo>
                  <a:lnTo>
                    <a:pt x="566669" y="288270"/>
                  </a:lnTo>
                  <a:lnTo>
                    <a:pt x="493712" y="289841"/>
                  </a:lnTo>
                  <a:lnTo>
                    <a:pt x="420755" y="288270"/>
                  </a:lnTo>
                  <a:lnTo>
                    <a:pt x="351121" y="283705"/>
                  </a:lnTo>
                  <a:lnTo>
                    <a:pt x="285575" y="276372"/>
                  </a:lnTo>
                  <a:lnTo>
                    <a:pt x="224880" y="266493"/>
                  </a:lnTo>
                  <a:lnTo>
                    <a:pt x="169800" y="254294"/>
                  </a:lnTo>
                  <a:lnTo>
                    <a:pt x="121099" y="239999"/>
                  </a:lnTo>
                  <a:lnTo>
                    <a:pt x="79540" y="223831"/>
                  </a:lnTo>
                  <a:lnTo>
                    <a:pt x="20903" y="186775"/>
                  </a:lnTo>
                  <a:lnTo>
                    <a:pt x="5353" y="166336"/>
                  </a:lnTo>
                  <a:lnTo>
                    <a:pt x="0" y="144920"/>
                  </a:lnTo>
                </a:path>
                <a:path w="987425" h="869950">
                  <a:moveTo>
                    <a:pt x="0" y="144920"/>
                  </a:moveTo>
                  <a:lnTo>
                    <a:pt x="5353" y="123505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0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4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4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0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0735" y="2999656"/>
            <a:ext cx="55816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8110" marR="5080" indent="-106045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Arial MT"/>
                <a:cs typeface="Arial MT"/>
              </a:rPr>
              <a:t>labeled  data</a:t>
            </a:r>
            <a:endParaRPr sz="13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86337" y="2707000"/>
            <a:ext cx="996950" cy="879475"/>
            <a:chOff x="5086337" y="2707000"/>
            <a:chExt cx="996950" cy="879475"/>
          </a:xfrm>
        </p:grpSpPr>
        <p:sp>
          <p:nvSpPr>
            <p:cNvPr id="9" name="object 9"/>
            <p:cNvSpPr/>
            <p:nvPr/>
          </p:nvSpPr>
          <p:spPr>
            <a:xfrm>
              <a:off x="5091100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493712" y="869524"/>
                  </a:move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0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0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4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4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1100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987424" y="144920"/>
                  </a:moveTo>
                  <a:lnTo>
                    <a:pt x="982071" y="166336"/>
                  </a:lnTo>
                  <a:lnTo>
                    <a:pt x="966521" y="186775"/>
                  </a:lnTo>
                  <a:lnTo>
                    <a:pt x="907884" y="223831"/>
                  </a:lnTo>
                  <a:lnTo>
                    <a:pt x="866325" y="239999"/>
                  </a:lnTo>
                  <a:lnTo>
                    <a:pt x="817624" y="254294"/>
                  </a:lnTo>
                  <a:lnTo>
                    <a:pt x="762544" y="266493"/>
                  </a:lnTo>
                  <a:lnTo>
                    <a:pt x="701849" y="276372"/>
                  </a:lnTo>
                  <a:lnTo>
                    <a:pt x="636303" y="283705"/>
                  </a:lnTo>
                  <a:lnTo>
                    <a:pt x="566669" y="288270"/>
                  </a:lnTo>
                  <a:lnTo>
                    <a:pt x="493712" y="289841"/>
                  </a:lnTo>
                  <a:lnTo>
                    <a:pt x="420755" y="288270"/>
                  </a:lnTo>
                  <a:lnTo>
                    <a:pt x="351121" y="283705"/>
                  </a:lnTo>
                  <a:lnTo>
                    <a:pt x="285575" y="276372"/>
                  </a:lnTo>
                  <a:lnTo>
                    <a:pt x="224880" y="266493"/>
                  </a:lnTo>
                  <a:lnTo>
                    <a:pt x="169800" y="254294"/>
                  </a:lnTo>
                  <a:lnTo>
                    <a:pt x="121099" y="239999"/>
                  </a:lnTo>
                  <a:lnTo>
                    <a:pt x="79540" y="223831"/>
                  </a:lnTo>
                  <a:lnTo>
                    <a:pt x="20903" y="186775"/>
                  </a:lnTo>
                  <a:lnTo>
                    <a:pt x="5353" y="166336"/>
                  </a:lnTo>
                  <a:lnTo>
                    <a:pt x="0" y="144920"/>
                  </a:lnTo>
                </a:path>
                <a:path w="987425" h="869950">
                  <a:moveTo>
                    <a:pt x="0" y="144920"/>
                  </a:moveTo>
                  <a:lnTo>
                    <a:pt x="5353" y="123505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0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4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4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0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14167" y="2999656"/>
            <a:ext cx="74168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0" marR="5080" indent="-197485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Arial MT"/>
                <a:cs typeface="Arial MT"/>
              </a:rPr>
              <a:t>unlabeled  data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71287" y="2788062"/>
            <a:ext cx="1012190" cy="717550"/>
            <a:chOff x="3071287" y="2788062"/>
            <a:chExt cx="1012190" cy="717550"/>
          </a:xfrm>
        </p:grpSpPr>
        <p:sp>
          <p:nvSpPr>
            <p:cNvPr id="13" name="object 13"/>
            <p:cNvSpPr/>
            <p:nvPr/>
          </p:nvSpPr>
          <p:spPr>
            <a:xfrm>
              <a:off x="3076050" y="2792825"/>
              <a:ext cx="1002665" cy="708025"/>
            </a:xfrm>
            <a:custGeom>
              <a:avLst/>
              <a:gdLst/>
              <a:ahLst/>
              <a:cxnLst/>
              <a:rect l="l" t="t" r="r" b="b"/>
              <a:pathLst>
                <a:path w="1002664" h="708025">
                  <a:moveTo>
                    <a:pt x="884397" y="707399"/>
                  </a:moveTo>
                  <a:lnTo>
                    <a:pt x="117902" y="707399"/>
                  </a:lnTo>
                  <a:lnTo>
                    <a:pt x="72009" y="698134"/>
                  </a:lnTo>
                  <a:lnTo>
                    <a:pt x="34532" y="672867"/>
                  </a:lnTo>
                  <a:lnTo>
                    <a:pt x="9265" y="635390"/>
                  </a:lnTo>
                  <a:lnTo>
                    <a:pt x="0" y="589497"/>
                  </a:lnTo>
                  <a:lnTo>
                    <a:pt x="0" y="117902"/>
                  </a:lnTo>
                  <a:lnTo>
                    <a:pt x="9265" y="72009"/>
                  </a:lnTo>
                  <a:lnTo>
                    <a:pt x="34532" y="34532"/>
                  </a:lnTo>
                  <a:lnTo>
                    <a:pt x="72009" y="9265"/>
                  </a:lnTo>
                  <a:lnTo>
                    <a:pt x="117902" y="0"/>
                  </a:lnTo>
                  <a:lnTo>
                    <a:pt x="884397" y="0"/>
                  </a:lnTo>
                  <a:lnTo>
                    <a:pt x="929516" y="8974"/>
                  </a:lnTo>
                  <a:lnTo>
                    <a:pt x="967767" y="34532"/>
                  </a:lnTo>
                  <a:lnTo>
                    <a:pt x="993325" y="72783"/>
                  </a:lnTo>
                  <a:lnTo>
                    <a:pt x="1002299" y="117902"/>
                  </a:lnTo>
                  <a:lnTo>
                    <a:pt x="1002299" y="589497"/>
                  </a:lnTo>
                  <a:lnTo>
                    <a:pt x="993034" y="635390"/>
                  </a:lnTo>
                  <a:lnTo>
                    <a:pt x="967767" y="672867"/>
                  </a:lnTo>
                  <a:lnTo>
                    <a:pt x="930290" y="698134"/>
                  </a:lnTo>
                  <a:lnTo>
                    <a:pt x="884397" y="7073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6050" y="2792825"/>
              <a:ext cx="1002665" cy="708025"/>
            </a:xfrm>
            <a:custGeom>
              <a:avLst/>
              <a:gdLst/>
              <a:ahLst/>
              <a:cxnLst/>
              <a:rect l="l" t="t" r="r" b="b"/>
              <a:pathLst>
                <a:path w="1002664" h="708025">
                  <a:moveTo>
                    <a:pt x="0" y="117902"/>
                  </a:moveTo>
                  <a:lnTo>
                    <a:pt x="9265" y="72009"/>
                  </a:lnTo>
                  <a:lnTo>
                    <a:pt x="34532" y="34532"/>
                  </a:lnTo>
                  <a:lnTo>
                    <a:pt x="72009" y="9265"/>
                  </a:lnTo>
                  <a:lnTo>
                    <a:pt x="117902" y="0"/>
                  </a:lnTo>
                  <a:lnTo>
                    <a:pt x="884397" y="0"/>
                  </a:lnTo>
                  <a:lnTo>
                    <a:pt x="929516" y="8974"/>
                  </a:lnTo>
                  <a:lnTo>
                    <a:pt x="967767" y="34532"/>
                  </a:lnTo>
                  <a:lnTo>
                    <a:pt x="993325" y="72783"/>
                  </a:lnTo>
                  <a:lnTo>
                    <a:pt x="1002299" y="117902"/>
                  </a:lnTo>
                  <a:lnTo>
                    <a:pt x="1002299" y="589497"/>
                  </a:lnTo>
                  <a:lnTo>
                    <a:pt x="993034" y="635390"/>
                  </a:lnTo>
                  <a:lnTo>
                    <a:pt x="967767" y="672867"/>
                  </a:lnTo>
                  <a:lnTo>
                    <a:pt x="930290" y="698134"/>
                  </a:lnTo>
                  <a:lnTo>
                    <a:pt x="884397" y="707399"/>
                  </a:lnTo>
                  <a:lnTo>
                    <a:pt x="117902" y="707399"/>
                  </a:lnTo>
                  <a:lnTo>
                    <a:pt x="72009" y="698134"/>
                  </a:lnTo>
                  <a:lnTo>
                    <a:pt x="34532" y="672867"/>
                  </a:lnTo>
                  <a:lnTo>
                    <a:pt x="9265" y="635390"/>
                  </a:lnTo>
                  <a:lnTo>
                    <a:pt x="0" y="589497"/>
                  </a:lnTo>
                  <a:lnTo>
                    <a:pt x="0" y="117902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22504" y="2917163"/>
            <a:ext cx="5099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CNN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1778" y="2980995"/>
            <a:ext cx="655955" cy="331470"/>
          </a:xfrm>
          <a:custGeom>
            <a:avLst/>
            <a:gdLst/>
            <a:ahLst/>
            <a:cxnLst/>
            <a:rect l="l" t="t" r="r" b="b"/>
            <a:pathLst>
              <a:path w="655955" h="331470">
                <a:moveTo>
                  <a:pt x="0" y="82575"/>
                </a:moveTo>
                <a:lnTo>
                  <a:pt x="490199" y="82799"/>
                </a:lnTo>
                <a:lnTo>
                  <a:pt x="490199" y="0"/>
                </a:lnTo>
                <a:lnTo>
                  <a:pt x="655799" y="165675"/>
                </a:lnTo>
                <a:lnTo>
                  <a:pt x="490199" y="331200"/>
                </a:lnTo>
                <a:lnTo>
                  <a:pt x="490199" y="248399"/>
                </a:lnTo>
                <a:lnTo>
                  <a:pt x="0" y="248175"/>
                </a:lnTo>
                <a:lnTo>
                  <a:pt x="0" y="825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6827" y="2980995"/>
            <a:ext cx="655955" cy="331470"/>
          </a:xfrm>
          <a:custGeom>
            <a:avLst/>
            <a:gdLst/>
            <a:ahLst/>
            <a:cxnLst/>
            <a:rect l="l" t="t" r="r" b="b"/>
            <a:pathLst>
              <a:path w="655954" h="331470">
                <a:moveTo>
                  <a:pt x="0" y="82575"/>
                </a:moveTo>
                <a:lnTo>
                  <a:pt x="490199" y="82799"/>
                </a:lnTo>
                <a:lnTo>
                  <a:pt x="490199" y="0"/>
                </a:lnTo>
                <a:lnTo>
                  <a:pt x="655799" y="165675"/>
                </a:lnTo>
                <a:lnTo>
                  <a:pt x="490199" y="331200"/>
                </a:lnTo>
                <a:lnTo>
                  <a:pt x="490199" y="248399"/>
                </a:lnTo>
                <a:lnTo>
                  <a:pt x="0" y="248175"/>
                </a:lnTo>
                <a:lnTo>
                  <a:pt x="0" y="825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7235" y="2646488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training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7686" y="2646488"/>
            <a:ext cx="673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Microsoft Sans Serif"/>
                <a:cs typeface="Microsoft Sans Serif"/>
              </a:rPr>
              <a:t>labeling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6512" y="2707000"/>
            <a:ext cx="996950" cy="879475"/>
            <a:chOff x="7086512" y="2707000"/>
            <a:chExt cx="996950" cy="879475"/>
          </a:xfrm>
        </p:grpSpPr>
        <p:sp>
          <p:nvSpPr>
            <p:cNvPr id="21" name="object 21"/>
            <p:cNvSpPr/>
            <p:nvPr/>
          </p:nvSpPr>
          <p:spPr>
            <a:xfrm>
              <a:off x="7091274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493712" y="869524"/>
                  </a:move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1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1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3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3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1274" y="2711762"/>
              <a:ext cx="987425" cy="869950"/>
            </a:xfrm>
            <a:custGeom>
              <a:avLst/>
              <a:gdLst/>
              <a:ahLst/>
              <a:cxnLst/>
              <a:rect l="l" t="t" r="r" b="b"/>
              <a:pathLst>
                <a:path w="987425" h="869950">
                  <a:moveTo>
                    <a:pt x="987424" y="144920"/>
                  </a:moveTo>
                  <a:lnTo>
                    <a:pt x="982071" y="166336"/>
                  </a:lnTo>
                  <a:lnTo>
                    <a:pt x="966521" y="186775"/>
                  </a:lnTo>
                  <a:lnTo>
                    <a:pt x="907884" y="223831"/>
                  </a:lnTo>
                  <a:lnTo>
                    <a:pt x="866325" y="239999"/>
                  </a:lnTo>
                  <a:lnTo>
                    <a:pt x="817624" y="254294"/>
                  </a:lnTo>
                  <a:lnTo>
                    <a:pt x="762543" y="266493"/>
                  </a:lnTo>
                  <a:lnTo>
                    <a:pt x="701849" y="276372"/>
                  </a:lnTo>
                  <a:lnTo>
                    <a:pt x="636303" y="283705"/>
                  </a:lnTo>
                  <a:lnTo>
                    <a:pt x="566669" y="288270"/>
                  </a:lnTo>
                  <a:lnTo>
                    <a:pt x="493712" y="289841"/>
                  </a:lnTo>
                  <a:lnTo>
                    <a:pt x="420755" y="288270"/>
                  </a:lnTo>
                  <a:lnTo>
                    <a:pt x="351121" y="283705"/>
                  </a:lnTo>
                  <a:lnTo>
                    <a:pt x="285575" y="276372"/>
                  </a:lnTo>
                  <a:lnTo>
                    <a:pt x="224881" y="266493"/>
                  </a:lnTo>
                  <a:lnTo>
                    <a:pt x="169800" y="254294"/>
                  </a:lnTo>
                  <a:lnTo>
                    <a:pt x="121099" y="239999"/>
                  </a:lnTo>
                  <a:lnTo>
                    <a:pt x="79540" y="223831"/>
                  </a:lnTo>
                  <a:lnTo>
                    <a:pt x="20903" y="186775"/>
                  </a:lnTo>
                  <a:lnTo>
                    <a:pt x="5353" y="166336"/>
                  </a:lnTo>
                  <a:lnTo>
                    <a:pt x="0" y="144920"/>
                  </a:lnTo>
                </a:path>
                <a:path w="987425" h="869950">
                  <a:moveTo>
                    <a:pt x="0" y="144920"/>
                  </a:moveTo>
                  <a:lnTo>
                    <a:pt x="5353" y="123505"/>
                  </a:lnTo>
                  <a:lnTo>
                    <a:pt x="20903" y="103065"/>
                  </a:lnTo>
                  <a:lnTo>
                    <a:pt x="79540" y="66009"/>
                  </a:lnTo>
                  <a:lnTo>
                    <a:pt x="121099" y="49842"/>
                  </a:lnTo>
                  <a:lnTo>
                    <a:pt x="169800" y="35546"/>
                  </a:lnTo>
                  <a:lnTo>
                    <a:pt x="224881" y="23347"/>
                  </a:lnTo>
                  <a:lnTo>
                    <a:pt x="285575" y="13469"/>
                  </a:lnTo>
                  <a:lnTo>
                    <a:pt x="351121" y="6135"/>
                  </a:lnTo>
                  <a:lnTo>
                    <a:pt x="420755" y="1571"/>
                  </a:lnTo>
                  <a:lnTo>
                    <a:pt x="493712" y="0"/>
                  </a:lnTo>
                  <a:lnTo>
                    <a:pt x="566669" y="1571"/>
                  </a:lnTo>
                  <a:lnTo>
                    <a:pt x="636303" y="6135"/>
                  </a:lnTo>
                  <a:lnTo>
                    <a:pt x="701849" y="13469"/>
                  </a:lnTo>
                  <a:lnTo>
                    <a:pt x="762543" y="23347"/>
                  </a:lnTo>
                  <a:lnTo>
                    <a:pt x="817624" y="35546"/>
                  </a:lnTo>
                  <a:lnTo>
                    <a:pt x="866325" y="49842"/>
                  </a:lnTo>
                  <a:lnTo>
                    <a:pt x="907884" y="66009"/>
                  </a:lnTo>
                  <a:lnTo>
                    <a:pt x="966521" y="103065"/>
                  </a:lnTo>
                  <a:lnTo>
                    <a:pt x="987424" y="144920"/>
                  </a:lnTo>
                  <a:lnTo>
                    <a:pt x="987424" y="724604"/>
                  </a:lnTo>
                  <a:lnTo>
                    <a:pt x="966521" y="766459"/>
                  </a:lnTo>
                  <a:lnTo>
                    <a:pt x="907884" y="803515"/>
                  </a:lnTo>
                  <a:lnTo>
                    <a:pt x="866325" y="819682"/>
                  </a:lnTo>
                  <a:lnTo>
                    <a:pt x="817624" y="833978"/>
                  </a:lnTo>
                  <a:lnTo>
                    <a:pt x="762543" y="846177"/>
                  </a:lnTo>
                  <a:lnTo>
                    <a:pt x="701849" y="856055"/>
                  </a:lnTo>
                  <a:lnTo>
                    <a:pt x="636303" y="863389"/>
                  </a:lnTo>
                  <a:lnTo>
                    <a:pt x="566669" y="867953"/>
                  </a:lnTo>
                  <a:lnTo>
                    <a:pt x="493712" y="869524"/>
                  </a:lnTo>
                  <a:lnTo>
                    <a:pt x="420755" y="867953"/>
                  </a:lnTo>
                  <a:lnTo>
                    <a:pt x="351121" y="863389"/>
                  </a:lnTo>
                  <a:lnTo>
                    <a:pt x="285575" y="856055"/>
                  </a:lnTo>
                  <a:lnTo>
                    <a:pt x="224881" y="846177"/>
                  </a:lnTo>
                  <a:lnTo>
                    <a:pt x="169800" y="833978"/>
                  </a:lnTo>
                  <a:lnTo>
                    <a:pt x="121099" y="819682"/>
                  </a:lnTo>
                  <a:lnTo>
                    <a:pt x="79540" y="803515"/>
                  </a:lnTo>
                  <a:lnTo>
                    <a:pt x="20903" y="766459"/>
                  </a:lnTo>
                  <a:lnTo>
                    <a:pt x="0" y="724604"/>
                  </a:lnTo>
                  <a:lnTo>
                    <a:pt x="0" y="14492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19916" y="2999656"/>
            <a:ext cx="53022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 MT"/>
                <a:cs typeface="Arial MT"/>
              </a:rPr>
              <a:t>subset  </a:t>
            </a:r>
            <a:r>
              <a:rPr sz="1300" spc="-5" dirty="0">
                <a:latin typeface="Arial MT"/>
                <a:cs typeface="Arial MT"/>
              </a:rPr>
              <a:t>o</a:t>
            </a:r>
            <a:r>
              <a:rPr sz="1300" dirty="0">
                <a:latin typeface="Arial MT"/>
                <a:cs typeface="Arial MT"/>
              </a:rPr>
              <a:t>f</a:t>
            </a:r>
            <a:r>
              <a:rPr sz="1300" spc="-5" dirty="0">
                <a:latin typeface="Arial MT"/>
                <a:cs typeface="Arial MT"/>
              </a:rPr>
              <a:t> data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57002" y="2980995"/>
            <a:ext cx="655955" cy="331470"/>
          </a:xfrm>
          <a:custGeom>
            <a:avLst/>
            <a:gdLst/>
            <a:ahLst/>
            <a:cxnLst/>
            <a:rect l="l" t="t" r="r" b="b"/>
            <a:pathLst>
              <a:path w="655954" h="331470">
                <a:moveTo>
                  <a:pt x="0" y="82575"/>
                </a:moveTo>
                <a:lnTo>
                  <a:pt x="490200" y="82799"/>
                </a:lnTo>
                <a:lnTo>
                  <a:pt x="490200" y="0"/>
                </a:lnTo>
                <a:lnTo>
                  <a:pt x="655800" y="165675"/>
                </a:lnTo>
                <a:lnTo>
                  <a:pt x="490200" y="331200"/>
                </a:lnTo>
                <a:lnTo>
                  <a:pt x="490200" y="248399"/>
                </a:lnTo>
                <a:lnTo>
                  <a:pt x="0" y="248175"/>
                </a:lnTo>
                <a:lnTo>
                  <a:pt x="0" y="825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53978" y="2646488"/>
            <a:ext cx="661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Microsoft Sans Serif"/>
                <a:cs typeface="Microsoft Sans Serif"/>
              </a:rPr>
              <a:t>ﬁltering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600" y="3706550"/>
            <a:ext cx="6226810" cy="612140"/>
          </a:xfrm>
          <a:custGeom>
            <a:avLst/>
            <a:gdLst/>
            <a:ahLst/>
            <a:cxnLst/>
            <a:rect l="l" t="t" r="r" b="b"/>
            <a:pathLst>
              <a:path w="6226809" h="612139">
                <a:moveTo>
                  <a:pt x="6226799" y="0"/>
                </a:moveTo>
                <a:lnTo>
                  <a:pt x="6226799" y="344081"/>
                </a:lnTo>
                <a:lnTo>
                  <a:pt x="6222488" y="392185"/>
                </a:lnTo>
                <a:lnTo>
                  <a:pt x="6210057" y="437461"/>
                </a:lnTo>
                <a:lnTo>
                  <a:pt x="6190262" y="479153"/>
                </a:lnTo>
                <a:lnTo>
                  <a:pt x="6163859" y="516504"/>
                </a:lnTo>
                <a:lnTo>
                  <a:pt x="6131604" y="548759"/>
                </a:lnTo>
                <a:lnTo>
                  <a:pt x="6094253" y="575162"/>
                </a:lnTo>
                <a:lnTo>
                  <a:pt x="6052561" y="594957"/>
                </a:lnTo>
                <a:lnTo>
                  <a:pt x="6007285" y="607388"/>
                </a:lnTo>
                <a:lnTo>
                  <a:pt x="5959181" y="611699"/>
                </a:lnTo>
                <a:lnTo>
                  <a:pt x="344081" y="611699"/>
                </a:lnTo>
                <a:lnTo>
                  <a:pt x="291627" y="606510"/>
                </a:lnTo>
                <a:lnTo>
                  <a:pt x="241667" y="591328"/>
                </a:lnTo>
                <a:lnTo>
                  <a:pt x="195606" y="566737"/>
                </a:lnTo>
                <a:lnTo>
                  <a:pt x="154846" y="533316"/>
                </a:lnTo>
                <a:lnTo>
                  <a:pt x="121425" y="492556"/>
                </a:lnTo>
                <a:lnTo>
                  <a:pt x="96833" y="446494"/>
                </a:lnTo>
                <a:lnTo>
                  <a:pt x="81652" y="396534"/>
                </a:lnTo>
                <a:lnTo>
                  <a:pt x="76462" y="344081"/>
                </a:lnTo>
                <a:lnTo>
                  <a:pt x="76462" y="305849"/>
                </a:lnTo>
                <a:lnTo>
                  <a:pt x="0" y="305849"/>
                </a:lnTo>
                <a:lnTo>
                  <a:pt x="152924" y="152924"/>
                </a:lnTo>
                <a:lnTo>
                  <a:pt x="305849" y="305849"/>
                </a:lnTo>
                <a:lnTo>
                  <a:pt x="229387" y="305849"/>
                </a:lnTo>
                <a:lnTo>
                  <a:pt x="229387" y="344081"/>
                </a:lnTo>
                <a:lnTo>
                  <a:pt x="238400" y="388725"/>
                </a:lnTo>
                <a:lnTo>
                  <a:pt x="262980" y="425182"/>
                </a:lnTo>
                <a:lnTo>
                  <a:pt x="299437" y="449761"/>
                </a:lnTo>
                <a:lnTo>
                  <a:pt x="344081" y="458774"/>
                </a:lnTo>
                <a:lnTo>
                  <a:pt x="5959181" y="458774"/>
                </a:lnTo>
                <a:lnTo>
                  <a:pt x="6003825" y="449761"/>
                </a:lnTo>
                <a:lnTo>
                  <a:pt x="6040282" y="425182"/>
                </a:lnTo>
                <a:lnTo>
                  <a:pt x="6064861" y="388725"/>
                </a:lnTo>
                <a:lnTo>
                  <a:pt x="6073874" y="344081"/>
                </a:lnTo>
                <a:lnTo>
                  <a:pt x="6073874" y="0"/>
                </a:lnTo>
                <a:lnTo>
                  <a:pt x="62267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3551" y="3772463"/>
            <a:ext cx="897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Microsoft Sans Serif"/>
                <a:cs typeface="Microsoft Sans Serif"/>
              </a:rPr>
              <a:t>combining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99762"/>
            <a:ext cx="3005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Pseudo-labels</a:t>
            </a:r>
            <a:endParaRPr sz="3600" spc="-150" dirty="0">
              <a:latin typeface="+mj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13" y="2219660"/>
            <a:ext cx="1616384" cy="16312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55654" y="2708590"/>
            <a:ext cx="913765" cy="653415"/>
            <a:chOff x="3355654" y="2708590"/>
            <a:chExt cx="913765" cy="653415"/>
          </a:xfrm>
        </p:grpSpPr>
        <p:sp>
          <p:nvSpPr>
            <p:cNvPr id="5" name="object 5"/>
            <p:cNvSpPr/>
            <p:nvPr/>
          </p:nvSpPr>
          <p:spPr>
            <a:xfrm>
              <a:off x="3360416" y="2713352"/>
              <a:ext cx="904240" cy="643890"/>
            </a:xfrm>
            <a:custGeom>
              <a:avLst/>
              <a:gdLst/>
              <a:ahLst/>
              <a:cxnLst/>
              <a:rect l="l" t="t" r="r" b="b"/>
              <a:pathLst>
                <a:path w="904239" h="643889">
                  <a:moveTo>
                    <a:pt x="796659" y="643875"/>
                  </a:moveTo>
                  <a:lnTo>
                    <a:pt x="107314" y="643875"/>
                  </a:lnTo>
                  <a:lnTo>
                    <a:pt x="65543" y="635441"/>
                  </a:lnTo>
                  <a:lnTo>
                    <a:pt x="31431" y="612443"/>
                  </a:lnTo>
                  <a:lnTo>
                    <a:pt x="8433" y="578332"/>
                  </a:lnTo>
                  <a:lnTo>
                    <a:pt x="0" y="536560"/>
                  </a:lnTo>
                  <a:lnTo>
                    <a:pt x="0" y="107314"/>
                  </a:lnTo>
                  <a:lnTo>
                    <a:pt x="8433" y="65542"/>
                  </a:lnTo>
                  <a:lnTo>
                    <a:pt x="31431" y="31431"/>
                  </a:lnTo>
                  <a:lnTo>
                    <a:pt x="65543" y="8433"/>
                  </a:lnTo>
                  <a:lnTo>
                    <a:pt x="107314" y="0"/>
                  </a:lnTo>
                  <a:lnTo>
                    <a:pt x="796659" y="0"/>
                  </a:lnTo>
                  <a:lnTo>
                    <a:pt x="837727" y="8168"/>
                  </a:lnTo>
                  <a:lnTo>
                    <a:pt x="872542" y="31431"/>
                  </a:lnTo>
                  <a:lnTo>
                    <a:pt x="895805" y="66247"/>
                  </a:lnTo>
                  <a:lnTo>
                    <a:pt x="903974" y="107314"/>
                  </a:lnTo>
                  <a:lnTo>
                    <a:pt x="903974" y="536560"/>
                  </a:lnTo>
                  <a:lnTo>
                    <a:pt x="895541" y="578332"/>
                  </a:lnTo>
                  <a:lnTo>
                    <a:pt x="872542" y="612443"/>
                  </a:lnTo>
                  <a:lnTo>
                    <a:pt x="838431" y="635441"/>
                  </a:lnTo>
                  <a:lnTo>
                    <a:pt x="796659" y="643875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0416" y="2713352"/>
              <a:ext cx="904240" cy="643890"/>
            </a:xfrm>
            <a:custGeom>
              <a:avLst/>
              <a:gdLst/>
              <a:ahLst/>
              <a:cxnLst/>
              <a:rect l="l" t="t" r="r" b="b"/>
              <a:pathLst>
                <a:path w="904239" h="643889">
                  <a:moveTo>
                    <a:pt x="0" y="107314"/>
                  </a:moveTo>
                  <a:lnTo>
                    <a:pt x="8433" y="65542"/>
                  </a:lnTo>
                  <a:lnTo>
                    <a:pt x="31431" y="31431"/>
                  </a:lnTo>
                  <a:lnTo>
                    <a:pt x="65543" y="8433"/>
                  </a:lnTo>
                  <a:lnTo>
                    <a:pt x="107314" y="0"/>
                  </a:lnTo>
                  <a:lnTo>
                    <a:pt x="796659" y="0"/>
                  </a:lnTo>
                  <a:lnTo>
                    <a:pt x="837727" y="8168"/>
                  </a:lnTo>
                  <a:lnTo>
                    <a:pt x="872542" y="31431"/>
                  </a:lnTo>
                  <a:lnTo>
                    <a:pt x="895805" y="66247"/>
                  </a:lnTo>
                  <a:lnTo>
                    <a:pt x="903974" y="107314"/>
                  </a:lnTo>
                  <a:lnTo>
                    <a:pt x="903974" y="536560"/>
                  </a:lnTo>
                  <a:lnTo>
                    <a:pt x="895541" y="578332"/>
                  </a:lnTo>
                  <a:lnTo>
                    <a:pt x="872542" y="612443"/>
                  </a:lnTo>
                  <a:lnTo>
                    <a:pt x="838431" y="635441"/>
                  </a:lnTo>
                  <a:lnTo>
                    <a:pt x="796659" y="643875"/>
                  </a:lnTo>
                  <a:lnTo>
                    <a:pt x="107314" y="643875"/>
                  </a:lnTo>
                  <a:lnTo>
                    <a:pt x="65543" y="635441"/>
                  </a:lnTo>
                  <a:lnTo>
                    <a:pt x="31431" y="612443"/>
                  </a:lnTo>
                  <a:lnTo>
                    <a:pt x="8433" y="578332"/>
                  </a:lnTo>
                  <a:lnTo>
                    <a:pt x="0" y="536560"/>
                  </a:lnTo>
                  <a:lnTo>
                    <a:pt x="0" y="107314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7708" y="2805928"/>
            <a:ext cx="5099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CNN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7541" y="2867631"/>
            <a:ext cx="485140" cy="335915"/>
          </a:xfrm>
          <a:custGeom>
            <a:avLst/>
            <a:gdLst/>
            <a:ahLst/>
            <a:cxnLst/>
            <a:rect l="l" t="t" r="r" b="b"/>
            <a:pathLst>
              <a:path w="485139" h="335914">
                <a:moveTo>
                  <a:pt x="0" y="83829"/>
                </a:moveTo>
                <a:lnTo>
                  <a:pt x="317473" y="83829"/>
                </a:lnTo>
                <a:lnTo>
                  <a:pt x="317473" y="0"/>
                </a:lnTo>
                <a:lnTo>
                  <a:pt x="485132" y="167658"/>
                </a:lnTo>
                <a:lnTo>
                  <a:pt x="317473" y="335317"/>
                </a:lnTo>
                <a:lnTo>
                  <a:pt x="317473" y="251488"/>
                </a:lnTo>
                <a:lnTo>
                  <a:pt x="0" y="251488"/>
                </a:lnTo>
                <a:lnTo>
                  <a:pt x="0" y="838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5008" y="1881657"/>
            <a:ext cx="645795" cy="2428240"/>
          </a:xfrm>
          <a:custGeom>
            <a:avLst/>
            <a:gdLst/>
            <a:ahLst/>
            <a:cxnLst/>
            <a:rect l="l" t="t" r="r" b="b"/>
            <a:pathLst>
              <a:path w="645795" h="2428240">
                <a:moveTo>
                  <a:pt x="0" y="107553"/>
                </a:moveTo>
                <a:lnTo>
                  <a:pt x="8452" y="65688"/>
                </a:lnTo>
                <a:lnTo>
                  <a:pt x="31501" y="31501"/>
                </a:lnTo>
                <a:lnTo>
                  <a:pt x="65689" y="8452"/>
                </a:lnTo>
                <a:lnTo>
                  <a:pt x="107553" y="0"/>
                </a:lnTo>
                <a:lnTo>
                  <a:pt x="537755" y="0"/>
                </a:lnTo>
                <a:lnTo>
                  <a:pt x="578914" y="8186"/>
                </a:lnTo>
                <a:lnTo>
                  <a:pt x="613807" y="31501"/>
                </a:lnTo>
                <a:lnTo>
                  <a:pt x="637122" y="66394"/>
                </a:lnTo>
                <a:lnTo>
                  <a:pt x="645309" y="107553"/>
                </a:lnTo>
                <a:lnTo>
                  <a:pt x="645309" y="2320495"/>
                </a:lnTo>
                <a:lnTo>
                  <a:pt x="636857" y="2362360"/>
                </a:lnTo>
                <a:lnTo>
                  <a:pt x="613807" y="2396547"/>
                </a:lnTo>
                <a:lnTo>
                  <a:pt x="579620" y="2419597"/>
                </a:lnTo>
                <a:lnTo>
                  <a:pt x="537755" y="2428049"/>
                </a:lnTo>
                <a:lnTo>
                  <a:pt x="107553" y="2428049"/>
                </a:lnTo>
                <a:lnTo>
                  <a:pt x="65689" y="2419597"/>
                </a:lnTo>
                <a:lnTo>
                  <a:pt x="31501" y="2396547"/>
                </a:lnTo>
                <a:lnTo>
                  <a:pt x="8452" y="2362360"/>
                </a:lnTo>
                <a:lnTo>
                  <a:pt x="0" y="2320495"/>
                </a:lnTo>
                <a:lnTo>
                  <a:pt x="0" y="1075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9535" y="2081523"/>
            <a:ext cx="41084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-0.25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+3.02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+0.56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-3.90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-0.01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+0.25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-0.47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+5.00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-1.32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+1.14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Arial MT"/>
                <a:cs typeface="Arial MT"/>
              </a:rPr>
              <a:t>-0.28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2111" y="2867631"/>
            <a:ext cx="485140" cy="335915"/>
          </a:xfrm>
          <a:custGeom>
            <a:avLst/>
            <a:gdLst/>
            <a:ahLst/>
            <a:cxnLst/>
            <a:rect l="l" t="t" r="r" b="b"/>
            <a:pathLst>
              <a:path w="485139" h="335914">
                <a:moveTo>
                  <a:pt x="0" y="83829"/>
                </a:moveTo>
                <a:lnTo>
                  <a:pt x="317473" y="83829"/>
                </a:lnTo>
                <a:lnTo>
                  <a:pt x="317473" y="0"/>
                </a:lnTo>
                <a:lnTo>
                  <a:pt x="485131" y="167658"/>
                </a:lnTo>
                <a:lnTo>
                  <a:pt x="317473" y="335317"/>
                </a:lnTo>
                <a:lnTo>
                  <a:pt x="317473" y="251488"/>
                </a:lnTo>
                <a:lnTo>
                  <a:pt x="0" y="251488"/>
                </a:lnTo>
                <a:lnTo>
                  <a:pt x="0" y="838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0935" y="1881657"/>
            <a:ext cx="645795" cy="2428240"/>
          </a:xfrm>
          <a:custGeom>
            <a:avLst/>
            <a:gdLst/>
            <a:ahLst/>
            <a:cxnLst/>
            <a:rect l="l" t="t" r="r" b="b"/>
            <a:pathLst>
              <a:path w="645795" h="2428240">
                <a:moveTo>
                  <a:pt x="0" y="107553"/>
                </a:moveTo>
                <a:lnTo>
                  <a:pt x="8452" y="65688"/>
                </a:lnTo>
                <a:lnTo>
                  <a:pt x="31501" y="31501"/>
                </a:lnTo>
                <a:lnTo>
                  <a:pt x="65688" y="8452"/>
                </a:lnTo>
                <a:lnTo>
                  <a:pt x="107553" y="0"/>
                </a:lnTo>
                <a:lnTo>
                  <a:pt x="537755" y="0"/>
                </a:lnTo>
                <a:lnTo>
                  <a:pt x="578914" y="8186"/>
                </a:lnTo>
                <a:lnTo>
                  <a:pt x="613807" y="31501"/>
                </a:lnTo>
                <a:lnTo>
                  <a:pt x="637122" y="66394"/>
                </a:lnTo>
                <a:lnTo>
                  <a:pt x="645308" y="107553"/>
                </a:lnTo>
                <a:lnTo>
                  <a:pt x="645308" y="2320495"/>
                </a:lnTo>
                <a:lnTo>
                  <a:pt x="636856" y="2362360"/>
                </a:lnTo>
                <a:lnTo>
                  <a:pt x="613807" y="2396547"/>
                </a:lnTo>
                <a:lnTo>
                  <a:pt x="579620" y="2419597"/>
                </a:lnTo>
                <a:lnTo>
                  <a:pt x="537755" y="2428049"/>
                </a:lnTo>
                <a:lnTo>
                  <a:pt x="107553" y="2428049"/>
                </a:lnTo>
                <a:lnTo>
                  <a:pt x="65688" y="2419597"/>
                </a:lnTo>
                <a:lnTo>
                  <a:pt x="31501" y="2396547"/>
                </a:lnTo>
                <a:lnTo>
                  <a:pt x="8452" y="2362360"/>
                </a:lnTo>
                <a:lnTo>
                  <a:pt x="0" y="2320495"/>
                </a:lnTo>
                <a:lnTo>
                  <a:pt x="0" y="1075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95462" y="2081523"/>
            <a:ext cx="407034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0.004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25" dirty="0">
                <a:latin typeface="Arial MT"/>
                <a:cs typeface="Arial MT"/>
              </a:rPr>
              <a:t>0.114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0.009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0.005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0.007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0.003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0.831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0.001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0.017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latin typeface="Arial MT"/>
                <a:cs typeface="Arial MT"/>
              </a:rPr>
              <a:t>0.004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8049" y="2867631"/>
            <a:ext cx="485140" cy="335915"/>
          </a:xfrm>
          <a:custGeom>
            <a:avLst/>
            <a:gdLst/>
            <a:ahLst/>
            <a:cxnLst/>
            <a:rect l="l" t="t" r="r" b="b"/>
            <a:pathLst>
              <a:path w="485139" h="335914">
                <a:moveTo>
                  <a:pt x="0" y="83829"/>
                </a:moveTo>
                <a:lnTo>
                  <a:pt x="317472" y="83829"/>
                </a:lnTo>
                <a:lnTo>
                  <a:pt x="317472" y="0"/>
                </a:lnTo>
                <a:lnTo>
                  <a:pt x="485132" y="167658"/>
                </a:lnTo>
                <a:lnTo>
                  <a:pt x="317472" y="335317"/>
                </a:lnTo>
                <a:lnTo>
                  <a:pt x="317472" y="251488"/>
                </a:lnTo>
                <a:lnTo>
                  <a:pt x="0" y="251488"/>
                </a:lnTo>
                <a:lnTo>
                  <a:pt x="0" y="838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9585" y="1459672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Microsoft Sans Serif"/>
                <a:cs typeface="Microsoft Sans Serif"/>
              </a:rPr>
              <a:t>logits</a:t>
            </a:r>
            <a:endParaRPr sz="12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200" spc="35" dirty="0">
                <a:latin typeface="Microsoft Sans Serif"/>
                <a:cs typeface="Microsoft Sans Serif"/>
              </a:rPr>
              <a:t>(not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normalized)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5001" y="1459672"/>
            <a:ext cx="915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Sans Serif"/>
                <a:cs typeface="Microsoft Sans Serif"/>
              </a:rPr>
              <a:t>probability 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(normalized)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9635" y="253675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Sans Serif"/>
                <a:cs typeface="Microsoft Sans Serif"/>
              </a:rPr>
              <a:t>softmax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0080" y="3305580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latin typeface="Arial"/>
                <a:cs typeface="Arial"/>
              </a:rPr>
              <a:t>conﬁdent  </a:t>
            </a:r>
            <a:r>
              <a:rPr sz="1200" b="1" spc="-5" dirty="0">
                <a:latin typeface="Arial"/>
                <a:cs typeface="Arial"/>
              </a:rPr>
              <a:t>enough?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91480" y="4386009"/>
            <a:ext cx="5090795" cy="509905"/>
          </a:xfrm>
          <a:custGeom>
            <a:avLst/>
            <a:gdLst/>
            <a:ahLst/>
            <a:cxnLst/>
            <a:rect l="l" t="t" r="r" b="b"/>
            <a:pathLst>
              <a:path w="5090795" h="509904">
                <a:moveTo>
                  <a:pt x="5090699" y="0"/>
                </a:moveTo>
                <a:lnTo>
                  <a:pt x="5090699" y="286706"/>
                </a:lnTo>
                <a:lnTo>
                  <a:pt x="5086169" y="331647"/>
                </a:lnTo>
                <a:lnTo>
                  <a:pt x="5073176" y="373505"/>
                </a:lnTo>
                <a:lnTo>
                  <a:pt x="5052616" y="411384"/>
                </a:lnTo>
                <a:lnTo>
                  <a:pt x="5025386" y="444386"/>
                </a:lnTo>
                <a:lnTo>
                  <a:pt x="4992384" y="471616"/>
                </a:lnTo>
                <a:lnTo>
                  <a:pt x="4954505" y="492176"/>
                </a:lnTo>
                <a:lnTo>
                  <a:pt x="4912647" y="505169"/>
                </a:lnTo>
                <a:lnTo>
                  <a:pt x="4867705" y="509699"/>
                </a:lnTo>
                <a:lnTo>
                  <a:pt x="286706" y="509699"/>
                </a:lnTo>
                <a:lnTo>
                  <a:pt x="242999" y="505375"/>
                </a:lnTo>
                <a:lnTo>
                  <a:pt x="201370" y="492725"/>
                </a:lnTo>
                <a:lnTo>
                  <a:pt x="162989" y="472234"/>
                </a:lnTo>
                <a:lnTo>
                  <a:pt x="129025" y="444386"/>
                </a:lnTo>
                <a:lnTo>
                  <a:pt x="101178" y="410423"/>
                </a:lnTo>
                <a:lnTo>
                  <a:pt x="80686" y="372042"/>
                </a:lnTo>
                <a:lnTo>
                  <a:pt x="68036" y="330413"/>
                </a:lnTo>
                <a:lnTo>
                  <a:pt x="63712" y="286706"/>
                </a:lnTo>
                <a:lnTo>
                  <a:pt x="63712" y="127424"/>
                </a:lnTo>
                <a:lnTo>
                  <a:pt x="0" y="127424"/>
                </a:lnTo>
                <a:lnTo>
                  <a:pt x="127424" y="0"/>
                </a:lnTo>
                <a:lnTo>
                  <a:pt x="254849" y="127424"/>
                </a:lnTo>
                <a:lnTo>
                  <a:pt x="191137" y="127424"/>
                </a:lnTo>
                <a:lnTo>
                  <a:pt x="191137" y="286706"/>
                </a:lnTo>
                <a:lnTo>
                  <a:pt x="198647" y="323905"/>
                </a:lnTo>
                <a:lnTo>
                  <a:pt x="219128" y="354283"/>
                </a:lnTo>
                <a:lnTo>
                  <a:pt x="249506" y="374764"/>
                </a:lnTo>
                <a:lnTo>
                  <a:pt x="286706" y="382274"/>
                </a:lnTo>
                <a:lnTo>
                  <a:pt x="4867705" y="382274"/>
                </a:lnTo>
                <a:lnTo>
                  <a:pt x="4904905" y="374764"/>
                </a:lnTo>
                <a:lnTo>
                  <a:pt x="4935283" y="354283"/>
                </a:lnTo>
                <a:lnTo>
                  <a:pt x="4955764" y="323905"/>
                </a:lnTo>
                <a:lnTo>
                  <a:pt x="4963274" y="286706"/>
                </a:lnTo>
                <a:lnTo>
                  <a:pt x="4963274" y="0"/>
                </a:lnTo>
                <a:lnTo>
                  <a:pt x="509069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70191" y="4025549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Microsoft Sans Serif"/>
                <a:cs typeface="Microsoft Sans Serif"/>
              </a:rPr>
              <a:t>pseudo-label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=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7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1267" y="369218"/>
            <a:ext cx="742315" cy="464820"/>
            <a:chOff x="3731267" y="369218"/>
            <a:chExt cx="742315" cy="464820"/>
          </a:xfrm>
        </p:grpSpPr>
        <p:sp>
          <p:nvSpPr>
            <p:cNvPr id="22" name="object 22"/>
            <p:cNvSpPr/>
            <p:nvPr/>
          </p:nvSpPr>
          <p:spPr>
            <a:xfrm>
              <a:off x="3736030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89" h="455294">
                  <a:moveTo>
                    <a:pt x="366285" y="455109"/>
                  </a:moveTo>
                  <a:lnTo>
                    <a:pt x="292466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6" y="1541"/>
                  </a:lnTo>
                  <a:lnTo>
                    <a:pt x="366285" y="0"/>
                  </a:lnTo>
                  <a:lnTo>
                    <a:pt x="440104" y="1541"/>
                  </a:lnTo>
                  <a:lnTo>
                    <a:pt x="508860" y="5960"/>
                  </a:lnTo>
                  <a:lnTo>
                    <a:pt x="571079" y="12954"/>
                  </a:lnTo>
                  <a:lnTo>
                    <a:pt x="625288" y="22216"/>
                  </a:lnTo>
                  <a:lnTo>
                    <a:pt x="670015" y="33442"/>
                  </a:lnTo>
                  <a:lnTo>
                    <a:pt x="725129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6" y="408782"/>
                  </a:lnTo>
                  <a:lnTo>
                    <a:pt x="625288" y="432892"/>
                  </a:lnTo>
                  <a:lnTo>
                    <a:pt x="571079" y="442155"/>
                  </a:lnTo>
                  <a:lnTo>
                    <a:pt x="508860" y="449148"/>
                  </a:lnTo>
                  <a:lnTo>
                    <a:pt x="440104" y="453568"/>
                  </a:lnTo>
                  <a:lnTo>
                    <a:pt x="366285" y="455109"/>
                  </a:lnTo>
                  <a:close/>
                </a:path>
              </a:pathLst>
            </a:custGeom>
            <a:solidFill>
              <a:srgbClr val="D0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6030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89" h="455294">
                  <a:moveTo>
                    <a:pt x="732570" y="75851"/>
                  </a:moveTo>
                  <a:lnTo>
                    <a:pt x="725129" y="91138"/>
                  </a:lnTo>
                  <a:lnTo>
                    <a:pt x="703786" y="105376"/>
                  </a:lnTo>
                  <a:lnTo>
                    <a:pt x="625288" y="129486"/>
                  </a:lnTo>
                  <a:lnTo>
                    <a:pt x="571079" y="138748"/>
                  </a:lnTo>
                  <a:lnTo>
                    <a:pt x="508860" y="145742"/>
                  </a:lnTo>
                  <a:lnTo>
                    <a:pt x="440104" y="150162"/>
                  </a:lnTo>
                  <a:lnTo>
                    <a:pt x="366285" y="151703"/>
                  </a:lnTo>
                  <a:lnTo>
                    <a:pt x="292466" y="150162"/>
                  </a:lnTo>
                  <a:lnTo>
                    <a:pt x="223710" y="145742"/>
                  </a:lnTo>
                  <a:lnTo>
                    <a:pt x="161491" y="138748"/>
                  </a:lnTo>
                  <a:lnTo>
                    <a:pt x="107282" y="129486"/>
                  </a:lnTo>
                  <a:lnTo>
                    <a:pt x="62555" y="118260"/>
                  </a:lnTo>
                  <a:lnTo>
                    <a:pt x="7441" y="91138"/>
                  </a:lnTo>
                  <a:lnTo>
                    <a:pt x="0" y="75851"/>
                  </a:lnTo>
                </a:path>
                <a:path w="732789" h="455294">
                  <a:moveTo>
                    <a:pt x="0" y="75851"/>
                  </a:moveTo>
                  <a:lnTo>
                    <a:pt x="7441" y="60564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6" y="1541"/>
                  </a:lnTo>
                  <a:lnTo>
                    <a:pt x="366285" y="0"/>
                  </a:lnTo>
                  <a:lnTo>
                    <a:pt x="440104" y="1541"/>
                  </a:lnTo>
                  <a:lnTo>
                    <a:pt x="508860" y="5960"/>
                  </a:lnTo>
                  <a:lnTo>
                    <a:pt x="571079" y="12954"/>
                  </a:lnTo>
                  <a:lnTo>
                    <a:pt x="625288" y="22216"/>
                  </a:lnTo>
                  <a:lnTo>
                    <a:pt x="670015" y="33442"/>
                  </a:lnTo>
                  <a:lnTo>
                    <a:pt x="725129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6" y="408782"/>
                  </a:lnTo>
                  <a:lnTo>
                    <a:pt x="625288" y="432892"/>
                  </a:lnTo>
                  <a:lnTo>
                    <a:pt x="571079" y="442155"/>
                  </a:lnTo>
                  <a:lnTo>
                    <a:pt x="508860" y="449148"/>
                  </a:lnTo>
                  <a:lnTo>
                    <a:pt x="440104" y="453568"/>
                  </a:lnTo>
                  <a:lnTo>
                    <a:pt x="366285" y="455109"/>
                  </a:lnTo>
                  <a:lnTo>
                    <a:pt x="292466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5940" y="498873"/>
            <a:ext cx="35306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" marR="5080" indent="-65405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 MT"/>
                <a:cs typeface="Arial MT"/>
              </a:rPr>
              <a:t>labeled  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10163" y="369218"/>
            <a:ext cx="742315" cy="464820"/>
            <a:chOff x="6710163" y="369218"/>
            <a:chExt cx="742315" cy="464820"/>
          </a:xfrm>
        </p:grpSpPr>
        <p:sp>
          <p:nvSpPr>
            <p:cNvPr id="26" name="object 26"/>
            <p:cNvSpPr/>
            <p:nvPr/>
          </p:nvSpPr>
          <p:spPr>
            <a:xfrm>
              <a:off x="6714925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90" h="455294">
                  <a:moveTo>
                    <a:pt x="366285" y="455109"/>
                  </a:moveTo>
                  <a:lnTo>
                    <a:pt x="292466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6" y="1541"/>
                  </a:lnTo>
                  <a:lnTo>
                    <a:pt x="366285" y="0"/>
                  </a:lnTo>
                  <a:lnTo>
                    <a:pt x="440104" y="1541"/>
                  </a:lnTo>
                  <a:lnTo>
                    <a:pt x="508860" y="5960"/>
                  </a:lnTo>
                  <a:lnTo>
                    <a:pt x="571078" y="12954"/>
                  </a:lnTo>
                  <a:lnTo>
                    <a:pt x="625287" y="22216"/>
                  </a:lnTo>
                  <a:lnTo>
                    <a:pt x="670014" y="33442"/>
                  </a:lnTo>
                  <a:lnTo>
                    <a:pt x="725128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5" y="408782"/>
                  </a:lnTo>
                  <a:lnTo>
                    <a:pt x="625287" y="432892"/>
                  </a:lnTo>
                  <a:lnTo>
                    <a:pt x="571078" y="442155"/>
                  </a:lnTo>
                  <a:lnTo>
                    <a:pt x="508860" y="449148"/>
                  </a:lnTo>
                  <a:lnTo>
                    <a:pt x="440104" y="453568"/>
                  </a:lnTo>
                  <a:lnTo>
                    <a:pt x="366285" y="45510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4925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90" h="455294">
                  <a:moveTo>
                    <a:pt x="732570" y="75851"/>
                  </a:moveTo>
                  <a:lnTo>
                    <a:pt x="725128" y="91138"/>
                  </a:lnTo>
                  <a:lnTo>
                    <a:pt x="703785" y="105376"/>
                  </a:lnTo>
                  <a:lnTo>
                    <a:pt x="625287" y="129486"/>
                  </a:lnTo>
                  <a:lnTo>
                    <a:pt x="571078" y="138748"/>
                  </a:lnTo>
                  <a:lnTo>
                    <a:pt x="508860" y="145742"/>
                  </a:lnTo>
                  <a:lnTo>
                    <a:pt x="440104" y="150162"/>
                  </a:lnTo>
                  <a:lnTo>
                    <a:pt x="366285" y="151703"/>
                  </a:lnTo>
                  <a:lnTo>
                    <a:pt x="292466" y="150162"/>
                  </a:lnTo>
                  <a:lnTo>
                    <a:pt x="223710" y="145742"/>
                  </a:lnTo>
                  <a:lnTo>
                    <a:pt x="161491" y="138748"/>
                  </a:lnTo>
                  <a:lnTo>
                    <a:pt x="107282" y="129486"/>
                  </a:lnTo>
                  <a:lnTo>
                    <a:pt x="62555" y="118260"/>
                  </a:lnTo>
                  <a:lnTo>
                    <a:pt x="7441" y="91138"/>
                  </a:lnTo>
                  <a:lnTo>
                    <a:pt x="0" y="75851"/>
                  </a:lnTo>
                </a:path>
                <a:path w="732790" h="455294">
                  <a:moveTo>
                    <a:pt x="0" y="75851"/>
                  </a:moveTo>
                  <a:lnTo>
                    <a:pt x="7441" y="60564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6" y="1541"/>
                  </a:lnTo>
                  <a:lnTo>
                    <a:pt x="366285" y="0"/>
                  </a:lnTo>
                  <a:lnTo>
                    <a:pt x="440104" y="1541"/>
                  </a:lnTo>
                  <a:lnTo>
                    <a:pt x="508860" y="5960"/>
                  </a:lnTo>
                  <a:lnTo>
                    <a:pt x="571078" y="12954"/>
                  </a:lnTo>
                  <a:lnTo>
                    <a:pt x="625287" y="22216"/>
                  </a:lnTo>
                  <a:lnTo>
                    <a:pt x="670014" y="33442"/>
                  </a:lnTo>
                  <a:lnTo>
                    <a:pt x="725128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5" y="408782"/>
                  </a:lnTo>
                  <a:lnTo>
                    <a:pt x="625287" y="432892"/>
                  </a:lnTo>
                  <a:lnTo>
                    <a:pt x="571078" y="442155"/>
                  </a:lnTo>
                  <a:lnTo>
                    <a:pt x="508860" y="449148"/>
                  </a:lnTo>
                  <a:lnTo>
                    <a:pt x="440104" y="453568"/>
                  </a:lnTo>
                  <a:lnTo>
                    <a:pt x="366285" y="455109"/>
                  </a:lnTo>
                  <a:lnTo>
                    <a:pt x="292466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48385" y="498873"/>
            <a:ext cx="46609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3985" marR="5080" indent="-12192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 MT"/>
                <a:cs typeface="Arial MT"/>
              </a:rPr>
              <a:t>unlabeled  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15197" y="411647"/>
            <a:ext cx="753745" cy="380365"/>
            <a:chOff x="5215197" y="411647"/>
            <a:chExt cx="753745" cy="380365"/>
          </a:xfrm>
        </p:grpSpPr>
        <p:sp>
          <p:nvSpPr>
            <p:cNvPr id="30" name="object 30"/>
            <p:cNvSpPr/>
            <p:nvPr/>
          </p:nvSpPr>
          <p:spPr>
            <a:xfrm>
              <a:off x="5219960" y="416409"/>
              <a:ext cx="744220" cy="370840"/>
            </a:xfrm>
            <a:custGeom>
              <a:avLst/>
              <a:gdLst/>
              <a:ahLst/>
              <a:cxnLst/>
              <a:rect l="l" t="t" r="r" b="b"/>
              <a:pathLst>
                <a:path w="744220" h="370840">
                  <a:moveTo>
                    <a:pt x="681896" y="370253"/>
                  </a:moveTo>
                  <a:lnTo>
                    <a:pt x="61710" y="370253"/>
                  </a:lnTo>
                  <a:lnTo>
                    <a:pt x="37689" y="365403"/>
                  </a:lnTo>
                  <a:lnTo>
                    <a:pt x="18074" y="352178"/>
                  </a:lnTo>
                  <a:lnTo>
                    <a:pt x="4849" y="332563"/>
                  </a:lnTo>
                  <a:lnTo>
                    <a:pt x="0" y="308543"/>
                  </a:lnTo>
                  <a:lnTo>
                    <a:pt x="0" y="61710"/>
                  </a:lnTo>
                  <a:lnTo>
                    <a:pt x="4849" y="37689"/>
                  </a:lnTo>
                  <a:lnTo>
                    <a:pt x="18074" y="18074"/>
                  </a:lnTo>
                  <a:lnTo>
                    <a:pt x="37689" y="4849"/>
                  </a:lnTo>
                  <a:lnTo>
                    <a:pt x="61710" y="0"/>
                  </a:lnTo>
                  <a:lnTo>
                    <a:pt x="681896" y="0"/>
                  </a:lnTo>
                  <a:lnTo>
                    <a:pt x="725531" y="18074"/>
                  </a:lnTo>
                  <a:lnTo>
                    <a:pt x="743606" y="61710"/>
                  </a:lnTo>
                  <a:lnTo>
                    <a:pt x="743606" y="308543"/>
                  </a:lnTo>
                  <a:lnTo>
                    <a:pt x="738757" y="332563"/>
                  </a:lnTo>
                  <a:lnTo>
                    <a:pt x="725532" y="352178"/>
                  </a:lnTo>
                  <a:lnTo>
                    <a:pt x="705916" y="365403"/>
                  </a:lnTo>
                  <a:lnTo>
                    <a:pt x="681896" y="370253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9960" y="416409"/>
              <a:ext cx="744220" cy="370840"/>
            </a:xfrm>
            <a:custGeom>
              <a:avLst/>
              <a:gdLst/>
              <a:ahLst/>
              <a:cxnLst/>
              <a:rect l="l" t="t" r="r" b="b"/>
              <a:pathLst>
                <a:path w="744220" h="370840">
                  <a:moveTo>
                    <a:pt x="0" y="61710"/>
                  </a:moveTo>
                  <a:lnTo>
                    <a:pt x="4849" y="37689"/>
                  </a:lnTo>
                  <a:lnTo>
                    <a:pt x="18074" y="18074"/>
                  </a:lnTo>
                  <a:lnTo>
                    <a:pt x="37689" y="4849"/>
                  </a:lnTo>
                  <a:lnTo>
                    <a:pt x="61710" y="0"/>
                  </a:lnTo>
                  <a:lnTo>
                    <a:pt x="681896" y="0"/>
                  </a:lnTo>
                  <a:lnTo>
                    <a:pt x="725531" y="18074"/>
                  </a:lnTo>
                  <a:lnTo>
                    <a:pt x="743606" y="61710"/>
                  </a:lnTo>
                  <a:lnTo>
                    <a:pt x="743606" y="308543"/>
                  </a:lnTo>
                  <a:lnTo>
                    <a:pt x="738757" y="332563"/>
                  </a:lnTo>
                  <a:lnTo>
                    <a:pt x="725532" y="352178"/>
                  </a:lnTo>
                  <a:lnTo>
                    <a:pt x="705916" y="365403"/>
                  </a:lnTo>
                  <a:lnTo>
                    <a:pt x="681896" y="370253"/>
                  </a:lnTo>
                  <a:lnTo>
                    <a:pt x="61710" y="370253"/>
                  </a:lnTo>
                  <a:lnTo>
                    <a:pt x="37689" y="365403"/>
                  </a:lnTo>
                  <a:lnTo>
                    <a:pt x="18074" y="352178"/>
                  </a:lnTo>
                  <a:lnTo>
                    <a:pt x="4849" y="332563"/>
                  </a:lnTo>
                  <a:lnTo>
                    <a:pt x="0" y="308543"/>
                  </a:lnTo>
                  <a:lnTo>
                    <a:pt x="0" y="61710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88952" y="411798"/>
            <a:ext cx="406400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CNN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01013" y="514909"/>
            <a:ext cx="487045" cy="173355"/>
          </a:xfrm>
          <a:custGeom>
            <a:avLst/>
            <a:gdLst/>
            <a:ahLst/>
            <a:cxnLst/>
            <a:rect l="l" t="t" r="r" b="b"/>
            <a:pathLst>
              <a:path w="487045" h="173354">
                <a:moveTo>
                  <a:pt x="0" y="43208"/>
                </a:moveTo>
                <a:lnTo>
                  <a:pt x="399862" y="43337"/>
                </a:lnTo>
                <a:lnTo>
                  <a:pt x="399862" y="0"/>
                </a:lnTo>
                <a:lnTo>
                  <a:pt x="486537" y="86703"/>
                </a:lnTo>
                <a:lnTo>
                  <a:pt x="399862" y="173350"/>
                </a:lnTo>
                <a:lnTo>
                  <a:pt x="399862" y="130012"/>
                </a:lnTo>
                <a:lnTo>
                  <a:pt x="0" y="129883"/>
                </a:lnTo>
                <a:lnTo>
                  <a:pt x="0" y="432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5979" y="514909"/>
            <a:ext cx="487045" cy="173355"/>
          </a:xfrm>
          <a:custGeom>
            <a:avLst/>
            <a:gdLst/>
            <a:ahLst/>
            <a:cxnLst/>
            <a:rect l="l" t="t" r="r" b="b"/>
            <a:pathLst>
              <a:path w="487045" h="173354">
                <a:moveTo>
                  <a:pt x="0" y="43208"/>
                </a:moveTo>
                <a:lnTo>
                  <a:pt x="399862" y="43337"/>
                </a:lnTo>
                <a:lnTo>
                  <a:pt x="399862" y="0"/>
                </a:lnTo>
                <a:lnTo>
                  <a:pt x="486538" y="86703"/>
                </a:lnTo>
                <a:lnTo>
                  <a:pt x="399862" y="173350"/>
                </a:lnTo>
                <a:lnTo>
                  <a:pt x="399862" y="130012"/>
                </a:lnTo>
                <a:lnTo>
                  <a:pt x="0" y="129883"/>
                </a:lnTo>
                <a:lnTo>
                  <a:pt x="0" y="432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48948" y="282614"/>
            <a:ext cx="391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Microsoft Sans Serif"/>
                <a:cs typeface="Microsoft Sans Serif"/>
              </a:rPr>
              <a:t>training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1287" y="282614"/>
            <a:ext cx="395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Microsoft Sans Serif"/>
                <a:cs typeface="Microsoft Sans Serif"/>
              </a:rPr>
              <a:t>labeling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194092" y="369218"/>
            <a:ext cx="742315" cy="464820"/>
            <a:chOff x="8194092" y="369218"/>
            <a:chExt cx="742315" cy="464820"/>
          </a:xfrm>
        </p:grpSpPr>
        <p:sp>
          <p:nvSpPr>
            <p:cNvPr id="38" name="object 38"/>
            <p:cNvSpPr/>
            <p:nvPr/>
          </p:nvSpPr>
          <p:spPr>
            <a:xfrm>
              <a:off x="8198855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90" h="455294">
                  <a:moveTo>
                    <a:pt x="366284" y="455109"/>
                  </a:moveTo>
                  <a:lnTo>
                    <a:pt x="292465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5" y="1541"/>
                  </a:lnTo>
                  <a:lnTo>
                    <a:pt x="366284" y="0"/>
                  </a:lnTo>
                  <a:lnTo>
                    <a:pt x="440104" y="1541"/>
                  </a:lnTo>
                  <a:lnTo>
                    <a:pt x="508859" y="5960"/>
                  </a:lnTo>
                  <a:lnTo>
                    <a:pt x="571078" y="12954"/>
                  </a:lnTo>
                  <a:lnTo>
                    <a:pt x="625287" y="22216"/>
                  </a:lnTo>
                  <a:lnTo>
                    <a:pt x="670014" y="33442"/>
                  </a:lnTo>
                  <a:lnTo>
                    <a:pt x="725128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5" y="408782"/>
                  </a:lnTo>
                  <a:lnTo>
                    <a:pt x="625287" y="432892"/>
                  </a:lnTo>
                  <a:lnTo>
                    <a:pt x="571078" y="442155"/>
                  </a:lnTo>
                  <a:lnTo>
                    <a:pt x="508859" y="449148"/>
                  </a:lnTo>
                  <a:lnTo>
                    <a:pt x="440104" y="453568"/>
                  </a:lnTo>
                  <a:lnTo>
                    <a:pt x="366284" y="45510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98855" y="373981"/>
              <a:ext cx="732790" cy="455295"/>
            </a:xfrm>
            <a:custGeom>
              <a:avLst/>
              <a:gdLst/>
              <a:ahLst/>
              <a:cxnLst/>
              <a:rect l="l" t="t" r="r" b="b"/>
              <a:pathLst>
                <a:path w="732790" h="455294">
                  <a:moveTo>
                    <a:pt x="732570" y="75851"/>
                  </a:moveTo>
                  <a:lnTo>
                    <a:pt x="725128" y="91138"/>
                  </a:lnTo>
                  <a:lnTo>
                    <a:pt x="703785" y="105376"/>
                  </a:lnTo>
                  <a:lnTo>
                    <a:pt x="625287" y="129486"/>
                  </a:lnTo>
                  <a:lnTo>
                    <a:pt x="571078" y="138748"/>
                  </a:lnTo>
                  <a:lnTo>
                    <a:pt x="508859" y="145742"/>
                  </a:lnTo>
                  <a:lnTo>
                    <a:pt x="440104" y="150162"/>
                  </a:lnTo>
                  <a:lnTo>
                    <a:pt x="366284" y="151703"/>
                  </a:lnTo>
                  <a:lnTo>
                    <a:pt x="292465" y="150162"/>
                  </a:lnTo>
                  <a:lnTo>
                    <a:pt x="223710" y="145742"/>
                  </a:lnTo>
                  <a:lnTo>
                    <a:pt x="161491" y="138748"/>
                  </a:lnTo>
                  <a:lnTo>
                    <a:pt x="107282" y="129486"/>
                  </a:lnTo>
                  <a:lnTo>
                    <a:pt x="62555" y="118260"/>
                  </a:lnTo>
                  <a:lnTo>
                    <a:pt x="7441" y="91138"/>
                  </a:lnTo>
                  <a:lnTo>
                    <a:pt x="0" y="75851"/>
                  </a:lnTo>
                </a:path>
                <a:path w="732790" h="455294">
                  <a:moveTo>
                    <a:pt x="0" y="75851"/>
                  </a:moveTo>
                  <a:lnTo>
                    <a:pt x="7441" y="60564"/>
                  </a:lnTo>
                  <a:lnTo>
                    <a:pt x="28784" y="46326"/>
                  </a:lnTo>
                  <a:lnTo>
                    <a:pt x="107282" y="22216"/>
                  </a:lnTo>
                  <a:lnTo>
                    <a:pt x="161491" y="12954"/>
                  </a:lnTo>
                  <a:lnTo>
                    <a:pt x="223710" y="5960"/>
                  </a:lnTo>
                  <a:lnTo>
                    <a:pt x="292465" y="1541"/>
                  </a:lnTo>
                  <a:lnTo>
                    <a:pt x="366284" y="0"/>
                  </a:lnTo>
                  <a:lnTo>
                    <a:pt x="440104" y="1541"/>
                  </a:lnTo>
                  <a:lnTo>
                    <a:pt x="508859" y="5960"/>
                  </a:lnTo>
                  <a:lnTo>
                    <a:pt x="571078" y="12954"/>
                  </a:lnTo>
                  <a:lnTo>
                    <a:pt x="625287" y="22216"/>
                  </a:lnTo>
                  <a:lnTo>
                    <a:pt x="670014" y="33442"/>
                  </a:lnTo>
                  <a:lnTo>
                    <a:pt x="725128" y="60564"/>
                  </a:lnTo>
                  <a:lnTo>
                    <a:pt x="732570" y="75851"/>
                  </a:lnTo>
                  <a:lnTo>
                    <a:pt x="732570" y="379257"/>
                  </a:lnTo>
                  <a:lnTo>
                    <a:pt x="703785" y="408782"/>
                  </a:lnTo>
                  <a:lnTo>
                    <a:pt x="625287" y="432892"/>
                  </a:lnTo>
                  <a:lnTo>
                    <a:pt x="571078" y="442155"/>
                  </a:lnTo>
                  <a:lnTo>
                    <a:pt x="508859" y="449148"/>
                  </a:lnTo>
                  <a:lnTo>
                    <a:pt x="440104" y="453568"/>
                  </a:lnTo>
                  <a:lnTo>
                    <a:pt x="366284" y="455109"/>
                  </a:lnTo>
                  <a:lnTo>
                    <a:pt x="292465" y="453568"/>
                  </a:lnTo>
                  <a:lnTo>
                    <a:pt x="223710" y="449148"/>
                  </a:lnTo>
                  <a:lnTo>
                    <a:pt x="161491" y="442155"/>
                  </a:lnTo>
                  <a:lnTo>
                    <a:pt x="107282" y="432892"/>
                  </a:lnTo>
                  <a:lnTo>
                    <a:pt x="62555" y="421667"/>
                  </a:lnTo>
                  <a:lnTo>
                    <a:pt x="7441" y="394544"/>
                  </a:lnTo>
                  <a:lnTo>
                    <a:pt x="0" y="379257"/>
                  </a:lnTo>
                  <a:lnTo>
                    <a:pt x="0" y="75851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97240" y="498873"/>
            <a:ext cx="335915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080">
              <a:lnSpc>
                <a:spcPct val="101600"/>
              </a:lnSpc>
              <a:spcBef>
                <a:spcPts val="85"/>
              </a:spcBef>
            </a:pPr>
            <a:r>
              <a:rPr sz="800" dirty="0">
                <a:latin typeface="Arial MT"/>
                <a:cs typeface="Arial MT"/>
              </a:rPr>
              <a:t>subset  </a:t>
            </a:r>
            <a:r>
              <a:rPr sz="800" spc="-5" dirty="0">
                <a:latin typeface="Arial MT"/>
                <a:cs typeface="Arial MT"/>
              </a:rPr>
              <a:t>o</a:t>
            </a:r>
            <a:r>
              <a:rPr sz="800" dirty="0">
                <a:latin typeface="Arial MT"/>
                <a:cs typeface="Arial MT"/>
              </a:rPr>
              <a:t>f</a:t>
            </a:r>
            <a:r>
              <a:rPr sz="800" spc="-5" dirty="0">
                <a:latin typeface="Arial MT"/>
                <a:cs typeface="Arial MT"/>
              </a:rPr>
              <a:t> 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79909" y="514909"/>
            <a:ext cx="487045" cy="173355"/>
          </a:xfrm>
          <a:custGeom>
            <a:avLst/>
            <a:gdLst/>
            <a:ahLst/>
            <a:cxnLst/>
            <a:rect l="l" t="t" r="r" b="b"/>
            <a:pathLst>
              <a:path w="487045" h="173354">
                <a:moveTo>
                  <a:pt x="0" y="43208"/>
                </a:moveTo>
                <a:lnTo>
                  <a:pt x="399862" y="43337"/>
                </a:lnTo>
                <a:lnTo>
                  <a:pt x="399862" y="0"/>
                </a:lnTo>
                <a:lnTo>
                  <a:pt x="486537" y="86703"/>
                </a:lnTo>
                <a:lnTo>
                  <a:pt x="399862" y="173350"/>
                </a:lnTo>
                <a:lnTo>
                  <a:pt x="399862" y="130012"/>
                </a:lnTo>
                <a:lnTo>
                  <a:pt x="0" y="129883"/>
                </a:lnTo>
                <a:lnTo>
                  <a:pt x="0" y="432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84750" y="213653"/>
            <a:ext cx="692785" cy="588645"/>
          </a:xfrm>
          <a:prstGeom prst="rect">
            <a:avLst/>
          </a:prstGeom>
          <a:ln w="28574">
            <a:solidFill>
              <a:srgbClr val="FF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40"/>
              </a:spcBef>
            </a:pPr>
            <a:r>
              <a:rPr sz="800" spc="25" dirty="0">
                <a:latin typeface="Microsoft Sans Serif"/>
                <a:cs typeface="Microsoft Sans Serif"/>
              </a:rPr>
              <a:t>ﬁltering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19973" y="894653"/>
            <a:ext cx="4620260" cy="320675"/>
          </a:xfrm>
          <a:custGeom>
            <a:avLst/>
            <a:gdLst/>
            <a:ahLst/>
            <a:cxnLst/>
            <a:rect l="l" t="t" r="r" b="b"/>
            <a:pathLst>
              <a:path w="4620259" h="320675">
                <a:moveTo>
                  <a:pt x="4619662" y="0"/>
                </a:moveTo>
                <a:lnTo>
                  <a:pt x="4619662" y="180092"/>
                </a:lnTo>
                <a:lnTo>
                  <a:pt x="4612522" y="224365"/>
                </a:lnTo>
                <a:lnTo>
                  <a:pt x="4592637" y="262816"/>
                </a:lnTo>
                <a:lnTo>
                  <a:pt x="4562316" y="293138"/>
                </a:lnTo>
                <a:lnTo>
                  <a:pt x="4523864" y="313022"/>
                </a:lnTo>
                <a:lnTo>
                  <a:pt x="4479591" y="320163"/>
                </a:lnTo>
                <a:lnTo>
                  <a:pt x="180092" y="320163"/>
                </a:lnTo>
                <a:lnTo>
                  <a:pt x="126489" y="309501"/>
                </a:lnTo>
                <a:lnTo>
                  <a:pt x="81046" y="279137"/>
                </a:lnTo>
                <a:lnTo>
                  <a:pt x="50683" y="233695"/>
                </a:lnTo>
                <a:lnTo>
                  <a:pt x="40020" y="180092"/>
                </a:lnTo>
                <a:lnTo>
                  <a:pt x="40020" y="160081"/>
                </a:lnTo>
                <a:lnTo>
                  <a:pt x="0" y="160081"/>
                </a:lnTo>
                <a:lnTo>
                  <a:pt x="80041" y="80040"/>
                </a:lnTo>
                <a:lnTo>
                  <a:pt x="160081" y="160081"/>
                </a:lnTo>
                <a:lnTo>
                  <a:pt x="120061" y="160081"/>
                </a:lnTo>
                <a:lnTo>
                  <a:pt x="120061" y="180092"/>
                </a:lnTo>
                <a:lnTo>
                  <a:pt x="124778" y="203458"/>
                </a:lnTo>
                <a:lnTo>
                  <a:pt x="137643" y="222540"/>
                </a:lnTo>
                <a:lnTo>
                  <a:pt x="156725" y="235405"/>
                </a:lnTo>
                <a:lnTo>
                  <a:pt x="180092" y="240122"/>
                </a:lnTo>
                <a:lnTo>
                  <a:pt x="4479591" y="240122"/>
                </a:lnTo>
                <a:lnTo>
                  <a:pt x="4502958" y="235405"/>
                </a:lnTo>
                <a:lnTo>
                  <a:pt x="4522039" y="222540"/>
                </a:lnTo>
                <a:lnTo>
                  <a:pt x="4534904" y="203458"/>
                </a:lnTo>
                <a:lnTo>
                  <a:pt x="4539622" y="180092"/>
                </a:lnTo>
                <a:lnTo>
                  <a:pt x="4539622" y="0"/>
                </a:lnTo>
                <a:lnTo>
                  <a:pt x="461966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68210" y="871950"/>
            <a:ext cx="523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latin typeface="Microsoft Sans Serif"/>
                <a:cs typeface="Microsoft Sans Serif"/>
              </a:rPr>
              <a:t>combining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00877" y="4465354"/>
            <a:ext cx="277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482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Kaggle Submission Format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5249" y="1290200"/>
            <a:ext cx="5924550" cy="222304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-15" dirty="0"/>
              <a:t> </a:t>
            </a:r>
            <a:r>
              <a:rPr spc="75" dirty="0"/>
              <a:t>submitte</a:t>
            </a:r>
            <a:r>
              <a:rPr spc="95" dirty="0"/>
              <a:t>d</a:t>
            </a:r>
            <a:r>
              <a:rPr spc="-15" dirty="0"/>
              <a:t> </a:t>
            </a:r>
            <a:r>
              <a:rPr spc="55" dirty="0"/>
              <a:t>prediction</a:t>
            </a:r>
            <a:r>
              <a:rPr spc="70" dirty="0"/>
              <a:t>s</a:t>
            </a:r>
            <a:r>
              <a:rPr spc="-15" dirty="0"/>
              <a:t> </a:t>
            </a:r>
            <a:r>
              <a:rPr spc="55" dirty="0"/>
              <a:t>shoul</a:t>
            </a:r>
            <a:r>
              <a:rPr spc="75" dirty="0"/>
              <a:t>d</a:t>
            </a:r>
            <a:r>
              <a:rPr spc="-15" dirty="0"/>
              <a:t> </a:t>
            </a:r>
            <a:r>
              <a:rPr spc="50" dirty="0"/>
              <a:t>b</a:t>
            </a:r>
            <a:r>
              <a:rPr spc="55" dirty="0"/>
              <a:t>e</a:t>
            </a:r>
            <a:r>
              <a:rPr spc="-15" dirty="0"/>
              <a:t> </a:t>
            </a:r>
            <a:r>
              <a:rPr spc="35" dirty="0"/>
              <a:t>i</a:t>
            </a:r>
            <a:r>
              <a:rPr spc="105" dirty="0"/>
              <a:t>n</a:t>
            </a:r>
            <a:r>
              <a:rPr spc="40" dirty="0"/>
              <a:t> </a:t>
            </a:r>
            <a:r>
              <a:rPr b="1" spc="-140" dirty="0">
                <a:latin typeface="Arial"/>
                <a:cs typeface="Arial"/>
              </a:rPr>
              <a:t>CS</a:t>
            </a:r>
            <a:r>
              <a:rPr b="1" spc="-130" dirty="0">
                <a:latin typeface="Arial"/>
                <a:cs typeface="Arial"/>
              </a:rPr>
              <a:t>V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spc="80" dirty="0"/>
              <a:t>format.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90" dirty="0"/>
              <a:t>ﬁrst</a:t>
            </a:r>
            <a:r>
              <a:rPr spc="-20" dirty="0"/>
              <a:t> </a:t>
            </a:r>
            <a:r>
              <a:rPr spc="100" dirty="0"/>
              <a:t>row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b="1" spc="10" dirty="0">
                <a:latin typeface="Arial"/>
                <a:cs typeface="Arial"/>
              </a:rPr>
              <a:t>“Id,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Category”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55" dirty="0"/>
              <a:t>rest</a:t>
            </a:r>
            <a:r>
              <a:rPr spc="-15" dirty="0"/>
              <a:t> </a:t>
            </a:r>
            <a:r>
              <a:rPr spc="95" dirty="0"/>
              <a:t>of</a:t>
            </a:r>
            <a:r>
              <a:rPr spc="-15" dirty="0"/>
              <a:t> </a:t>
            </a:r>
            <a:r>
              <a:rPr spc="65" dirty="0"/>
              <a:t>rows</a:t>
            </a:r>
            <a:r>
              <a:rPr spc="-20" dirty="0"/>
              <a:t> </a:t>
            </a:r>
            <a:r>
              <a:rPr spc="40" dirty="0"/>
              <a:t>are</a:t>
            </a:r>
            <a:r>
              <a:rPr spc="-15" dirty="0"/>
              <a:t> </a:t>
            </a:r>
            <a:r>
              <a:rPr spc="40" dirty="0"/>
              <a:t>“{id},</a:t>
            </a:r>
            <a:r>
              <a:rPr spc="-15" dirty="0"/>
              <a:t> </a:t>
            </a:r>
            <a:r>
              <a:rPr spc="65" dirty="0"/>
              <a:t>{prediction}”</a:t>
            </a:r>
            <a:r>
              <a:rPr spc="-25" dirty="0"/>
              <a:t> </a:t>
            </a:r>
            <a:r>
              <a:rPr spc="-35" dirty="0"/>
              <a:t>(e.g.,</a:t>
            </a:r>
            <a:r>
              <a:rPr spc="-20" dirty="0"/>
              <a:t> </a:t>
            </a:r>
            <a:r>
              <a:rPr spc="5" dirty="0"/>
              <a:t>0005,</a:t>
            </a:r>
            <a:r>
              <a:rPr spc="-15" dirty="0"/>
              <a:t> </a:t>
            </a:r>
            <a:r>
              <a:rPr spc="-25" dirty="0"/>
              <a:t>8)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25" dirty="0"/>
              <a:t>There</a:t>
            </a:r>
            <a:r>
              <a:rPr spc="-20" dirty="0"/>
              <a:t> </a:t>
            </a:r>
            <a:r>
              <a:rPr spc="60" dirty="0"/>
              <a:t>should</a:t>
            </a:r>
            <a:r>
              <a:rPr spc="-20" dirty="0"/>
              <a:t> </a:t>
            </a:r>
            <a:r>
              <a:rPr spc="50" dirty="0"/>
              <a:t>be</a:t>
            </a:r>
            <a:r>
              <a:rPr spc="-20" dirty="0"/>
              <a:t> </a:t>
            </a:r>
            <a:r>
              <a:rPr spc="5" dirty="0"/>
              <a:t>(3347</a:t>
            </a:r>
            <a:r>
              <a:rPr spc="-20" dirty="0"/>
              <a:t> </a:t>
            </a:r>
            <a:r>
              <a:rPr spc="-25" dirty="0"/>
              <a:t>+</a:t>
            </a:r>
            <a:r>
              <a:rPr spc="-20" dirty="0"/>
              <a:t> </a:t>
            </a:r>
            <a:r>
              <a:rPr spc="-25" dirty="0"/>
              <a:t>1)</a:t>
            </a:r>
            <a:r>
              <a:rPr spc="-20" dirty="0"/>
              <a:t> </a:t>
            </a:r>
            <a:r>
              <a:rPr spc="65" dirty="0"/>
              <a:t>rows</a:t>
            </a:r>
            <a:r>
              <a:rPr spc="-15" dirty="0"/>
              <a:t> </a:t>
            </a:r>
            <a:r>
              <a:rPr spc="70" dirty="0"/>
              <a:t>in</a:t>
            </a:r>
            <a:r>
              <a:rPr spc="-25" dirty="0"/>
              <a:t> </a:t>
            </a:r>
            <a:r>
              <a:rPr spc="60" dirty="0"/>
              <a:t>total.</a:t>
            </a:r>
            <a:endParaRPr lang="en-US" spc="60" dirty="0"/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altLang="zh-TW" spc="60" dirty="0"/>
              <a:t>Your submission name should be </a:t>
            </a:r>
          </a:p>
          <a:p>
            <a:pPr marL="836295" lvl="1" indent="-367030"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altLang="zh-TW" spc="60" dirty="0"/>
              <a:t>&lt;</a:t>
            </a:r>
            <a:r>
              <a:rPr lang="zh-TW" altLang="en-US" spc="60" dirty="0"/>
              <a:t>學號</a:t>
            </a:r>
            <a:r>
              <a:rPr lang="en-US" altLang="zh-TW" spc="60" dirty="0"/>
              <a:t>&gt;_&lt;</a:t>
            </a:r>
            <a:r>
              <a:rPr lang="zh-TW" altLang="en-US" spc="60" dirty="0"/>
              <a:t>科系縮寫</a:t>
            </a:r>
            <a:r>
              <a:rPr lang="en-US" altLang="zh-TW" spc="60" dirty="0"/>
              <a:t>&gt;_&lt;</a:t>
            </a:r>
            <a:r>
              <a:rPr lang="zh-TW" altLang="en-US" spc="60" dirty="0"/>
              <a:t>任意名稱</a:t>
            </a:r>
            <a:r>
              <a:rPr lang="en-US" altLang="zh-TW" spc="60" dirty="0"/>
              <a:t>&gt;</a:t>
            </a:r>
          </a:p>
          <a:p>
            <a:pPr marL="836295" lvl="1" indent="-367030"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60" dirty="0"/>
              <a:t>Example:</a:t>
            </a:r>
            <a:r>
              <a:rPr lang="en-US" altLang="zh-TW" spc="60" dirty="0"/>
              <a:t>711183116</a:t>
            </a:r>
            <a:r>
              <a:rPr lang="en-US" spc="60" dirty="0"/>
              <a:t>_csie_ta</a:t>
            </a:r>
            <a:endParaRPr spc="6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06587" y="2469612"/>
          <a:ext cx="2921000" cy="209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Category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33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Grading Policy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299212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medium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strong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2322" y="1290199"/>
            <a:ext cx="50736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2547501"/>
            <a:ext cx="308927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Private</a:t>
            </a:r>
            <a:r>
              <a:rPr sz="18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Private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medium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Private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strong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323" y="2571071"/>
            <a:ext cx="50736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+1pt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49" y="3844806"/>
            <a:ext cx="232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2324" y="3844806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+4pt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56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Code Submission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786370" cy="347723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via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zh-TW" altLang="en-US"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數位學苑</a:t>
            </a:r>
            <a:r>
              <a:rPr sz="18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3113405">
              <a:lnSpc>
                <a:spcPct val="100000"/>
              </a:lnSpc>
              <a:spcBef>
                <a:spcPts val="315"/>
              </a:spcBef>
            </a:pPr>
            <a:r>
              <a:rPr sz="1800" b="1" spc="10" dirty="0">
                <a:solidFill>
                  <a:srgbClr val="685D46"/>
                </a:solidFill>
                <a:latin typeface="Arial"/>
                <a:cs typeface="Arial"/>
              </a:rPr>
              <a:t>&lt;student_id&gt;_hw3.zip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25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Specify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source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(You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may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refer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CE93D8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1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Academic</a:t>
            </a:r>
            <a:r>
              <a:rPr sz="1400" u="heavy" spc="-1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400" u="heavy" spc="-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Ethics </a:t>
            </a:r>
            <a:r>
              <a:rPr sz="1400" u="heavy" spc="1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Guidelines</a:t>
            </a: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)</a:t>
            </a:r>
            <a:endParaRPr sz="14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Organize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make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easy </a:t>
            </a:r>
            <a:r>
              <a:rPr sz="1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read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(not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necessary).</a:t>
            </a:r>
            <a:endParaRPr sz="14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3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b="1" spc="-8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empty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garbage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ﬁles.</a:t>
            </a:r>
            <a:endParaRPr sz="14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model.</a:t>
            </a:r>
            <a:endParaRPr sz="14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Compress</a:t>
            </a:r>
            <a:r>
              <a:rPr sz="1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codes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formats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like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.rar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.7z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simply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rename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85D46"/>
                </a:solidFill>
                <a:latin typeface="Microsoft Sans Serif"/>
                <a:cs typeface="Microsoft Sans Serif"/>
              </a:rPr>
              <a:t>.zip.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379095" indent="-35941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we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ﬁnd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cheating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problematic,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punished.</a:t>
            </a:r>
            <a:endParaRPr sz="1700" dirty="0">
              <a:latin typeface="Microsoft Sans Serif"/>
              <a:cs typeface="Microsoft Sans Serif"/>
            </a:endParaRPr>
          </a:p>
          <a:p>
            <a:pPr marL="836294" lvl="1" indent="-359410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7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Course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ﬁnal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score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75" dirty="0">
                <a:solidFill>
                  <a:srgbClr val="685D46"/>
                </a:solidFill>
                <a:latin typeface="Microsoft Sans Serif"/>
                <a:cs typeface="Microsoft Sans Serif"/>
              </a:rPr>
              <a:t>*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0.9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ﬁrst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time,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fail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course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otherwise.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174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Bonus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87082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get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10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pts: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made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students.</a:t>
            </a:r>
            <a:endParaRPr sz="1800">
              <a:latin typeface="Microsoft Sans Serif"/>
              <a:cs typeface="Microsoft Sans Serif"/>
            </a:endParaRPr>
          </a:p>
          <a:p>
            <a:pPr marL="836294" marR="5080" lvl="1" indent="-367030">
              <a:lnSpc>
                <a:spcPct val="114599"/>
              </a:lnSpc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report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5" dirty="0">
                <a:solidFill>
                  <a:srgbClr val="685D46"/>
                </a:solidFill>
                <a:latin typeface="Arial"/>
                <a:cs typeface="Arial"/>
              </a:rPr>
              <a:t>PDF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format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brieﬂy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describing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what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done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(in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English, 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less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100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words)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90" dirty="0">
                <a:solidFill>
                  <a:srgbClr val="685D46"/>
                </a:solidFill>
                <a:latin typeface="Arial"/>
                <a:cs typeface="Arial"/>
              </a:rPr>
              <a:t>extra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685D46"/>
                </a:solidFill>
                <a:latin typeface="Arial"/>
                <a:cs typeface="Arial"/>
              </a:rPr>
              <a:t>0.5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685D46"/>
                </a:solidFill>
                <a:latin typeface="Arial"/>
                <a:cs typeface="Arial"/>
              </a:rPr>
              <a:t>pts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Reports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made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students.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685D46"/>
              </a:buClr>
              <a:buFont typeface="Arial MT"/>
              <a:buChar char="○"/>
            </a:pPr>
            <a:endParaRPr sz="245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4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Report</a:t>
            </a:r>
            <a:r>
              <a:rPr sz="1800" u="heavy" spc="-5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800" u="heavy" spc="7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template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334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Deadline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227584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Kaggle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deadline: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submission: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925" y="1290200"/>
            <a:ext cx="219964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202</a:t>
            </a:r>
            <a:r>
              <a:rPr lang="en-US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/04/</a:t>
            </a:r>
            <a:r>
              <a:rPr lang="en-US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5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23:59:59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/04/</a:t>
            </a:r>
            <a:r>
              <a:rPr lang="en-US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8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23:59:59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1958856"/>
            <a:ext cx="4279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Late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submissions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r>
              <a:rPr sz="1800" b="1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accepted.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76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Should You Have Any Ǫuestions...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5276850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E-mail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lang="en-US" sz="1800" spc="3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</a:rPr>
              <a:t>kafuchino0410@gmail.com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title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75" dirty="0">
                <a:solidFill>
                  <a:srgbClr val="685D46"/>
                </a:solidFill>
                <a:latin typeface="Arial"/>
                <a:cs typeface="Arial"/>
              </a:rPr>
              <a:t>must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start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30" dirty="0">
                <a:solidFill>
                  <a:srgbClr val="685D46"/>
                </a:solidFill>
                <a:latin typeface="Arial"/>
                <a:cs typeface="Arial"/>
              </a:rPr>
              <a:t>[hw3]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395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Useful Resources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76158"/>
            <a:ext cx="7509509" cy="2476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Semi-supervised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learning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u="heavy" spc="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https://speech.ee.ntu.edu.tw/~tlkagk/courses/ML_2016/Lecture/semi%20(v3).pdf</a:t>
            </a:r>
            <a:endParaRPr sz="14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u="heavy" spc="1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3"/>
              </a:rPr>
              <a:t>https://www.youtube.com/watch?v=fX_guE7JNnY&amp;ab_channel=Hung-yiLee</a:t>
            </a:r>
            <a:endParaRPr sz="14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MixMatch:</a:t>
            </a:r>
            <a:r>
              <a:rPr sz="1400" dirty="0">
                <a:solidFill>
                  <a:srgbClr val="CE93D8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4"/>
              </a:rPr>
              <a:t>https://arxiv.org/abs/1905.02249</a:t>
            </a:r>
            <a:endParaRPr sz="14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Noisy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student:</a:t>
            </a:r>
            <a:r>
              <a:rPr sz="1400" spc="10" dirty="0">
                <a:solidFill>
                  <a:srgbClr val="CE93D8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https://arxiv.org/abs/1911.04252</a:t>
            </a:r>
            <a:endParaRPr sz="14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PyTorch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u="heavy" spc="5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6"/>
              </a:rPr>
              <a:t>https://pytorch.org/</a:t>
            </a:r>
            <a:endParaRPr sz="14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Torchvision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u="heavy" spc="5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7"/>
              </a:rPr>
              <a:t>http://pytorch.org/vision/stable/index.html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053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Objective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83" y="1330206"/>
            <a:ext cx="7290434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Solve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classiﬁcation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5" dirty="0">
                <a:solidFill>
                  <a:srgbClr val="685D46"/>
                </a:solidFill>
                <a:latin typeface="Arial"/>
                <a:cs typeface="Arial"/>
              </a:rPr>
              <a:t>convolutional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685D46"/>
                </a:solidFill>
                <a:latin typeface="Arial"/>
                <a:cs typeface="Arial"/>
              </a:rPr>
              <a:t>neural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685D46"/>
                </a:solidFill>
                <a:latin typeface="Arial"/>
                <a:cs typeface="Arial"/>
              </a:rPr>
              <a:t>networks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85D46"/>
              </a:buClr>
              <a:buFont typeface="Microsoft Sans Serif"/>
              <a:buAutoNum type="arabicPeriod"/>
            </a:pPr>
            <a:endParaRPr sz="2450">
              <a:latin typeface="Microsoft Sans Serif"/>
              <a:cs typeface="Microsoft Sans Serif"/>
            </a:endParaRPr>
          </a:p>
          <a:p>
            <a:pPr marL="432434" indent="-420370">
              <a:lnSpc>
                <a:spcPct val="100000"/>
              </a:lnSpc>
              <a:buAutoNum type="arabicPeriod"/>
              <a:tabLst>
                <a:tab pos="432434" algn="l"/>
                <a:tab pos="433070" algn="l"/>
              </a:tabLst>
            </a:pP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Improve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90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685D46"/>
                </a:solidFill>
                <a:latin typeface="Arial"/>
                <a:cs typeface="Arial"/>
              </a:rPr>
              <a:t>augmentations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85D46"/>
              </a:buClr>
              <a:buFont typeface="Microsoft Sans Serif"/>
              <a:buAutoNum type="arabicPeriod"/>
            </a:pPr>
            <a:endParaRPr sz="2450">
              <a:latin typeface="Microsoft Sans Serif"/>
              <a:cs typeface="Microsoft Sans Serif"/>
            </a:endParaRPr>
          </a:p>
          <a:p>
            <a:pPr marL="432434" indent="-4203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utilize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unlabeled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how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beneﬁts.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949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Task - Food Classiﬁcation</a:t>
            </a:r>
            <a:endParaRPr sz="3600" spc="-150" dirty="0">
              <a:latin typeface="+mj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00" y="1591699"/>
            <a:ext cx="2618300" cy="2618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2850" y="1591700"/>
            <a:ext cx="2618300" cy="2618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1399" y="1591700"/>
            <a:ext cx="2618298" cy="261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863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Task - Food Classiﬁcation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82675"/>
            <a:ext cx="7567930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33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collected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food-11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classiﬁed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11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classes.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here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slightly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modiﬁed: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280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90" dirty="0">
                <a:solidFill>
                  <a:srgbClr val="685D46"/>
                </a:solidFill>
                <a:latin typeface="Microsoft Sans Serif"/>
                <a:cs typeface="Microsoft Sans Serif"/>
              </a:rPr>
              <a:t>*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11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+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6786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unlabeled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Validation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60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90" dirty="0">
                <a:solidFill>
                  <a:srgbClr val="685D46"/>
                </a:solidFill>
                <a:latin typeface="Microsoft Sans Serif"/>
                <a:cs typeface="Microsoft Sans Serif"/>
              </a:rPr>
              <a:t>*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11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3347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3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utilize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original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labels.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cheating.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644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Task - Food Classiﬁcation</a:t>
            </a:r>
            <a:endParaRPr sz="3600" spc="-150" dirty="0">
              <a:latin typeface="+mj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50" y="2287274"/>
            <a:ext cx="1792199" cy="17921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54462" y="2824912"/>
            <a:ext cx="1012190" cy="717550"/>
            <a:chOff x="3454462" y="2824912"/>
            <a:chExt cx="1012190" cy="717550"/>
          </a:xfrm>
        </p:grpSpPr>
        <p:sp>
          <p:nvSpPr>
            <p:cNvPr id="5" name="object 5"/>
            <p:cNvSpPr/>
            <p:nvPr/>
          </p:nvSpPr>
          <p:spPr>
            <a:xfrm>
              <a:off x="3459224" y="2829674"/>
              <a:ext cx="1002665" cy="708025"/>
            </a:xfrm>
            <a:custGeom>
              <a:avLst/>
              <a:gdLst/>
              <a:ahLst/>
              <a:cxnLst/>
              <a:rect l="l" t="t" r="r" b="b"/>
              <a:pathLst>
                <a:path w="1002664" h="708025">
                  <a:moveTo>
                    <a:pt x="884397" y="707399"/>
                  </a:moveTo>
                  <a:lnTo>
                    <a:pt x="117902" y="707399"/>
                  </a:lnTo>
                  <a:lnTo>
                    <a:pt x="72009" y="698134"/>
                  </a:lnTo>
                  <a:lnTo>
                    <a:pt x="34532" y="672867"/>
                  </a:lnTo>
                  <a:lnTo>
                    <a:pt x="9265" y="635390"/>
                  </a:lnTo>
                  <a:lnTo>
                    <a:pt x="0" y="589497"/>
                  </a:lnTo>
                  <a:lnTo>
                    <a:pt x="0" y="117902"/>
                  </a:lnTo>
                  <a:lnTo>
                    <a:pt x="9265" y="72009"/>
                  </a:lnTo>
                  <a:lnTo>
                    <a:pt x="34532" y="34532"/>
                  </a:lnTo>
                  <a:lnTo>
                    <a:pt x="72009" y="9265"/>
                  </a:lnTo>
                  <a:lnTo>
                    <a:pt x="117902" y="0"/>
                  </a:lnTo>
                  <a:lnTo>
                    <a:pt x="884397" y="0"/>
                  </a:lnTo>
                  <a:lnTo>
                    <a:pt x="929516" y="8974"/>
                  </a:lnTo>
                  <a:lnTo>
                    <a:pt x="967767" y="34532"/>
                  </a:lnTo>
                  <a:lnTo>
                    <a:pt x="993325" y="72783"/>
                  </a:lnTo>
                  <a:lnTo>
                    <a:pt x="1002299" y="117902"/>
                  </a:lnTo>
                  <a:lnTo>
                    <a:pt x="1002299" y="589497"/>
                  </a:lnTo>
                  <a:lnTo>
                    <a:pt x="993034" y="635390"/>
                  </a:lnTo>
                  <a:lnTo>
                    <a:pt x="967767" y="672867"/>
                  </a:lnTo>
                  <a:lnTo>
                    <a:pt x="930290" y="698134"/>
                  </a:lnTo>
                  <a:lnTo>
                    <a:pt x="884397" y="7073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9224" y="2829674"/>
              <a:ext cx="1002665" cy="708025"/>
            </a:xfrm>
            <a:custGeom>
              <a:avLst/>
              <a:gdLst/>
              <a:ahLst/>
              <a:cxnLst/>
              <a:rect l="l" t="t" r="r" b="b"/>
              <a:pathLst>
                <a:path w="1002664" h="708025">
                  <a:moveTo>
                    <a:pt x="0" y="117902"/>
                  </a:moveTo>
                  <a:lnTo>
                    <a:pt x="9265" y="72009"/>
                  </a:lnTo>
                  <a:lnTo>
                    <a:pt x="34532" y="34532"/>
                  </a:lnTo>
                  <a:lnTo>
                    <a:pt x="72009" y="9265"/>
                  </a:lnTo>
                  <a:lnTo>
                    <a:pt x="117902" y="0"/>
                  </a:lnTo>
                  <a:lnTo>
                    <a:pt x="884397" y="0"/>
                  </a:lnTo>
                  <a:lnTo>
                    <a:pt x="929516" y="8974"/>
                  </a:lnTo>
                  <a:lnTo>
                    <a:pt x="967767" y="34532"/>
                  </a:lnTo>
                  <a:lnTo>
                    <a:pt x="993325" y="72783"/>
                  </a:lnTo>
                  <a:lnTo>
                    <a:pt x="1002299" y="117902"/>
                  </a:lnTo>
                  <a:lnTo>
                    <a:pt x="1002299" y="589497"/>
                  </a:lnTo>
                  <a:lnTo>
                    <a:pt x="993034" y="635390"/>
                  </a:lnTo>
                  <a:lnTo>
                    <a:pt x="967767" y="672867"/>
                  </a:lnTo>
                  <a:lnTo>
                    <a:pt x="930290" y="698134"/>
                  </a:lnTo>
                  <a:lnTo>
                    <a:pt x="884397" y="707399"/>
                  </a:lnTo>
                  <a:lnTo>
                    <a:pt x="117902" y="707399"/>
                  </a:lnTo>
                  <a:lnTo>
                    <a:pt x="72009" y="698134"/>
                  </a:lnTo>
                  <a:lnTo>
                    <a:pt x="34532" y="672867"/>
                  </a:lnTo>
                  <a:lnTo>
                    <a:pt x="9265" y="635390"/>
                  </a:lnTo>
                  <a:lnTo>
                    <a:pt x="0" y="589497"/>
                  </a:lnTo>
                  <a:lnTo>
                    <a:pt x="0" y="117902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36364" y="2885306"/>
            <a:ext cx="6483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CNN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9687" y="2999175"/>
            <a:ext cx="538480" cy="368935"/>
          </a:xfrm>
          <a:custGeom>
            <a:avLst/>
            <a:gdLst/>
            <a:ahLst/>
            <a:cxnLst/>
            <a:rect l="l" t="t" r="r" b="b"/>
            <a:pathLst>
              <a:path w="538479" h="368935">
                <a:moveTo>
                  <a:pt x="0" y="92099"/>
                </a:moveTo>
                <a:lnTo>
                  <a:pt x="353699" y="92099"/>
                </a:lnTo>
                <a:lnTo>
                  <a:pt x="353699" y="0"/>
                </a:lnTo>
                <a:lnTo>
                  <a:pt x="537899" y="184199"/>
                </a:lnTo>
                <a:lnTo>
                  <a:pt x="353699" y="368399"/>
                </a:lnTo>
                <a:lnTo>
                  <a:pt x="353699" y="276299"/>
                </a:lnTo>
                <a:lnTo>
                  <a:pt x="0" y="276299"/>
                </a:lnTo>
                <a:lnTo>
                  <a:pt x="0" y="920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2700" y="1915924"/>
            <a:ext cx="715645" cy="2667635"/>
          </a:xfrm>
          <a:custGeom>
            <a:avLst/>
            <a:gdLst/>
            <a:ahLst/>
            <a:cxnLst/>
            <a:rect l="l" t="t" r="r" b="b"/>
            <a:pathLst>
              <a:path w="715645" h="2667635">
                <a:moveTo>
                  <a:pt x="0" y="119252"/>
                </a:moveTo>
                <a:lnTo>
                  <a:pt x="9371" y="72833"/>
                </a:lnTo>
                <a:lnTo>
                  <a:pt x="34928" y="34928"/>
                </a:lnTo>
                <a:lnTo>
                  <a:pt x="72833" y="9371"/>
                </a:lnTo>
                <a:lnTo>
                  <a:pt x="119252" y="0"/>
                </a:lnTo>
                <a:lnTo>
                  <a:pt x="596247" y="0"/>
                </a:lnTo>
                <a:lnTo>
                  <a:pt x="641883" y="9077"/>
                </a:lnTo>
                <a:lnTo>
                  <a:pt x="680571" y="34928"/>
                </a:lnTo>
                <a:lnTo>
                  <a:pt x="706422" y="73616"/>
                </a:lnTo>
                <a:lnTo>
                  <a:pt x="715499" y="119252"/>
                </a:lnTo>
                <a:lnTo>
                  <a:pt x="715499" y="2548347"/>
                </a:lnTo>
                <a:lnTo>
                  <a:pt x="706128" y="2594766"/>
                </a:lnTo>
                <a:lnTo>
                  <a:pt x="680571" y="2632671"/>
                </a:lnTo>
                <a:lnTo>
                  <a:pt x="642666" y="2658228"/>
                </a:lnTo>
                <a:lnTo>
                  <a:pt x="596247" y="2667599"/>
                </a:lnTo>
                <a:lnTo>
                  <a:pt x="119252" y="2667599"/>
                </a:lnTo>
                <a:lnTo>
                  <a:pt x="72833" y="2658228"/>
                </a:lnTo>
                <a:lnTo>
                  <a:pt x="34928" y="2632671"/>
                </a:lnTo>
                <a:lnTo>
                  <a:pt x="9371" y="2594766"/>
                </a:lnTo>
                <a:lnTo>
                  <a:pt x="0" y="2548347"/>
                </a:lnTo>
                <a:lnTo>
                  <a:pt x="0" y="1192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0652" y="2077388"/>
            <a:ext cx="47498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-0.25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+3.02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3137" y="2999175"/>
            <a:ext cx="538480" cy="368935"/>
          </a:xfrm>
          <a:custGeom>
            <a:avLst/>
            <a:gdLst/>
            <a:ahLst/>
            <a:cxnLst/>
            <a:rect l="l" t="t" r="r" b="b"/>
            <a:pathLst>
              <a:path w="538479" h="368935">
                <a:moveTo>
                  <a:pt x="0" y="92099"/>
                </a:moveTo>
                <a:lnTo>
                  <a:pt x="353699" y="92099"/>
                </a:lnTo>
                <a:lnTo>
                  <a:pt x="353699" y="0"/>
                </a:lnTo>
                <a:lnTo>
                  <a:pt x="537899" y="184199"/>
                </a:lnTo>
                <a:lnTo>
                  <a:pt x="353699" y="368399"/>
                </a:lnTo>
                <a:lnTo>
                  <a:pt x="353699" y="276299"/>
                </a:lnTo>
                <a:lnTo>
                  <a:pt x="0" y="276299"/>
                </a:lnTo>
                <a:lnTo>
                  <a:pt x="0" y="920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9375" y="1915924"/>
            <a:ext cx="715645" cy="2667635"/>
          </a:xfrm>
          <a:custGeom>
            <a:avLst/>
            <a:gdLst/>
            <a:ahLst/>
            <a:cxnLst/>
            <a:rect l="l" t="t" r="r" b="b"/>
            <a:pathLst>
              <a:path w="715645" h="2667635">
                <a:moveTo>
                  <a:pt x="0" y="119252"/>
                </a:moveTo>
                <a:lnTo>
                  <a:pt x="9371" y="72833"/>
                </a:lnTo>
                <a:lnTo>
                  <a:pt x="34928" y="34928"/>
                </a:lnTo>
                <a:lnTo>
                  <a:pt x="72834" y="9371"/>
                </a:lnTo>
                <a:lnTo>
                  <a:pt x="119252" y="0"/>
                </a:lnTo>
                <a:lnTo>
                  <a:pt x="596247" y="0"/>
                </a:lnTo>
                <a:lnTo>
                  <a:pt x="641883" y="9077"/>
                </a:lnTo>
                <a:lnTo>
                  <a:pt x="680571" y="34928"/>
                </a:lnTo>
                <a:lnTo>
                  <a:pt x="706422" y="73616"/>
                </a:lnTo>
                <a:lnTo>
                  <a:pt x="715499" y="119252"/>
                </a:lnTo>
                <a:lnTo>
                  <a:pt x="715499" y="2548347"/>
                </a:lnTo>
                <a:lnTo>
                  <a:pt x="706128" y="2594766"/>
                </a:lnTo>
                <a:lnTo>
                  <a:pt x="680571" y="2632671"/>
                </a:lnTo>
                <a:lnTo>
                  <a:pt x="642665" y="2658228"/>
                </a:lnTo>
                <a:lnTo>
                  <a:pt x="596247" y="2667599"/>
                </a:lnTo>
                <a:lnTo>
                  <a:pt x="119252" y="2667599"/>
                </a:lnTo>
                <a:lnTo>
                  <a:pt x="72834" y="2658228"/>
                </a:lnTo>
                <a:lnTo>
                  <a:pt x="34928" y="2632671"/>
                </a:lnTo>
                <a:lnTo>
                  <a:pt x="9371" y="2594766"/>
                </a:lnTo>
                <a:lnTo>
                  <a:pt x="0" y="2548347"/>
                </a:lnTo>
                <a:lnTo>
                  <a:pt x="0" y="1192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27327" y="2077388"/>
            <a:ext cx="470534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0.004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-25" dirty="0">
                <a:latin typeface="Arial MT"/>
                <a:cs typeface="Arial MT"/>
              </a:rPr>
              <a:t>0.114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371602" y="2735580"/>
          <a:ext cx="2045335" cy="166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92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0"/>
                        </a:lnSpc>
                        <a:tabLst>
                          <a:tab pos="700405" algn="l"/>
                          <a:tab pos="1567815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+0.56	</a:t>
                      </a:r>
                      <a:r>
                        <a:rPr sz="2100" spc="75" baseline="-41666" dirty="0">
                          <a:latin typeface="Microsoft Sans Serif"/>
                          <a:cs typeface="Microsoft Sans Serif"/>
                        </a:rPr>
                        <a:t>softmax	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0.009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ts val="1505"/>
                        </a:lnSpc>
                        <a:tabLst>
                          <a:tab pos="156781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-3.90	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-0.01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+0.25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-0.47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+5.00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0.831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-1.32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+1.14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092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-0.28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39824" y="2999175"/>
            <a:ext cx="538480" cy="368935"/>
          </a:xfrm>
          <a:custGeom>
            <a:avLst/>
            <a:gdLst/>
            <a:ahLst/>
            <a:cxnLst/>
            <a:rect l="l" t="t" r="r" b="b"/>
            <a:pathLst>
              <a:path w="538479" h="368935">
                <a:moveTo>
                  <a:pt x="0" y="92099"/>
                </a:moveTo>
                <a:lnTo>
                  <a:pt x="353699" y="92099"/>
                </a:lnTo>
                <a:lnTo>
                  <a:pt x="353699" y="0"/>
                </a:lnTo>
                <a:lnTo>
                  <a:pt x="537899" y="184199"/>
                </a:lnTo>
                <a:lnTo>
                  <a:pt x="353699" y="368399"/>
                </a:lnTo>
                <a:lnTo>
                  <a:pt x="353699" y="276299"/>
                </a:lnTo>
                <a:lnTo>
                  <a:pt x="0" y="276299"/>
                </a:lnTo>
                <a:lnTo>
                  <a:pt x="0" y="920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45190" y="1292288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Microsoft Sans Serif"/>
                <a:cs typeface="Microsoft Sans Serif"/>
              </a:rPr>
              <a:t>logits</a:t>
            </a:r>
            <a:endParaRPr sz="1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400" spc="45" dirty="0">
                <a:latin typeface="Microsoft Sans Serif"/>
                <a:cs typeface="Microsoft Sans Serif"/>
              </a:rPr>
              <a:t>(not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normalized)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4511" y="1292288"/>
            <a:ext cx="1064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probability 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(normalized)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7365"/>
            <a:ext cx="8181340" cy="404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Requirements</a:t>
            </a:r>
            <a:endParaRPr sz="3600" spc="-150" dirty="0">
              <a:latin typeface="+mj-lt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29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homework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three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levels:</a:t>
            </a:r>
            <a:endParaRPr sz="1800" dirty="0">
              <a:latin typeface="Microsoft Sans Serif"/>
              <a:cs typeface="Microsoft Sans Serif"/>
            </a:endParaRPr>
          </a:p>
          <a:p>
            <a:pPr marL="927100" lvl="1" indent="-367030">
              <a:lnSpc>
                <a:spcPct val="100000"/>
              </a:lnSpc>
              <a:spcBef>
                <a:spcPts val="290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80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Easy</a:t>
            </a:r>
            <a:endParaRPr sz="1800" dirty="0">
              <a:latin typeface="Microsoft Sans Serif"/>
              <a:cs typeface="Microsoft Sans Serif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Medium</a:t>
            </a:r>
            <a:endParaRPr sz="1800" dirty="0">
              <a:latin typeface="Microsoft Sans Serif"/>
              <a:cs typeface="Microsoft Sans Serif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Hard</a:t>
            </a:r>
            <a:endParaRPr sz="1800" dirty="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easily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ﬁnish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easy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running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example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endParaRPr sz="1800" dirty="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rest,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recommend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start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same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endParaRPr sz="1800" dirty="0">
              <a:latin typeface="Microsoft Sans Serif"/>
              <a:cs typeface="Microsoft Sans Serif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We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already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prepared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some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TODO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blocks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you.</a:t>
            </a:r>
            <a:endParaRPr sz="1800" dirty="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3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pre-train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datasets.</a:t>
            </a:r>
            <a:endParaRPr sz="1800" dirty="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some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well-known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architecture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(e.g.,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ResNet),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make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sure</a:t>
            </a:r>
            <a:endParaRPr sz="1800" dirty="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load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pre-trained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weights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initialization.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1200" y="971550"/>
            <a:ext cx="177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Kaggle</a:t>
            </a:r>
            <a:r>
              <a:rPr spc="-35" dirty="0"/>
              <a:t> </a:t>
            </a:r>
            <a:r>
              <a:rPr spc="35" dirty="0"/>
              <a:t>link:</a:t>
            </a:r>
            <a:r>
              <a:rPr spc="5" dirty="0"/>
              <a:t> </a:t>
            </a:r>
            <a:r>
              <a:rPr u="heavy" spc="5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hlinkClick r:id="rId2"/>
              </a:rPr>
              <a:t>here</a:t>
            </a:r>
            <a:endParaRPr u="heavy" spc="55" dirty="0">
              <a:solidFill>
                <a:srgbClr val="CE93D8"/>
              </a:solidFill>
              <a:uFill>
                <a:solidFill>
                  <a:srgbClr val="CE93D8"/>
                </a:solidFill>
              </a:uFill>
              <a:hlinkClick r:id="rId3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610FCC2-53F9-4EB4-B843-19FF906687E7}"/>
              </a:ext>
            </a:extLst>
          </p:cNvPr>
          <p:cNvSpPr txBox="1">
            <a:spLocks/>
          </p:cNvSpPr>
          <p:nvPr/>
        </p:nvSpPr>
        <p:spPr>
          <a:xfrm>
            <a:off x="5791200" y="1294208"/>
            <a:ext cx="2362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0" dirty="0"/>
              <a:t>Sample code</a:t>
            </a:r>
            <a:r>
              <a:rPr lang="en-US" kern="0" spc="-35" dirty="0"/>
              <a:t> </a:t>
            </a:r>
            <a:r>
              <a:rPr lang="en-US" kern="0" spc="35" dirty="0"/>
              <a:t>link:</a:t>
            </a:r>
            <a:r>
              <a:rPr lang="en-US" kern="0" spc="5" dirty="0"/>
              <a:t> </a:t>
            </a:r>
            <a:r>
              <a:rPr lang="en-US" u="heavy" kern="0" spc="5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hlinkClick r:id="rId4"/>
              </a:rPr>
              <a:t>here</a:t>
            </a:r>
            <a:endParaRPr lang="en-US" u="heavy" kern="0" spc="55" dirty="0">
              <a:solidFill>
                <a:srgbClr val="CE93D8"/>
              </a:solidFill>
              <a:uFill>
                <a:solidFill>
                  <a:srgbClr val="CE93D8"/>
                </a:solidFill>
              </a:uFill>
              <a:hlinkClick r:id="rId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4720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Requirements - Easy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82675"/>
            <a:ext cx="7497445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33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Build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1800" b="1" spc="45" dirty="0">
                <a:solidFill>
                  <a:srgbClr val="685D46"/>
                </a:solidFill>
                <a:latin typeface="Arial"/>
                <a:cs typeface="Arial"/>
              </a:rPr>
              <a:t>convolutional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685D46"/>
                </a:solidFill>
                <a:latin typeface="Arial"/>
                <a:cs typeface="Arial"/>
              </a:rPr>
              <a:t>neural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685D46"/>
                </a:solidFill>
                <a:latin typeface="Arial"/>
                <a:cs typeface="Arial"/>
              </a:rPr>
              <a:t>network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provided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codes.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45.786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(accuracy,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%)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4720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Requirements - Medium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82675"/>
            <a:ext cx="802767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65430" indent="-367030">
              <a:lnSpc>
                <a:spcPct val="1133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Improve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diﬀerent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 </a:t>
            </a:r>
            <a:r>
              <a:rPr sz="1800" spc="-459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architectures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augmentations.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medium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52.</a:t>
            </a:r>
            <a:r>
              <a:rPr lang="en-US" altLang="zh-TW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839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(accuracy,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%)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achieve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adding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few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lines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example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249" y="3094922"/>
            <a:ext cx="4927499" cy="1480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3806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Requirements - Hard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82675"/>
            <a:ext cx="7414259" cy="15906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9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Improve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65" dirty="0">
                <a:solidFill>
                  <a:srgbClr val="685D46"/>
                </a:solidFill>
                <a:latin typeface="Arial"/>
                <a:cs typeface="Arial"/>
              </a:rPr>
              <a:t>additional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unlabeled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Public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strong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baseline: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68.</a:t>
            </a:r>
            <a:r>
              <a:rPr lang="en-US" altLang="zh-TW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559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(accuracy,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%)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own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(by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ﬁnishing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TODO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blocks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example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code).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unlabeled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here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allowed.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Hint: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semi-supervised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learning,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self-supervised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learning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00" y="3411799"/>
            <a:ext cx="7547775" cy="598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898</Words>
  <Application>Microsoft Office PowerPoint</Application>
  <PresentationFormat>如螢幕大小 (16:9)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 MT</vt:lpstr>
      <vt:lpstr>Arial</vt:lpstr>
      <vt:lpstr>Calibri</vt:lpstr>
      <vt:lpstr>Microsoft Sans Serif</vt:lpstr>
      <vt:lpstr>Office Theme</vt:lpstr>
      <vt:lpstr>Machine Learning HW3 - Image Classiﬁcation</vt:lpstr>
      <vt:lpstr>Objective</vt:lpstr>
      <vt:lpstr>Task - Food Classiﬁcation</vt:lpstr>
      <vt:lpstr>Task - Food Classiﬁcation</vt:lpstr>
      <vt:lpstr>Task - Food Classiﬁcation</vt:lpstr>
      <vt:lpstr>Kaggle link: here</vt:lpstr>
      <vt:lpstr>Requirements - Easy</vt:lpstr>
      <vt:lpstr>Requirements - Medium</vt:lpstr>
      <vt:lpstr>Requirements - Hard</vt:lpstr>
      <vt:lpstr>Semi-supervised Learning</vt:lpstr>
      <vt:lpstr>PowerPoint 簡報</vt:lpstr>
      <vt:lpstr>Kaggle Submission Format</vt:lpstr>
      <vt:lpstr>Grading Policy</vt:lpstr>
      <vt:lpstr>Code Submission</vt:lpstr>
      <vt:lpstr>Bonus</vt:lpstr>
      <vt:lpstr>Deadline</vt:lpstr>
      <vt:lpstr>Should You Have Any Ǫuestions...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HW3 - Image Classiﬁcation</dc:title>
  <cp:lastModifiedBy>陳靚</cp:lastModifiedBy>
  <cp:revision>18</cp:revision>
  <dcterms:created xsi:type="dcterms:W3CDTF">2022-04-01T14:26:04Z</dcterms:created>
  <dcterms:modified xsi:type="dcterms:W3CDTF">2023-03-31T16:29:57Z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