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embeddedFontLst>
    <p:embeddedFont>
      <p:font typeface="MS PGothic" panose="020B0600070205080204" pitchFamily="34" charset="-128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elvetica Neue" panose="02000503000000020004" pitchFamily="2" charset="0"/>
      <p:regular r:id="rId33"/>
      <p:bold r:id="rId34"/>
      <p:italic r:id="rId35"/>
      <p:boldItalic r:id="rId36"/>
    </p:embeddedFont>
    <p:embeddedFont>
      <p:font typeface="Trebuchet MS" panose="020B0703020202090204" pitchFamily="34" charset="0"/>
      <p:regular r:id="rId37"/>
      <p:bold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nzt0eTUD/2ZQGl6zj+NiKulln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>
      <p:cViewPr varScale="1">
        <p:scale>
          <a:sx n="161" d="100"/>
          <a:sy n="161" d="100"/>
        </p:scale>
        <p:origin x="424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>
            <a:spLocks noGrp="1"/>
          </p:cNvSpPr>
          <p:nvPr>
            <p:ph type="title"/>
          </p:nvPr>
        </p:nvSpPr>
        <p:spPr>
          <a:xfrm>
            <a:off x="1741026" y="1825347"/>
            <a:ext cx="5661946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rgbClr val="EE6C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body" idx="1"/>
          </p:nvPr>
        </p:nvSpPr>
        <p:spPr>
          <a:xfrm>
            <a:off x="354695" y="1289058"/>
            <a:ext cx="8434609" cy="353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384725" y="501590"/>
            <a:ext cx="8374549" cy="51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>
            <a:spLocks noGrp="1"/>
          </p:cNvSpPr>
          <p:nvPr>
            <p:ph type="title"/>
          </p:nvPr>
        </p:nvSpPr>
        <p:spPr>
          <a:xfrm>
            <a:off x="1741026" y="1825347"/>
            <a:ext cx="5661946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rgbClr val="EE6C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1741026" y="1825347"/>
            <a:ext cx="5661946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rgbClr val="EE6C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 extrusionOk="0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6"/>
          <p:cNvSpPr txBox="1">
            <a:spLocks noGrp="1"/>
          </p:cNvSpPr>
          <p:nvPr>
            <p:ph type="title"/>
          </p:nvPr>
        </p:nvSpPr>
        <p:spPr>
          <a:xfrm>
            <a:off x="1741026" y="1825347"/>
            <a:ext cx="5661946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 u="none" strike="noStrike" cap="none">
                <a:solidFill>
                  <a:srgbClr val="EE6C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body" idx="1"/>
          </p:nvPr>
        </p:nvSpPr>
        <p:spPr>
          <a:xfrm>
            <a:off x="354695" y="1289058"/>
            <a:ext cx="8434609" cy="353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dCrxO_3w4VBm8H--7S5pfY0HIoKeohA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2005.0810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2005.0810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ca-speech.org/archive/Interspeech_2018/abstracts/1158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ca-speech.org/archive/Interspeech_2020/abstracts/3015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559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t.gov.tw/most/attachments/9149925d-ec63-40b0-8ec8-c583008a43c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376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ee.ntu.edu.tw/~tlkagk/courses/DLHLP20/ASR%20(v12)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7007735" y="3176887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 h="120000" extrusionOk="0">
                <a:moveTo>
                  <a:pt x="0" y="0"/>
                </a:moveTo>
                <a:lnTo>
                  <a:pt x="562199" y="0"/>
                </a:lnTo>
              </a:path>
            </a:pathLst>
          </a:custGeom>
          <a:noFill/>
          <a:ln w="76175" cap="flat" cmpd="sng">
            <a:solidFill>
              <a:srgbClr val="B3A7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575034" y="315825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 h="120000" extrusionOk="0">
                <a:moveTo>
                  <a:pt x="0" y="0"/>
                </a:moveTo>
                <a:lnTo>
                  <a:pt x="562199" y="0"/>
                </a:lnTo>
              </a:path>
            </a:pathLst>
          </a:custGeom>
          <a:noFill/>
          <a:ln w="76175" cap="flat" cmpd="sng">
            <a:solidFill>
              <a:srgbClr val="B3A7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1004144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 h="120000" extrusionOk="0">
                <a:moveTo>
                  <a:pt x="7136667" y="0"/>
                </a:moveTo>
                <a:lnTo>
                  <a:pt x="0" y="0"/>
                </a:lnTo>
              </a:path>
            </a:pathLst>
          </a:custGeom>
          <a:noFill/>
          <a:ln w="76175" cap="flat" cmpd="sng">
            <a:solidFill>
              <a:srgbClr val="4DB6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004144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 h="120000" extrusionOk="0">
                <a:moveTo>
                  <a:pt x="7136667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4DB6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004151" y="41214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 h="120000" extrusionOk="0">
                <a:moveTo>
                  <a:pt x="0" y="0"/>
                </a:moveTo>
                <a:lnTo>
                  <a:pt x="7136667" y="0"/>
                </a:lnTo>
              </a:path>
            </a:pathLst>
          </a:custGeom>
          <a:noFill/>
          <a:ln w="76175" cap="flat" cmpd="sng">
            <a:solidFill>
              <a:srgbClr val="4DB6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004151" y="39690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 h="120000" extrusionOk="0">
                <a:moveTo>
                  <a:pt x="0" y="0"/>
                </a:moveTo>
                <a:lnTo>
                  <a:pt x="7136667" y="0"/>
                </a:lnTo>
              </a:path>
            </a:pathLst>
          </a:custGeom>
          <a:noFill/>
          <a:ln w="9525" cap="flat" cmpd="sng">
            <a:solidFill>
              <a:srgbClr val="4DB6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>
            <a:spLocks noGrp="1"/>
          </p:cNvSpPr>
          <p:nvPr>
            <p:ph type="title"/>
          </p:nvPr>
        </p:nvSpPr>
        <p:spPr>
          <a:xfrm>
            <a:off x="783204" y="1842163"/>
            <a:ext cx="7577592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460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HW4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7331933" cy="52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segmentation during training</a:t>
            </a:r>
            <a:endParaRPr sz="3200" dirty="0"/>
          </a:p>
        </p:txBody>
      </p:sp>
      <p:grpSp>
        <p:nvGrpSpPr>
          <p:cNvPr id="213" name="Google Shape;213;p10"/>
          <p:cNvGrpSpPr/>
          <p:nvPr/>
        </p:nvGrpSpPr>
        <p:grpSpPr>
          <a:xfrm>
            <a:off x="3761998" y="1165575"/>
            <a:ext cx="812330" cy="644456"/>
            <a:chOff x="3761998" y="1165575"/>
            <a:chExt cx="812330" cy="644456"/>
          </a:xfrm>
        </p:grpSpPr>
        <p:pic>
          <p:nvPicPr>
            <p:cNvPr id="214" name="Google Shape;214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119" y="1165575"/>
              <a:ext cx="291209" cy="644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0"/>
            <p:cNvSpPr/>
            <p:nvPr/>
          </p:nvSpPr>
          <p:spPr>
            <a:xfrm>
              <a:off x="3761998" y="1517396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 h="120000" extrusionOk="0">
                  <a:moveTo>
                    <a:pt x="0" y="0"/>
                  </a:moveTo>
                  <a:lnTo>
                    <a:pt x="434849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4196848" y="15016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4196848" y="15016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703" y="1165575"/>
            <a:ext cx="291209" cy="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0287" y="1165575"/>
            <a:ext cx="291209" cy="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71" y="1165575"/>
            <a:ext cx="291209" cy="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7455" y="1165575"/>
            <a:ext cx="291209" cy="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039" y="1165575"/>
            <a:ext cx="291209" cy="644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0"/>
          <p:cNvGrpSpPr/>
          <p:nvPr/>
        </p:nvGrpSpPr>
        <p:grpSpPr>
          <a:xfrm>
            <a:off x="1986875" y="1215653"/>
            <a:ext cx="1598645" cy="1411552"/>
            <a:chOff x="1986875" y="1215653"/>
            <a:chExt cx="1598645" cy="1411552"/>
          </a:xfrm>
        </p:grpSpPr>
        <p:pic>
          <p:nvPicPr>
            <p:cNvPr id="224" name="Google Shape;224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3725" y="1215653"/>
              <a:ext cx="828033" cy="623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3725" y="2003165"/>
              <a:ext cx="1321795" cy="6235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0"/>
            <p:cNvSpPr/>
            <p:nvPr/>
          </p:nvSpPr>
          <p:spPr>
            <a:xfrm>
              <a:off x="1986875" y="1247350"/>
              <a:ext cx="320675" cy="1379855"/>
            </a:xfrm>
            <a:custGeom>
              <a:avLst/>
              <a:gdLst/>
              <a:ahLst/>
              <a:cxnLst/>
              <a:rect l="l" t="t" r="r" b="b"/>
              <a:pathLst>
                <a:path w="320675" h="1379855" extrusionOk="0">
                  <a:moveTo>
                    <a:pt x="320399" y="1379399"/>
                  </a:moveTo>
                  <a:lnTo>
                    <a:pt x="269764" y="1371232"/>
                  </a:lnTo>
                  <a:lnTo>
                    <a:pt x="225787" y="1348490"/>
                  </a:lnTo>
                  <a:lnTo>
                    <a:pt x="191109" y="1313812"/>
                  </a:lnTo>
                  <a:lnTo>
                    <a:pt x="168367" y="1269835"/>
                  </a:lnTo>
                  <a:lnTo>
                    <a:pt x="160199" y="1219199"/>
                  </a:lnTo>
                  <a:lnTo>
                    <a:pt x="160199" y="849899"/>
                  </a:lnTo>
                  <a:lnTo>
                    <a:pt x="152032" y="799264"/>
                  </a:lnTo>
                  <a:lnTo>
                    <a:pt x="129290" y="755287"/>
                  </a:lnTo>
                  <a:lnTo>
                    <a:pt x="94612" y="720609"/>
                  </a:lnTo>
                  <a:lnTo>
                    <a:pt x="50635" y="697867"/>
                  </a:lnTo>
                  <a:lnTo>
                    <a:pt x="0" y="689699"/>
                  </a:lnTo>
                  <a:lnTo>
                    <a:pt x="50635" y="681532"/>
                  </a:lnTo>
                  <a:lnTo>
                    <a:pt x="94612" y="658790"/>
                  </a:lnTo>
                  <a:lnTo>
                    <a:pt x="129290" y="624112"/>
                  </a:lnTo>
                  <a:lnTo>
                    <a:pt x="152032" y="580135"/>
                  </a:lnTo>
                  <a:lnTo>
                    <a:pt x="160199" y="529499"/>
                  </a:lnTo>
                  <a:lnTo>
                    <a:pt x="160199" y="160199"/>
                  </a:lnTo>
                  <a:lnTo>
                    <a:pt x="168367" y="109564"/>
                  </a:lnTo>
                  <a:lnTo>
                    <a:pt x="191109" y="65587"/>
                  </a:lnTo>
                  <a:lnTo>
                    <a:pt x="225787" y="30909"/>
                  </a:lnTo>
                  <a:lnTo>
                    <a:pt x="269764" y="8167"/>
                  </a:lnTo>
                  <a:lnTo>
                    <a:pt x="320399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10"/>
          <p:cNvGrpSpPr/>
          <p:nvPr/>
        </p:nvGrpSpPr>
        <p:grpSpPr>
          <a:xfrm>
            <a:off x="3761937" y="2041825"/>
            <a:ext cx="812404" cy="644457"/>
            <a:chOff x="3761937" y="2041825"/>
            <a:chExt cx="812404" cy="644457"/>
          </a:xfrm>
        </p:grpSpPr>
        <p:pic>
          <p:nvPicPr>
            <p:cNvPr id="228" name="Google Shape;228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132" y="2041825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0"/>
            <p:cNvSpPr/>
            <p:nvPr/>
          </p:nvSpPr>
          <p:spPr>
            <a:xfrm>
              <a:off x="3761937" y="2304899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 h="120000" extrusionOk="0">
                  <a:moveTo>
                    <a:pt x="0" y="0"/>
                  </a:moveTo>
                  <a:lnTo>
                    <a:pt x="434849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4196787" y="2289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4196787" y="2289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2" name="Google Shape;23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716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0300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84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7468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052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609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3192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777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0"/>
          <p:cNvSpPr txBox="1"/>
          <p:nvPr/>
        </p:nvSpPr>
        <p:spPr>
          <a:xfrm>
            <a:off x="384725" y="1802863"/>
            <a:ext cx="133286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Diﬀerent length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41" name="Google Shape;241;p10"/>
          <p:cNvGrpSpPr/>
          <p:nvPr/>
        </p:nvGrpSpPr>
        <p:grpSpPr>
          <a:xfrm>
            <a:off x="3761998" y="3273774"/>
            <a:ext cx="1200914" cy="708025"/>
            <a:chOff x="3761998" y="3273774"/>
            <a:chExt cx="1200914" cy="708025"/>
          </a:xfrm>
        </p:grpSpPr>
        <p:pic>
          <p:nvPicPr>
            <p:cNvPr id="242" name="Google Shape;24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119" y="3287425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10"/>
            <p:cNvSpPr/>
            <p:nvPr/>
          </p:nvSpPr>
          <p:spPr>
            <a:xfrm>
              <a:off x="3761998" y="3639246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 h="120000" extrusionOk="0">
                  <a:moveTo>
                    <a:pt x="0" y="0"/>
                  </a:moveTo>
                  <a:lnTo>
                    <a:pt x="434849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4196848" y="362351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4196848" y="362351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6" name="Google Shape;246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71703" y="3287425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10"/>
            <p:cNvSpPr/>
            <p:nvPr/>
          </p:nvSpPr>
          <p:spPr>
            <a:xfrm>
              <a:off x="4299399" y="3273774"/>
              <a:ext cx="619125" cy="708025"/>
            </a:xfrm>
            <a:custGeom>
              <a:avLst/>
              <a:gdLst/>
              <a:ahLst/>
              <a:cxnLst/>
              <a:rect l="l" t="t" r="r" b="b"/>
              <a:pathLst>
                <a:path w="619125" h="708025" extrusionOk="0">
                  <a:moveTo>
                    <a:pt x="0" y="0"/>
                  </a:moveTo>
                  <a:lnTo>
                    <a:pt x="618599" y="0"/>
                  </a:lnTo>
                  <a:lnTo>
                    <a:pt x="618599" y="707399"/>
                  </a:lnTo>
                  <a:lnTo>
                    <a:pt x="0" y="707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0287" y="32874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71" y="32874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7455" y="32874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039" y="3287425"/>
            <a:ext cx="291209" cy="6444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10"/>
          <p:cNvGrpSpPr/>
          <p:nvPr/>
        </p:nvGrpSpPr>
        <p:grpSpPr>
          <a:xfrm>
            <a:off x="1986875" y="3337504"/>
            <a:ext cx="1598645" cy="1411551"/>
            <a:chOff x="1986875" y="3337504"/>
            <a:chExt cx="1598645" cy="1411551"/>
          </a:xfrm>
        </p:grpSpPr>
        <p:pic>
          <p:nvPicPr>
            <p:cNvPr id="253" name="Google Shape;253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3725" y="3337504"/>
              <a:ext cx="828033" cy="623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3725" y="4125015"/>
              <a:ext cx="1321795" cy="6235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10"/>
            <p:cNvSpPr/>
            <p:nvPr/>
          </p:nvSpPr>
          <p:spPr>
            <a:xfrm>
              <a:off x="1986875" y="3369200"/>
              <a:ext cx="320675" cy="1379855"/>
            </a:xfrm>
            <a:custGeom>
              <a:avLst/>
              <a:gdLst/>
              <a:ahLst/>
              <a:cxnLst/>
              <a:rect l="l" t="t" r="r" b="b"/>
              <a:pathLst>
                <a:path w="320675" h="1379854" extrusionOk="0">
                  <a:moveTo>
                    <a:pt x="320399" y="1379399"/>
                  </a:moveTo>
                  <a:lnTo>
                    <a:pt x="269764" y="1371232"/>
                  </a:lnTo>
                  <a:lnTo>
                    <a:pt x="225787" y="1348490"/>
                  </a:lnTo>
                  <a:lnTo>
                    <a:pt x="191109" y="1313812"/>
                  </a:lnTo>
                  <a:lnTo>
                    <a:pt x="168367" y="1269835"/>
                  </a:lnTo>
                  <a:lnTo>
                    <a:pt x="160199" y="1219199"/>
                  </a:lnTo>
                  <a:lnTo>
                    <a:pt x="160199" y="849899"/>
                  </a:lnTo>
                  <a:lnTo>
                    <a:pt x="152032" y="799264"/>
                  </a:lnTo>
                  <a:lnTo>
                    <a:pt x="129290" y="755287"/>
                  </a:lnTo>
                  <a:lnTo>
                    <a:pt x="94612" y="720609"/>
                  </a:lnTo>
                  <a:lnTo>
                    <a:pt x="50635" y="697867"/>
                  </a:lnTo>
                  <a:lnTo>
                    <a:pt x="0" y="689699"/>
                  </a:lnTo>
                  <a:lnTo>
                    <a:pt x="50635" y="681532"/>
                  </a:lnTo>
                  <a:lnTo>
                    <a:pt x="94612" y="658790"/>
                  </a:lnTo>
                  <a:lnTo>
                    <a:pt x="129290" y="624112"/>
                  </a:lnTo>
                  <a:lnTo>
                    <a:pt x="152032" y="580135"/>
                  </a:lnTo>
                  <a:lnTo>
                    <a:pt x="160199" y="529499"/>
                  </a:lnTo>
                  <a:lnTo>
                    <a:pt x="160199" y="160199"/>
                  </a:lnTo>
                  <a:lnTo>
                    <a:pt x="168367" y="109564"/>
                  </a:lnTo>
                  <a:lnTo>
                    <a:pt x="191109" y="65587"/>
                  </a:lnTo>
                  <a:lnTo>
                    <a:pt x="225787" y="30909"/>
                  </a:lnTo>
                  <a:lnTo>
                    <a:pt x="269764" y="8167"/>
                  </a:lnTo>
                  <a:lnTo>
                    <a:pt x="320399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10"/>
          <p:cNvGrpSpPr/>
          <p:nvPr/>
        </p:nvGrpSpPr>
        <p:grpSpPr>
          <a:xfrm>
            <a:off x="3761937" y="4163675"/>
            <a:ext cx="812404" cy="644457"/>
            <a:chOff x="3761937" y="4163675"/>
            <a:chExt cx="812404" cy="644457"/>
          </a:xfrm>
        </p:grpSpPr>
        <p:pic>
          <p:nvPicPr>
            <p:cNvPr id="257" name="Google Shape;257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132" y="4163675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0"/>
            <p:cNvSpPr/>
            <p:nvPr/>
          </p:nvSpPr>
          <p:spPr>
            <a:xfrm>
              <a:off x="3761937" y="4426749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 h="120000" extrusionOk="0">
                  <a:moveTo>
                    <a:pt x="0" y="0"/>
                  </a:moveTo>
                  <a:lnTo>
                    <a:pt x="434849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4196787" y="4411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4196787" y="4411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1" name="Google Shape;2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716" y="416367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0300" y="416367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84" y="4163675"/>
            <a:ext cx="291209" cy="6444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10"/>
          <p:cNvGrpSpPr/>
          <p:nvPr/>
        </p:nvGrpSpPr>
        <p:grpSpPr>
          <a:xfrm>
            <a:off x="5837468" y="4121575"/>
            <a:ext cx="679793" cy="708025"/>
            <a:chOff x="5837468" y="4121575"/>
            <a:chExt cx="679793" cy="708025"/>
          </a:xfrm>
        </p:grpSpPr>
        <p:pic>
          <p:nvPicPr>
            <p:cNvPr id="265" name="Google Shape;265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37468" y="4163675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26052" y="4163675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10"/>
            <p:cNvSpPr/>
            <p:nvPr/>
          </p:nvSpPr>
          <p:spPr>
            <a:xfrm>
              <a:off x="5862149" y="4121575"/>
              <a:ext cx="619125" cy="708025"/>
            </a:xfrm>
            <a:custGeom>
              <a:avLst/>
              <a:gdLst/>
              <a:ahLst/>
              <a:cxnLst/>
              <a:rect l="l" t="t" r="r" b="b"/>
              <a:pathLst>
                <a:path w="619125" h="708025" extrusionOk="0">
                  <a:moveTo>
                    <a:pt x="0" y="0"/>
                  </a:moveTo>
                  <a:lnTo>
                    <a:pt x="618599" y="0"/>
                  </a:lnTo>
                  <a:lnTo>
                    <a:pt x="618599" y="707399"/>
                  </a:lnTo>
                  <a:lnTo>
                    <a:pt x="0" y="707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8" name="Google Shape;26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609" y="416367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3192" y="416367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777" y="4163675"/>
            <a:ext cx="291209" cy="64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"/>
          <p:cNvSpPr txBox="1"/>
          <p:nvPr/>
        </p:nvSpPr>
        <p:spPr>
          <a:xfrm>
            <a:off x="522846" y="3924713"/>
            <a:ext cx="1252220" cy="81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  during training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40029" marR="0" lvl="0" indent="0" algn="l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 = 2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4115713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Sample Code</a:t>
            </a:r>
            <a:endParaRPr sz="3200" dirty="0"/>
          </a:p>
        </p:txBody>
      </p:sp>
      <p:sp>
        <p:nvSpPr>
          <p:cNvPr id="277" name="Google Shape;277;p11"/>
          <p:cNvSpPr txBox="1"/>
          <p:nvPr/>
        </p:nvSpPr>
        <p:spPr>
          <a:xfrm>
            <a:off x="384725" y="1414605"/>
            <a:ext cx="6390005" cy="16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Colab Link: </a:t>
            </a:r>
            <a:r>
              <a:rPr lang="en-US" sz="1800" u="sng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Baselines: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5179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○"/>
            </a:pPr>
            <a:r>
              <a:rPr lang="en-US" sz="1600" b="0" i="0" u="none" strike="noStrike" cap="none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Simple: Run sample code and know how to use transformer.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5179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○"/>
            </a:pPr>
            <a:r>
              <a:rPr lang="en-US" sz="1600" b="0" i="0" u="none" strike="noStrike" cap="none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Medium: Know how to adjust parameters of transformer.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5179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○"/>
            </a:pPr>
            <a:r>
              <a:rPr lang="en-US" sz="1600" b="0" i="0" u="none" strike="noStrike" cap="none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Hard: Construct</a:t>
            </a:r>
            <a:r>
              <a:rPr lang="en-US" sz="1600" b="0" i="0" u="none" strike="noStrike" cap="none">
                <a:solidFill>
                  <a:srgbClr val="00966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sng" strike="noStrike" cap="none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conformer </a:t>
            </a:r>
            <a:r>
              <a:rPr lang="en-US" sz="1600" b="0" i="0" u="none" strike="noStrike" cap="none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which is a variety of transformer.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5220945" cy="50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Requirements- Simple</a:t>
            </a:r>
            <a:endParaRPr sz="3200" dirty="0"/>
          </a:p>
        </p:txBody>
      </p:sp>
      <p:sp>
        <p:nvSpPr>
          <p:cNvPr id="283" name="Google Shape;283;p12"/>
          <p:cNvSpPr txBox="1"/>
          <p:nvPr/>
        </p:nvSpPr>
        <p:spPr>
          <a:xfrm>
            <a:off x="475249" y="1289058"/>
            <a:ext cx="7704455" cy="9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9095" marR="5080" lvl="0" indent="-36703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self-attention network to classify the speaker with the sample  code.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public baseline: 0.82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3"/>
          <p:cNvGrpSpPr/>
          <p:nvPr/>
        </p:nvGrpSpPr>
        <p:grpSpPr>
          <a:xfrm>
            <a:off x="887649" y="1989024"/>
            <a:ext cx="5450625" cy="3051649"/>
            <a:chOff x="887649" y="1989024"/>
            <a:chExt cx="5450625" cy="3051649"/>
          </a:xfrm>
        </p:grpSpPr>
        <p:pic>
          <p:nvPicPr>
            <p:cNvPr id="289" name="Google Shape;289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7649" y="1989024"/>
              <a:ext cx="5450625" cy="3051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13"/>
            <p:cNvSpPr/>
            <p:nvPr/>
          </p:nvSpPr>
          <p:spPr>
            <a:xfrm>
              <a:off x="1186624" y="2109399"/>
              <a:ext cx="5107940" cy="2793365"/>
            </a:xfrm>
            <a:custGeom>
              <a:avLst/>
              <a:gdLst/>
              <a:ahLst/>
              <a:cxnLst/>
              <a:rect l="l" t="t" r="r" b="b"/>
              <a:pathLst>
                <a:path w="5107940" h="2793365" extrusionOk="0">
                  <a:moveTo>
                    <a:pt x="2844024" y="1302799"/>
                  </a:moveTo>
                  <a:lnTo>
                    <a:pt x="3385524" y="1302799"/>
                  </a:lnTo>
                  <a:lnTo>
                    <a:pt x="3385524" y="1457599"/>
                  </a:lnTo>
                  <a:lnTo>
                    <a:pt x="2844024" y="1457599"/>
                  </a:lnTo>
                  <a:lnTo>
                    <a:pt x="2844024" y="1302799"/>
                  </a:lnTo>
                  <a:close/>
                </a:path>
                <a:path w="5107940" h="2793365" extrusionOk="0">
                  <a:moveTo>
                    <a:pt x="105849" y="2288549"/>
                  </a:moveTo>
                  <a:lnTo>
                    <a:pt x="2078649" y="2288549"/>
                  </a:lnTo>
                  <a:lnTo>
                    <a:pt x="2078649" y="2792849"/>
                  </a:lnTo>
                  <a:lnTo>
                    <a:pt x="105849" y="2792849"/>
                  </a:lnTo>
                  <a:lnTo>
                    <a:pt x="105849" y="2288549"/>
                  </a:lnTo>
                  <a:close/>
                </a:path>
                <a:path w="5107940" h="2793365" extrusionOk="0">
                  <a:moveTo>
                    <a:pt x="1182949" y="0"/>
                  </a:moveTo>
                  <a:lnTo>
                    <a:pt x="1932049" y="0"/>
                  </a:lnTo>
                  <a:lnTo>
                    <a:pt x="1932049" y="203699"/>
                  </a:lnTo>
                  <a:lnTo>
                    <a:pt x="1182949" y="203699"/>
                  </a:lnTo>
                  <a:lnTo>
                    <a:pt x="1182949" y="0"/>
                  </a:lnTo>
                  <a:close/>
                </a:path>
                <a:path w="5107940" h="2793365" extrusionOk="0">
                  <a:moveTo>
                    <a:pt x="0" y="1618049"/>
                  </a:moveTo>
                  <a:lnTo>
                    <a:pt x="5107499" y="1618049"/>
                  </a:lnTo>
                  <a:lnTo>
                    <a:pt x="5107499" y="1772849"/>
                  </a:lnTo>
                  <a:lnTo>
                    <a:pt x="0" y="1772849"/>
                  </a:lnTo>
                  <a:lnTo>
                    <a:pt x="0" y="1618049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5395873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Requirements- Medium</a:t>
            </a:r>
            <a:endParaRPr sz="3200" dirty="0"/>
          </a:p>
        </p:txBody>
      </p:sp>
      <p:sp>
        <p:nvSpPr>
          <p:cNvPr id="292" name="Google Shape;292;p13"/>
          <p:cNvSpPr txBox="1"/>
          <p:nvPr/>
        </p:nvSpPr>
        <p:spPr>
          <a:xfrm>
            <a:off x="475249" y="1289058"/>
            <a:ext cx="7983855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the parameters of the transformer modules in the sample code.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 public baseline</a:t>
            </a: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0.88066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4"/>
          <p:cNvGrpSpPr/>
          <p:nvPr/>
        </p:nvGrpSpPr>
        <p:grpSpPr>
          <a:xfrm>
            <a:off x="887649" y="1989024"/>
            <a:ext cx="5450625" cy="3051649"/>
            <a:chOff x="887649" y="1989024"/>
            <a:chExt cx="5450625" cy="3051649"/>
          </a:xfrm>
        </p:grpSpPr>
        <p:pic>
          <p:nvPicPr>
            <p:cNvPr id="298" name="Google Shape;29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7649" y="1989024"/>
              <a:ext cx="5450625" cy="3051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4"/>
            <p:cNvSpPr/>
            <p:nvPr/>
          </p:nvSpPr>
          <p:spPr>
            <a:xfrm>
              <a:off x="1156349" y="2793374"/>
              <a:ext cx="3526154" cy="953135"/>
            </a:xfrm>
            <a:custGeom>
              <a:avLst/>
              <a:gdLst/>
              <a:ahLst/>
              <a:cxnLst/>
              <a:rect l="l" t="t" r="r" b="b"/>
              <a:pathLst>
                <a:path w="3526154" h="953135" extrusionOk="0">
                  <a:moveTo>
                    <a:pt x="0" y="0"/>
                  </a:moveTo>
                  <a:lnTo>
                    <a:pt x="3525599" y="0"/>
                  </a:lnTo>
                  <a:lnTo>
                    <a:pt x="3525599" y="952799"/>
                  </a:lnTo>
                  <a:lnTo>
                    <a:pt x="0" y="9527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4759769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Requirements- Hard</a:t>
            </a:r>
            <a:endParaRPr sz="3200" dirty="0"/>
          </a:p>
        </p:txBody>
      </p:sp>
      <p:sp>
        <p:nvSpPr>
          <p:cNvPr id="301" name="Google Shape;301;p14"/>
          <p:cNvSpPr txBox="1"/>
          <p:nvPr/>
        </p:nvSpPr>
        <p:spPr>
          <a:xfrm>
            <a:off x="475249" y="1289058"/>
            <a:ext cx="664845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 the performance by </a:t>
            </a:r>
            <a:r>
              <a:rPr lang="en-US" sz="1600" dirty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constructing the</a:t>
            </a:r>
            <a:r>
              <a:rPr lang="en-US" sz="1600" dirty="0">
                <a:solidFill>
                  <a:srgbClr val="00966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u="sng" dirty="0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conformer </a:t>
            </a: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layer.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public baseline: 0.95166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>
            <a:spLocks noGrp="1"/>
          </p:cNvSpPr>
          <p:nvPr>
            <p:ph type="title"/>
          </p:nvPr>
        </p:nvSpPr>
        <p:spPr>
          <a:xfrm>
            <a:off x="384725" y="501589"/>
            <a:ext cx="2437988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Grading</a:t>
            </a:r>
            <a:endParaRPr sz="3200" dirty="0"/>
          </a:p>
        </p:txBody>
      </p:sp>
      <p:sp>
        <p:nvSpPr>
          <p:cNvPr id="307" name="Google Shape;307;p15"/>
          <p:cNvSpPr txBox="1"/>
          <p:nvPr/>
        </p:nvSpPr>
        <p:spPr>
          <a:xfrm>
            <a:off x="475249" y="1330206"/>
            <a:ext cx="3883025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Evaluate Metrics = @1 Accuracy</a:t>
            </a:r>
            <a:r>
              <a:rPr lang="en-US" sz="1800">
                <a:solidFill>
                  <a:srgbClr val="685D46"/>
                </a:solidFill>
                <a:latin typeface="MS PGothic"/>
                <a:ea typeface="MS PGothic"/>
                <a:cs typeface="MS PGothic"/>
                <a:sym typeface="MS PGothic"/>
              </a:rPr>
              <a:t>。</a:t>
            </a:r>
            <a:endParaRPr sz="18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baseline	</a:t>
            </a: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(public)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baseline	</a:t>
            </a: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(private)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475249" y="2194314"/>
            <a:ext cx="30619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98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 baseline </a:t>
            </a: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(public)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475249" y="2468633"/>
            <a:ext cx="3213735" cy="117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0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98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 baseline </a:t>
            </a: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(private)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EE6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baseline	</a:t>
            </a: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(public)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EE6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baseline	</a:t>
            </a: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(private)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Upload code to 數位學院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3837021" y="4226314"/>
            <a:ext cx="146939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Total: </a:t>
            </a:r>
            <a:r>
              <a:rPr lang="en-US" sz="2000" b="1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4966750" y="1520249"/>
            <a:ext cx="2106930" cy="213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 pt (sample code)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 pt (sample code)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 pt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 pt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 pt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 pt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+4 pts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4187275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Submission Format</a:t>
            </a:r>
            <a:endParaRPr sz="3200" dirty="0"/>
          </a:p>
        </p:txBody>
      </p:sp>
      <p:sp>
        <p:nvSpPr>
          <p:cNvPr id="317" name="Google Shape;317;p16"/>
          <p:cNvSpPr txBox="1"/>
          <p:nvPr/>
        </p:nvSpPr>
        <p:spPr>
          <a:xfrm>
            <a:off x="475249" y="1253433"/>
            <a:ext cx="695833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"Id, Category" split by ',' in the ﬁrst row</a:t>
            </a:r>
            <a:r>
              <a:rPr lang="en-US" sz="1800">
                <a:solidFill>
                  <a:srgbClr val="685D46"/>
                </a:solidFill>
                <a:latin typeface="MS PGothic"/>
                <a:ea typeface="MS PGothic"/>
                <a:cs typeface="MS PGothic"/>
                <a:sym typeface="MS PGothic"/>
              </a:rPr>
              <a:t>。</a:t>
            </a:r>
            <a:endParaRPr sz="18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Followed by 6000 lines of "ﬁlename, speaker name" split by ','.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8" name="Google Shape;3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850" y="2205075"/>
            <a:ext cx="8594299" cy="20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3447804" cy="51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Deadlines</a:t>
            </a:r>
            <a:endParaRPr sz="3200" dirty="0"/>
          </a:p>
        </p:txBody>
      </p:sp>
      <p:sp>
        <p:nvSpPr>
          <p:cNvPr id="324" name="Google Shape;324;p17"/>
          <p:cNvSpPr txBox="1"/>
          <p:nvPr/>
        </p:nvSpPr>
        <p:spPr>
          <a:xfrm>
            <a:off x="475249" y="1289058"/>
            <a:ext cx="451358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Kaggle: </a:t>
            </a: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2023/05/9 23:59 (UTC+8)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 err="1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數位學院</a:t>
            </a: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2023/05/10 </a:t>
            </a: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23:59 (UTC+8)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4091859" cy="5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Grading - Bonus</a:t>
            </a:r>
            <a:endParaRPr sz="3200" dirty="0"/>
          </a:p>
        </p:txBody>
      </p:sp>
      <p:sp>
        <p:nvSpPr>
          <p:cNvPr id="330" name="Google Shape;330;p18"/>
          <p:cNvSpPr txBox="1"/>
          <p:nvPr/>
        </p:nvSpPr>
        <p:spPr>
          <a:xfrm>
            <a:off x="459967" y="1329190"/>
            <a:ext cx="8121015" cy="278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394335" marR="492125" lvl="0" indent="-382269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you got 10 points</a:t>
            </a: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we make your code </a:t>
            </a:r>
            <a:r>
              <a:rPr lang="en-US" sz="2000" b="1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the whole  class.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94335" marR="5080" lvl="0" indent="-382269" algn="l" rtl="0">
              <a:lnSpc>
                <a:spcPct val="105000"/>
              </a:lnSpc>
              <a:spcBef>
                <a:spcPts val="1760"/>
              </a:spcBef>
              <a:spcAft>
                <a:spcPts val="0"/>
              </a:spcAft>
              <a:buClr>
                <a:srgbClr val="685D4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case, if you also submit </a:t>
            </a:r>
            <a:r>
              <a:rPr lang="en-US" sz="2000" b="1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a PDF report brieﬂy describing  your methods </a:t>
            </a: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(&lt;100 words in English), you get a bonus of </a:t>
            </a:r>
            <a:r>
              <a:rPr lang="en-US" sz="2000" b="1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0.5 pt</a:t>
            </a: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(your report will also be available to all students)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4298593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Code Submission</a:t>
            </a:r>
            <a:endParaRPr sz="3200" dirty="0"/>
          </a:p>
        </p:txBody>
      </p:sp>
      <p:sp>
        <p:nvSpPr>
          <p:cNvPr id="336" name="Google Shape;336;p19"/>
          <p:cNvSpPr txBox="1"/>
          <p:nvPr/>
        </p:nvSpPr>
        <p:spPr>
          <a:xfrm>
            <a:off x="459967" y="1269500"/>
            <a:ext cx="6278245" cy="277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375" rIns="0" bIns="0" anchor="t" anchorCtr="0">
            <a:spAutoFit/>
          </a:bodyPr>
          <a:lstStyle/>
          <a:p>
            <a:pPr marL="394335" marR="0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數位學院 </a:t>
            </a: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(4pts)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submission name should be </a:t>
            </a:r>
            <a:endParaRPr/>
          </a:p>
          <a:p>
            <a:pPr marL="836295" marR="0" lvl="1" indent="-367029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&lt;學號&gt;_&lt;科系縮寫&gt;_&lt;任意名稱&gt;</a:t>
            </a:r>
            <a:endParaRPr/>
          </a:p>
          <a:p>
            <a:pPr marL="836295" marR="0" lvl="1" indent="-367029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Example:410785007_csie_ta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1535" marR="0" lvl="1" indent="-351790" algn="l" rtl="0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○"/>
            </a:pPr>
            <a:r>
              <a:rPr lang="en-US" sz="16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only see your last submission.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51535" marR="0" lvl="1" indent="-35179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○"/>
            </a:pPr>
            <a:r>
              <a:rPr lang="en-US" sz="16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not submit your model or dataset.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51535" marR="0" lvl="1" indent="-35179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○"/>
            </a:pPr>
            <a:r>
              <a:rPr lang="en-US" sz="16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your code is not reasonable, your semester grade x 0.9.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2421255" cy="50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Outline</a:t>
            </a:r>
            <a:endParaRPr sz="3200" dirty="0"/>
          </a:p>
        </p:txBody>
      </p:sp>
      <p:sp>
        <p:nvSpPr>
          <p:cNvPr id="56" name="Google Shape;56;p2"/>
          <p:cNvSpPr txBox="1"/>
          <p:nvPr/>
        </p:nvSpPr>
        <p:spPr>
          <a:xfrm>
            <a:off x="475249" y="1193045"/>
            <a:ext cx="2421255" cy="2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9850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Description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segmentation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Kaggle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Guidelines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4521230" cy="51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Code Submission</a:t>
            </a:r>
            <a:endParaRPr sz="3200" dirty="0"/>
          </a:p>
        </p:txBody>
      </p:sp>
      <p:sp>
        <p:nvSpPr>
          <p:cNvPr id="342" name="Google Shape;342;p20"/>
          <p:cNvSpPr txBox="1"/>
          <p:nvPr/>
        </p:nvSpPr>
        <p:spPr>
          <a:xfrm>
            <a:off x="459967" y="1269500"/>
            <a:ext cx="5255895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375" rIns="0" bIns="0" anchor="t" anchorCtr="0">
            <a:spAutoFit/>
          </a:bodyPr>
          <a:lstStyle/>
          <a:p>
            <a:pPr marL="394335" marR="0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.zip ﬁle should include only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51535" marR="0" lvl="1" indent="-35179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○"/>
            </a:pPr>
            <a:r>
              <a:rPr lang="en-US" sz="1600" b="1" i="0" u="none" strike="noStrike" cap="none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en-US" sz="1600" b="0" i="0" u="none" strike="noStrike" cap="none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either .py or .ipynb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51535" marR="0" lvl="1" indent="-35179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○"/>
            </a:pPr>
            <a:r>
              <a:rPr lang="en-US" sz="1600" b="1" i="0" u="none" strike="noStrike" cap="none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r>
              <a:rPr lang="en-US" sz="1600" b="0" i="0" u="none" strike="noStrike" cap="none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.pdf (only for those who got 10 points)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685D46"/>
              </a:buClr>
              <a:buSzPts val="2350"/>
              <a:buFont typeface="Arial"/>
              <a:buNone/>
            </a:pPr>
            <a:endParaRPr sz="235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94335" marR="0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3" name="Google Shape;3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0328" y="3131424"/>
            <a:ext cx="3043351" cy="1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>
            <a:spLocks noGrp="1"/>
          </p:cNvSpPr>
          <p:nvPr>
            <p:ph type="title"/>
          </p:nvPr>
        </p:nvSpPr>
        <p:spPr>
          <a:xfrm>
            <a:off x="384724" y="501589"/>
            <a:ext cx="1626955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Hints</a:t>
            </a:r>
            <a:endParaRPr sz="3200" dirty="0"/>
          </a:p>
        </p:txBody>
      </p:sp>
      <p:sp>
        <p:nvSpPr>
          <p:cNvPr id="349" name="Google Shape;349;p21"/>
          <p:cNvSpPr txBox="1"/>
          <p:nvPr/>
        </p:nvSpPr>
        <p:spPr>
          <a:xfrm>
            <a:off x="384725" y="1330206"/>
            <a:ext cx="424116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Self-Attentive Speaker Embeddings</a:t>
            </a: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u="sng" dirty="0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0" name="Google Shape;3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7312" y="1986250"/>
            <a:ext cx="3200399" cy="2438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1"/>
          <p:cNvGrpSpPr/>
          <p:nvPr/>
        </p:nvGrpSpPr>
        <p:grpSpPr>
          <a:xfrm>
            <a:off x="866667" y="1728289"/>
            <a:ext cx="3164774" cy="2962796"/>
            <a:chOff x="866667" y="1728289"/>
            <a:chExt cx="3164774" cy="2962796"/>
          </a:xfrm>
        </p:grpSpPr>
        <p:pic>
          <p:nvPicPr>
            <p:cNvPr id="352" name="Google Shape;352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6667" y="1728289"/>
              <a:ext cx="2335350" cy="2962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21"/>
            <p:cNvSpPr/>
            <p:nvPr/>
          </p:nvSpPr>
          <p:spPr>
            <a:xfrm>
              <a:off x="1185818" y="2766716"/>
              <a:ext cx="1325880" cy="812165"/>
            </a:xfrm>
            <a:custGeom>
              <a:avLst/>
              <a:gdLst/>
              <a:ahLst/>
              <a:cxnLst/>
              <a:rect l="l" t="t" r="r" b="b"/>
              <a:pathLst>
                <a:path w="1325880" h="812164" extrusionOk="0">
                  <a:moveTo>
                    <a:pt x="0" y="0"/>
                  </a:moveTo>
                  <a:lnTo>
                    <a:pt x="1325794" y="0"/>
                  </a:lnTo>
                  <a:lnTo>
                    <a:pt x="1325794" y="812068"/>
                  </a:lnTo>
                  <a:lnTo>
                    <a:pt x="0" y="8120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2511612" y="3179651"/>
              <a:ext cx="1476375" cy="13335"/>
            </a:xfrm>
            <a:custGeom>
              <a:avLst/>
              <a:gdLst/>
              <a:ahLst/>
              <a:cxnLst/>
              <a:rect l="l" t="t" r="r" b="b"/>
              <a:pathLst>
                <a:path w="1476375" h="13335" extrusionOk="0">
                  <a:moveTo>
                    <a:pt x="0" y="0"/>
                  </a:moveTo>
                  <a:lnTo>
                    <a:pt x="1476152" y="1299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3987626" y="317691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4"/>
                  </a:moveTo>
                  <a:lnTo>
                    <a:pt x="276" y="0"/>
                  </a:lnTo>
                  <a:lnTo>
                    <a:pt x="43362" y="1611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3987626" y="317691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4"/>
                  </a:moveTo>
                  <a:lnTo>
                    <a:pt x="43362" y="16112"/>
                  </a:lnTo>
                  <a:lnTo>
                    <a:pt x="276" y="0"/>
                  </a:lnTo>
                  <a:lnTo>
                    <a:pt x="0" y="31464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Google Shape;357;p21"/>
          <p:cNvSpPr txBox="1"/>
          <p:nvPr/>
        </p:nvSpPr>
        <p:spPr>
          <a:xfrm>
            <a:off x="613724" y="4748838"/>
            <a:ext cx="242951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Speaker classiﬁcation system</a:t>
            </a: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4829875" y="4748838"/>
            <a:ext cx="180403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Self-attention pooling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2784075" y="2923288"/>
            <a:ext cx="103568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with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 txBox="1"/>
          <p:nvPr/>
        </p:nvSpPr>
        <p:spPr>
          <a:xfrm>
            <a:off x="384725" y="501589"/>
            <a:ext cx="1778030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EE6C00"/>
                </a:solidFill>
                <a:latin typeface="Trebuchet MS"/>
                <a:ea typeface="Trebuchet MS"/>
                <a:cs typeface="Trebuchet MS"/>
                <a:sym typeface="Trebuchet MS"/>
              </a:rPr>
              <a:t>Hints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384725" y="1330206"/>
            <a:ext cx="16865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Conformer: </a:t>
            </a:r>
            <a:r>
              <a:rPr lang="en-US" sz="1800" u="sng" dirty="0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6" name="Google Shape;366;p22"/>
          <p:cNvGrpSpPr/>
          <p:nvPr/>
        </p:nvGrpSpPr>
        <p:grpSpPr>
          <a:xfrm>
            <a:off x="3769487" y="0"/>
            <a:ext cx="1605024" cy="4040725"/>
            <a:chOff x="3769487" y="0"/>
            <a:chExt cx="1605024" cy="4040725"/>
          </a:xfrm>
        </p:grpSpPr>
        <p:pic>
          <p:nvPicPr>
            <p:cNvPr id="367" name="Google Shape;367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69487" y="0"/>
              <a:ext cx="1605024" cy="4040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2"/>
            <p:cNvSpPr/>
            <p:nvPr/>
          </p:nvSpPr>
          <p:spPr>
            <a:xfrm>
              <a:off x="3943250" y="1685875"/>
              <a:ext cx="1129030" cy="389890"/>
            </a:xfrm>
            <a:custGeom>
              <a:avLst/>
              <a:gdLst/>
              <a:ahLst/>
              <a:cxnLst/>
              <a:rect l="l" t="t" r="r" b="b"/>
              <a:pathLst>
                <a:path w="1129029" h="389889" extrusionOk="0">
                  <a:moveTo>
                    <a:pt x="0" y="0"/>
                  </a:moveTo>
                  <a:lnTo>
                    <a:pt x="1128899" y="0"/>
                  </a:lnTo>
                  <a:lnTo>
                    <a:pt x="1128899" y="389399"/>
                  </a:lnTo>
                  <a:lnTo>
                    <a:pt x="0" y="389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9" name="Google Shape;36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554" y="4092714"/>
            <a:ext cx="8090893" cy="88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/>
        </p:nvSpPr>
        <p:spPr>
          <a:xfrm>
            <a:off x="384725" y="501590"/>
            <a:ext cx="2302816" cy="50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EE6C00"/>
                </a:solidFill>
                <a:latin typeface="Trebuchet MS"/>
                <a:ea typeface="Trebuchet MS"/>
                <a:cs typeface="Trebuchet MS"/>
                <a:sym typeface="Trebuchet MS"/>
              </a:rPr>
              <a:t>Hints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384725" y="1330206"/>
            <a:ext cx="31248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Additive margin </a:t>
            </a:r>
            <a:r>
              <a:rPr lang="en-US" sz="1800" dirty="0" err="1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</a:t>
            </a: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u="sng" dirty="0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6" name="Google Shape;37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1952412"/>
            <a:ext cx="7677149" cy="28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962774" cy="52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Regulation</a:t>
            </a:r>
            <a:endParaRPr sz="3200" dirty="0"/>
          </a:p>
        </p:txBody>
      </p:sp>
      <p:sp>
        <p:nvSpPr>
          <p:cNvPr id="382" name="Google Shape;382;p24"/>
          <p:cNvSpPr txBox="1">
            <a:spLocks noGrp="1"/>
          </p:cNvSpPr>
          <p:nvPr>
            <p:ph type="body" idx="1"/>
          </p:nvPr>
        </p:nvSpPr>
        <p:spPr>
          <a:xfrm>
            <a:off x="354695" y="1289058"/>
            <a:ext cx="8434609" cy="353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99109" marR="180340" lvl="0" indent="-36703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/>
              <a:t>You should NOT plagiarize, if you use any other resource, you should cite  it in the reference. (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＊</a:t>
            </a:r>
            <a:r>
              <a:rPr lang="en-US"/>
              <a:t>)</a:t>
            </a:r>
            <a:endParaRPr/>
          </a:p>
          <a:p>
            <a:pPr marL="499109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/>
              <a:t>You should NOT modify your prediction ﬁles manually.</a:t>
            </a:r>
            <a:endParaRPr/>
          </a:p>
          <a:p>
            <a:pPr marL="499109" lvl="0" indent="-36703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/>
              <a:t>Do NOT share codes or prediction ﬁles with any living creatures.</a:t>
            </a:r>
            <a:endParaRPr/>
          </a:p>
          <a:p>
            <a:pPr marL="499109" marR="297180" lvl="0" indent="-36703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/>
              <a:t>Do NOT use any approaches to submit your results more than 5 times a  day.</a:t>
            </a:r>
            <a:endParaRPr/>
          </a:p>
          <a:p>
            <a:pPr marL="499109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search or use additional data or pre-trained models.</a:t>
            </a:r>
            <a:endParaRPr/>
          </a:p>
          <a:p>
            <a:pPr marL="499109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/>
              <a:t>Your </a:t>
            </a: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ﬁnal grade x 0.9 </a:t>
            </a:r>
            <a:r>
              <a:rPr lang="en-US"/>
              <a:t>if you violate any of the above rules.</a:t>
            </a:r>
            <a:endParaRPr/>
          </a:p>
          <a:p>
            <a:pPr marL="499109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/>
              <a:t>Prof. Lee &amp; TAs preserve the rights to change the rules &amp; grades.</a:t>
            </a:r>
            <a:endParaRPr/>
          </a:p>
          <a:p>
            <a:pPr marL="4030979" marR="5080" lvl="0" indent="0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</a:rPr>
              <a:t>＊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400" u="sng">
                <a:solidFill>
                  <a:srgbClr val="00966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Academic Ethics Guidelines for Researchers by the </a:t>
            </a:r>
            <a:r>
              <a:rPr lang="en-US" sz="1400">
                <a:solidFill>
                  <a:srgbClr val="00966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u="sng">
                <a:solidFill>
                  <a:srgbClr val="00966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Ministry of Science and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384725" y="501589"/>
            <a:ext cx="8425320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If any questions, you can ask us via...</a:t>
            </a:r>
            <a:r>
              <a:rPr lang="en-US" sz="3200" dirty="0" err="1"/>
              <a:t>xs</a:t>
            </a:r>
            <a:endParaRPr sz="3200" dirty="0"/>
          </a:p>
        </p:txBody>
      </p:sp>
      <p:sp>
        <p:nvSpPr>
          <p:cNvPr id="388" name="Google Shape;388;p25"/>
          <p:cNvSpPr txBox="1"/>
          <p:nvPr/>
        </p:nvSpPr>
        <p:spPr>
          <a:xfrm>
            <a:off x="459967" y="1269500"/>
            <a:ext cx="4799965" cy="92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375" rIns="0" bIns="0" anchor="t" anchorCtr="0">
            <a:spAutoFit/>
          </a:bodyPr>
          <a:lstStyle/>
          <a:p>
            <a:pPr marL="394335" marR="0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51535" marR="0" lvl="1" indent="-35179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○"/>
            </a:pPr>
            <a:r>
              <a:rPr lang="en-US" sz="1600" b="0" i="0" u="sng" strike="noStrike" cap="none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maypp555@gmail.com</a:t>
            </a:r>
            <a:r>
              <a:rPr lang="en-US" sz="1600" b="0" i="0" u="none" strike="noStrike" cap="none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title should begin with “[hw4]”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384724" y="501590"/>
            <a:ext cx="4187275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Task Introduction</a:t>
            </a:r>
            <a:endParaRPr sz="3200" dirty="0"/>
          </a:p>
        </p:txBody>
      </p:sp>
      <p:sp>
        <p:nvSpPr>
          <p:cNvPr id="62" name="Google Shape;62;p3"/>
          <p:cNvSpPr txBox="1"/>
          <p:nvPr/>
        </p:nvSpPr>
        <p:spPr>
          <a:xfrm>
            <a:off x="475249" y="1286099"/>
            <a:ext cx="7640320" cy="122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36294" marR="5080" lvl="1" indent="-336550" algn="l" rtl="0">
              <a:lnSpc>
                <a:spcPct val="115399"/>
              </a:lnSpc>
              <a:spcBef>
                <a:spcPts val="15"/>
              </a:spcBef>
              <a:spcAft>
                <a:spcPts val="0"/>
              </a:spcAft>
              <a:buClr>
                <a:srgbClr val="685D46"/>
              </a:buClr>
              <a:buSzPts val="1400"/>
              <a:buFont typeface="Arial"/>
              <a:buChar char="○"/>
            </a:pPr>
            <a:r>
              <a:rPr lang="en-US" sz="1500" b="0" i="0" u="none" strike="noStrike" cap="none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Proposed in GOOGLE's work,</a:t>
            </a:r>
            <a:r>
              <a:rPr lang="en-US" sz="1500" b="0" i="0" u="none" strike="noStrike" cap="none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 b="0" i="0" u="sng" strike="noStrike" cap="none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is all you need </a:t>
            </a:r>
            <a:r>
              <a:rPr lang="en-US" sz="1500" b="0" i="0" u="none" strike="noStrike" cap="none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It combines the  strengths of RNN (consider whole sequence) and CNN (processing parallelly).</a:t>
            </a:r>
            <a:endParaRPr sz="15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goal: Learn how to use transformer.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384724" y="501589"/>
            <a:ext cx="6415617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HW2: Phoneme classiﬁcation</a:t>
            </a:r>
            <a:endParaRPr sz="3200" dirty="0"/>
          </a:p>
        </p:txBody>
      </p:sp>
      <p:sp>
        <p:nvSpPr>
          <p:cNvPr id="68" name="Google Shape;68;p4"/>
          <p:cNvSpPr txBox="1"/>
          <p:nvPr/>
        </p:nvSpPr>
        <p:spPr>
          <a:xfrm>
            <a:off x="384725" y="1328173"/>
            <a:ext cx="4319905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Task:	Multiclass Classiﬁcation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Framewise phoneme prediction from speech.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384725" y="2649482"/>
            <a:ext cx="8038465" cy="16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What is a phoneme?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unit of speech sound in a language that can serve to distinguish one word from the  other.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69900" marR="0" lvl="0" indent="-351790" algn="l" rtl="0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●"/>
            </a:pPr>
            <a:r>
              <a:rPr lang="en-US" sz="1600" u="sng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6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/ </a:t>
            </a:r>
            <a:r>
              <a:rPr lang="en-US" sz="1600" u="sng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6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, b</a:t>
            </a:r>
            <a:r>
              <a:rPr lang="en-US" sz="1600" u="sng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6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/ b</a:t>
            </a:r>
            <a:r>
              <a:rPr lang="en-US" sz="1600" u="sng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-US" sz="16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69900" marR="0" lvl="0" indent="-35179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 </a:t>
            </a:r>
            <a:r>
              <a:rPr lang="en-US" sz="160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600" u="sng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AH SH IH N</a:t>
            </a:r>
            <a:r>
              <a:rPr lang="en-US" sz="16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1600" u="sng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 ER N IH NG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4973299" y="1791499"/>
            <a:ext cx="3500449" cy="759249"/>
            <a:chOff x="4973299" y="1791499"/>
            <a:chExt cx="3500449" cy="759249"/>
          </a:xfrm>
        </p:grpSpPr>
        <p:pic>
          <p:nvPicPr>
            <p:cNvPr id="71" name="Google Shape;7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73299" y="1992908"/>
              <a:ext cx="1984179" cy="492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4"/>
            <p:cNvSpPr/>
            <p:nvPr/>
          </p:nvSpPr>
          <p:spPr>
            <a:xfrm>
              <a:off x="504532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0295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0295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26882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2530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530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507687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491954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491954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72102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7052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7052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" name="Google Shape;84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83974" y="1917524"/>
              <a:ext cx="1589774" cy="633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4"/>
            <p:cNvSpPr/>
            <p:nvPr/>
          </p:nvSpPr>
          <p:spPr>
            <a:xfrm>
              <a:off x="5934349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91861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91861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14767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13194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13194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36102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3452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3452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57267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55694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655694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678432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7685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7685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7027899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701216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701216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7243199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722746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722746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7454849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743911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43911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7667037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651304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651304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904462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120000" h="144780" extrusionOk="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7888729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888729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 extrusionOk="0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4"/>
          <p:cNvSpPr txBox="1"/>
          <p:nvPr/>
        </p:nvSpPr>
        <p:spPr>
          <a:xfrm>
            <a:off x="4979500" y="1575149"/>
            <a:ext cx="31134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 M M AH AH SH SH IH IH IH  N  N  N  N ...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5090525" y="1042279"/>
            <a:ext cx="67564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9624" y="1250300"/>
            <a:ext cx="94799" cy="20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0" y="884625"/>
            <a:ext cx="460024" cy="46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384725" y="1328173"/>
            <a:ext cx="4237990" cy="81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Task:	Multiclass Classiﬁcation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 speaker class from given speech.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384724" y="501589"/>
            <a:ext cx="6039929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HW4: Speaker classiﬁcation</a:t>
            </a:r>
            <a:endParaRPr sz="3200" dirty="0"/>
          </a:p>
        </p:txBody>
      </p:sp>
      <p:grpSp>
        <p:nvGrpSpPr>
          <p:cNvPr id="125" name="Google Shape;125;p5"/>
          <p:cNvGrpSpPr/>
          <p:nvPr/>
        </p:nvGrpSpPr>
        <p:grpSpPr>
          <a:xfrm>
            <a:off x="2174219" y="3235650"/>
            <a:ext cx="2234691" cy="647228"/>
            <a:chOff x="2174219" y="3235650"/>
            <a:chExt cx="2234691" cy="647228"/>
          </a:xfrm>
        </p:grpSpPr>
        <p:pic>
          <p:nvPicPr>
            <p:cNvPr id="126" name="Google Shape;12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74219" y="3235650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2803" y="3235650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51387" y="3235650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39971" y="3235650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28555" y="3235650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17139" y="3235650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2181330" y="3273913"/>
              <a:ext cx="2227580" cy="608965"/>
            </a:xfrm>
            <a:custGeom>
              <a:avLst/>
              <a:gdLst/>
              <a:ahLst/>
              <a:cxnLst/>
              <a:rect l="l" t="t" r="r" b="b"/>
              <a:pathLst>
                <a:path w="2227579" h="608964" extrusionOk="0">
                  <a:moveTo>
                    <a:pt x="0" y="0"/>
                  </a:moveTo>
                  <a:lnTo>
                    <a:pt x="2227017" y="0"/>
                  </a:lnTo>
                  <a:lnTo>
                    <a:pt x="2227017" y="608493"/>
                  </a:lnTo>
                  <a:lnTo>
                    <a:pt x="0" y="60849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4735658" y="3252835"/>
            <a:ext cx="2263251" cy="628488"/>
            <a:chOff x="4735658" y="3252835"/>
            <a:chExt cx="2263251" cy="628488"/>
          </a:xfrm>
        </p:grpSpPr>
        <p:pic>
          <p:nvPicPr>
            <p:cNvPr id="134" name="Google Shape;13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35658" y="3253001"/>
              <a:ext cx="320330" cy="588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24242" y="3253001"/>
              <a:ext cx="320330" cy="588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12826" y="3252835"/>
              <a:ext cx="320330" cy="588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89994" y="3252835"/>
              <a:ext cx="320330" cy="588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78579" y="3252835"/>
              <a:ext cx="320330" cy="588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01410" y="3252835"/>
              <a:ext cx="320330" cy="588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5"/>
            <p:cNvSpPr/>
            <p:nvPr/>
          </p:nvSpPr>
          <p:spPr>
            <a:xfrm>
              <a:off x="4761564" y="3272358"/>
              <a:ext cx="2227580" cy="608965"/>
            </a:xfrm>
            <a:custGeom>
              <a:avLst/>
              <a:gdLst/>
              <a:ahLst/>
              <a:cxnLst/>
              <a:rect l="l" t="t" r="r" b="b"/>
              <a:pathLst>
                <a:path w="2227579" h="608964" extrusionOk="0">
                  <a:moveTo>
                    <a:pt x="0" y="0"/>
                  </a:moveTo>
                  <a:lnTo>
                    <a:pt x="2227017" y="0"/>
                  </a:lnTo>
                  <a:lnTo>
                    <a:pt x="2227017" y="608493"/>
                  </a:lnTo>
                  <a:lnTo>
                    <a:pt x="0" y="60849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5"/>
          <p:cNvSpPr/>
          <p:nvPr/>
        </p:nvSpPr>
        <p:spPr>
          <a:xfrm>
            <a:off x="3207228" y="2906720"/>
            <a:ext cx="136525" cy="267335"/>
          </a:xfrm>
          <a:custGeom>
            <a:avLst/>
            <a:gdLst/>
            <a:ahLst/>
            <a:cxnLst/>
            <a:rect l="l" t="t" r="r" b="b"/>
            <a:pathLst>
              <a:path w="136525" h="267335" extrusionOk="0">
                <a:moveTo>
                  <a:pt x="68218" y="266736"/>
                </a:moveTo>
                <a:lnTo>
                  <a:pt x="0" y="198518"/>
                </a:lnTo>
                <a:lnTo>
                  <a:pt x="34108" y="198518"/>
                </a:lnTo>
                <a:lnTo>
                  <a:pt x="34108" y="0"/>
                </a:lnTo>
                <a:lnTo>
                  <a:pt x="102327" y="0"/>
                </a:lnTo>
                <a:lnTo>
                  <a:pt x="102327" y="198518"/>
                </a:lnTo>
                <a:lnTo>
                  <a:pt x="136436" y="198518"/>
                </a:lnTo>
                <a:lnTo>
                  <a:pt x="68218" y="266736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4398" y="4309595"/>
            <a:ext cx="646178" cy="52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2655910" y="3949336"/>
            <a:ext cx="76644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A86E7"/>
                </a:solidFill>
                <a:latin typeface="Arial"/>
                <a:ea typeface="Arial"/>
                <a:cs typeface="Arial"/>
                <a:sym typeface="Arial"/>
              </a:rPr>
              <a:t>Speaker 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5799065" y="2938242"/>
            <a:ext cx="136525" cy="267335"/>
          </a:xfrm>
          <a:custGeom>
            <a:avLst/>
            <a:gdLst/>
            <a:ahLst/>
            <a:cxnLst/>
            <a:rect l="l" t="t" r="r" b="b"/>
            <a:pathLst>
              <a:path w="136525" h="267335" extrusionOk="0">
                <a:moveTo>
                  <a:pt x="68217" y="266736"/>
                </a:moveTo>
                <a:lnTo>
                  <a:pt x="0" y="198518"/>
                </a:lnTo>
                <a:lnTo>
                  <a:pt x="34108" y="198518"/>
                </a:lnTo>
                <a:lnTo>
                  <a:pt x="34108" y="0"/>
                </a:lnTo>
                <a:lnTo>
                  <a:pt x="102326" y="0"/>
                </a:lnTo>
                <a:lnTo>
                  <a:pt x="102326" y="198518"/>
                </a:lnTo>
                <a:lnTo>
                  <a:pt x="136436" y="198518"/>
                </a:lnTo>
                <a:lnTo>
                  <a:pt x="68217" y="266736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5246452" y="3947781"/>
            <a:ext cx="76644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Speaker 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46807" y="4309595"/>
            <a:ext cx="646178" cy="52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74399" y="2222016"/>
            <a:ext cx="828033" cy="62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79999" y="2201899"/>
            <a:ext cx="887548" cy="64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3686" y="2422275"/>
            <a:ext cx="6396626" cy="26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938920" cy="52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Dataset</a:t>
            </a:r>
            <a:endParaRPr sz="3200" dirty="0"/>
          </a:p>
        </p:txBody>
      </p:sp>
      <p:sp>
        <p:nvSpPr>
          <p:cNvPr id="155" name="Google Shape;155;p6"/>
          <p:cNvSpPr txBox="1"/>
          <p:nvPr/>
        </p:nvSpPr>
        <p:spPr>
          <a:xfrm>
            <a:off x="475249" y="1289058"/>
            <a:ext cx="6635115" cy="9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Training: 69438 processed audio features with labels.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Testing: 6000 processed audio features without labels.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Label: 600 classes in total, each class represents a speaker.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384725" y="501589"/>
            <a:ext cx="4505327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Preprocessing</a:t>
            </a:r>
            <a:endParaRPr sz="3200" dirty="0"/>
          </a:p>
        </p:txBody>
      </p:sp>
      <p:sp>
        <p:nvSpPr>
          <p:cNvPr id="161" name="Google Shape;161;p7"/>
          <p:cNvSpPr txBox="1"/>
          <p:nvPr/>
        </p:nvSpPr>
        <p:spPr>
          <a:xfrm>
            <a:off x="6234100" y="3653363"/>
            <a:ext cx="2322830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Hung-Yi Lee  </a:t>
            </a:r>
            <a:r>
              <a:rPr lang="en-US" sz="1400" u="sng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[2020Spring DLHLP] Speech </a:t>
            </a:r>
            <a:r>
              <a:rPr lang="en-US" sz="1400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400" u="sng">
                <a:solidFill>
                  <a:srgbClr val="009668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Recognition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2" name="Google Shape;162;p7"/>
          <p:cNvGrpSpPr/>
          <p:nvPr/>
        </p:nvGrpSpPr>
        <p:grpSpPr>
          <a:xfrm>
            <a:off x="1197424" y="1152437"/>
            <a:ext cx="4963649" cy="3531713"/>
            <a:chOff x="1197424" y="1152437"/>
            <a:chExt cx="4963649" cy="3531713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00549" y="1333637"/>
              <a:ext cx="2932845" cy="3135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1357699" y="1297662"/>
              <a:ext cx="2380615" cy="271780"/>
            </a:xfrm>
            <a:custGeom>
              <a:avLst/>
              <a:gdLst/>
              <a:ahLst/>
              <a:cxnLst/>
              <a:rect l="l" t="t" r="r" b="b"/>
              <a:pathLst>
                <a:path w="2380615" h="271780" extrusionOk="0">
                  <a:moveTo>
                    <a:pt x="2380499" y="271499"/>
                  </a:moveTo>
                  <a:lnTo>
                    <a:pt x="0" y="271499"/>
                  </a:lnTo>
                  <a:lnTo>
                    <a:pt x="0" y="0"/>
                  </a:lnTo>
                  <a:lnTo>
                    <a:pt x="2380499" y="0"/>
                  </a:lnTo>
                  <a:lnTo>
                    <a:pt x="2380499" y="2714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5" name="Google Shape;165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7424" y="1152437"/>
              <a:ext cx="4963649" cy="1717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26702" y="2908550"/>
              <a:ext cx="1175074" cy="1775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376774" y="495403"/>
            <a:ext cx="3328534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formats</a:t>
            </a:r>
            <a:endParaRPr sz="3200" dirty="0"/>
          </a:p>
        </p:txBody>
      </p:sp>
      <p:sp>
        <p:nvSpPr>
          <p:cNvPr id="172" name="Google Shape;172;p8"/>
          <p:cNvSpPr txBox="1"/>
          <p:nvPr/>
        </p:nvSpPr>
        <p:spPr>
          <a:xfrm>
            <a:off x="475249" y="1282771"/>
            <a:ext cx="4396105" cy="280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7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Directory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36294" marR="0" lvl="1" indent="-35179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○"/>
            </a:pPr>
            <a:r>
              <a:rPr lang="en-US" sz="1600" b="0" i="0" u="none" strike="noStrike" cap="none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metadata.json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36294" marR="0" lvl="1" indent="-35179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○"/>
            </a:pPr>
            <a:r>
              <a:rPr lang="en-US" sz="1600" b="0" i="0" u="none" strike="noStrike" cap="none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testdata.json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36294" marR="0" lvl="1" indent="-35179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○"/>
            </a:pPr>
            <a:r>
              <a:rPr lang="en-US" sz="1600" b="0" i="0" u="none" strike="noStrike" cap="none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mapping.json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36294" marR="0" lvl="1" indent="-35179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685D46"/>
              </a:buClr>
              <a:buSzPts val="1600"/>
              <a:buFont typeface="Arial"/>
              <a:buChar char="○"/>
            </a:pPr>
            <a:r>
              <a:rPr lang="en-US" sz="1600" b="0" i="0" u="none" strike="noStrike" cap="none">
                <a:solidFill>
                  <a:srgbClr val="685D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uttr-{random string}.pt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85D4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The information in metadata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685D46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"n_mels": The dimention of mel-spectrogram.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3655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685D46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"speakers": A dictionary.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3495" marR="0" lvl="2" indent="-344169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685D46"/>
              </a:buClr>
              <a:buSzPts val="1500"/>
              <a:buFont typeface="Arial"/>
              <a:buChar char="■"/>
            </a:pPr>
            <a:r>
              <a:rPr lang="en-US" sz="1500" b="0" i="0" u="none" strike="noStrike" cap="none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Key: speaker ids.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3495" marR="0" lvl="2" indent="-344169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85D46"/>
              </a:buClr>
              <a:buSzPts val="1500"/>
              <a:buFont typeface="Arial"/>
              <a:buChar char="■"/>
            </a:pPr>
            <a:r>
              <a:rPr lang="en-US" sz="1500" b="0" i="0" u="none" strike="noStrike" cap="none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rPr>
              <a:t>value: "feature_path" and "mel_len"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7462" y="1266325"/>
            <a:ext cx="3829049" cy="12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4250" y="2656575"/>
            <a:ext cx="3635474" cy="208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/>
        </p:nvSpPr>
        <p:spPr>
          <a:xfrm>
            <a:off x="384724" y="501589"/>
            <a:ext cx="7045685" cy="51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EE6C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segmentation during training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0" name="Google Shape;180;p9"/>
          <p:cNvGrpSpPr/>
          <p:nvPr/>
        </p:nvGrpSpPr>
        <p:grpSpPr>
          <a:xfrm>
            <a:off x="3761998" y="1165575"/>
            <a:ext cx="812330" cy="644456"/>
            <a:chOff x="3761998" y="1165575"/>
            <a:chExt cx="812330" cy="644456"/>
          </a:xfrm>
        </p:grpSpPr>
        <p:pic>
          <p:nvPicPr>
            <p:cNvPr id="181" name="Google Shape;181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119" y="1165575"/>
              <a:ext cx="291209" cy="644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9"/>
            <p:cNvSpPr/>
            <p:nvPr/>
          </p:nvSpPr>
          <p:spPr>
            <a:xfrm>
              <a:off x="3761998" y="1517396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 h="120000" extrusionOk="0">
                  <a:moveTo>
                    <a:pt x="0" y="0"/>
                  </a:moveTo>
                  <a:lnTo>
                    <a:pt x="434849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4196848" y="15016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4196848" y="15016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703" y="1165575"/>
            <a:ext cx="291209" cy="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0287" y="1165575"/>
            <a:ext cx="291209" cy="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71" y="1165575"/>
            <a:ext cx="291209" cy="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7455" y="1165575"/>
            <a:ext cx="291209" cy="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039" y="1165575"/>
            <a:ext cx="291209" cy="644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9"/>
          <p:cNvGrpSpPr/>
          <p:nvPr/>
        </p:nvGrpSpPr>
        <p:grpSpPr>
          <a:xfrm>
            <a:off x="1986875" y="1215653"/>
            <a:ext cx="1598645" cy="1411552"/>
            <a:chOff x="1986875" y="1215653"/>
            <a:chExt cx="1598645" cy="1411552"/>
          </a:xfrm>
        </p:grpSpPr>
        <p:pic>
          <p:nvPicPr>
            <p:cNvPr id="191" name="Google Shape;191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3725" y="1215653"/>
              <a:ext cx="828033" cy="623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3725" y="2003165"/>
              <a:ext cx="1321795" cy="6235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9"/>
            <p:cNvSpPr/>
            <p:nvPr/>
          </p:nvSpPr>
          <p:spPr>
            <a:xfrm>
              <a:off x="1986875" y="1247350"/>
              <a:ext cx="320675" cy="1379855"/>
            </a:xfrm>
            <a:custGeom>
              <a:avLst/>
              <a:gdLst/>
              <a:ahLst/>
              <a:cxnLst/>
              <a:rect l="l" t="t" r="r" b="b"/>
              <a:pathLst>
                <a:path w="320675" h="1379855" extrusionOk="0">
                  <a:moveTo>
                    <a:pt x="320399" y="1379399"/>
                  </a:moveTo>
                  <a:lnTo>
                    <a:pt x="269764" y="1371232"/>
                  </a:lnTo>
                  <a:lnTo>
                    <a:pt x="225787" y="1348490"/>
                  </a:lnTo>
                  <a:lnTo>
                    <a:pt x="191109" y="1313812"/>
                  </a:lnTo>
                  <a:lnTo>
                    <a:pt x="168367" y="1269835"/>
                  </a:lnTo>
                  <a:lnTo>
                    <a:pt x="160199" y="1219199"/>
                  </a:lnTo>
                  <a:lnTo>
                    <a:pt x="160199" y="849899"/>
                  </a:lnTo>
                  <a:lnTo>
                    <a:pt x="152032" y="799264"/>
                  </a:lnTo>
                  <a:lnTo>
                    <a:pt x="129290" y="755287"/>
                  </a:lnTo>
                  <a:lnTo>
                    <a:pt x="94612" y="720609"/>
                  </a:lnTo>
                  <a:lnTo>
                    <a:pt x="50635" y="697867"/>
                  </a:lnTo>
                  <a:lnTo>
                    <a:pt x="0" y="689699"/>
                  </a:lnTo>
                  <a:lnTo>
                    <a:pt x="50635" y="681532"/>
                  </a:lnTo>
                  <a:lnTo>
                    <a:pt x="94612" y="658790"/>
                  </a:lnTo>
                  <a:lnTo>
                    <a:pt x="129290" y="624112"/>
                  </a:lnTo>
                  <a:lnTo>
                    <a:pt x="152032" y="580135"/>
                  </a:lnTo>
                  <a:lnTo>
                    <a:pt x="160199" y="529499"/>
                  </a:lnTo>
                  <a:lnTo>
                    <a:pt x="160199" y="160199"/>
                  </a:lnTo>
                  <a:lnTo>
                    <a:pt x="168367" y="109564"/>
                  </a:lnTo>
                  <a:lnTo>
                    <a:pt x="191109" y="65587"/>
                  </a:lnTo>
                  <a:lnTo>
                    <a:pt x="225787" y="30909"/>
                  </a:lnTo>
                  <a:lnTo>
                    <a:pt x="269764" y="8167"/>
                  </a:lnTo>
                  <a:lnTo>
                    <a:pt x="320399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3761937" y="2041825"/>
            <a:ext cx="812404" cy="644457"/>
            <a:chOff x="3761937" y="2041825"/>
            <a:chExt cx="812404" cy="644457"/>
          </a:xfrm>
        </p:grpSpPr>
        <p:pic>
          <p:nvPicPr>
            <p:cNvPr id="195" name="Google Shape;195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132" y="2041825"/>
              <a:ext cx="291209" cy="644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9"/>
            <p:cNvSpPr/>
            <p:nvPr/>
          </p:nvSpPr>
          <p:spPr>
            <a:xfrm>
              <a:off x="3761937" y="2304899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 h="120000" extrusionOk="0">
                  <a:moveTo>
                    <a:pt x="0" y="0"/>
                  </a:moveTo>
                  <a:lnTo>
                    <a:pt x="434849" y="0"/>
                  </a:lnTo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4196787" y="2289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85D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196787" y="2289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 extrusionOk="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w="9525" cap="flat" cmpd="sng">
              <a:solidFill>
                <a:srgbClr val="68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716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0300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84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7468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052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609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3192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777" y="2041825"/>
            <a:ext cx="291209" cy="64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384725" y="1802863"/>
            <a:ext cx="133286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Diﬀerent length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6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794</Words>
  <Application>Microsoft Macintosh PowerPoint</Application>
  <PresentationFormat>On-screen Show (16:9)</PresentationFormat>
  <Paragraphs>127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MS PGothic</vt:lpstr>
      <vt:lpstr>Trebuchet MS</vt:lpstr>
      <vt:lpstr>Calibri</vt:lpstr>
      <vt:lpstr>Helvetica Neue</vt:lpstr>
      <vt:lpstr>Office Theme</vt:lpstr>
      <vt:lpstr>Machine Learning HW4</vt:lpstr>
      <vt:lpstr>Outline</vt:lpstr>
      <vt:lpstr>Task Introduction</vt:lpstr>
      <vt:lpstr>HW2: Phoneme classiﬁcation</vt:lpstr>
      <vt:lpstr>HW4: Speaker classiﬁcation</vt:lpstr>
      <vt:lpstr>Dataset</vt:lpstr>
      <vt:lpstr>Data Preprocessing</vt:lpstr>
      <vt:lpstr>Data formats</vt:lpstr>
      <vt:lpstr>PowerPoint Presentation</vt:lpstr>
      <vt:lpstr>Data segmentation during training</vt:lpstr>
      <vt:lpstr>Sample Code</vt:lpstr>
      <vt:lpstr>Requirements- Simple</vt:lpstr>
      <vt:lpstr>Requirements- Medium</vt:lpstr>
      <vt:lpstr>Requirements- Hard</vt:lpstr>
      <vt:lpstr>Grading</vt:lpstr>
      <vt:lpstr>Submission Format</vt:lpstr>
      <vt:lpstr>Deadlines</vt:lpstr>
      <vt:lpstr>Grading - Bonus</vt:lpstr>
      <vt:lpstr>Code Submission</vt:lpstr>
      <vt:lpstr>Code Submission</vt:lpstr>
      <vt:lpstr>Hints</vt:lpstr>
      <vt:lpstr>PowerPoint Presentation</vt:lpstr>
      <vt:lpstr>PowerPoint Presentation</vt:lpstr>
      <vt:lpstr>Regulation</vt:lpstr>
      <vt:lpstr>If any questions, you can ask us via...xs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HW4</dc:title>
  <cp:lastModifiedBy>詹哲愷</cp:lastModifiedBy>
  <cp:revision>9</cp:revision>
  <dcterms:created xsi:type="dcterms:W3CDTF">2022-05-01T17:02:36Z</dcterms:created>
  <dcterms:modified xsi:type="dcterms:W3CDTF">2023-04-19T16:33:19Z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