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28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EE6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EE6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22825" y="1061473"/>
            <a:ext cx="3766185" cy="3434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49" y="2571899"/>
            <a:ext cx="9144000" cy="2571750"/>
          </a:xfrm>
          <a:custGeom>
            <a:avLst/>
            <a:gdLst/>
            <a:ahLst/>
            <a:cxnLst/>
            <a:rect l="l" t="t" r="r" b="b"/>
            <a:pathLst>
              <a:path w="9144000" h="2571750">
                <a:moveTo>
                  <a:pt x="9143999" y="2571599"/>
                </a:moveTo>
                <a:lnTo>
                  <a:pt x="0" y="2571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715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EE6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4997" y="1421181"/>
            <a:ext cx="5095875" cy="766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EE6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967" y="1269500"/>
            <a:ext cx="3992245" cy="114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kaggle.com/t/5d1e5f86f3f848788479177ce9e4cfb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tGRCzLBWuGT3G7G87e3tZ0LQ-ivWVxA0JYlIxfV63kc/edit?usp=sharin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lab.research.google.com/drive/1_kFYGkNHiQCVftiQhbSQFJVpC9-sgc4X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optim.html#how-to-adjust-learning-rate" TargetMode="External"/><Relationship Id="rId7" Type="http://schemas.openxmlformats.org/officeDocument/2006/relationships/image" Target="../media/image17.jpg"/><Relationship Id="rId2" Type="http://schemas.openxmlformats.org/officeDocument/2006/relationships/hyperlink" Target="https://huggingface.co/transformers/main_classes/optimizer_schedules.html#transformers.get_linear_schedule_with_warmu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/5d1e5f86f3f848788479177ce9e4cfb3" TargetMode="External"/><Relationship Id="rId2" Type="http://schemas.openxmlformats.org/officeDocument/2006/relationships/hyperlink" Target="https://colab.research.google.com/drive/1vTVVRUUf_OlQOwHZmU24u2JJf20GDBUG?authuser=2#scrollTo=WGOr_eS3wJJ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huggingface.co/mod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blog/accelerating-training-on-nvidia-gpus-with-pytorch-automatic-mixed-precision/" TargetMode="External"/><Relationship Id="rId5" Type="http://schemas.openxmlformats.org/officeDocument/2006/relationships/hyperlink" Target="https://huggingface.co/docs/accelerate/index.html" TargetMode="External"/><Relationship Id="rId4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zodoi.me/python/deep%20learning/pytorch/tutorial/2021/02/19/gradient-accumulation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st.gov.tw/most/attachments/9149925d-ec63-40b0-8ec8-c583008a43c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rxiv.org/abs/1810.0480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7735" y="3176887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5034" y="315825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144" y="10220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144" y="11744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151" y="41214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151" y="39690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43001" y="1421181"/>
            <a:ext cx="7239000" cy="760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0" dirty="0"/>
              <a:t>Machine Learning HW</a:t>
            </a:r>
            <a:r>
              <a:rPr lang="en-US" altLang="zh-TW" spc="-150" dirty="0"/>
              <a:t>5</a:t>
            </a:r>
            <a:endParaRPr spc="-150" dirty="0"/>
          </a:p>
        </p:txBody>
      </p:sp>
      <p:sp>
        <p:nvSpPr>
          <p:cNvPr id="9" name="object 9"/>
          <p:cNvSpPr txBox="1"/>
          <p:nvPr/>
        </p:nvSpPr>
        <p:spPr>
          <a:xfrm>
            <a:off x="1801846" y="2147272"/>
            <a:ext cx="5540308" cy="728404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839"/>
              </a:spcBef>
            </a:pPr>
            <a:r>
              <a:rPr sz="3200" b="1" spc="-150" dirty="0">
                <a:solidFill>
                  <a:srgbClr val="EE6C00"/>
                </a:solidFill>
                <a:latin typeface="Tahoma"/>
                <a:cs typeface="Tahoma"/>
              </a:rPr>
              <a:t>BERT - </a:t>
            </a:r>
            <a:r>
              <a:rPr sz="3200" b="1" spc="-150" dirty="0" err="1">
                <a:solidFill>
                  <a:srgbClr val="EE6C00"/>
                </a:solidFill>
                <a:latin typeface="Tahoma"/>
                <a:cs typeface="Tahoma"/>
              </a:rPr>
              <a:t>Ǫuestion</a:t>
            </a:r>
            <a:r>
              <a:rPr sz="3200" b="1" spc="-150" dirty="0">
                <a:solidFill>
                  <a:srgbClr val="EE6C00"/>
                </a:solidFill>
                <a:latin typeface="Tahoma"/>
                <a:cs typeface="Tahoma"/>
              </a:rPr>
              <a:t> Answering</a:t>
            </a:r>
            <a:endParaRPr sz="3200" spc="-1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1590"/>
            <a:ext cx="2358475" cy="22754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spc="-150" dirty="0">
                <a:solidFill>
                  <a:srgbClr val="EE6C00"/>
                </a:solidFill>
                <a:latin typeface="Tahoma"/>
                <a:cs typeface="Tahoma"/>
              </a:rPr>
              <a:t>Kaggle (6pts)</a:t>
            </a:r>
            <a:endParaRPr sz="3200" spc="-150" dirty="0">
              <a:latin typeface="Tahoma"/>
              <a:cs typeface="Tahoma"/>
            </a:endParaRPr>
          </a:p>
          <a:p>
            <a:pPr marL="48895" marR="97155">
              <a:lnSpc>
                <a:spcPct val="163900"/>
              </a:lnSpc>
              <a:spcBef>
                <a:spcPts val="925"/>
              </a:spcBef>
            </a:pPr>
            <a:r>
              <a:rPr sz="1600" b="1" spc="-150" dirty="0">
                <a:latin typeface="Arial"/>
                <a:cs typeface="Arial"/>
              </a:rPr>
              <a:t>Deadline:  Displayed name:  Testing Set:  Evaluation Metric:</a:t>
            </a:r>
            <a:endParaRPr sz="1600" spc="-1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7100" y="1276350"/>
            <a:ext cx="5741035" cy="146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65" dirty="0">
                <a:solidFill>
                  <a:srgbClr val="FF0000"/>
                </a:solidFill>
                <a:latin typeface="Arial"/>
                <a:cs typeface="Arial"/>
              </a:rPr>
              <a:t>5/</a:t>
            </a:r>
            <a:r>
              <a:rPr lang="en-US" altLang="zh-TW" sz="1600" b="1" spc="65" dirty="0">
                <a:solidFill>
                  <a:srgbClr val="FF0000"/>
                </a:solidFill>
                <a:latin typeface="Arial"/>
                <a:cs typeface="Arial"/>
              </a:rPr>
              <a:t>18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23:59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spc="50" dirty="0">
                <a:latin typeface="Microsoft Sans Serif"/>
                <a:cs typeface="Microsoft Sans Serif"/>
              </a:rPr>
              <a:t>&lt;student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ID&gt;_</a:t>
            </a:r>
            <a:r>
              <a:rPr lang="en-US" sz="1600" spc="10" dirty="0">
                <a:latin typeface="Microsoft Sans Serif"/>
                <a:cs typeface="Microsoft Sans Serif"/>
              </a:rPr>
              <a:t>&lt;</a:t>
            </a:r>
            <a:r>
              <a:rPr lang="zh-TW" altLang="en-US" sz="1600" spc="10" dirty="0">
                <a:latin typeface="Microsoft Sans Serif"/>
                <a:cs typeface="Microsoft Sans Serif"/>
              </a:rPr>
              <a:t>科系英文縮寫</a:t>
            </a:r>
            <a:r>
              <a:rPr lang="en-US" sz="1600" spc="10" dirty="0">
                <a:latin typeface="Microsoft Sans Serif"/>
                <a:cs typeface="Microsoft Sans Serif"/>
              </a:rPr>
              <a:t>&gt;_</a:t>
            </a:r>
            <a:r>
              <a:rPr sz="1600" spc="10" dirty="0">
                <a:latin typeface="Microsoft Sans Serif"/>
                <a:cs typeface="Microsoft Sans Serif"/>
              </a:rPr>
              <a:t>&lt;anything&gt;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spc="20" dirty="0">
                <a:latin typeface="Microsoft Sans Serif"/>
                <a:cs typeface="Microsoft Sans Serif"/>
              </a:rPr>
              <a:t>3493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Questions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(~50%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public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set,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~50%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private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set)</a:t>
            </a: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3212465" algn="l"/>
              </a:tabLst>
            </a:pPr>
            <a:r>
              <a:rPr sz="1600" dirty="0">
                <a:latin typeface="Microsoft Sans Serif"/>
                <a:cs typeface="Microsoft Sans Serif"/>
              </a:rPr>
              <a:t>Accuracy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(Exact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Match)	</a:t>
            </a:r>
            <a:r>
              <a:rPr sz="1600" b="1" dirty="0">
                <a:latin typeface="Arial"/>
                <a:cs typeface="Arial"/>
              </a:rPr>
              <a:t>Submission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Format: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30" dirty="0">
                <a:latin typeface="Arial"/>
                <a:cs typeface="Arial"/>
              </a:rPr>
              <a:t>(csv)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80400" y="197831"/>
            <a:ext cx="3373000" cy="9335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600" spc="-15" dirty="0">
                <a:solidFill>
                  <a:srgbClr val="000000"/>
                </a:solidFill>
                <a:latin typeface="Arial"/>
                <a:cs typeface="Arial"/>
              </a:rPr>
              <a:t>Kaggle</a:t>
            </a:r>
            <a:r>
              <a:rPr sz="160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0000"/>
                </a:solidFill>
                <a:latin typeface="Arial"/>
                <a:cs typeface="Arial"/>
              </a:rPr>
              <a:t>Link: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US" sz="1600" b="0" u="heavy" spc="3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2"/>
              </a:rPr>
              <a:t>https://www.kaggle.com/t/5d1e5f86f3f848788479177ce9e4cfb3</a:t>
            </a:r>
            <a:endParaRPr sz="1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3033"/>
              </p:ext>
            </p:extLst>
          </p:nvPr>
        </p:nvGraphicFramePr>
        <p:xfrm>
          <a:off x="902787" y="2947987"/>
          <a:ext cx="3930650" cy="182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Baselines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Public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Score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Simple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(1pt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1pt)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0.45000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Medium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(1pt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1pt)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0.67600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Strong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(0.5pt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0.5pt)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0.76200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Boss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(0.5pt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0.5pt)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0.78600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6425" y="2760702"/>
            <a:ext cx="1725774" cy="21105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51016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Code Submission (4pts)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9967" y="1269500"/>
            <a:ext cx="3992245" cy="1173398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57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lang="zh-TW" altLang="en-US" spc="55" dirty="0"/>
              <a:t>數位學苑</a:t>
            </a:r>
            <a:endParaRPr lang="en-US" altLang="zh-TW" spc="55" dirty="0"/>
          </a:p>
          <a:p>
            <a:pPr marL="394335" indent="-382270">
              <a:lnSpc>
                <a:spcPct val="100000"/>
              </a:lnSpc>
              <a:spcBef>
                <a:spcPts val="57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b="1" spc="30" dirty="0">
                <a:solidFill>
                  <a:srgbClr val="FF0000"/>
                </a:solidFill>
                <a:latin typeface="Arial"/>
                <a:cs typeface="Arial"/>
              </a:rPr>
              <a:t>Deadline:</a:t>
            </a:r>
            <a:r>
              <a:rPr sz="1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 b="1" spc="6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600" b="1" spc="6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lang="en-US" altLang="zh-TW" sz="1600" spc="65" dirty="0">
                <a:solidFill>
                  <a:srgbClr val="FF0000"/>
                </a:solidFill>
              </a:rPr>
              <a:t>21</a:t>
            </a:r>
            <a:r>
              <a:rPr sz="1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23:59</a:t>
            </a:r>
            <a:endParaRPr sz="1600" dirty="0">
              <a:latin typeface="Arial"/>
              <a:cs typeface="Arial"/>
            </a:endParaRPr>
          </a:p>
          <a:p>
            <a:pPr marL="851535" indent="-336550">
              <a:lnSpc>
                <a:spcPct val="100000"/>
              </a:lnSpc>
              <a:spcBef>
                <a:spcPts val="295"/>
              </a:spcBef>
              <a:buFont typeface="Arial MT"/>
              <a:buChar char="○"/>
              <a:tabLst>
                <a:tab pos="851535" algn="l"/>
                <a:tab pos="852169" algn="l"/>
              </a:tabLst>
            </a:pPr>
            <a:r>
              <a:rPr sz="1400" b="0" spc="20" dirty="0">
                <a:latin typeface="Microsoft Sans Serif"/>
                <a:cs typeface="Microsoft Sans Serif"/>
              </a:rPr>
              <a:t>Compress</a:t>
            </a:r>
            <a:r>
              <a:rPr sz="1400" b="0" spc="-25" dirty="0">
                <a:latin typeface="Microsoft Sans Serif"/>
                <a:cs typeface="Microsoft Sans Serif"/>
              </a:rPr>
              <a:t> </a:t>
            </a:r>
            <a:r>
              <a:rPr sz="1400" b="0" spc="60" dirty="0">
                <a:latin typeface="Microsoft Sans Serif"/>
                <a:cs typeface="Microsoft Sans Serif"/>
              </a:rPr>
              <a:t>your</a:t>
            </a:r>
            <a:r>
              <a:rPr sz="1400" b="0" spc="-25" dirty="0">
                <a:latin typeface="Microsoft Sans Serif"/>
                <a:cs typeface="Microsoft Sans Serif"/>
              </a:rPr>
              <a:t> </a:t>
            </a:r>
            <a:r>
              <a:rPr sz="1400" b="0" spc="25" dirty="0">
                <a:latin typeface="Microsoft Sans Serif"/>
                <a:cs typeface="Microsoft Sans Serif"/>
              </a:rPr>
              <a:t>code</a:t>
            </a:r>
            <a:r>
              <a:rPr sz="1400" b="0" spc="-20" dirty="0">
                <a:latin typeface="Microsoft Sans Serif"/>
                <a:cs typeface="Microsoft Sans Serif"/>
              </a:rPr>
              <a:t> </a:t>
            </a:r>
            <a:r>
              <a:rPr sz="1400" b="0" spc="50" dirty="0">
                <a:latin typeface="Microsoft Sans Serif"/>
                <a:cs typeface="Microsoft Sans Serif"/>
              </a:rPr>
              <a:t>and</a:t>
            </a:r>
            <a:r>
              <a:rPr sz="1400" b="0" spc="-15" dirty="0">
                <a:latin typeface="Microsoft Sans Serif"/>
                <a:cs typeface="Microsoft Sans Serif"/>
              </a:rPr>
              <a:t> </a:t>
            </a:r>
            <a:r>
              <a:rPr sz="1400" b="0" spc="70" dirty="0">
                <a:latin typeface="Microsoft Sans Serif"/>
                <a:cs typeface="Microsoft Sans Serif"/>
              </a:rPr>
              <a:t>report</a:t>
            </a:r>
            <a:r>
              <a:rPr sz="1400" b="0" spc="-20" dirty="0">
                <a:latin typeface="Microsoft Sans Serif"/>
                <a:cs typeface="Microsoft Sans Serif"/>
              </a:rPr>
              <a:t> </a:t>
            </a:r>
            <a:r>
              <a:rPr sz="1400" b="0" spc="65" dirty="0">
                <a:latin typeface="Microsoft Sans Serif"/>
                <a:cs typeface="Microsoft Sans Serif"/>
              </a:rPr>
              <a:t>into</a:t>
            </a:r>
            <a:endParaRPr sz="1400" dirty="0">
              <a:latin typeface="Microsoft Sans Serif"/>
              <a:cs typeface="Microsoft Sans Serif"/>
            </a:endParaRPr>
          </a:p>
          <a:p>
            <a:pPr marL="851535" indent="-336550">
              <a:lnSpc>
                <a:spcPct val="100000"/>
              </a:lnSpc>
              <a:buFont typeface="Arial MT"/>
              <a:buChar char="○"/>
              <a:tabLst>
                <a:tab pos="851535" algn="l"/>
                <a:tab pos="852169" algn="l"/>
              </a:tabLst>
            </a:pPr>
            <a:r>
              <a:rPr sz="1400" b="0" spc="-15" dirty="0">
                <a:latin typeface="Microsoft Sans Serif"/>
                <a:cs typeface="Microsoft Sans Serif"/>
              </a:rPr>
              <a:t>We</a:t>
            </a:r>
            <a:r>
              <a:rPr sz="1400" b="0" spc="-25" dirty="0">
                <a:latin typeface="Microsoft Sans Serif"/>
                <a:cs typeface="Microsoft Sans Serif"/>
              </a:rPr>
              <a:t> </a:t>
            </a:r>
            <a:r>
              <a:rPr sz="1400" b="0" spc="10" dirty="0">
                <a:latin typeface="Microsoft Sans Serif"/>
                <a:cs typeface="Microsoft Sans Serif"/>
              </a:rPr>
              <a:t>can</a:t>
            </a:r>
            <a:r>
              <a:rPr sz="1400" b="0" spc="-15" dirty="0">
                <a:latin typeface="Microsoft Sans Serif"/>
                <a:cs typeface="Microsoft Sans Serif"/>
              </a:rPr>
              <a:t> </a:t>
            </a:r>
            <a:r>
              <a:rPr sz="1400" b="0" spc="45" dirty="0">
                <a:latin typeface="Microsoft Sans Serif"/>
                <a:cs typeface="Microsoft Sans Serif"/>
              </a:rPr>
              <a:t>only</a:t>
            </a:r>
            <a:r>
              <a:rPr sz="1400" b="0" spc="-20" dirty="0">
                <a:latin typeface="Microsoft Sans Serif"/>
                <a:cs typeface="Microsoft Sans Serif"/>
              </a:rPr>
              <a:t> </a:t>
            </a:r>
            <a:r>
              <a:rPr sz="1400" b="0" spc="-10" dirty="0">
                <a:latin typeface="Microsoft Sans Serif"/>
                <a:cs typeface="Microsoft Sans Serif"/>
              </a:rPr>
              <a:t>see</a:t>
            </a:r>
            <a:r>
              <a:rPr sz="1400" b="0" spc="-15" dirty="0">
                <a:latin typeface="Microsoft Sans Serif"/>
                <a:cs typeface="Microsoft Sans Serif"/>
              </a:rPr>
              <a:t> </a:t>
            </a:r>
            <a:r>
              <a:rPr sz="1400" b="0" spc="60" dirty="0">
                <a:latin typeface="Microsoft Sans Serif"/>
                <a:cs typeface="Microsoft Sans Serif"/>
              </a:rPr>
              <a:t>your</a:t>
            </a:r>
            <a:r>
              <a:rPr sz="1400" b="0" spc="-20" dirty="0">
                <a:latin typeface="Microsoft Sans Serif"/>
                <a:cs typeface="Microsoft Sans Serif"/>
              </a:rPr>
              <a:t> </a:t>
            </a:r>
            <a:r>
              <a:rPr sz="1400" b="0" spc="20" dirty="0">
                <a:latin typeface="Microsoft Sans Serif"/>
                <a:cs typeface="Microsoft Sans Serif"/>
              </a:rPr>
              <a:t>last</a:t>
            </a:r>
            <a:r>
              <a:rPr sz="1400" b="0" spc="-25" dirty="0">
                <a:latin typeface="Microsoft Sans Serif"/>
                <a:cs typeface="Microsoft Sans Serif"/>
              </a:rPr>
              <a:t> </a:t>
            </a:r>
            <a:r>
              <a:rPr sz="1400" b="0" spc="30" dirty="0">
                <a:latin typeface="Microsoft Sans Serif"/>
                <a:cs typeface="Microsoft Sans Serif"/>
              </a:rPr>
              <a:t>submission.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9600" y="2018246"/>
            <a:ext cx="40576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40" dirty="0">
                <a:latin typeface="Arial"/>
                <a:cs typeface="Arial"/>
              </a:rPr>
              <a:t>&lt;student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ID&gt;_hw</a:t>
            </a:r>
            <a:r>
              <a:rPr lang="en-US" sz="1400" b="1" dirty="0">
                <a:latin typeface="Arial"/>
                <a:cs typeface="Arial"/>
              </a:rPr>
              <a:t>5</a:t>
            </a:r>
            <a:r>
              <a:rPr sz="1400" b="1" dirty="0">
                <a:latin typeface="Arial"/>
                <a:cs typeface="Arial"/>
              </a:rPr>
              <a:t>.zip</a:t>
            </a:r>
            <a:r>
              <a:rPr sz="1400" dirty="0">
                <a:latin typeface="MS PGothic"/>
                <a:cs typeface="MS PGothic"/>
              </a:rPr>
              <a:t>（</a:t>
            </a:r>
            <a:r>
              <a:rPr sz="1400" dirty="0">
                <a:latin typeface="Microsoft Sans Serif"/>
                <a:cs typeface="Microsoft Sans Serif"/>
              </a:rPr>
              <a:t>e.g.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lang="en-US" sz="1400" spc="15" dirty="0">
                <a:latin typeface="Microsoft Sans Serif"/>
                <a:cs typeface="Microsoft Sans Serif"/>
              </a:rPr>
              <a:t>711183116</a:t>
            </a:r>
            <a:r>
              <a:rPr sz="1400" spc="15" dirty="0">
                <a:latin typeface="Microsoft Sans Serif"/>
                <a:cs typeface="Microsoft Sans Serif"/>
              </a:rPr>
              <a:t>_hw</a:t>
            </a:r>
            <a:r>
              <a:rPr lang="en-US" altLang="zh-TW" sz="1400" spc="15" dirty="0">
                <a:latin typeface="Microsoft Sans Serif"/>
                <a:cs typeface="Microsoft Sans Serif"/>
              </a:rPr>
              <a:t>5</a:t>
            </a:r>
            <a:r>
              <a:rPr sz="1400" spc="15" dirty="0">
                <a:latin typeface="Microsoft Sans Serif"/>
                <a:cs typeface="Microsoft Sans Serif"/>
              </a:rPr>
              <a:t>.zip</a:t>
            </a:r>
            <a:r>
              <a:rPr sz="1400" spc="15" dirty="0">
                <a:latin typeface="MS PGothic"/>
                <a:cs typeface="MS PGothic"/>
              </a:rPr>
              <a:t>）</a:t>
            </a:r>
            <a:endParaRPr sz="1400" dirty="0">
              <a:latin typeface="MS PGothic"/>
              <a:cs typeface="MS P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3629" y="3321349"/>
            <a:ext cx="3043351" cy="14975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66199" y="4465299"/>
            <a:ext cx="1021715" cy="248285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1206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hw7.ipynb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621" y="2389894"/>
            <a:ext cx="5570855" cy="178498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821055" indent="-336550">
              <a:lnSpc>
                <a:spcPct val="100000"/>
              </a:lnSpc>
              <a:spcBef>
                <a:spcPts val="350"/>
              </a:spcBef>
              <a:buChar char="○"/>
              <a:tabLst>
                <a:tab pos="821055" algn="l"/>
                <a:tab pos="821690" algn="l"/>
              </a:tabLst>
            </a:pPr>
            <a:r>
              <a:rPr sz="1400" b="1" spc="15" dirty="0">
                <a:latin typeface="Arial"/>
                <a:cs typeface="Arial"/>
              </a:rPr>
              <a:t>Do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not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submit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your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model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or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dataset.</a:t>
            </a:r>
            <a:endParaRPr sz="1400">
              <a:latin typeface="Arial"/>
              <a:cs typeface="Arial"/>
            </a:endParaRPr>
          </a:p>
          <a:p>
            <a:pPr marL="821055" indent="-336550">
              <a:lnSpc>
                <a:spcPct val="100000"/>
              </a:lnSpc>
              <a:spcBef>
                <a:spcPts val="250"/>
              </a:spcBef>
              <a:buFont typeface="Arial MT"/>
              <a:buChar char="○"/>
              <a:tabLst>
                <a:tab pos="821055" algn="l"/>
                <a:tab pos="821690" algn="l"/>
              </a:tabLst>
            </a:pPr>
            <a:r>
              <a:rPr sz="1400" spc="40" dirty="0">
                <a:latin typeface="Microsoft Sans Serif"/>
                <a:cs typeface="Microsoft Sans Serif"/>
              </a:rPr>
              <a:t>If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your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code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80" dirty="0">
                <a:latin typeface="Microsoft Sans Serif"/>
                <a:cs typeface="Microsoft Sans Serif"/>
              </a:rPr>
              <a:t>not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reasonable,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your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semester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grade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x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0.9.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25" dirty="0">
                <a:latin typeface="Microsoft Sans Serif"/>
                <a:cs typeface="Microsoft Sans Serif"/>
              </a:rPr>
              <a:t>Your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.zip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ﬁle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should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include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only</a:t>
            </a:r>
            <a:endParaRPr sz="1600">
              <a:latin typeface="Microsoft Sans Serif"/>
              <a:cs typeface="Microsoft Sans Serif"/>
            </a:endParaRPr>
          </a:p>
          <a:p>
            <a:pPr marL="821055" lvl="1" indent="-336550">
              <a:lnSpc>
                <a:spcPct val="100000"/>
              </a:lnSpc>
              <a:spcBef>
                <a:spcPts val="295"/>
              </a:spcBef>
              <a:buFont typeface="Arial MT"/>
              <a:buChar char="○"/>
              <a:tabLst>
                <a:tab pos="821055" algn="l"/>
                <a:tab pos="821690" algn="l"/>
              </a:tabLst>
            </a:pPr>
            <a:r>
              <a:rPr sz="1400" b="1" spc="-15" dirty="0">
                <a:latin typeface="Arial"/>
                <a:cs typeface="Arial"/>
              </a:rPr>
              <a:t>Code</a:t>
            </a:r>
            <a:r>
              <a:rPr sz="1400" spc="-15" dirty="0">
                <a:latin typeface="Microsoft Sans Serif"/>
                <a:cs typeface="Microsoft Sans Serif"/>
              </a:rPr>
              <a:t>: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either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.py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85" dirty="0">
                <a:latin typeface="Microsoft Sans Serif"/>
                <a:cs typeface="Microsoft Sans Serif"/>
              </a:rPr>
              <a:t>or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.ipynb</a:t>
            </a:r>
            <a:endParaRPr sz="1400">
              <a:latin typeface="Microsoft Sans Serif"/>
              <a:cs typeface="Microsoft Sans Serif"/>
            </a:endParaRPr>
          </a:p>
          <a:p>
            <a:pPr marL="821055" lvl="1" indent="-336550">
              <a:lnSpc>
                <a:spcPct val="100000"/>
              </a:lnSpc>
              <a:spcBef>
                <a:spcPts val="254"/>
              </a:spcBef>
              <a:buFont typeface="Arial MT"/>
              <a:buChar char="○"/>
              <a:tabLst>
                <a:tab pos="821055" algn="l"/>
                <a:tab pos="821690" algn="l"/>
              </a:tabLst>
            </a:pPr>
            <a:r>
              <a:rPr sz="1400" b="1" spc="25" dirty="0">
                <a:latin typeface="Arial"/>
                <a:cs typeface="Arial"/>
              </a:rPr>
              <a:t>Report</a:t>
            </a:r>
            <a:r>
              <a:rPr sz="1400" spc="25" dirty="0">
                <a:latin typeface="Microsoft Sans Serif"/>
                <a:cs typeface="Microsoft Sans Serif"/>
              </a:rPr>
              <a:t>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.pdf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(only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80" dirty="0">
                <a:latin typeface="Microsoft Sans Serif"/>
                <a:cs typeface="Microsoft Sans Serif"/>
              </a:rPr>
              <a:t>for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those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who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got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10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points)</a:t>
            </a:r>
            <a:endParaRPr sz="1400">
              <a:latin typeface="Microsoft Sans Serif"/>
              <a:cs typeface="Microsoft Sans Serif"/>
            </a:endParaRPr>
          </a:p>
          <a:p>
            <a:pPr marL="2600960">
              <a:lnSpc>
                <a:spcPct val="100000"/>
              </a:lnSpc>
              <a:spcBef>
                <a:spcPts val="705"/>
              </a:spcBef>
            </a:pPr>
            <a:r>
              <a:rPr sz="1400" u="heavy" spc="3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3"/>
              </a:rPr>
              <a:t>Report</a:t>
            </a:r>
            <a:r>
              <a:rPr sz="1400" u="heavy" spc="-3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1400" u="heavy" spc="5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3"/>
              </a:rPr>
              <a:t>template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8770" y="980492"/>
            <a:ext cx="2519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/>
              <a:t>3. Tutorial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7394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A toy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329190"/>
            <a:ext cx="1769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4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2"/>
              </a:rPr>
              <a:t>[Link</a:t>
            </a:r>
            <a:r>
              <a:rPr sz="2000" u="heavy" spc="-4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2000" u="heavy" spc="12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2"/>
              </a:rPr>
              <a:t>to</a:t>
            </a:r>
            <a:r>
              <a:rPr sz="2000" u="heavy" spc="-4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2000" u="heavy" spc="8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2"/>
              </a:rPr>
              <a:t>Demo]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4749" y="543012"/>
            <a:ext cx="3438024" cy="11151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7825" y="2053979"/>
            <a:ext cx="165100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Toy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</a:pPr>
            <a:r>
              <a:rPr sz="1200" dirty="0">
                <a:latin typeface="MS PGothic"/>
                <a:cs typeface="MS PGothic"/>
              </a:rPr>
              <a:t>文章：</a:t>
            </a:r>
            <a:r>
              <a:rPr sz="1200" spc="130" dirty="0">
                <a:latin typeface="MS PGothic"/>
                <a:cs typeface="MS PGothic"/>
              </a:rPr>
              <a:t> </a:t>
            </a:r>
            <a:r>
              <a:rPr sz="1200" dirty="0">
                <a:latin typeface="MS PGothic"/>
                <a:cs typeface="MS PGothic"/>
              </a:rPr>
              <a:t>李宏毅幾班大金。 題目：</a:t>
            </a:r>
            <a:r>
              <a:rPr sz="1200" spc="204" dirty="0">
                <a:latin typeface="MS PGothic"/>
                <a:cs typeface="MS PGothic"/>
              </a:rPr>
              <a:t> </a:t>
            </a:r>
            <a:r>
              <a:rPr sz="1200" dirty="0">
                <a:latin typeface="MS PGothic"/>
                <a:cs typeface="MS PGothic"/>
              </a:rPr>
              <a:t>李宏毅幾班？</a:t>
            </a:r>
            <a:endParaRPr sz="12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latin typeface="MS PGothic"/>
                <a:cs typeface="MS PGothic"/>
              </a:rPr>
              <a:t>答案：</a:t>
            </a:r>
            <a:r>
              <a:rPr sz="1200" spc="130" dirty="0">
                <a:latin typeface="MS PGothic"/>
                <a:cs typeface="MS PGothic"/>
              </a:rPr>
              <a:t> </a:t>
            </a:r>
            <a:r>
              <a:rPr sz="1200" dirty="0">
                <a:latin typeface="MS PGothic"/>
                <a:cs typeface="MS PGothic"/>
              </a:rPr>
              <a:t>大金</a:t>
            </a:r>
            <a:endParaRPr sz="120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825" y="3288419"/>
            <a:ext cx="80708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spc="10" dirty="0">
                <a:latin typeface="Microsoft Sans Serif"/>
                <a:cs typeface="Microsoft Sans Serif"/>
              </a:rPr>
              <a:t>Paragraph:  </a:t>
            </a:r>
            <a:r>
              <a:rPr sz="1200" spc="-5" dirty="0">
                <a:latin typeface="Arial MT"/>
                <a:cs typeface="Arial MT"/>
              </a:rPr>
              <a:t>Question: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Answer: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2225" y="3288419"/>
            <a:ext cx="380428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Jeanie </a:t>
            </a:r>
            <a:r>
              <a:rPr sz="1200" spc="-5" dirty="0">
                <a:latin typeface="Arial MT"/>
                <a:cs typeface="Arial MT"/>
              </a:rPr>
              <a:t>likes </a:t>
            </a:r>
            <a:r>
              <a:rPr sz="1200" spc="-50" dirty="0">
                <a:latin typeface="Arial MT"/>
                <a:cs typeface="Arial MT"/>
              </a:rPr>
              <a:t>Tom </a:t>
            </a:r>
            <a:r>
              <a:rPr sz="1200" spc="-5" dirty="0">
                <a:latin typeface="Arial MT"/>
                <a:cs typeface="Arial MT"/>
              </a:rPr>
              <a:t>because </a:t>
            </a:r>
            <a:r>
              <a:rPr sz="1200" spc="-50" dirty="0">
                <a:latin typeface="Arial MT"/>
                <a:cs typeface="Arial MT"/>
              </a:rPr>
              <a:t>Tom </a:t>
            </a:r>
            <a:r>
              <a:rPr sz="1200" spc="-5" dirty="0">
                <a:latin typeface="Arial MT"/>
                <a:cs typeface="Arial MT"/>
              </a:rPr>
              <a:t>is good at deep learning.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does </a:t>
            </a:r>
            <a:r>
              <a:rPr sz="1200" dirty="0">
                <a:latin typeface="Arial MT"/>
                <a:cs typeface="Arial MT"/>
              </a:rPr>
              <a:t>Jeanie</a:t>
            </a:r>
            <a:r>
              <a:rPr sz="1200" spc="-5" dirty="0">
                <a:latin typeface="Arial MT"/>
                <a:cs typeface="Arial MT"/>
              </a:rPr>
              <a:t> like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Tom?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50" dirty="0">
                <a:latin typeface="Arial MT"/>
                <a:cs typeface="Arial MT"/>
              </a:rPr>
              <a:t>Tom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good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deep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learning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6900" y="2344574"/>
            <a:ext cx="2947225" cy="16577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71590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Why Long Paragraph is an Issue?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900" y="2571750"/>
            <a:ext cx="3087471" cy="21423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9624" y="2163000"/>
            <a:ext cx="486674" cy="2381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4725" y="1356622"/>
            <a:ext cx="8501380" cy="194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Microsoft Sans Serif"/>
                <a:cs typeface="Microsoft Sans Serif"/>
              </a:rPr>
              <a:t>Total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sequence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length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=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question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length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+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paragraph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length</a:t>
            </a:r>
            <a:r>
              <a:rPr sz="1400" spc="-20" dirty="0">
                <a:latin typeface="Microsoft Sans Serif"/>
                <a:cs typeface="Microsoft Sans Serif"/>
              </a:rPr>
              <a:t> +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3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(special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tokens)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400" spc="65" dirty="0">
                <a:latin typeface="Microsoft Sans Serif"/>
                <a:cs typeface="Microsoft Sans Serif"/>
              </a:rPr>
              <a:t>Maximum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input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sequence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length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75" dirty="0">
                <a:latin typeface="Microsoft Sans Serif"/>
                <a:cs typeface="Microsoft Sans Serif"/>
              </a:rPr>
              <a:t>of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10" dirty="0">
                <a:latin typeface="Microsoft Sans Serif"/>
                <a:cs typeface="Microsoft Sans Serif"/>
              </a:rPr>
              <a:t>BERT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restricted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80" dirty="0">
                <a:latin typeface="Microsoft Sans Serif"/>
                <a:cs typeface="Microsoft Sans Serif"/>
              </a:rPr>
              <a:t>to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512,</a:t>
            </a:r>
            <a:r>
              <a:rPr sz="1400" spc="-10" dirty="0">
                <a:latin typeface="Microsoft Sans Serif"/>
                <a:cs typeface="Microsoft Sans Serif"/>
              </a:rPr>
              <a:t> why?</a:t>
            </a:r>
            <a:endParaRPr sz="1400">
              <a:latin typeface="Microsoft Sans Serif"/>
              <a:cs typeface="Microsoft Sans Serif"/>
            </a:endParaRPr>
          </a:p>
          <a:p>
            <a:pPr marL="469900" indent="-409575">
              <a:lnSpc>
                <a:spcPct val="100000"/>
              </a:lnSpc>
              <a:spcBef>
                <a:spcPts val="1450"/>
              </a:spcBef>
              <a:buFont typeface="MS PGothic"/>
              <a:buChar char="➔"/>
              <a:tabLst>
                <a:tab pos="469265" algn="l"/>
                <a:tab pos="469900" algn="l"/>
                <a:tab pos="3830954" algn="l"/>
              </a:tabLst>
            </a:pPr>
            <a:r>
              <a:rPr sz="1400" spc="25" dirty="0">
                <a:latin typeface="Microsoft Sans Serif"/>
                <a:cs typeface="Microsoft Sans Serif"/>
              </a:rPr>
              <a:t>Self-Attention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55" dirty="0">
                <a:latin typeface="Microsoft Sans Serif"/>
                <a:cs typeface="Microsoft Sans Serif"/>
              </a:rPr>
              <a:t>in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65" dirty="0">
                <a:latin typeface="Microsoft Sans Serif"/>
                <a:cs typeface="Microsoft Sans Serif"/>
              </a:rPr>
              <a:t>transformer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has	</a:t>
            </a:r>
            <a:r>
              <a:rPr sz="1400" spc="40" dirty="0">
                <a:latin typeface="Microsoft Sans Serif"/>
                <a:cs typeface="Microsoft Sans Serif"/>
              </a:rPr>
              <a:t>complexity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Microsoft Sans Serif"/>
              <a:cs typeface="Microsoft Sans Serif"/>
            </a:endParaRPr>
          </a:p>
          <a:p>
            <a:pPr marL="3242310" marR="5080">
              <a:lnSpc>
                <a:spcPct val="135700"/>
              </a:lnSpc>
            </a:pPr>
            <a:r>
              <a:rPr sz="1400" spc="25" dirty="0">
                <a:latin typeface="Microsoft Sans Serif"/>
                <a:cs typeface="Microsoft Sans Serif"/>
              </a:rPr>
              <a:t>Therefore,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we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may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80" dirty="0">
                <a:latin typeface="Microsoft Sans Serif"/>
                <a:cs typeface="Microsoft Sans Serif"/>
              </a:rPr>
              <a:t>not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be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able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80" dirty="0">
                <a:latin typeface="Microsoft Sans Serif"/>
                <a:cs typeface="Microsoft Sans Serif"/>
              </a:rPr>
              <a:t>to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process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whole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paragraph.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What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can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we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do?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5870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Training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02622"/>
            <a:ext cx="3906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Microsoft Sans Serif"/>
                <a:cs typeface="Microsoft Sans Serif"/>
              </a:rPr>
              <a:t>We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know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where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answer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training!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535438"/>
            <a:ext cx="1457325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0" dirty="0">
                <a:latin typeface="Microsoft Sans Serif"/>
                <a:cs typeface="Microsoft Sans Serif"/>
              </a:rPr>
              <a:t>Assumption: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latin typeface="Arial MT"/>
                <a:cs typeface="Arial MT"/>
              </a:rPr>
              <a:t>Simple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solution: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3525" y="1535438"/>
            <a:ext cx="6336030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0" dirty="0">
                <a:latin typeface="Microsoft Sans Serif"/>
                <a:cs typeface="Microsoft Sans Serif"/>
              </a:rPr>
              <a:t>Info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needed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95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answer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question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can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be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found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near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answer!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dirty="0">
                <a:latin typeface="Arial MT"/>
                <a:cs typeface="Arial MT"/>
              </a:rPr>
              <a:t>Just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draw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window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large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possible)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around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answer!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1253" y="2873001"/>
            <a:ext cx="395605" cy="213360"/>
          </a:xfrm>
          <a:custGeom>
            <a:avLst/>
            <a:gdLst/>
            <a:ahLst/>
            <a:cxnLst/>
            <a:rect l="l" t="t" r="r" b="b"/>
            <a:pathLst>
              <a:path w="395604" h="213360">
                <a:moveTo>
                  <a:pt x="395314" y="213359"/>
                </a:moveTo>
                <a:lnTo>
                  <a:pt x="0" y="213359"/>
                </a:lnTo>
                <a:lnTo>
                  <a:pt x="0" y="0"/>
                </a:lnTo>
                <a:lnTo>
                  <a:pt x="395314" y="0"/>
                </a:lnTo>
                <a:lnTo>
                  <a:pt x="395314" y="213359"/>
                </a:lnTo>
                <a:close/>
              </a:path>
            </a:pathLst>
          </a:custGeom>
          <a:solidFill>
            <a:srgbClr val="C9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51681" y="2873001"/>
            <a:ext cx="542925" cy="213360"/>
          </a:xfrm>
          <a:custGeom>
            <a:avLst/>
            <a:gdLst/>
            <a:ahLst/>
            <a:cxnLst/>
            <a:rect l="l" t="t" r="r" b="b"/>
            <a:pathLst>
              <a:path w="542925" h="213360">
                <a:moveTo>
                  <a:pt x="542925" y="213359"/>
                </a:moveTo>
                <a:lnTo>
                  <a:pt x="0" y="213359"/>
                </a:lnTo>
                <a:lnTo>
                  <a:pt x="0" y="0"/>
                </a:lnTo>
                <a:lnTo>
                  <a:pt x="542925" y="0"/>
                </a:lnTo>
                <a:lnTo>
                  <a:pt x="542925" y="213359"/>
                </a:lnTo>
                <a:close/>
              </a:path>
            </a:pathLst>
          </a:custGeom>
          <a:solidFill>
            <a:srgbClr val="D4A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4725" y="2426470"/>
            <a:ext cx="84969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e.g.	window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size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max_paragraph_len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32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tabLst>
                <a:tab pos="7491730" algn="l"/>
              </a:tabLst>
            </a:pPr>
            <a:r>
              <a:rPr sz="1400" dirty="0">
                <a:latin typeface="MS PGothic"/>
                <a:cs typeface="MS PGothic"/>
              </a:rPr>
              <a:t>新加坡、馬來西亞的華文學術界在</a:t>
            </a:r>
            <a:r>
              <a:rPr sz="1400" spc="-110" dirty="0">
                <a:latin typeface="MS PGothic"/>
                <a:cs typeface="MS PGothic"/>
              </a:rPr>
              <a:t> </a:t>
            </a:r>
            <a:r>
              <a:rPr sz="1400" b="1" spc="-5" dirty="0">
                <a:latin typeface="Arial"/>
                <a:cs typeface="Arial"/>
              </a:rPr>
              <a:t>1970</a:t>
            </a:r>
            <a:r>
              <a:rPr sz="1400" dirty="0">
                <a:latin typeface="MS PGothic"/>
                <a:cs typeface="MS PGothic"/>
              </a:rPr>
              <a:t>年代後開始統一使用簡體中文；然而</a:t>
            </a:r>
            <a:r>
              <a:rPr sz="1400" spc="-90" dirty="0">
                <a:latin typeface="MS PGothic"/>
                <a:cs typeface="MS PGothic"/>
              </a:rPr>
              <a:t> </a:t>
            </a:r>
            <a:r>
              <a:rPr sz="1400" dirty="0">
                <a:latin typeface="MS PGothic"/>
                <a:cs typeface="MS PGothic"/>
              </a:rPr>
              <a:t>繁體</a:t>
            </a:r>
            <a:r>
              <a:rPr sz="1400" spc="75" dirty="0">
                <a:latin typeface="MS PGothic"/>
                <a:cs typeface="MS PGothic"/>
              </a:rPr>
              <a:t>字</a:t>
            </a:r>
            <a:r>
              <a:rPr sz="1400" dirty="0">
                <a:latin typeface="MS PGothic"/>
                <a:cs typeface="MS PGothic"/>
              </a:rPr>
              <a:t>在媒體中普遍存在著，例如 華人商店的招牌、舊告示及許多非學術類中文書籍，香港和臺灣所出版的書籍也有在市場上流動	</a:t>
            </a:r>
            <a:r>
              <a:rPr sz="1400" spc="-5" dirty="0">
                <a:latin typeface="Arial MT"/>
                <a:cs typeface="Arial MT"/>
              </a:rPr>
              <a:t>...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5" y="3493270"/>
            <a:ext cx="5242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5041265" algn="l"/>
              </a:tabLst>
            </a:pPr>
            <a:r>
              <a:rPr sz="1400" b="1" spc="-5" dirty="0">
                <a:latin typeface="Arial"/>
                <a:cs typeface="Arial"/>
              </a:rPr>
              <a:t>Q</a:t>
            </a:r>
            <a:r>
              <a:rPr sz="1400" b="1" dirty="0">
                <a:latin typeface="Arial"/>
                <a:cs typeface="Arial"/>
              </a:rPr>
              <a:t>:	</a:t>
            </a:r>
            <a:r>
              <a:rPr sz="1400" dirty="0">
                <a:latin typeface="MS PGothic"/>
                <a:cs typeface="MS PGothic"/>
              </a:rPr>
              <a:t>新加坡的華文學術界在哪個年代後開始使用簡體中文</a:t>
            </a:r>
            <a:r>
              <a:rPr sz="1400" spc="145" dirty="0">
                <a:latin typeface="MS PGothic"/>
                <a:cs typeface="MS PGothic"/>
              </a:rPr>
              <a:t> </a:t>
            </a:r>
            <a:r>
              <a:rPr sz="1400" dirty="0">
                <a:latin typeface="Arial MT"/>
                <a:cs typeface="Arial MT"/>
              </a:rPr>
              <a:t>?	</a:t>
            </a:r>
            <a:r>
              <a:rPr sz="1400" b="1" spc="-5" dirty="0">
                <a:latin typeface="Arial"/>
                <a:cs typeface="Arial"/>
              </a:rPr>
              <a:t>A:  Q</a:t>
            </a:r>
            <a:r>
              <a:rPr sz="1400" b="1" dirty="0">
                <a:latin typeface="Arial"/>
                <a:cs typeface="Arial"/>
              </a:rPr>
              <a:t>:	</a:t>
            </a:r>
            <a:r>
              <a:rPr sz="1400" dirty="0">
                <a:latin typeface="MS PGothic"/>
                <a:cs typeface="MS PGothic"/>
              </a:rPr>
              <a:t>馬來西亞的華人商店招牌主要使用什麼文字</a:t>
            </a:r>
            <a:r>
              <a:rPr sz="1400" spc="45" dirty="0">
                <a:latin typeface="MS PGothic"/>
                <a:cs typeface="MS PGothic"/>
              </a:rPr>
              <a:t> </a:t>
            </a:r>
            <a:r>
              <a:rPr sz="1400" dirty="0">
                <a:latin typeface="Arial MT"/>
                <a:cs typeface="Arial MT"/>
              </a:rPr>
              <a:t>?	</a:t>
            </a:r>
            <a:r>
              <a:rPr sz="1400" b="1" spc="-5" dirty="0">
                <a:latin typeface="Arial"/>
                <a:cs typeface="Arial"/>
              </a:rPr>
              <a:t>A: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3824" y="3513082"/>
            <a:ext cx="408305" cy="213360"/>
          </a:xfrm>
          <a:prstGeom prst="rect">
            <a:avLst/>
          </a:prstGeom>
          <a:solidFill>
            <a:srgbClr val="C9DA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b="1" spc="-5" dirty="0">
                <a:latin typeface="Arial"/>
                <a:cs typeface="Arial"/>
              </a:rPr>
              <a:t>1970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824" y="3726442"/>
            <a:ext cx="542925" cy="213360"/>
          </a:xfrm>
          <a:prstGeom prst="rect">
            <a:avLst/>
          </a:prstGeom>
          <a:solidFill>
            <a:srgbClr val="D4A6B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latin typeface="MS PGothic"/>
                <a:cs typeface="MS PGothic"/>
              </a:rPr>
              <a:t>繁體字</a:t>
            </a:r>
            <a:endParaRPr sz="1400">
              <a:latin typeface="MS PGothic"/>
              <a:cs typeface="MS P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3912" y="2719387"/>
            <a:ext cx="256540" cy="336550"/>
            <a:chOff x="273912" y="2719387"/>
            <a:chExt cx="256540" cy="336550"/>
          </a:xfrm>
        </p:grpSpPr>
        <p:sp>
          <p:nvSpPr>
            <p:cNvPr id="13" name="object 13"/>
            <p:cNvSpPr/>
            <p:nvPr/>
          </p:nvSpPr>
          <p:spPr>
            <a:xfrm>
              <a:off x="278674" y="2724150"/>
              <a:ext cx="247015" cy="327025"/>
            </a:xfrm>
            <a:custGeom>
              <a:avLst/>
              <a:gdLst/>
              <a:ahLst/>
              <a:cxnLst/>
              <a:rect l="l" t="t" r="r" b="b"/>
              <a:pathLst>
                <a:path w="247015" h="327025">
                  <a:moveTo>
                    <a:pt x="0" y="326399"/>
                  </a:moveTo>
                  <a:lnTo>
                    <a:pt x="0" y="0"/>
                  </a:lnTo>
                  <a:lnTo>
                    <a:pt x="246899" y="0"/>
                  </a:lnTo>
                  <a:lnTo>
                    <a:pt x="184646" y="82299"/>
                  </a:lnTo>
                  <a:lnTo>
                    <a:pt x="82299" y="82299"/>
                  </a:lnTo>
                  <a:lnTo>
                    <a:pt x="82299" y="217601"/>
                  </a:lnTo>
                  <a:lnTo>
                    <a:pt x="0" y="3263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8674" y="2724150"/>
              <a:ext cx="247015" cy="327025"/>
            </a:xfrm>
            <a:custGeom>
              <a:avLst/>
              <a:gdLst/>
              <a:ahLst/>
              <a:cxnLst/>
              <a:rect l="l" t="t" r="r" b="b"/>
              <a:pathLst>
                <a:path w="247015" h="327025">
                  <a:moveTo>
                    <a:pt x="0" y="0"/>
                  </a:moveTo>
                  <a:lnTo>
                    <a:pt x="246899" y="0"/>
                  </a:lnTo>
                  <a:lnTo>
                    <a:pt x="184646" y="82299"/>
                  </a:lnTo>
                  <a:lnTo>
                    <a:pt x="82299" y="82299"/>
                  </a:lnTo>
                  <a:lnTo>
                    <a:pt x="82299" y="217601"/>
                  </a:lnTo>
                  <a:lnTo>
                    <a:pt x="0" y="32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739987" y="2842787"/>
            <a:ext cx="256540" cy="335280"/>
            <a:chOff x="5739987" y="2842787"/>
            <a:chExt cx="256540" cy="335280"/>
          </a:xfrm>
        </p:grpSpPr>
        <p:sp>
          <p:nvSpPr>
            <p:cNvPr id="16" name="object 16"/>
            <p:cNvSpPr/>
            <p:nvPr/>
          </p:nvSpPr>
          <p:spPr>
            <a:xfrm>
              <a:off x="5744750" y="2847550"/>
              <a:ext cx="247015" cy="325755"/>
            </a:xfrm>
            <a:custGeom>
              <a:avLst/>
              <a:gdLst/>
              <a:ahLst/>
              <a:cxnLst/>
              <a:rect l="l" t="t" r="r" b="b"/>
              <a:pathLst>
                <a:path w="247014" h="325755">
                  <a:moveTo>
                    <a:pt x="246899" y="325199"/>
                  </a:moveTo>
                  <a:lnTo>
                    <a:pt x="0" y="325199"/>
                  </a:lnTo>
                  <a:lnTo>
                    <a:pt x="62483" y="242900"/>
                  </a:lnTo>
                  <a:lnTo>
                    <a:pt x="164600" y="242900"/>
                  </a:lnTo>
                  <a:lnTo>
                    <a:pt x="164600" y="108398"/>
                  </a:lnTo>
                  <a:lnTo>
                    <a:pt x="246899" y="0"/>
                  </a:lnTo>
                  <a:lnTo>
                    <a:pt x="246899" y="3251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44750" y="2847550"/>
              <a:ext cx="247015" cy="325755"/>
            </a:xfrm>
            <a:custGeom>
              <a:avLst/>
              <a:gdLst/>
              <a:ahLst/>
              <a:cxnLst/>
              <a:rect l="l" t="t" r="r" b="b"/>
              <a:pathLst>
                <a:path w="247014" h="325755">
                  <a:moveTo>
                    <a:pt x="246899" y="325199"/>
                  </a:moveTo>
                  <a:lnTo>
                    <a:pt x="0" y="325199"/>
                  </a:lnTo>
                  <a:lnTo>
                    <a:pt x="62483" y="242900"/>
                  </a:lnTo>
                  <a:lnTo>
                    <a:pt x="164600" y="242900"/>
                  </a:lnTo>
                  <a:lnTo>
                    <a:pt x="164600" y="108398"/>
                  </a:lnTo>
                  <a:lnTo>
                    <a:pt x="246899" y="0"/>
                  </a:lnTo>
                  <a:lnTo>
                    <a:pt x="246899" y="325199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935262" y="2719387"/>
            <a:ext cx="256540" cy="336550"/>
            <a:chOff x="3935262" y="2719387"/>
            <a:chExt cx="256540" cy="336550"/>
          </a:xfrm>
        </p:grpSpPr>
        <p:sp>
          <p:nvSpPr>
            <p:cNvPr id="19" name="object 19"/>
            <p:cNvSpPr/>
            <p:nvPr/>
          </p:nvSpPr>
          <p:spPr>
            <a:xfrm>
              <a:off x="3940025" y="2724150"/>
              <a:ext cx="247015" cy="327025"/>
            </a:xfrm>
            <a:custGeom>
              <a:avLst/>
              <a:gdLst/>
              <a:ahLst/>
              <a:cxnLst/>
              <a:rect l="l" t="t" r="r" b="b"/>
              <a:pathLst>
                <a:path w="247014" h="327025">
                  <a:moveTo>
                    <a:pt x="0" y="326399"/>
                  </a:moveTo>
                  <a:lnTo>
                    <a:pt x="0" y="0"/>
                  </a:lnTo>
                  <a:lnTo>
                    <a:pt x="246899" y="0"/>
                  </a:lnTo>
                  <a:lnTo>
                    <a:pt x="184645" y="82299"/>
                  </a:lnTo>
                  <a:lnTo>
                    <a:pt x="82299" y="82299"/>
                  </a:lnTo>
                  <a:lnTo>
                    <a:pt x="82299" y="217601"/>
                  </a:lnTo>
                  <a:lnTo>
                    <a:pt x="0" y="326399"/>
                  </a:lnTo>
                  <a:close/>
                </a:path>
              </a:pathLst>
            </a:custGeom>
            <a:solidFill>
              <a:srgbClr val="D4A6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40025" y="2724150"/>
              <a:ext cx="247015" cy="327025"/>
            </a:xfrm>
            <a:custGeom>
              <a:avLst/>
              <a:gdLst/>
              <a:ahLst/>
              <a:cxnLst/>
              <a:rect l="l" t="t" r="r" b="b"/>
              <a:pathLst>
                <a:path w="247014" h="327025">
                  <a:moveTo>
                    <a:pt x="0" y="0"/>
                  </a:moveTo>
                  <a:lnTo>
                    <a:pt x="246899" y="0"/>
                  </a:lnTo>
                  <a:lnTo>
                    <a:pt x="184645" y="82299"/>
                  </a:lnTo>
                  <a:lnTo>
                    <a:pt x="82299" y="82299"/>
                  </a:lnTo>
                  <a:lnTo>
                    <a:pt x="82299" y="217601"/>
                  </a:lnTo>
                  <a:lnTo>
                    <a:pt x="0" y="32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144878" y="3068503"/>
            <a:ext cx="256540" cy="335280"/>
            <a:chOff x="1144878" y="3068503"/>
            <a:chExt cx="256540" cy="335280"/>
          </a:xfrm>
        </p:grpSpPr>
        <p:sp>
          <p:nvSpPr>
            <p:cNvPr id="22" name="object 22"/>
            <p:cNvSpPr/>
            <p:nvPr/>
          </p:nvSpPr>
          <p:spPr>
            <a:xfrm>
              <a:off x="1149641" y="3073265"/>
              <a:ext cx="247015" cy="325755"/>
            </a:xfrm>
            <a:custGeom>
              <a:avLst/>
              <a:gdLst/>
              <a:ahLst/>
              <a:cxnLst/>
              <a:rect l="l" t="t" r="r" b="b"/>
              <a:pathLst>
                <a:path w="247015" h="325754">
                  <a:moveTo>
                    <a:pt x="246899" y="325199"/>
                  </a:moveTo>
                  <a:lnTo>
                    <a:pt x="0" y="325199"/>
                  </a:lnTo>
                  <a:lnTo>
                    <a:pt x="62483" y="242900"/>
                  </a:lnTo>
                  <a:lnTo>
                    <a:pt x="164600" y="242900"/>
                  </a:lnTo>
                  <a:lnTo>
                    <a:pt x="164600" y="108398"/>
                  </a:lnTo>
                  <a:lnTo>
                    <a:pt x="246899" y="0"/>
                  </a:lnTo>
                  <a:lnTo>
                    <a:pt x="246899" y="325199"/>
                  </a:lnTo>
                  <a:close/>
                </a:path>
              </a:pathLst>
            </a:custGeom>
            <a:solidFill>
              <a:srgbClr val="D4A6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49641" y="3073265"/>
              <a:ext cx="247015" cy="325755"/>
            </a:xfrm>
            <a:custGeom>
              <a:avLst/>
              <a:gdLst/>
              <a:ahLst/>
              <a:cxnLst/>
              <a:rect l="l" t="t" r="r" b="b"/>
              <a:pathLst>
                <a:path w="247015" h="325754">
                  <a:moveTo>
                    <a:pt x="246899" y="325199"/>
                  </a:moveTo>
                  <a:lnTo>
                    <a:pt x="0" y="325199"/>
                  </a:lnTo>
                  <a:lnTo>
                    <a:pt x="62483" y="242900"/>
                  </a:lnTo>
                  <a:lnTo>
                    <a:pt x="164600" y="242900"/>
                  </a:lnTo>
                  <a:lnTo>
                    <a:pt x="164600" y="108398"/>
                  </a:lnTo>
                  <a:lnTo>
                    <a:pt x="246899" y="0"/>
                  </a:lnTo>
                  <a:lnTo>
                    <a:pt x="246899" y="325199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3584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02622"/>
            <a:ext cx="443293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Microsoft Sans Serif"/>
                <a:cs typeface="Microsoft Sans Serif"/>
              </a:rPr>
              <a:t>We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do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90" dirty="0">
                <a:latin typeface="Microsoft Sans Serif"/>
                <a:cs typeface="Microsoft Sans Serif"/>
              </a:rPr>
              <a:t>not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know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where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answer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testing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e.g.	window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size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max_paragraph_len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32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8173" y="1102622"/>
            <a:ext cx="17849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latin typeface="Microsoft Sans Serif"/>
                <a:cs typeface="Microsoft Sans Serif"/>
              </a:rPr>
              <a:t>split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into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windows!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1253" y="1982985"/>
            <a:ext cx="395605" cy="213360"/>
          </a:xfrm>
          <a:custGeom>
            <a:avLst/>
            <a:gdLst/>
            <a:ahLst/>
            <a:cxnLst/>
            <a:rect l="l" t="t" r="r" b="b"/>
            <a:pathLst>
              <a:path w="395604" h="213360">
                <a:moveTo>
                  <a:pt x="395314" y="213359"/>
                </a:moveTo>
                <a:lnTo>
                  <a:pt x="0" y="213359"/>
                </a:lnTo>
                <a:lnTo>
                  <a:pt x="0" y="0"/>
                </a:lnTo>
                <a:lnTo>
                  <a:pt x="395314" y="0"/>
                </a:lnTo>
                <a:lnTo>
                  <a:pt x="395314" y="213359"/>
                </a:lnTo>
                <a:close/>
              </a:path>
            </a:pathLst>
          </a:custGeom>
          <a:solidFill>
            <a:srgbClr val="C9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51681" y="1982985"/>
            <a:ext cx="542925" cy="213360"/>
          </a:xfrm>
          <a:custGeom>
            <a:avLst/>
            <a:gdLst/>
            <a:ahLst/>
            <a:cxnLst/>
            <a:rect l="l" t="t" r="r" b="b"/>
            <a:pathLst>
              <a:path w="542925" h="213360">
                <a:moveTo>
                  <a:pt x="542925" y="213359"/>
                </a:moveTo>
                <a:lnTo>
                  <a:pt x="0" y="213359"/>
                </a:lnTo>
                <a:lnTo>
                  <a:pt x="0" y="0"/>
                </a:lnTo>
                <a:lnTo>
                  <a:pt x="542925" y="0"/>
                </a:lnTo>
                <a:lnTo>
                  <a:pt x="542925" y="213359"/>
                </a:lnTo>
                <a:close/>
              </a:path>
            </a:pathLst>
          </a:custGeom>
          <a:solidFill>
            <a:srgbClr val="D4A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4725" y="1963173"/>
            <a:ext cx="83191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S PGothic"/>
                <a:cs typeface="MS PGothic"/>
              </a:rPr>
              <a:t>新加坡、馬來西亞的華文學術界在</a:t>
            </a:r>
            <a:r>
              <a:rPr sz="1400" spc="-110" dirty="0">
                <a:latin typeface="MS PGothic"/>
                <a:cs typeface="MS PGothic"/>
              </a:rPr>
              <a:t> </a:t>
            </a:r>
            <a:r>
              <a:rPr sz="1400" b="1" spc="-5" dirty="0">
                <a:latin typeface="Arial"/>
                <a:cs typeface="Arial"/>
              </a:rPr>
              <a:t>1970</a:t>
            </a:r>
            <a:r>
              <a:rPr sz="1400" dirty="0">
                <a:latin typeface="MS PGothic"/>
                <a:cs typeface="MS PGothic"/>
              </a:rPr>
              <a:t>年代後開始統一使用簡體中文；然而</a:t>
            </a:r>
            <a:r>
              <a:rPr sz="1400" spc="-90" dirty="0">
                <a:latin typeface="MS PGothic"/>
                <a:cs typeface="MS PGothic"/>
              </a:rPr>
              <a:t> </a:t>
            </a:r>
            <a:r>
              <a:rPr sz="1400" dirty="0">
                <a:latin typeface="MS PGothic"/>
                <a:cs typeface="MS PGothic"/>
              </a:rPr>
              <a:t>繁體</a:t>
            </a:r>
            <a:r>
              <a:rPr sz="1400" spc="75" dirty="0">
                <a:latin typeface="MS PGothic"/>
                <a:cs typeface="MS PGothic"/>
              </a:rPr>
              <a:t>字</a:t>
            </a:r>
            <a:r>
              <a:rPr sz="1400" dirty="0">
                <a:latin typeface="MS PGothic"/>
                <a:cs typeface="MS PGothic"/>
              </a:rPr>
              <a:t>在媒體中普遍存在著，例 如華人商店的招牌、舊告示及許多非學術類中文書籍</a:t>
            </a:r>
            <a:r>
              <a:rPr sz="1400" spc="135" dirty="0">
                <a:latin typeface="MS PGothic"/>
                <a:cs typeface="MS PGothic"/>
              </a:rPr>
              <a:t> </a:t>
            </a:r>
            <a:r>
              <a:rPr sz="1400" spc="-5" dirty="0">
                <a:latin typeface="Arial MT"/>
                <a:cs typeface="Arial MT"/>
              </a:rPr>
              <a:t>......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2603253"/>
            <a:ext cx="5242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5041265" algn="l"/>
              </a:tabLst>
            </a:pPr>
            <a:r>
              <a:rPr sz="1400" b="1" spc="-5" dirty="0">
                <a:latin typeface="Arial"/>
                <a:cs typeface="Arial"/>
              </a:rPr>
              <a:t>Q</a:t>
            </a:r>
            <a:r>
              <a:rPr sz="1400" b="1" dirty="0">
                <a:latin typeface="Arial"/>
                <a:cs typeface="Arial"/>
              </a:rPr>
              <a:t>:	</a:t>
            </a:r>
            <a:r>
              <a:rPr sz="1400" dirty="0">
                <a:latin typeface="MS PGothic"/>
                <a:cs typeface="MS PGothic"/>
              </a:rPr>
              <a:t>新加坡的華文學術界在哪個年代後開始使用簡體中文</a:t>
            </a:r>
            <a:r>
              <a:rPr sz="1400" spc="145" dirty="0">
                <a:latin typeface="MS PGothic"/>
                <a:cs typeface="MS PGothic"/>
              </a:rPr>
              <a:t> </a:t>
            </a:r>
            <a:r>
              <a:rPr sz="1400" dirty="0">
                <a:latin typeface="Arial MT"/>
                <a:cs typeface="Arial MT"/>
              </a:rPr>
              <a:t>?	</a:t>
            </a:r>
            <a:r>
              <a:rPr sz="1400" b="1" spc="-5" dirty="0">
                <a:latin typeface="Arial"/>
                <a:cs typeface="Arial"/>
              </a:rPr>
              <a:t>A:  Q</a:t>
            </a:r>
            <a:r>
              <a:rPr sz="1400" b="1" dirty="0">
                <a:latin typeface="Arial"/>
                <a:cs typeface="Arial"/>
              </a:rPr>
              <a:t>:	</a:t>
            </a:r>
            <a:r>
              <a:rPr sz="1400" dirty="0">
                <a:latin typeface="MS PGothic"/>
                <a:cs typeface="MS PGothic"/>
              </a:rPr>
              <a:t>馬來西亞的華人商店招牌主要使用什麼文字</a:t>
            </a:r>
            <a:r>
              <a:rPr sz="1400" spc="45" dirty="0">
                <a:latin typeface="MS PGothic"/>
                <a:cs typeface="MS PGothic"/>
              </a:rPr>
              <a:t> </a:t>
            </a:r>
            <a:r>
              <a:rPr sz="1400" dirty="0">
                <a:latin typeface="Arial MT"/>
                <a:cs typeface="Arial MT"/>
              </a:rPr>
              <a:t>?	</a:t>
            </a:r>
            <a:r>
              <a:rPr sz="1400" b="1" spc="-5" dirty="0">
                <a:latin typeface="Arial"/>
                <a:cs typeface="Arial"/>
              </a:rPr>
              <a:t>A: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3824" y="2623065"/>
            <a:ext cx="408305" cy="213360"/>
          </a:xfrm>
          <a:prstGeom prst="rect">
            <a:avLst/>
          </a:prstGeom>
          <a:solidFill>
            <a:srgbClr val="C9DA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b="1" spc="-5" dirty="0">
                <a:latin typeface="Arial"/>
                <a:cs typeface="Arial"/>
              </a:rPr>
              <a:t>1970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3824" y="2836425"/>
            <a:ext cx="542925" cy="213360"/>
          </a:xfrm>
          <a:prstGeom prst="rect">
            <a:avLst/>
          </a:prstGeom>
          <a:solidFill>
            <a:srgbClr val="D4A6B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latin typeface="MS PGothic"/>
                <a:cs typeface="MS PGothic"/>
              </a:rPr>
              <a:t>繁體字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725" y="3243333"/>
            <a:ext cx="50615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window,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predicts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start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3412" y="3243333"/>
            <a:ext cx="2591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take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maximum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answer!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47637" y="1147662"/>
            <a:ext cx="336550" cy="233045"/>
            <a:chOff x="4947637" y="1147662"/>
            <a:chExt cx="336550" cy="233045"/>
          </a:xfrm>
        </p:grpSpPr>
        <p:sp>
          <p:nvSpPr>
            <p:cNvPr id="14" name="object 14"/>
            <p:cNvSpPr/>
            <p:nvPr/>
          </p:nvSpPr>
          <p:spPr>
            <a:xfrm>
              <a:off x="4952400" y="1152425"/>
              <a:ext cx="327025" cy="223520"/>
            </a:xfrm>
            <a:custGeom>
              <a:avLst/>
              <a:gdLst/>
              <a:ahLst/>
              <a:cxnLst/>
              <a:rect l="l" t="t" r="r" b="b"/>
              <a:pathLst>
                <a:path w="327025" h="223519">
                  <a:moveTo>
                    <a:pt x="214949" y="222899"/>
                  </a:moveTo>
                  <a:lnTo>
                    <a:pt x="214949" y="167174"/>
                  </a:lnTo>
                  <a:lnTo>
                    <a:pt x="0" y="167174"/>
                  </a:lnTo>
                  <a:lnTo>
                    <a:pt x="0" y="55724"/>
                  </a:lnTo>
                  <a:lnTo>
                    <a:pt x="214949" y="55724"/>
                  </a:lnTo>
                  <a:lnTo>
                    <a:pt x="214949" y="0"/>
                  </a:lnTo>
                  <a:lnTo>
                    <a:pt x="326399" y="111449"/>
                  </a:lnTo>
                  <a:lnTo>
                    <a:pt x="214949" y="222899"/>
                  </a:lnTo>
                  <a:close/>
                </a:path>
              </a:pathLst>
            </a:custGeom>
            <a:solidFill>
              <a:srgbClr val="B3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52400" y="1152425"/>
              <a:ext cx="327025" cy="223520"/>
            </a:xfrm>
            <a:custGeom>
              <a:avLst/>
              <a:gdLst/>
              <a:ahLst/>
              <a:cxnLst/>
              <a:rect l="l" t="t" r="r" b="b"/>
              <a:pathLst>
                <a:path w="327025" h="223519">
                  <a:moveTo>
                    <a:pt x="0" y="55724"/>
                  </a:moveTo>
                  <a:lnTo>
                    <a:pt x="214949" y="55724"/>
                  </a:lnTo>
                  <a:lnTo>
                    <a:pt x="214949" y="0"/>
                  </a:lnTo>
                  <a:lnTo>
                    <a:pt x="326399" y="111449"/>
                  </a:lnTo>
                  <a:lnTo>
                    <a:pt x="214949" y="222899"/>
                  </a:lnTo>
                  <a:lnTo>
                    <a:pt x="214949" y="167174"/>
                  </a:lnTo>
                  <a:lnTo>
                    <a:pt x="0" y="167174"/>
                  </a:lnTo>
                  <a:lnTo>
                    <a:pt x="0" y="55724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548187" y="3277837"/>
            <a:ext cx="336550" cy="233045"/>
            <a:chOff x="5548187" y="3277837"/>
            <a:chExt cx="336550" cy="233045"/>
          </a:xfrm>
        </p:grpSpPr>
        <p:sp>
          <p:nvSpPr>
            <p:cNvPr id="17" name="object 17"/>
            <p:cNvSpPr/>
            <p:nvPr/>
          </p:nvSpPr>
          <p:spPr>
            <a:xfrm>
              <a:off x="5552949" y="3282600"/>
              <a:ext cx="327025" cy="223520"/>
            </a:xfrm>
            <a:custGeom>
              <a:avLst/>
              <a:gdLst/>
              <a:ahLst/>
              <a:cxnLst/>
              <a:rect l="l" t="t" r="r" b="b"/>
              <a:pathLst>
                <a:path w="327025" h="223520">
                  <a:moveTo>
                    <a:pt x="214949" y="222899"/>
                  </a:moveTo>
                  <a:lnTo>
                    <a:pt x="214949" y="167174"/>
                  </a:lnTo>
                  <a:lnTo>
                    <a:pt x="0" y="167174"/>
                  </a:lnTo>
                  <a:lnTo>
                    <a:pt x="0" y="55724"/>
                  </a:lnTo>
                  <a:lnTo>
                    <a:pt x="214949" y="55724"/>
                  </a:lnTo>
                  <a:lnTo>
                    <a:pt x="214949" y="0"/>
                  </a:lnTo>
                  <a:lnTo>
                    <a:pt x="326399" y="111449"/>
                  </a:lnTo>
                  <a:lnTo>
                    <a:pt x="214949" y="222899"/>
                  </a:lnTo>
                  <a:close/>
                </a:path>
              </a:pathLst>
            </a:custGeom>
            <a:solidFill>
              <a:srgbClr val="B3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52949" y="3282600"/>
              <a:ext cx="327025" cy="223520"/>
            </a:xfrm>
            <a:custGeom>
              <a:avLst/>
              <a:gdLst/>
              <a:ahLst/>
              <a:cxnLst/>
              <a:rect l="l" t="t" r="r" b="b"/>
              <a:pathLst>
                <a:path w="327025" h="223520">
                  <a:moveTo>
                    <a:pt x="0" y="55724"/>
                  </a:moveTo>
                  <a:lnTo>
                    <a:pt x="214949" y="55724"/>
                  </a:lnTo>
                  <a:lnTo>
                    <a:pt x="214949" y="0"/>
                  </a:lnTo>
                  <a:lnTo>
                    <a:pt x="326399" y="111449"/>
                  </a:lnTo>
                  <a:lnTo>
                    <a:pt x="214949" y="222899"/>
                  </a:lnTo>
                  <a:lnTo>
                    <a:pt x="214949" y="167174"/>
                  </a:lnTo>
                  <a:lnTo>
                    <a:pt x="0" y="167174"/>
                  </a:lnTo>
                  <a:lnTo>
                    <a:pt x="0" y="55724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18887" y="3640212"/>
          <a:ext cx="6682102" cy="1142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3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start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score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start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position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end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score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end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position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total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score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window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window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35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37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1.0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5796424" y="1863150"/>
            <a:ext cx="223520" cy="429895"/>
          </a:xfrm>
          <a:custGeom>
            <a:avLst/>
            <a:gdLst/>
            <a:ahLst/>
            <a:cxnLst/>
            <a:rect l="l" t="t" r="r" b="b"/>
            <a:pathLst>
              <a:path w="223520" h="429894">
                <a:moveTo>
                  <a:pt x="222899" y="0"/>
                </a:moveTo>
                <a:lnTo>
                  <a:pt x="0" y="429899"/>
                </a:lnTo>
              </a:path>
            </a:pathLst>
          </a:custGeom>
          <a:ln w="76199">
            <a:solidFill>
              <a:srgbClr val="685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5400" y="2095125"/>
            <a:ext cx="223520" cy="429895"/>
          </a:xfrm>
          <a:custGeom>
            <a:avLst/>
            <a:gdLst/>
            <a:ahLst/>
            <a:cxnLst/>
            <a:rect l="l" t="t" r="r" b="b"/>
            <a:pathLst>
              <a:path w="223520" h="429894">
                <a:moveTo>
                  <a:pt x="222899" y="0"/>
                </a:moveTo>
                <a:lnTo>
                  <a:pt x="0" y="429899"/>
                </a:lnTo>
              </a:path>
            </a:pathLst>
          </a:custGeom>
          <a:ln w="76199">
            <a:solidFill>
              <a:srgbClr val="685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42325" y="3775113"/>
            <a:ext cx="1407795" cy="604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spc="15" dirty="0">
                <a:latin typeface="Microsoft Sans Serif"/>
                <a:cs typeface="Microsoft Sans Serif"/>
              </a:rPr>
              <a:t>Answer: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50" dirty="0">
                <a:latin typeface="Microsoft Sans Serif"/>
                <a:cs typeface="Microsoft Sans Serif"/>
              </a:rPr>
              <a:t>position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35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80" dirty="0">
                <a:latin typeface="Microsoft Sans Serif"/>
                <a:cs typeface="Microsoft Sans Serif"/>
              </a:rPr>
              <a:t>to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37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3596" y="980492"/>
            <a:ext cx="20100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/>
              <a:t>4. Hints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540647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Hints for beating baselines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740"/>
              </a:spcBef>
              <a:buFont typeface="MS PGothic"/>
              <a:buChar char="❖"/>
              <a:tabLst>
                <a:tab pos="431165" algn="l"/>
                <a:tab pos="431800" algn="l"/>
              </a:tabLst>
            </a:pPr>
            <a:r>
              <a:rPr dirty="0"/>
              <a:t>Simple:</a:t>
            </a:r>
          </a:p>
          <a:p>
            <a:pPr marL="889000" lvl="1" indent="-419100">
              <a:lnSpc>
                <a:spcPct val="100000"/>
              </a:lnSpc>
              <a:spcBef>
                <a:spcPts val="640"/>
              </a:spcBef>
              <a:buFont typeface="MS PGothic"/>
              <a:buChar char="➢"/>
              <a:tabLst>
                <a:tab pos="888365" algn="l"/>
                <a:tab pos="889000" algn="l"/>
              </a:tabLst>
            </a:pPr>
            <a:r>
              <a:rPr sz="1500" spc="10" dirty="0">
                <a:latin typeface="Microsoft Sans Serif"/>
                <a:cs typeface="Microsoft Sans Serif"/>
              </a:rPr>
              <a:t>Sample</a:t>
            </a:r>
            <a:r>
              <a:rPr sz="1500" spc="-50" dirty="0">
                <a:latin typeface="Microsoft Sans Serif"/>
                <a:cs typeface="Microsoft Sans Serif"/>
              </a:rPr>
              <a:t> </a:t>
            </a:r>
            <a:r>
              <a:rPr sz="1500" spc="25" dirty="0">
                <a:latin typeface="Microsoft Sans Serif"/>
                <a:cs typeface="Microsoft Sans Serif"/>
              </a:rPr>
              <a:t>code</a:t>
            </a:r>
            <a:endParaRPr sz="1500">
              <a:latin typeface="Microsoft Sans Serif"/>
              <a:cs typeface="Microsoft Sans Serif"/>
            </a:endParaRPr>
          </a:p>
          <a:p>
            <a:pPr marL="431800" indent="-419100">
              <a:lnSpc>
                <a:spcPct val="100000"/>
              </a:lnSpc>
              <a:spcBef>
                <a:spcPts val="640"/>
              </a:spcBef>
              <a:buFont typeface="MS PGothic"/>
              <a:buChar char="❖"/>
              <a:tabLst>
                <a:tab pos="431165" algn="l"/>
                <a:tab pos="431800" algn="l"/>
              </a:tabLst>
            </a:pPr>
            <a:r>
              <a:rPr spc="55" dirty="0"/>
              <a:t>Medium:</a:t>
            </a:r>
          </a:p>
          <a:p>
            <a:pPr marL="889000" lvl="1" indent="-419100">
              <a:lnSpc>
                <a:spcPct val="100000"/>
              </a:lnSpc>
              <a:spcBef>
                <a:spcPts val="640"/>
              </a:spcBef>
              <a:buFont typeface="MS PGothic"/>
              <a:buChar char="➢"/>
              <a:tabLst>
                <a:tab pos="888365" algn="l"/>
                <a:tab pos="889000" algn="l"/>
              </a:tabLst>
            </a:pPr>
            <a:r>
              <a:rPr sz="1500" spc="25" dirty="0">
                <a:latin typeface="Microsoft Sans Serif"/>
                <a:cs typeface="Microsoft Sans Serif"/>
              </a:rPr>
              <a:t>Apply</a:t>
            </a:r>
            <a:r>
              <a:rPr sz="1500" spc="-25" dirty="0">
                <a:latin typeface="Microsoft Sans Serif"/>
                <a:cs typeface="Microsoft Sans Serif"/>
              </a:rPr>
              <a:t> </a:t>
            </a:r>
            <a:r>
              <a:rPr sz="1500" spc="40" dirty="0">
                <a:latin typeface="Microsoft Sans Serif"/>
                <a:cs typeface="Microsoft Sans Serif"/>
              </a:rPr>
              <a:t>linear</a:t>
            </a:r>
            <a:r>
              <a:rPr sz="1500" spc="-20" dirty="0">
                <a:latin typeface="Microsoft Sans Serif"/>
                <a:cs typeface="Microsoft Sans Serif"/>
              </a:rPr>
              <a:t> </a:t>
            </a:r>
            <a:r>
              <a:rPr sz="1500" spc="40" dirty="0">
                <a:latin typeface="Microsoft Sans Serif"/>
                <a:cs typeface="Microsoft Sans Serif"/>
              </a:rPr>
              <a:t>learning</a:t>
            </a:r>
            <a:r>
              <a:rPr sz="1500" spc="-25" dirty="0">
                <a:latin typeface="Microsoft Sans Serif"/>
                <a:cs typeface="Microsoft Sans Serif"/>
              </a:rPr>
              <a:t> </a:t>
            </a:r>
            <a:r>
              <a:rPr sz="1500" spc="50" dirty="0">
                <a:latin typeface="Microsoft Sans Serif"/>
                <a:cs typeface="Microsoft Sans Serif"/>
              </a:rPr>
              <a:t>rate</a:t>
            </a:r>
            <a:r>
              <a:rPr sz="1500" spc="-20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decay</a:t>
            </a:r>
            <a:endParaRPr sz="1500">
              <a:latin typeface="Microsoft Sans Serif"/>
              <a:cs typeface="Microsoft Sans Serif"/>
            </a:endParaRPr>
          </a:p>
          <a:p>
            <a:pPr marL="889000" lvl="1" indent="-419100">
              <a:lnSpc>
                <a:spcPct val="100000"/>
              </a:lnSpc>
              <a:spcBef>
                <a:spcPts val="640"/>
              </a:spcBef>
              <a:buFont typeface="MS PGothic"/>
              <a:buChar char="➢"/>
              <a:tabLst>
                <a:tab pos="888365" algn="l"/>
                <a:tab pos="889000" algn="l"/>
              </a:tabLst>
            </a:pPr>
            <a:r>
              <a:rPr sz="1500" dirty="0">
                <a:latin typeface="Microsoft Sans Serif"/>
                <a:cs typeface="Microsoft Sans Serif"/>
              </a:rPr>
              <a:t>Change</a:t>
            </a:r>
            <a:r>
              <a:rPr sz="1500" spc="-25" dirty="0">
                <a:latin typeface="Microsoft Sans Serif"/>
                <a:cs typeface="Microsoft Sans Serif"/>
              </a:rPr>
              <a:t> </a:t>
            </a:r>
            <a:r>
              <a:rPr sz="1500" spc="20" dirty="0">
                <a:latin typeface="Microsoft Sans Serif"/>
                <a:cs typeface="Microsoft Sans Serif"/>
              </a:rPr>
              <a:t>value</a:t>
            </a:r>
            <a:r>
              <a:rPr sz="1500" spc="-25" dirty="0">
                <a:latin typeface="Microsoft Sans Serif"/>
                <a:cs typeface="Microsoft Sans Serif"/>
              </a:rPr>
              <a:t> </a:t>
            </a:r>
            <a:r>
              <a:rPr sz="1500" spc="80" dirty="0">
                <a:latin typeface="Microsoft Sans Serif"/>
                <a:cs typeface="Microsoft Sans Serif"/>
              </a:rPr>
              <a:t>of</a:t>
            </a:r>
            <a:r>
              <a:rPr sz="1500" spc="-20" dirty="0">
                <a:latin typeface="Microsoft Sans Serif"/>
                <a:cs typeface="Microsoft Sans Serif"/>
              </a:rPr>
              <a:t> </a:t>
            </a:r>
            <a:r>
              <a:rPr sz="1500" spc="20" dirty="0">
                <a:latin typeface="Microsoft Sans Serif"/>
                <a:cs typeface="Microsoft Sans Serif"/>
              </a:rPr>
              <a:t>“doc_stride”</a:t>
            </a:r>
            <a:endParaRPr sz="1500">
              <a:latin typeface="Microsoft Sans Serif"/>
              <a:cs typeface="Microsoft Sans Serif"/>
            </a:endParaRPr>
          </a:p>
          <a:p>
            <a:pPr marL="431800" indent="-419100">
              <a:lnSpc>
                <a:spcPct val="100000"/>
              </a:lnSpc>
              <a:spcBef>
                <a:spcPts val="640"/>
              </a:spcBef>
              <a:buFont typeface="MS PGothic"/>
              <a:buChar char="❖"/>
              <a:tabLst>
                <a:tab pos="431165" algn="l"/>
                <a:tab pos="431800" algn="l"/>
              </a:tabLst>
            </a:pPr>
            <a:r>
              <a:rPr spc="-5" dirty="0"/>
              <a:t>Strong:</a:t>
            </a:r>
          </a:p>
          <a:p>
            <a:pPr marL="889000" lvl="1" indent="-419100">
              <a:lnSpc>
                <a:spcPct val="100000"/>
              </a:lnSpc>
              <a:spcBef>
                <a:spcPts val="640"/>
              </a:spcBef>
              <a:buFont typeface="MS PGothic"/>
              <a:buChar char="➢"/>
              <a:tabLst>
                <a:tab pos="888365" algn="l"/>
                <a:tab pos="889000" algn="l"/>
              </a:tabLst>
            </a:pPr>
            <a:r>
              <a:rPr sz="1500" spc="55" dirty="0">
                <a:latin typeface="Microsoft Sans Serif"/>
                <a:cs typeface="Microsoft Sans Serif"/>
              </a:rPr>
              <a:t>Improve</a:t>
            </a:r>
            <a:r>
              <a:rPr sz="1500" spc="-40" dirty="0">
                <a:latin typeface="Microsoft Sans Serif"/>
                <a:cs typeface="Microsoft Sans Serif"/>
              </a:rPr>
              <a:t> </a:t>
            </a:r>
            <a:r>
              <a:rPr sz="1500" spc="30" dirty="0">
                <a:latin typeface="Microsoft Sans Serif"/>
                <a:cs typeface="Microsoft Sans Serif"/>
              </a:rPr>
              <a:t>preprocessing</a:t>
            </a:r>
            <a:endParaRPr sz="1500">
              <a:latin typeface="Microsoft Sans Serif"/>
              <a:cs typeface="Microsoft Sans Serif"/>
            </a:endParaRPr>
          </a:p>
          <a:p>
            <a:pPr marL="889000" lvl="1" indent="-419100">
              <a:lnSpc>
                <a:spcPct val="100000"/>
              </a:lnSpc>
              <a:spcBef>
                <a:spcPts val="640"/>
              </a:spcBef>
              <a:buFont typeface="MS PGothic"/>
              <a:buChar char="➢"/>
              <a:tabLst>
                <a:tab pos="888365" algn="l"/>
                <a:tab pos="889000" algn="l"/>
              </a:tabLst>
            </a:pPr>
            <a:r>
              <a:rPr sz="1500" spc="5" dirty="0">
                <a:latin typeface="Microsoft Sans Serif"/>
                <a:cs typeface="Microsoft Sans Serif"/>
              </a:rPr>
              <a:t>Try</a:t>
            </a:r>
            <a:r>
              <a:rPr sz="1500" spc="-30" dirty="0">
                <a:latin typeface="Microsoft Sans Serif"/>
                <a:cs typeface="Microsoft Sans Serif"/>
              </a:rPr>
              <a:t> </a:t>
            </a:r>
            <a:r>
              <a:rPr sz="1500" spc="75" dirty="0">
                <a:latin typeface="Microsoft Sans Serif"/>
                <a:cs typeface="Microsoft Sans Serif"/>
              </a:rPr>
              <a:t>other</a:t>
            </a:r>
            <a:r>
              <a:rPr sz="1500" spc="-25" dirty="0">
                <a:latin typeface="Microsoft Sans Serif"/>
                <a:cs typeface="Microsoft Sans Serif"/>
              </a:rPr>
              <a:t> </a:t>
            </a:r>
            <a:r>
              <a:rPr sz="1500" spc="60" dirty="0">
                <a:latin typeface="Microsoft Sans Serif"/>
                <a:cs typeface="Microsoft Sans Serif"/>
              </a:rPr>
              <a:t>pretrained</a:t>
            </a:r>
            <a:r>
              <a:rPr sz="1500" spc="-30" dirty="0">
                <a:latin typeface="Microsoft Sans Serif"/>
                <a:cs typeface="Microsoft Sans Serif"/>
              </a:rPr>
              <a:t> </a:t>
            </a:r>
            <a:r>
              <a:rPr sz="1500" spc="45" dirty="0">
                <a:latin typeface="Microsoft Sans Serif"/>
                <a:cs typeface="Microsoft Sans Serif"/>
              </a:rPr>
              <a:t>models</a:t>
            </a:r>
            <a:endParaRPr sz="1500">
              <a:latin typeface="Microsoft Sans Serif"/>
              <a:cs typeface="Microsoft Sans Serif"/>
            </a:endParaRPr>
          </a:p>
          <a:p>
            <a:pPr marL="431800" indent="-419100">
              <a:lnSpc>
                <a:spcPct val="100000"/>
              </a:lnSpc>
              <a:spcBef>
                <a:spcPts val="640"/>
              </a:spcBef>
              <a:buFont typeface="MS PGothic"/>
              <a:buChar char="❖"/>
              <a:tabLst>
                <a:tab pos="431165" algn="l"/>
                <a:tab pos="431800" algn="l"/>
              </a:tabLst>
            </a:pPr>
            <a:r>
              <a:rPr spc="-70" dirty="0"/>
              <a:t>Boss:</a:t>
            </a:r>
          </a:p>
          <a:p>
            <a:pPr marL="889000" lvl="1" indent="-419100">
              <a:lnSpc>
                <a:spcPct val="100000"/>
              </a:lnSpc>
              <a:spcBef>
                <a:spcPts val="640"/>
              </a:spcBef>
              <a:buFont typeface="MS PGothic"/>
              <a:buChar char="➢"/>
              <a:tabLst>
                <a:tab pos="888365" algn="l"/>
                <a:tab pos="889000" algn="l"/>
              </a:tabLst>
            </a:pPr>
            <a:r>
              <a:rPr sz="1500" spc="55" dirty="0">
                <a:latin typeface="Microsoft Sans Serif"/>
                <a:cs typeface="Microsoft Sans Serif"/>
              </a:rPr>
              <a:t>Improve</a:t>
            </a:r>
            <a:r>
              <a:rPr sz="1500" spc="-45" dirty="0">
                <a:latin typeface="Microsoft Sans Serif"/>
                <a:cs typeface="Microsoft Sans Serif"/>
              </a:rPr>
              <a:t> </a:t>
            </a:r>
            <a:r>
              <a:rPr sz="1500" spc="30" dirty="0">
                <a:latin typeface="Microsoft Sans Serif"/>
                <a:cs typeface="Microsoft Sans Serif"/>
              </a:rPr>
              <a:t>postprocessing</a:t>
            </a:r>
            <a:endParaRPr sz="1500">
              <a:latin typeface="Microsoft Sans Serif"/>
              <a:cs typeface="Microsoft Sans Serif"/>
            </a:endParaRPr>
          </a:p>
          <a:p>
            <a:pPr marL="889000" lvl="1" indent="-419100">
              <a:lnSpc>
                <a:spcPct val="100000"/>
              </a:lnSpc>
              <a:spcBef>
                <a:spcPts val="640"/>
              </a:spcBef>
              <a:buFont typeface="MS PGothic"/>
              <a:buChar char="➢"/>
              <a:tabLst>
                <a:tab pos="888365" algn="l"/>
                <a:tab pos="889000" algn="l"/>
              </a:tabLst>
            </a:pPr>
            <a:r>
              <a:rPr sz="1500" spc="45" dirty="0">
                <a:latin typeface="Microsoft Sans Serif"/>
                <a:cs typeface="Microsoft Sans Serif"/>
              </a:rPr>
              <a:t>Further</a:t>
            </a:r>
            <a:r>
              <a:rPr sz="1500" spc="-20" dirty="0">
                <a:latin typeface="Microsoft Sans Serif"/>
                <a:cs typeface="Microsoft Sans Serif"/>
              </a:rPr>
              <a:t> </a:t>
            </a:r>
            <a:r>
              <a:rPr sz="1500" spc="60" dirty="0">
                <a:latin typeface="Microsoft Sans Serif"/>
                <a:cs typeface="Microsoft Sans Serif"/>
              </a:rPr>
              <a:t>improve</a:t>
            </a:r>
            <a:r>
              <a:rPr sz="1500" spc="-20" dirty="0">
                <a:latin typeface="Microsoft Sans Serif"/>
                <a:cs typeface="Microsoft Sans Serif"/>
              </a:rPr>
              <a:t> </a:t>
            </a:r>
            <a:r>
              <a:rPr sz="1500" spc="65" dirty="0">
                <a:latin typeface="Microsoft Sans Serif"/>
                <a:cs typeface="Microsoft Sans Serif"/>
              </a:rPr>
              <a:t>the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25" dirty="0">
                <a:latin typeface="Microsoft Sans Serif"/>
                <a:cs typeface="Microsoft Sans Serif"/>
              </a:rPr>
              <a:t>above</a:t>
            </a:r>
            <a:r>
              <a:rPr sz="1500" spc="-20" dirty="0">
                <a:latin typeface="Microsoft Sans Serif"/>
                <a:cs typeface="Microsoft Sans Serif"/>
              </a:rPr>
              <a:t> </a:t>
            </a:r>
            <a:r>
              <a:rPr sz="1500" spc="50" dirty="0">
                <a:latin typeface="Microsoft Sans Serif"/>
                <a:cs typeface="Microsoft Sans Serif"/>
              </a:rPr>
              <a:t>hints</a:t>
            </a:r>
            <a:endParaRPr sz="15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10137" y="1231750"/>
          <a:ext cx="3926203" cy="2194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K80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3820" indent="1676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T4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(FP16)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V100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Simple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40m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8m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7m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Medium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40m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8m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7m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Strong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25m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Boss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5h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1h30m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76274" y="932291"/>
            <a:ext cx="205740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30" dirty="0">
                <a:latin typeface="Arial"/>
                <a:cs typeface="Arial"/>
              </a:rPr>
              <a:t>Estimated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spc="45" dirty="0">
                <a:latin typeface="Arial"/>
                <a:cs typeface="Arial"/>
              </a:rPr>
              <a:t>training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spc="80" dirty="0">
                <a:latin typeface="Arial"/>
                <a:cs typeface="Arial"/>
              </a:rPr>
              <a:t>time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6624" y="3530587"/>
            <a:ext cx="36201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21640" algn="l"/>
                <a:tab pos="422275" algn="l"/>
              </a:tabLst>
            </a:pPr>
            <a:r>
              <a:rPr sz="1400" b="1" spc="25" dirty="0">
                <a:latin typeface="Arial"/>
                <a:cs typeface="Arial"/>
              </a:rPr>
              <a:t>Training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Tips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(Optional):</a:t>
            </a:r>
            <a:endParaRPr sz="1400">
              <a:latin typeface="Arial"/>
              <a:cs typeface="Arial"/>
            </a:endParaRPr>
          </a:p>
          <a:p>
            <a:pPr marL="879475" lvl="1" indent="-409575">
              <a:lnSpc>
                <a:spcPct val="100000"/>
              </a:lnSpc>
              <a:spcBef>
                <a:spcPts val="1000"/>
              </a:spcBef>
              <a:buFont typeface="MS PGothic"/>
              <a:buChar char="➢"/>
              <a:tabLst>
                <a:tab pos="878840" algn="l"/>
                <a:tab pos="879475" algn="l"/>
              </a:tabLst>
            </a:pPr>
            <a:r>
              <a:rPr sz="1400" spc="45" dirty="0">
                <a:latin typeface="Microsoft Sans Serif"/>
                <a:cs typeface="Microsoft Sans Serif"/>
              </a:rPr>
              <a:t>Automatic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mixed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precision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(fp16)</a:t>
            </a:r>
            <a:endParaRPr sz="1400">
              <a:latin typeface="Microsoft Sans Serif"/>
              <a:cs typeface="Microsoft Sans Serif"/>
            </a:endParaRPr>
          </a:p>
          <a:p>
            <a:pPr marL="879475" lvl="1" indent="-409575">
              <a:lnSpc>
                <a:spcPct val="100000"/>
              </a:lnSpc>
              <a:spcBef>
                <a:spcPts val="1000"/>
              </a:spcBef>
              <a:buFont typeface="MS PGothic"/>
              <a:buChar char="➢"/>
              <a:tabLst>
                <a:tab pos="878840" algn="l"/>
                <a:tab pos="879475" algn="l"/>
              </a:tabLst>
            </a:pPr>
            <a:r>
              <a:rPr sz="1400" spc="35" dirty="0">
                <a:latin typeface="Microsoft Sans Serif"/>
                <a:cs typeface="Microsoft Sans Serif"/>
              </a:rPr>
              <a:t>Gradient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accumulation</a:t>
            </a:r>
            <a:endParaRPr sz="1400">
              <a:latin typeface="Microsoft Sans Serif"/>
              <a:cs typeface="Microsoft Sans Serif"/>
            </a:endParaRPr>
          </a:p>
          <a:p>
            <a:pPr marL="879475" lvl="1" indent="-409575">
              <a:lnSpc>
                <a:spcPct val="100000"/>
              </a:lnSpc>
              <a:spcBef>
                <a:spcPts val="1000"/>
              </a:spcBef>
              <a:buFont typeface="MS PGothic"/>
              <a:buChar char="➢"/>
              <a:tabLst>
                <a:tab pos="878840" algn="l"/>
                <a:tab pos="879475" algn="l"/>
              </a:tabLst>
            </a:pPr>
            <a:r>
              <a:rPr sz="1400" spc="10" dirty="0">
                <a:latin typeface="Microsoft Sans Serif"/>
                <a:cs typeface="Microsoft Sans Serif"/>
              </a:rPr>
              <a:t>Ensemble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51016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Linear Learning rate decay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61868"/>
            <a:ext cx="8223884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1600" spc="75" dirty="0">
                <a:latin typeface="Microsoft Sans Serif"/>
                <a:cs typeface="Microsoft Sans Serif"/>
              </a:rPr>
              <a:t>Method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1:	</a:t>
            </a:r>
            <a:r>
              <a:rPr sz="1600" spc="35" dirty="0">
                <a:latin typeface="Microsoft Sans Serif"/>
                <a:cs typeface="Microsoft Sans Serif"/>
              </a:rPr>
              <a:t>Adjust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learning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rate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manually</a:t>
            </a:r>
            <a:endParaRPr sz="1600">
              <a:latin typeface="Microsoft Sans Serif"/>
              <a:cs typeface="Microsoft Sans Serif"/>
            </a:endParaRPr>
          </a:p>
          <a:p>
            <a:pPr marL="469900" indent="-336550">
              <a:lnSpc>
                <a:spcPct val="100000"/>
              </a:lnSpc>
              <a:spcBef>
                <a:spcPts val="112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spc="45" dirty="0">
                <a:latin typeface="Microsoft Sans Serif"/>
                <a:cs typeface="Microsoft Sans Serif"/>
              </a:rPr>
              <a:t>Decrement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b="1" spc="15" dirty="0">
                <a:latin typeface="Arial"/>
                <a:cs typeface="Arial"/>
              </a:rPr>
              <a:t>optimizer.param_groups[0][“lr”]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by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b="1" spc="30" dirty="0">
                <a:latin typeface="Arial"/>
                <a:cs typeface="Arial"/>
              </a:rPr>
              <a:t>learning_rate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185" dirty="0">
                <a:latin typeface="Arial"/>
                <a:cs typeface="Arial"/>
              </a:rPr>
              <a:t>/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75" dirty="0">
                <a:latin typeface="Arial"/>
                <a:cs typeface="Arial"/>
              </a:rPr>
              <a:t>total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50" dirty="0">
                <a:latin typeface="Arial"/>
                <a:cs typeface="Arial"/>
              </a:rPr>
              <a:t>training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step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per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step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471337"/>
            <a:ext cx="9874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75" dirty="0">
                <a:latin typeface="Microsoft Sans Serif"/>
                <a:cs typeface="Microsoft Sans Serif"/>
              </a:rPr>
              <a:t>Method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2: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993" y="3844209"/>
            <a:ext cx="2774950" cy="5010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20" dirty="0">
                <a:latin typeface="Microsoft Sans Serif"/>
                <a:cs typeface="Microsoft Sans Serif"/>
              </a:rPr>
              <a:t>huggingface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(Recommended)</a:t>
            </a:r>
            <a:endParaRPr sz="1400">
              <a:latin typeface="Microsoft Sans Serif"/>
              <a:cs typeface="Microsoft Sans Serif"/>
            </a:endParaRPr>
          </a:p>
          <a:p>
            <a:pPr marL="348615" indent="-336550">
              <a:lnSpc>
                <a:spcPct val="100000"/>
              </a:lnSpc>
              <a:spcBef>
                <a:spcPts val="195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50" dirty="0">
                <a:latin typeface="Microsoft Sans Serif"/>
                <a:cs typeface="Microsoft Sans Serif"/>
              </a:rPr>
              <a:t>pytorch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2324" y="3844209"/>
            <a:ext cx="365125" cy="50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sz="1400" u="heavy" spc="1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2"/>
              </a:rPr>
              <a:t>Link </a:t>
            </a:r>
            <a:r>
              <a:rPr sz="1400" spc="5" dirty="0">
                <a:solidFill>
                  <a:srgbClr val="009668"/>
                </a:solidFill>
                <a:latin typeface="Microsoft Sans Serif"/>
                <a:cs typeface="Microsoft Sans Serif"/>
              </a:rPr>
              <a:t> </a:t>
            </a:r>
            <a:r>
              <a:rPr sz="1400" u="heavy" spc="1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3"/>
              </a:rPr>
              <a:t>Link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5" y="4613728"/>
            <a:ext cx="58146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Sans Serif"/>
                <a:cs typeface="Microsoft Sans Serif"/>
              </a:rPr>
              <a:t>You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may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also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try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other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learning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rate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schedules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(e.g.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warmup)!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4287" y="1879387"/>
            <a:ext cx="4314824" cy="14477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68709" y="1144243"/>
            <a:ext cx="4075275" cy="310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96700" y="3732248"/>
            <a:ext cx="1829474" cy="11891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11592" y="1902760"/>
            <a:ext cx="2592391" cy="15318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89849" y="2636503"/>
            <a:ext cx="1863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Arial"/>
                <a:cs typeface="Arial"/>
              </a:rPr>
              <a:t>This </a:t>
            </a:r>
            <a:r>
              <a:rPr sz="900" b="1" spc="10" dirty="0">
                <a:latin typeface="Arial"/>
                <a:cs typeface="Arial"/>
              </a:rPr>
              <a:t>block </a:t>
            </a:r>
            <a:r>
              <a:rPr sz="900" b="1" spc="-20" dirty="0">
                <a:latin typeface="Arial"/>
                <a:cs typeface="Arial"/>
              </a:rPr>
              <a:t>is </a:t>
            </a:r>
            <a:r>
              <a:rPr sz="900" b="1" spc="15" dirty="0">
                <a:latin typeface="Arial"/>
                <a:cs typeface="Arial"/>
              </a:rPr>
              <a:t>only </a:t>
            </a:r>
            <a:r>
              <a:rPr sz="900" b="1" spc="40" dirty="0">
                <a:latin typeface="Arial"/>
                <a:cs typeface="Arial"/>
              </a:rPr>
              <a:t>an </a:t>
            </a:r>
            <a:r>
              <a:rPr sz="900" b="1" spc="20" dirty="0">
                <a:latin typeface="Arial"/>
                <a:cs typeface="Arial"/>
              </a:rPr>
              <a:t>example! </a:t>
            </a:r>
            <a:r>
              <a:rPr sz="900" b="1" spc="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You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15" dirty="0">
                <a:latin typeface="Arial"/>
                <a:cs typeface="Arial"/>
              </a:rPr>
              <a:t>only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25" dirty="0">
                <a:latin typeface="Arial"/>
                <a:cs typeface="Arial"/>
              </a:rPr>
              <a:t>need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45" dirty="0">
                <a:latin typeface="Arial"/>
                <a:cs typeface="Arial"/>
              </a:rPr>
              <a:t>to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25" dirty="0">
                <a:latin typeface="Arial"/>
                <a:cs typeface="Arial"/>
              </a:rPr>
              <a:t>add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10" dirty="0">
                <a:latin typeface="Arial"/>
                <a:cs typeface="Arial"/>
              </a:rPr>
              <a:t>1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30" dirty="0">
                <a:latin typeface="Arial"/>
                <a:cs typeface="Arial"/>
              </a:rPr>
              <a:t>or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10" dirty="0">
                <a:latin typeface="Arial"/>
                <a:cs typeface="Arial"/>
              </a:rPr>
              <a:t>2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lines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01447" y="3155254"/>
            <a:ext cx="393065" cy="175260"/>
            <a:chOff x="2501447" y="3155254"/>
            <a:chExt cx="393065" cy="175260"/>
          </a:xfrm>
        </p:grpSpPr>
        <p:sp>
          <p:nvSpPr>
            <p:cNvPr id="14" name="object 14"/>
            <p:cNvSpPr/>
            <p:nvPr/>
          </p:nvSpPr>
          <p:spPr>
            <a:xfrm>
              <a:off x="2545898" y="3177141"/>
              <a:ext cx="344170" cy="148590"/>
            </a:xfrm>
            <a:custGeom>
              <a:avLst/>
              <a:gdLst/>
              <a:ahLst/>
              <a:cxnLst/>
              <a:rect l="l" t="t" r="r" b="b"/>
              <a:pathLst>
                <a:path w="344169" h="148589">
                  <a:moveTo>
                    <a:pt x="343826" y="14835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06210" y="3160016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5" h="31750">
                  <a:moveTo>
                    <a:pt x="33455" y="31570"/>
                  </a:moveTo>
                  <a:lnTo>
                    <a:pt x="0" y="0"/>
                  </a:lnTo>
                  <a:lnTo>
                    <a:pt x="45921" y="2679"/>
                  </a:lnTo>
                  <a:lnTo>
                    <a:pt x="33455" y="31570"/>
                  </a:lnTo>
                  <a:close/>
                </a:path>
              </a:pathLst>
            </a:custGeom>
            <a:solidFill>
              <a:srgbClr val="68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06210" y="3160016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5" h="31750">
                  <a:moveTo>
                    <a:pt x="45921" y="2679"/>
                  </a:moveTo>
                  <a:lnTo>
                    <a:pt x="0" y="0"/>
                  </a:lnTo>
                  <a:lnTo>
                    <a:pt x="33455" y="31570"/>
                  </a:lnTo>
                  <a:lnTo>
                    <a:pt x="45921" y="2679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56324" y="3163103"/>
            <a:ext cx="446405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8565" marR="1297305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Check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45" dirty="0">
                <a:latin typeface="Arial"/>
                <a:cs typeface="Arial"/>
              </a:rPr>
              <a:t>whether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20" dirty="0">
                <a:latin typeface="Arial"/>
                <a:cs typeface="Arial"/>
              </a:rPr>
              <a:t>learning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50" dirty="0">
                <a:latin typeface="Arial"/>
                <a:cs typeface="Arial"/>
              </a:rPr>
              <a:t>rate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50" dirty="0">
                <a:latin typeface="Arial"/>
                <a:cs typeface="Arial"/>
              </a:rPr>
              <a:t>after </a:t>
            </a:r>
            <a:r>
              <a:rPr sz="900" b="1" spc="-235" dirty="0">
                <a:latin typeface="Arial"/>
                <a:cs typeface="Arial"/>
              </a:rPr>
              <a:t> </a:t>
            </a:r>
            <a:r>
              <a:rPr sz="900" b="1" spc="30" dirty="0">
                <a:latin typeface="Arial"/>
                <a:cs typeface="Arial"/>
              </a:rPr>
              <a:t>training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20" dirty="0">
                <a:latin typeface="Arial"/>
                <a:cs typeface="Arial"/>
              </a:rPr>
              <a:t>is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20" dirty="0">
                <a:latin typeface="Arial"/>
                <a:cs typeface="Arial"/>
              </a:rPr>
              <a:t>very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close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45" dirty="0">
                <a:latin typeface="Arial"/>
                <a:cs typeface="Arial"/>
              </a:rPr>
              <a:t>to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15" dirty="0">
                <a:latin typeface="Arial"/>
                <a:cs typeface="Arial"/>
              </a:rPr>
              <a:t>zero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spc="35" dirty="0">
                <a:latin typeface="Microsoft Sans Serif"/>
                <a:cs typeface="Microsoft Sans Serif"/>
              </a:rPr>
              <a:t>Adjust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learning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rate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automatically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by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scheduler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9950" y="4769953"/>
            <a:ext cx="1863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You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15" dirty="0">
                <a:latin typeface="Arial"/>
                <a:cs typeface="Arial"/>
              </a:rPr>
              <a:t>only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25" dirty="0">
                <a:latin typeface="Arial"/>
                <a:cs typeface="Arial"/>
              </a:rPr>
              <a:t>need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45" dirty="0">
                <a:latin typeface="Arial"/>
                <a:cs typeface="Arial"/>
              </a:rPr>
              <a:t>to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25" dirty="0">
                <a:latin typeface="Arial"/>
                <a:cs typeface="Arial"/>
              </a:rPr>
              <a:t>add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10" dirty="0">
                <a:latin typeface="Arial"/>
                <a:cs typeface="Arial"/>
              </a:rPr>
              <a:t>3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30" dirty="0">
                <a:latin typeface="Arial"/>
                <a:cs typeface="Arial"/>
              </a:rPr>
              <a:t>or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10" dirty="0">
                <a:latin typeface="Arial"/>
                <a:cs typeface="Arial"/>
              </a:rPr>
              <a:t>4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lines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69725" y="2142778"/>
            <a:ext cx="2317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0" dirty="0">
                <a:latin typeface="Arial"/>
                <a:cs typeface="Arial"/>
              </a:rPr>
              <a:t>Decrement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20" dirty="0">
                <a:latin typeface="Arial"/>
                <a:cs typeface="Arial"/>
              </a:rPr>
              <a:t>learning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50" dirty="0">
                <a:latin typeface="Arial"/>
                <a:cs typeface="Arial"/>
              </a:rPr>
              <a:t>rate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45" dirty="0">
                <a:latin typeface="Arial"/>
                <a:cs typeface="Arial"/>
              </a:rPr>
              <a:t>to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15" dirty="0">
                <a:latin typeface="Arial"/>
                <a:cs typeface="Arial"/>
              </a:rPr>
              <a:t>zero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25" dirty="0">
                <a:latin typeface="Arial"/>
                <a:cs typeface="Arial"/>
              </a:rPr>
              <a:t>linearly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1590"/>
            <a:ext cx="28156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spc="-150" dirty="0">
                <a:solidFill>
                  <a:srgbClr val="EE6C00"/>
                </a:solidFill>
                <a:latin typeface="Tahoma"/>
                <a:cs typeface="Tahoma"/>
              </a:rPr>
              <a:t>Outline</a:t>
            </a:r>
            <a:endParaRPr sz="3200" spc="-1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93045"/>
            <a:ext cx="2344420" cy="20828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80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800" u="heavy" spc="-3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</a:rPr>
              <a:t>Task</a:t>
            </a:r>
            <a:r>
              <a:rPr sz="1800" u="heavy" spc="-8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7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</a:rPr>
              <a:t>Introduction</a:t>
            </a:r>
            <a:endParaRPr sz="18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800" u="heavy" spc="4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</a:rPr>
              <a:t>Grading</a:t>
            </a:r>
            <a:endParaRPr sz="18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800" u="heavy" spc="5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</a:rPr>
              <a:t>Tutorial</a:t>
            </a:r>
            <a:endParaRPr sz="18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800" u="heavy" spc="4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</a:rPr>
              <a:t>Hints</a:t>
            </a:r>
            <a:endParaRPr sz="18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800" u="heavy" spc="2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</a:rPr>
              <a:t>Regulations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90149" y="459556"/>
            <a:ext cx="1278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Colab</a:t>
            </a:r>
            <a:r>
              <a:rPr sz="18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000000"/>
                </a:solidFill>
                <a:latin typeface="Arial"/>
                <a:cs typeface="Arial"/>
              </a:rPr>
              <a:t>Link: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0" u="heavy" spc="4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2"/>
              </a:rPr>
              <a:t>[Link]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0149" y="1282516"/>
            <a:ext cx="41490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Kaggle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Link: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800" u="heavy" spc="4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3"/>
              </a:rPr>
              <a:t>https://www.kaggle.com/t/5d1e5f86f3f848788479177ce9e4cfb3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149" y="2379795"/>
            <a:ext cx="23787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800" b="1" spc="3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b="1" spc="3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35" dirty="0">
                <a:latin typeface="Arial"/>
                <a:cs typeface="Arial"/>
              </a:rPr>
              <a:t>Deadline: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6149" y="3202756"/>
            <a:ext cx="1747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Microsoft Sans Serif"/>
                <a:cs typeface="Microsoft Sans Serif"/>
              </a:rPr>
              <a:t>202</a:t>
            </a:r>
            <a:r>
              <a:rPr lang="en-US" altLang="zh-TW" spc="50" dirty="0">
                <a:latin typeface="Microsoft Sans Serif"/>
                <a:cs typeface="Microsoft Sans Serif"/>
              </a:rPr>
              <a:t>3</a:t>
            </a:r>
            <a:r>
              <a:rPr sz="1800" spc="50" dirty="0">
                <a:latin typeface="Microsoft Sans Serif"/>
                <a:cs typeface="Microsoft Sans Serif"/>
              </a:rPr>
              <a:t>/</a:t>
            </a:r>
            <a:r>
              <a:rPr lang="en-US" altLang="zh-TW" spc="50" dirty="0">
                <a:latin typeface="Microsoft Sans Serif"/>
                <a:cs typeface="Microsoft Sans Serif"/>
              </a:rPr>
              <a:t>5</a:t>
            </a:r>
            <a:r>
              <a:rPr sz="1800" spc="50" dirty="0">
                <a:latin typeface="Microsoft Sans Serif"/>
                <a:cs typeface="Microsoft Sans Serif"/>
              </a:rPr>
              <a:t>/</a:t>
            </a:r>
            <a:r>
              <a:rPr lang="en-US" altLang="zh-TW" sz="1800" spc="50" dirty="0">
                <a:latin typeface="Microsoft Sans Serif"/>
                <a:cs typeface="Microsoft Sans Serif"/>
              </a:rPr>
              <a:t>18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23:59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50" dirty="0">
                <a:latin typeface="Microsoft Sans Serif"/>
                <a:cs typeface="Microsoft Sans Serif"/>
              </a:rPr>
              <a:t>202</a:t>
            </a:r>
            <a:r>
              <a:rPr lang="en-US" altLang="zh-TW" sz="1800" spc="50" dirty="0">
                <a:latin typeface="Microsoft Sans Serif"/>
                <a:cs typeface="Microsoft Sans Serif"/>
              </a:rPr>
              <a:t>3</a:t>
            </a:r>
            <a:r>
              <a:rPr sz="1800" spc="50" dirty="0">
                <a:latin typeface="Microsoft Sans Serif"/>
                <a:cs typeface="Microsoft Sans Serif"/>
              </a:rPr>
              <a:t>/</a:t>
            </a:r>
            <a:r>
              <a:rPr lang="en-US" altLang="zh-TW" spc="50" dirty="0">
                <a:latin typeface="Microsoft Sans Serif"/>
                <a:cs typeface="Microsoft Sans Serif"/>
              </a:rPr>
              <a:t>5</a:t>
            </a:r>
            <a:r>
              <a:rPr sz="1800" spc="50" dirty="0">
                <a:latin typeface="Microsoft Sans Serif"/>
                <a:cs typeface="Microsoft Sans Serif"/>
              </a:rPr>
              <a:t>/</a:t>
            </a:r>
            <a:r>
              <a:rPr lang="en-US" altLang="zh-TW" spc="50" dirty="0">
                <a:latin typeface="Microsoft Sans Serif"/>
                <a:cs typeface="Microsoft Sans Serif"/>
              </a:rPr>
              <a:t>21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23:59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0149" y="3202756"/>
            <a:ext cx="2197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Microsoft Sans Serif"/>
                <a:cs typeface="Microsoft Sans Serif"/>
              </a:rPr>
              <a:t>Kaggle: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Code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and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Report: 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No</a:t>
            </a:r>
            <a:r>
              <a:rPr sz="1800" spc="-5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Late</a:t>
            </a:r>
            <a:r>
              <a:rPr sz="1800" spc="-5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Submission!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2239053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Doc stride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275" y="3438688"/>
            <a:ext cx="1335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Microsoft Sans Serif"/>
                <a:cs typeface="Microsoft Sans Serif"/>
              </a:rPr>
              <a:t>start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position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75" dirty="0">
                <a:latin typeface="Microsoft Sans Serif"/>
                <a:cs typeface="Microsoft Sans Serif"/>
              </a:rPr>
              <a:t>of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1st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window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4300" y="3251875"/>
            <a:ext cx="6728459" cy="400685"/>
          </a:xfrm>
          <a:prstGeom prst="rect">
            <a:avLst/>
          </a:prstGeom>
          <a:ln w="38099">
            <a:solidFill>
              <a:srgbClr val="3D85C6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20" dirty="0">
                <a:latin typeface="Microsoft Sans Serif"/>
                <a:cs typeface="Microsoft Sans Serif"/>
              </a:rPr>
              <a:t>doc_stride</a:t>
            </a:r>
            <a:r>
              <a:rPr sz="1400" spc="1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=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distance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between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the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start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position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75" dirty="0">
                <a:latin typeface="Microsoft Sans Serif"/>
                <a:cs typeface="Microsoft Sans Serif"/>
              </a:rPr>
              <a:t>of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80" dirty="0">
                <a:latin typeface="Microsoft Sans Serif"/>
                <a:cs typeface="Microsoft Sans Serif"/>
              </a:rPr>
              <a:t>two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consecutive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windows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3375" y="1042949"/>
            <a:ext cx="7498080" cy="2313305"/>
            <a:chOff x="643375" y="1042949"/>
            <a:chExt cx="7498080" cy="23133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8100" y="1042949"/>
              <a:ext cx="7083083" cy="2189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61617" y="2560040"/>
              <a:ext cx="1086485" cy="429259"/>
            </a:xfrm>
            <a:custGeom>
              <a:avLst/>
              <a:gdLst/>
              <a:ahLst/>
              <a:cxnLst/>
              <a:rect l="l" t="t" r="r" b="b"/>
              <a:pathLst>
                <a:path w="1086484" h="429260">
                  <a:moveTo>
                    <a:pt x="1086182" y="42873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1679" y="2518774"/>
              <a:ext cx="111015" cy="800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2900" y="2510700"/>
              <a:ext cx="382905" cy="836294"/>
            </a:xfrm>
            <a:custGeom>
              <a:avLst/>
              <a:gdLst/>
              <a:ahLst/>
              <a:cxnLst/>
              <a:rect l="l" t="t" r="r" b="b"/>
              <a:pathLst>
                <a:path w="382905" h="836295">
                  <a:moveTo>
                    <a:pt x="0" y="835674"/>
                  </a:moveTo>
                  <a:lnTo>
                    <a:pt x="382617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383" y="2422571"/>
              <a:ext cx="83648" cy="11075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220825" y="2746888"/>
            <a:ext cx="1335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Microsoft Sans Serif"/>
                <a:cs typeface="Microsoft Sans Serif"/>
              </a:rPr>
              <a:t>start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position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75" dirty="0">
                <a:latin typeface="Microsoft Sans Serif"/>
                <a:cs typeface="Microsoft Sans Serif"/>
              </a:rPr>
              <a:t>of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55" dirty="0">
                <a:latin typeface="Microsoft Sans Serif"/>
                <a:cs typeface="Microsoft Sans Serif"/>
              </a:rPr>
              <a:t>2nd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window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3575" y="3741723"/>
            <a:ext cx="59823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400" spc="20" dirty="0">
                <a:latin typeface="Microsoft Sans Serif"/>
                <a:cs typeface="Microsoft Sans Serif"/>
              </a:rPr>
              <a:t>doc_stride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set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80" dirty="0">
                <a:latin typeface="Microsoft Sans Serif"/>
                <a:cs typeface="Microsoft Sans Serif"/>
              </a:rPr>
              <a:t>to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“max_paragraph_len”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5" dirty="0">
                <a:latin typeface="Microsoft Sans Serif"/>
                <a:cs typeface="Microsoft Sans Serif"/>
              </a:rPr>
              <a:t>in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sample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code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(i.e. </a:t>
            </a:r>
            <a:r>
              <a:rPr sz="1400" spc="70" dirty="0">
                <a:latin typeface="Microsoft Sans Serif"/>
                <a:cs typeface="Microsoft Sans Serif"/>
              </a:rPr>
              <a:t>no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overlap)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What</a:t>
            </a:r>
            <a:r>
              <a:rPr sz="14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40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if</a:t>
            </a:r>
            <a:r>
              <a:rPr sz="14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4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answer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is</a:t>
            </a:r>
            <a:r>
              <a:rPr sz="14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4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near</a:t>
            </a:r>
            <a:r>
              <a:rPr sz="14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400" u="heavy" spc="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the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40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boundary</a:t>
            </a:r>
            <a:r>
              <a:rPr sz="14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400" u="heavy" spc="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of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400" u="heavy" spc="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windows</a:t>
            </a:r>
            <a:r>
              <a:rPr sz="14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400" u="heavy" spc="8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or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4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across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400" u="heavy" spc="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windows?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926465" algn="l"/>
              </a:tabLst>
            </a:pPr>
            <a:r>
              <a:rPr sz="1400" b="1" spc="40" dirty="0">
                <a:latin typeface="Arial"/>
                <a:cs typeface="Arial"/>
              </a:rPr>
              <a:t>Hint:	</a:t>
            </a:r>
            <a:r>
              <a:rPr sz="1400" spc="30" dirty="0">
                <a:latin typeface="Microsoft Sans Serif"/>
                <a:cs typeface="Microsoft Sans Serif"/>
              </a:rPr>
              <a:t>Overlapping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windows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8825" y="498325"/>
            <a:ext cx="4817074" cy="6155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011875" y="4718520"/>
            <a:ext cx="1739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MS PGothic"/>
                <a:cs typeface="MS PGothic"/>
              </a:rPr>
              <a:t>註：影片中「翻倍」有機會為口誤</a:t>
            </a:r>
            <a:endParaRPr sz="10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31966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8822"/>
            <a:ext cx="47688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latin typeface="Microsoft Sans Serif"/>
                <a:cs typeface="Microsoft Sans Serif"/>
              </a:rPr>
              <a:t>Hint: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125" y="1142246"/>
            <a:ext cx="6809105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60" dirty="0">
                <a:latin typeface="Microsoft Sans Serif"/>
                <a:cs typeface="Microsoft Sans Serif"/>
              </a:rPr>
              <a:t>How </a:t>
            </a:r>
            <a:r>
              <a:rPr sz="1600" spc="95" dirty="0">
                <a:latin typeface="Microsoft Sans Serif"/>
                <a:cs typeface="Microsoft Sans Serif"/>
              </a:rPr>
              <a:t>to </a:t>
            </a:r>
            <a:r>
              <a:rPr sz="1600" spc="55" dirty="0">
                <a:latin typeface="Microsoft Sans Serif"/>
                <a:cs typeface="Microsoft Sans Serif"/>
              </a:rPr>
              <a:t>prevent </a:t>
            </a:r>
            <a:r>
              <a:rPr sz="1600" spc="70" dirty="0">
                <a:latin typeface="Microsoft Sans Serif"/>
                <a:cs typeface="Microsoft Sans Serif"/>
              </a:rPr>
              <a:t>model </a:t>
            </a:r>
            <a:r>
              <a:rPr sz="1600" spc="105" dirty="0">
                <a:latin typeface="Microsoft Sans Serif"/>
                <a:cs typeface="Microsoft Sans Serif"/>
              </a:rPr>
              <a:t>from </a:t>
            </a:r>
            <a:r>
              <a:rPr sz="1600" spc="40" dirty="0">
                <a:latin typeface="Microsoft Sans Serif"/>
                <a:cs typeface="Microsoft Sans Serif"/>
              </a:rPr>
              <a:t>learning </a:t>
            </a:r>
            <a:r>
              <a:rPr sz="1600" spc="50" dirty="0">
                <a:latin typeface="Microsoft Sans Serif"/>
                <a:cs typeface="Microsoft Sans Serif"/>
              </a:rPr>
              <a:t>something </a:t>
            </a:r>
            <a:r>
              <a:rPr sz="1600" spc="75" dirty="0">
                <a:latin typeface="Microsoft Sans Serif"/>
                <a:cs typeface="Microsoft Sans Serif"/>
              </a:rPr>
              <a:t>it </a:t>
            </a:r>
            <a:r>
              <a:rPr sz="1600" spc="50" dirty="0">
                <a:latin typeface="Microsoft Sans Serif"/>
                <a:cs typeface="Microsoft Sans Serif"/>
              </a:rPr>
              <a:t>should </a:t>
            </a:r>
            <a:r>
              <a:rPr sz="1600" spc="90" dirty="0">
                <a:latin typeface="Microsoft Sans Serif"/>
                <a:cs typeface="Microsoft Sans Serif"/>
              </a:rPr>
              <a:t>not </a:t>
            </a:r>
            <a:r>
              <a:rPr sz="1600" spc="45" dirty="0">
                <a:latin typeface="Microsoft Sans Serif"/>
                <a:cs typeface="Microsoft Sans Serif"/>
              </a:rPr>
              <a:t>learn 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during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training?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(i.e.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answers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are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90" dirty="0">
                <a:latin typeface="Microsoft Sans Serif"/>
                <a:cs typeface="Microsoft Sans Serif"/>
              </a:rPr>
              <a:t>not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always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near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middle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of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window)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974" y="2015924"/>
            <a:ext cx="8434225" cy="26294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48730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Other pretrained 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8822"/>
            <a:ext cx="74409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Sans Serif"/>
                <a:cs typeface="Microsoft Sans Serif"/>
              </a:rPr>
              <a:t>You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can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choose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any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model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you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like!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u="heavy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2"/>
              </a:rPr>
              <a:t>[Link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heavy" spc="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2"/>
              </a:rPr>
              <a:t>to</a:t>
            </a:r>
            <a:r>
              <a:rPr sz="16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heavy" spc="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2"/>
              </a:rPr>
              <a:t>pretrained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heavy" spc="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2"/>
              </a:rPr>
              <a:t>models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heavy" spc="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2"/>
              </a:rPr>
              <a:t>in</a:t>
            </a:r>
            <a:r>
              <a:rPr sz="16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heavy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2"/>
              </a:rPr>
              <a:t>huggingface]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611638"/>
            <a:ext cx="7086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0" dirty="0">
                <a:latin typeface="Microsoft Sans Serif"/>
                <a:cs typeface="Microsoft Sans Serif"/>
              </a:rPr>
              <a:t>Note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1: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9125" y="1575061"/>
            <a:ext cx="6488430" cy="129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5" dirty="0">
                <a:latin typeface="Microsoft Sans Serif"/>
                <a:cs typeface="Microsoft Sans Serif"/>
              </a:rPr>
              <a:t>You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are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b="1" spc="35" dirty="0">
                <a:latin typeface="Arial"/>
                <a:cs typeface="Arial"/>
              </a:rPr>
              <a:t>NOT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allowed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95" dirty="0">
                <a:latin typeface="Microsoft Sans Serif"/>
                <a:cs typeface="Microsoft Sans Serif"/>
              </a:rPr>
              <a:t>to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use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pretrained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models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outside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huggingface!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(Violation</a:t>
            </a:r>
            <a:r>
              <a:rPr sz="1600" spc="-20" dirty="0">
                <a:latin typeface="Microsoft Sans Serif"/>
                <a:cs typeface="Microsoft Sans Serif"/>
              </a:rPr>
              <a:t> =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cheating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=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ﬁnal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grade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x</a:t>
            </a:r>
            <a:r>
              <a:rPr sz="1600" spc="-15" dirty="0">
                <a:latin typeface="Microsoft Sans Serif"/>
                <a:cs typeface="Microsoft Sans Serif"/>
              </a:rPr>
              <a:t> 0.9)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067050" algn="l"/>
              </a:tabLst>
            </a:pPr>
            <a:r>
              <a:rPr sz="1600" spc="5" dirty="0">
                <a:latin typeface="Microsoft Sans Serif"/>
                <a:cs typeface="Microsoft Sans Serif"/>
              </a:rPr>
              <a:t>Some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models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have	</a:t>
            </a:r>
            <a:r>
              <a:rPr sz="1600" spc="30" dirty="0">
                <a:latin typeface="Microsoft Sans Serif"/>
                <a:cs typeface="Microsoft Sans Serif"/>
              </a:rPr>
              <a:t>describing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details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of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model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10" dirty="0">
                <a:latin typeface="Microsoft Sans Serif"/>
                <a:cs typeface="Microsoft Sans Serif"/>
              </a:rPr>
              <a:t>Changing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models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may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lead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95" dirty="0">
                <a:latin typeface="Microsoft Sans Serif"/>
                <a:cs typeface="Microsoft Sans Serif"/>
              </a:rPr>
              <a:t>to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error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message,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try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it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solve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it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yourself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5" y="2172470"/>
            <a:ext cx="708660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5" dirty="0">
                <a:latin typeface="Microsoft Sans Serif"/>
                <a:cs typeface="Microsoft Sans Serif"/>
              </a:rPr>
              <a:t>Not</a:t>
            </a:r>
            <a:r>
              <a:rPr sz="1600" spc="65" dirty="0">
                <a:latin typeface="Microsoft Sans Serif"/>
                <a:cs typeface="Microsoft Sans Serif"/>
              </a:rPr>
              <a:t>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2: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55" dirty="0">
                <a:latin typeface="Microsoft Sans Serif"/>
                <a:cs typeface="Microsoft Sans Serif"/>
              </a:rPr>
              <a:t>Not</a:t>
            </a:r>
            <a:r>
              <a:rPr sz="1600" spc="65" dirty="0">
                <a:latin typeface="Microsoft Sans Serif"/>
                <a:cs typeface="Microsoft Sans Serif"/>
              </a:rPr>
              <a:t>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3: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5650" y="2204625"/>
            <a:ext cx="1128224" cy="3671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769249" y="3145162"/>
            <a:ext cx="5895975" cy="1560830"/>
            <a:chOff x="1769249" y="3145162"/>
            <a:chExt cx="5895975" cy="15608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4975" y="3145162"/>
              <a:ext cx="5809937" cy="15605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78774" y="3435249"/>
              <a:ext cx="3002280" cy="367665"/>
            </a:xfrm>
            <a:custGeom>
              <a:avLst/>
              <a:gdLst/>
              <a:ahLst/>
              <a:cxnLst/>
              <a:rect l="l" t="t" r="r" b="b"/>
              <a:pathLst>
                <a:path w="3002279" h="367664">
                  <a:moveTo>
                    <a:pt x="0" y="0"/>
                  </a:moveTo>
                  <a:lnTo>
                    <a:pt x="3002099" y="0"/>
                  </a:lnTo>
                  <a:lnTo>
                    <a:pt x="3002099" y="367199"/>
                  </a:lnTo>
                  <a:lnTo>
                    <a:pt x="0" y="367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46444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Postprocessing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8822"/>
            <a:ext cx="47688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latin typeface="Microsoft Sans Serif"/>
                <a:cs typeface="Microsoft Sans Serif"/>
              </a:rPr>
              <a:t>Hint: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125" y="1107992"/>
            <a:ext cx="4782185" cy="61595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600" spc="40" dirty="0">
                <a:latin typeface="Microsoft Sans Serif"/>
                <a:cs typeface="Microsoft Sans Serif"/>
              </a:rPr>
              <a:t>Open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your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prediction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ﬁle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95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see </a:t>
            </a:r>
            <a:r>
              <a:rPr sz="1600" spc="70" dirty="0">
                <a:latin typeface="Microsoft Sans Serif"/>
                <a:cs typeface="Microsoft Sans Serif"/>
              </a:rPr>
              <a:t>what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wrong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400" spc="-25" dirty="0">
                <a:latin typeface="Microsoft Sans Serif"/>
                <a:cs typeface="Microsoft Sans Serif"/>
              </a:rPr>
              <a:t>(e.g.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what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5" dirty="0">
                <a:latin typeface="Microsoft Sans Serif"/>
                <a:cs typeface="Microsoft Sans Serif"/>
              </a:rPr>
              <a:t>if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predicted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end_index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&lt;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predicted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start_index?)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4250" y="1850925"/>
            <a:ext cx="4835499" cy="29861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81496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298065" algn="l"/>
              </a:tabLst>
            </a:pPr>
            <a:r>
              <a:rPr sz="3200" spc="-150" dirty="0"/>
              <a:t>Training Tip:	Automatic mixed precision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3" y="1224034"/>
            <a:ext cx="5935345" cy="103124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Microsoft Sans Serif"/>
                <a:cs typeface="Microsoft Sans Serif"/>
              </a:rPr>
              <a:t>PyTorch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trains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32-bit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ﬂoating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65" dirty="0">
                <a:latin typeface="Microsoft Sans Serif"/>
                <a:cs typeface="Microsoft Sans Serif"/>
              </a:rPr>
              <a:t>point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(FP32)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arithmetic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by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default</a:t>
            </a:r>
            <a:endParaRPr sz="1400">
              <a:latin typeface="Microsoft Sans Serif"/>
              <a:cs typeface="Microsoft Sans Serif"/>
            </a:endParaRPr>
          </a:p>
          <a:p>
            <a:pPr marL="348615" marR="13970" indent="-336550">
              <a:lnSpc>
                <a:spcPct val="114999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45" dirty="0">
                <a:latin typeface="Microsoft Sans Serif"/>
                <a:cs typeface="Microsoft Sans Serif"/>
              </a:rPr>
              <a:t>Automatic Mixed </a:t>
            </a:r>
            <a:r>
              <a:rPr sz="1400" spc="10" dirty="0">
                <a:latin typeface="Microsoft Sans Serif"/>
                <a:cs typeface="Microsoft Sans Serif"/>
              </a:rPr>
              <a:t>Precision </a:t>
            </a:r>
            <a:r>
              <a:rPr sz="1400" spc="-35" dirty="0">
                <a:latin typeface="Microsoft Sans Serif"/>
                <a:cs typeface="Microsoft Sans Serif"/>
              </a:rPr>
              <a:t>(AMP) </a:t>
            </a:r>
            <a:r>
              <a:rPr sz="1400" spc="20" dirty="0">
                <a:latin typeface="Microsoft Sans Serif"/>
                <a:cs typeface="Microsoft Sans Serif"/>
              </a:rPr>
              <a:t>enables </a:t>
            </a:r>
            <a:r>
              <a:rPr sz="1400" spc="50" dirty="0">
                <a:latin typeface="Microsoft Sans Serif"/>
                <a:cs typeface="Microsoft Sans Serif"/>
              </a:rPr>
              <a:t>automatic </a:t>
            </a:r>
            <a:r>
              <a:rPr sz="1400" spc="30" dirty="0">
                <a:latin typeface="Microsoft Sans Serif"/>
                <a:cs typeface="Microsoft Sans Serif"/>
              </a:rPr>
              <a:t>conversion </a:t>
            </a:r>
            <a:r>
              <a:rPr sz="1400" spc="75" dirty="0">
                <a:latin typeface="Microsoft Sans Serif"/>
                <a:cs typeface="Microsoft Sans Serif"/>
              </a:rPr>
              <a:t>of </a:t>
            </a:r>
            <a:r>
              <a:rPr sz="1400" spc="8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certain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GPU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operations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90" dirty="0">
                <a:latin typeface="Microsoft Sans Serif"/>
                <a:cs typeface="Microsoft Sans Serif"/>
              </a:rPr>
              <a:t>from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FP32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precision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80" dirty="0">
                <a:latin typeface="Microsoft Sans Serif"/>
                <a:cs typeface="Microsoft Sans Serif"/>
              </a:rPr>
              <a:t>to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half-precision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(FP16)</a:t>
            </a:r>
            <a:endParaRPr sz="1400">
              <a:latin typeface="Microsoft Sans Serif"/>
              <a:cs typeface="Microsoft Sans Serif"/>
            </a:endParaRPr>
          </a:p>
          <a:p>
            <a:pPr marL="348615" indent="-336550">
              <a:lnSpc>
                <a:spcPct val="100000"/>
              </a:lnSpc>
              <a:spcBef>
                <a:spcPts val="445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70" dirty="0">
                <a:latin typeface="Microsoft Sans Serif"/>
                <a:cs typeface="Microsoft Sans Serif"/>
              </a:rPr>
              <a:t>Oﬀer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about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1.5-3.0x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speed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75" dirty="0">
                <a:latin typeface="Microsoft Sans Serif"/>
                <a:cs typeface="Microsoft Sans Serif"/>
              </a:rPr>
              <a:t>up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while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maintaining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accuracy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950" y="2495537"/>
            <a:ext cx="4838699" cy="1228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200" y="3784699"/>
            <a:ext cx="5112974" cy="315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200" y="4155599"/>
            <a:ext cx="2262449" cy="581274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60412" y="1453099"/>
          <a:ext cx="2380614" cy="2197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86360" indent="1676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T4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(FP16)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Simple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8m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Medium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8m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Strong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25m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Boss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5h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819275" y="1160891"/>
            <a:ext cx="205740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30" dirty="0">
                <a:latin typeface="Arial"/>
                <a:cs typeface="Arial"/>
              </a:rPr>
              <a:t>Estimated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spc="45" dirty="0">
                <a:latin typeface="Arial"/>
                <a:cs typeface="Arial"/>
              </a:rPr>
              <a:t>training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spc="80" dirty="0">
                <a:latin typeface="Arial"/>
                <a:cs typeface="Arial"/>
              </a:rPr>
              <a:t>time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675" y="3790175"/>
            <a:ext cx="4260215" cy="102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305" marR="5080" indent="-9144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Arial"/>
                <a:cs typeface="Arial"/>
              </a:rPr>
              <a:t>Warning:</a:t>
            </a:r>
            <a:r>
              <a:rPr sz="1400" b="1" spc="110" dirty="0">
                <a:latin typeface="Arial"/>
                <a:cs typeface="Arial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only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65" dirty="0">
                <a:latin typeface="Microsoft Sans Serif"/>
                <a:cs typeface="Microsoft Sans Serif"/>
              </a:rPr>
              <a:t>work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some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gpu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(e.g.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T4,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V100)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400" u="heavy" spc="1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5"/>
              </a:rPr>
              <a:t>accelerate</a:t>
            </a:r>
            <a:r>
              <a:rPr sz="1400" u="heavy" spc="-4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5"/>
              </a:rPr>
              <a:t> </a:t>
            </a:r>
            <a:r>
              <a:rPr sz="1400" u="heavy" spc="5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5"/>
              </a:rPr>
              <a:t>documentation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u="heavy" spc="6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6"/>
              </a:rPr>
              <a:t>Intro</a:t>
            </a:r>
            <a:r>
              <a:rPr sz="1400" u="heavy" spc="-1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6"/>
              </a:rPr>
              <a:t> </a:t>
            </a:r>
            <a:r>
              <a:rPr sz="1400" u="heavy" spc="8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6"/>
              </a:rPr>
              <a:t>to</a:t>
            </a:r>
            <a:r>
              <a:rPr sz="14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6"/>
              </a:rPr>
              <a:t> </a:t>
            </a:r>
            <a:r>
              <a:rPr sz="1400" u="heavy" spc="3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6"/>
              </a:rPr>
              <a:t>native</a:t>
            </a:r>
            <a:r>
              <a:rPr sz="1400" u="heavy" spc="-1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6"/>
              </a:rPr>
              <a:t> </a:t>
            </a:r>
            <a:r>
              <a:rPr sz="1400" u="heavy" spc="5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6"/>
              </a:rPr>
              <a:t>pytorch</a:t>
            </a:r>
            <a:r>
              <a:rPr sz="1400" u="heavy" spc="-1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6"/>
              </a:rPr>
              <a:t> </a:t>
            </a:r>
            <a:r>
              <a:rPr sz="1400" u="heavy" spc="5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6"/>
              </a:rPr>
              <a:t>automatic</a:t>
            </a:r>
            <a:r>
              <a:rPr sz="14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6"/>
              </a:rPr>
              <a:t> </a:t>
            </a:r>
            <a:r>
              <a:rPr sz="1400" u="heavy" spc="5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6"/>
              </a:rPr>
              <a:t>mixed</a:t>
            </a:r>
            <a:r>
              <a:rPr sz="1400" u="heavy" spc="-1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6"/>
              </a:rPr>
              <a:t> </a:t>
            </a:r>
            <a:r>
              <a:rPr sz="1400" u="heavy" spc="3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6"/>
              </a:rPr>
              <a:t>precision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4074" y="4365688"/>
            <a:ext cx="971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Reference: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72675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298065" algn="l"/>
              </a:tabLst>
            </a:pPr>
            <a:r>
              <a:rPr sz="3200" spc="-150" dirty="0"/>
              <a:t>Training Tip:	Gradient accumulation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8822"/>
            <a:ext cx="7267575" cy="116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Microsoft Sans Serif"/>
                <a:cs typeface="Microsoft Sans Serif"/>
              </a:rPr>
              <a:t>Use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it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when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gpu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memory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90" dirty="0">
                <a:latin typeface="Microsoft Sans Serif"/>
                <a:cs typeface="Microsoft Sans Serif"/>
              </a:rPr>
              <a:t>not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enough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95" dirty="0">
                <a:latin typeface="Microsoft Sans Serif"/>
                <a:cs typeface="Microsoft Sans Serif"/>
              </a:rPr>
              <a:t>but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you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want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95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use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larger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batch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size</a:t>
            </a:r>
            <a:endParaRPr sz="1600">
              <a:latin typeface="Microsoft Sans Serif"/>
              <a:cs typeface="Microsoft Sans Serif"/>
            </a:endParaRPr>
          </a:p>
          <a:p>
            <a:pPr marL="469900" indent="-336550">
              <a:lnSpc>
                <a:spcPct val="100000"/>
              </a:lnSpc>
              <a:spcBef>
                <a:spcPts val="149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spc="10" dirty="0">
                <a:latin typeface="Microsoft Sans Serif"/>
                <a:cs typeface="Microsoft Sans Serif"/>
              </a:rPr>
              <a:t>Split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global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batch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65" dirty="0">
                <a:latin typeface="Microsoft Sans Serif"/>
                <a:cs typeface="Microsoft Sans Serif"/>
              </a:rPr>
              <a:t>into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smaller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mini-batches</a:t>
            </a:r>
            <a:endParaRPr sz="1400">
              <a:latin typeface="Microsoft Sans Serif"/>
              <a:cs typeface="Microsoft Sans Serif"/>
            </a:endParaRPr>
          </a:p>
          <a:p>
            <a:pPr marL="469900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  <a:tab pos="469900" algn="l"/>
                <a:tab pos="2298065" algn="l"/>
              </a:tabLst>
            </a:pPr>
            <a:r>
              <a:rPr sz="1400" spc="5" dirty="0">
                <a:latin typeface="Microsoft Sans Serif"/>
                <a:cs typeface="Microsoft Sans Serif"/>
              </a:rPr>
              <a:t>For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each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mini-batch:	</a:t>
            </a:r>
            <a:r>
              <a:rPr sz="1400" spc="25" dirty="0">
                <a:latin typeface="Microsoft Sans Serif"/>
                <a:cs typeface="Microsoft Sans Serif"/>
              </a:rPr>
              <a:t>Accumulate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gradient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without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updating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model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parameters</a:t>
            </a:r>
            <a:endParaRPr sz="1400">
              <a:latin typeface="Microsoft Sans Serif"/>
              <a:cs typeface="Microsoft Sans Serif"/>
            </a:endParaRPr>
          </a:p>
          <a:p>
            <a:pPr marL="469900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spc="40" dirty="0">
                <a:latin typeface="Microsoft Sans Serif"/>
                <a:cs typeface="Microsoft Sans Serif"/>
              </a:rPr>
              <a:t>Update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model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parameters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139" y="2290770"/>
            <a:ext cx="2851884" cy="21358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1150" y="2469275"/>
            <a:ext cx="2435649" cy="24356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04850" y="4548063"/>
            <a:ext cx="971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Reference: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6450" y="4548063"/>
            <a:ext cx="2686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4"/>
              </a:rPr>
              <a:t>Gradien</a:t>
            </a:r>
            <a:r>
              <a:rPr sz="1400" u="heavy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4"/>
              </a:rPr>
              <a:t>t</a:t>
            </a:r>
            <a:r>
              <a:rPr sz="1400" u="heavy" spc="-8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14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4"/>
              </a:rPr>
              <a:t>Accumulatio</a:t>
            </a:r>
            <a:r>
              <a:rPr sz="1400" u="heavy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4"/>
              </a:rPr>
              <a:t>n</a:t>
            </a:r>
            <a:r>
              <a:rPr sz="14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4"/>
              </a:rPr>
              <a:t> i</a:t>
            </a:r>
            <a:r>
              <a:rPr sz="1400" u="heavy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4"/>
              </a:rPr>
              <a:t>n</a:t>
            </a:r>
            <a:r>
              <a:rPr sz="14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4"/>
              </a:rPr>
              <a:t> Py</a:t>
            </a:r>
            <a:r>
              <a:rPr sz="1400" u="heavy" spc="-16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4"/>
              </a:rPr>
              <a:t>T</a:t>
            </a:r>
            <a:r>
              <a:rPr sz="14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4"/>
              </a:rPr>
              <a:t>orch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6842" y="980492"/>
            <a:ext cx="38421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/>
              <a:t>5. Regulations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38062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Regulations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980" y="1291852"/>
            <a:ext cx="8322309" cy="3418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198755" indent="-35941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-5" dirty="0">
                <a:latin typeface="Microsoft Sans Serif"/>
                <a:cs typeface="Microsoft Sans Serif"/>
              </a:rPr>
              <a:t>You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should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NOT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plagiarize,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if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you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use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any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other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resource,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you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should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cite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it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in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the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reference.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45" dirty="0">
                <a:latin typeface="Microsoft Sans Serif"/>
                <a:cs typeface="Microsoft Sans Serif"/>
              </a:rPr>
              <a:t>(</a:t>
            </a:r>
            <a:r>
              <a:rPr sz="1700" spc="-45" dirty="0">
                <a:latin typeface="MS PGothic"/>
                <a:cs typeface="MS PGothic"/>
              </a:rPr>
              <a:t>＊</a:t>
            </a:r>
            <a:r>
              <a:rPr sz="1700" spc="-45" dirty="0">
                <a:latin typeface="Microsoft Sans Serif"/>
                <a:cs typeface="Microsoft Sans Serif"/>
              </a:rPr>
              <a:t>)</a:t>
            </a:r>
            <a:endParaRPr sz="170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-5" dirty="0">
                <a:latin typeface="Microsoft Sans Serif"/>
                <a:cs typeface="Microsoft Sans Serif"/>
              </a:rPr>
              <a:t>You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should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NOT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modify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your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prediction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ﬁles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manually.</a:t>
            </a:r>
            <a:endParaRPr sz="170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45" dirty="0">
                <a:latin typeface="Microsoft Sans Serif"/>
                <a:cs typeface="Microsoft Sans Serif"/>
              </a:rPr>
              <a:t>Do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NOT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share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codes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or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prediction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ﬁles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with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any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living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creatures.</a:t>
            </a:r>
            <a:endParaRPr sz="170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45" dirty="0">
                <a:latin typeface="Microsoft Sans Serif"/>
                <a:cs typeface="Microsoft Sans Serif"/>
              </a:rPr>
              <a:t>Do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NOT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use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any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approaches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to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submit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your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results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more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than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5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times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a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day.</a:t>
            </a:r>
            <a:endParaRPr sz="170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Do</a:t>
            </a:r>
            <a:r>
              <a:rPr sz="17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NOT </a:t>
            </a:r>
            <a:r>
              <a:rPr sz="17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search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FF0000"/>
                </a:solidFill>
                <a:latin typeface="Microsoft Sans Serif"/>
                <a:cs typeface="Microsoft Sans Serif"/>
              </a:rPr>
              <a:t>or</a:t>
            </a:r>
            <a:r>
              <a:rPr sz="17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use</a:t>
            </a:r>
            <a:r>
              <a:rPr sz="17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FF0000"/>
                </a:solidFill>
                <a:latin typeface="Microsoft Sans Serif"/>
                <a:cs typeface="Microsoft Sans Serif"/>
              </a:rPr>
              <a:t>additional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data.</a:t>
            </a:r>
            <a:endParaRPr sz="170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spcBef>
                <a:spcPts val="309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b="1" spc="15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7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4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7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7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60" dirty="0">
                <a:solidFill>
                  <a:srgbClr val="FF0000"/>
                </a:solidFill>
                <a:latin typeface="Arial"/>
                <a:cs typeface="Arial"/>
              </a:rPr>
              <a:t>any</a:t>
            </a:r>
            <a:r>
              <a:rPr sz="17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65" dirty="0">
                <a:solidFill>
                  <a:srgbClr val="FF0000"/>
                </a:solidFill>
                <a:latin typeface="Arial"/>
                <a:cs typeface="Arial"/>
              </a:rPr>
              <a:t>pre-trained</a:t>
            </a:r>
            <a:r>
              <a:rPr sz="17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30" dirty="0">
                <a:solidFill>
                  <a:srgbClr val="FF0000"/>
                </a:solidFill>
                <a:latin typeface="Arial"/>
                <a:cs typeface="Arial"/>
              </a:rPr>
              <a:t>models</a:t>
            </a:r>
            <a:r>
              <a:rPr sz="17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0000"/>
                </a:solidFill>
                <a:latin typeface="Arial"/>
                <a:cs typeface="Arial"/>
              </a:rPr>
              <a:t>outside</a:t>
            </a:r>
            <a:r>
              <a:rPr sz="17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10" dirty="0">
                <a:solidFill>
                  <a:srgbClr val="FF0000"/>
                </a:solidFill>
                <a:latin typeface="Arial"/>
                <a:cs typeface="Arial"/>
              </a:rPr>
              <a:t>huggingface.</a:t>
            </a:r>
            <a:endParaRPr sz="1700">
              <a:latin typeface="Arial"/>
              <a:cs typeface="Arial"/>
            </a:endParaRPr>
          </a:p>
          <a:p>
            <a:pPr marL="371475" indent="-359410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25" dirty="0">
                <a:latin typeface="Microsoft Sans Serif"/>
                <a:cs typeface="Microsoft Sans Serif"/>
              </a:rPr>
              <a:t>Your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ﬁnal</a:t>
            </a:r>
            <a:r>
              <a:rPr sz="17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grade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7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0.9</a:t>
            </a:r>
            <a:r>
              <a:rPr sz="17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if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you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violate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any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of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the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above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rules.</a:t>
            </a:r>
            <a:endParaRPr sz="170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30" dirty="0">
                <a:latin typeface="Microsoft Sans Serif"/>
                <a:cs typeface="Microsoft Sans Serif"/>
              </a:rPr>
              <a:t>Prof.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Lee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05" dirty="0">
                <a:latin typeface="Microsoft Sans Serif"/>
                <a:cs typeface="Microsoft Sans Serif"/>
              </a:rPr>
              <a:t>&amp;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70" dirty="0">
                <a:latin typeface="Microsoft Sans Serif"/>
                <a:cs typeface="Microsoft Sans Serif"/>
              </a:rPr>
              <a:t>TAs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preserve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the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rights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to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change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rules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105" dirty="0">
                <a:latin typeface="Microsoft Sans Serif"/>
                <a:cs typeface="Microsoft Sans Serif"/>
              </a:rPr>
              <a:t>&amp;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grades.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Microsoft Sans Serif"/>
              <a:cs typeface="Microsoft Sans Serif"/>
            </a:endParaRPr>
          </a:p>
          <a:p>
            <a:pPr marL="3919220" marR="508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(</a:t>
            </a:r>
            <a:r>
              <a:rPr sz="1400" spc="5" dirty="0">
                <a:latin typeface="MS PGothic"/>
                <a:cs typeface="MS PGothic"/>
              </a:rPr>
              <a:t>＊</a:t>
            </a:r>
            <a:r>
              <a:rPr sz="1400" spc="5" dirty="0">
                <a:latin typeface="Arial MT"/>
                <a:cs typeface="Arial MT"/>
              </a:rPr>
              <a:t>) </a:t>
            </a:r>
            <a:r>
              <a:rPr sz="14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2"/>
              </a:rPr>
              <a:t>Academic Ethics Guidelines for Researchers by the </a:t>
            </a:r>
            <a:r>
              <a:rPr sz="1400" spc="-375" dirty="0">
                <a:solidFill>
                  <a:srgbClr val="009668"/>
                </a:solidFill>
                <a:latin typeface="Arial MT"/>
                <a:cs typeface="Arial MT"/>
              </a:rPr>
              <a:t> </a:t>
            </a:r>
            <a:r>
              <a:rPr sz="1400" u="heavy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2"/>
              </a:rPr>
              <a:t>Ministry</a:t>
            </a:r>
            <a:r>
              <a:rPr sz="1400" u="heavy" spc="-1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14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2"/>
              </a:rPr>
              <a:t>of Science and</a:t>
            </a:r>
            <a:r>
              <a:rPr sz="1400" u="heavy" spc="-3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1400" u="heavy" spc="-2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 MT"/>
                <a:cs typeface="Arial MT"/>
                <a:hlinkClick r:id="rId2"/>
              </a:rPr>
              <a:t>Technology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74638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If any questions, you can ask us via...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967" y="1269500"/>
            <a:ext cx="6912609" cy="96308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Email</a:t>
            </a:r>
            <a:endParaRPr sz="2000" dirty="0">
              <a:latin typeface="Microsoft Sans Serif"/>
              <a:cs typeface="Microsoft Sans Serif"/>
            </a:endParaRPr>
          </a:p>
          <a:p>
            <a:pPr marL="851535" lvl="1" indent="-351790">
              <a:lnSpc>
                <a:spcPct val="100000"/>
              </a:lnSpc>
              <a:spcBef>
                <a:spcPts val="375"/>
              </a:spcBef>
              <a:buClr>
                <a:srgbClr val="685D46"/>
              </a:buClr>
              <a:buFont typeface="Arial MT"/>
              <a:buChar char="○"/>
              <a:tabLst>
                <a:tab pos="851535" algn="l"/>
                <a:tab pos="852169" algn="l"/>
              </a:tabLst>
            </a:pPr>
            <a:r>
              <a:rPr lang="en-US" sz="1600" u="heavy" spc="3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</a:rPr>
              <a:t>kafuchino0410@gmail.com</a:t>
            </a:r>
            <a:endParaRPr sz="1600" dirty="0">
              <a:latin typeface="Microsoft Sans Serif"/>
              <a:cs typeface="Microsoft Sans Serif"/>
            </a:endParaRPr>
          </a:p>
          <a:p>
            <a:pPr marL="851535" lvl="1" indent="-351790">
              <a:lnSpc>
                <a:spcPct val="100000"/>
              </a:lnSpc>
              <a:spcBef>
                <a:spcPts val="290"/>
              </a:spcBef>
              <a:buFont typeface="Arial MT"/>
              <a:buChar char="○"/>
              <a:tabLst>
                <a:tab pos="851535" algn="l"/>
                <a:tab pos="852169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title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b="1" spc="65" dirty="0">
                <a:latin typeface="Arial"/>
                <a:cs typeface="Arial"/>
              </a:rPr>
              <a:t>must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begin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with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“[</a:t>
            </a:r>
            <a:r>
              <a:rPr lang="en-US" sz="1600" spc="55" dirty="0">
                <a:latin typeface="Microsoft Sans Serif"/>
                <a:cs typeface="Microsoft Sans Serif"/>
              </a:rPr>
              <a:t>ml_</a:t>
            </a:r>
            <a:r>
              <a:rPr sz="1600" spc="55" dirty="0">
                <a:latin typeface="Microsoft Sans Serif"/>
                <a:cs typeface="Microsoft Sans Serif"/>
              </a:rPr>
              <a:t>hw</a:t>
            </a:r>
            <a:r>
              <a:rPr lang="en-US" altLang="zh-TW" sz="1600" spc="55" dirty="0">
                <a:latin typeface="Microsoft Sans Serif"/>
                <a:cs typeface="Microsoft Sans Serif"/>
              </a:rPr>
              <a:t>5</a:t>
            </a:r>
            <a:r>
              <a:rPr sz="1600" spc="55" dirty="0">
                <a:latin typeface="Microsoft Sans Serif"/>
                <a:cs typeface="Microsoft Sans Serif"/>
              </a:rPr>
              <a:t>]”</a:t>
            </a:r>
            <a:endParaRPr sz="1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895350"/>
            <a:ext cx="45844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/>
              <a:t>1. Task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17488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BERT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6947" y="152375"/>
            <a:ext cx="8984615" cy="4809490"/>
            <a:chOff x="96947" y="152375"/>
            <a:chExt cx="8984615" cy="48094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836" y="1271688"/>
              <a:ext cx="7428322" cy="30177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47" y="3521150"/>
              <a:ext cx="734775" cy="14404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2897" y="152375"/>
              <a:ext cx="734774" cy="14404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6172" y="3462175"/>
              <a:ext cx="734774" cy="14404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08150" y="4537288"/>
            <a:ext cx="27362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3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Microsoft Sans Serif"/>
                <a:cs typeface="Microsoft Sans Serif"/>
                <a:hlinkClick r:id="rId4"/>
              </a:rPr>
              <a:t>https://arxiv.org/abs/1810.04805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73876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Task: Extractive Ǫuestion Answering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2513" y="1295171"/>
            <a:ext cx="5388221" cy="30435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81496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Dataset: Chinese Reading Comprehension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900" y="1113925"/>
            <a:ext cx="4585649" cy="24049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900" y="3649724"/>
            <a:ext cx="4585649" cy="1085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03984" y="2154249"/>
            <a:ext cx="3893415" cy="1213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48499" y="1804412"/>
            <a:ext cx="669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Microsoft Sans Serif"/>
                <a:cs typeface="Microsoft Sans Serif"/>
              </a:rPr>
              <a:t>Testing: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2899" y="1804412"/>
            <a:ext cx="9632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Microsoft Sans Serif"/>
                <a:cs typeface="Microsoft Sans Serif"/>
              </a:rPr>
              <a:t>No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answer!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80734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Dataset: Chinese Reading Comprehension</a:t>
            </a:r>
          </a:p>
        </p:txBody>
      </p:sp>
      <p:sp>
        <p:nvSpPr>
          <p:cNvPr id="3" name="object 3"/>
          <p:cNvSpPr/>
          <p:nvPr/>
        </p:nvSpPr>
        <p:spPr>
          <a:xfrm>
            <a:off x="3051253" y="1749813"/>
            <a:ext cx="405765" cy="213360"/>
          </a:xfrm>
          <a:custGeom>
            <a:avLst/>
            <a:gdLst/>
            <a:ahLst/>
            <a:cxnLst/>
            <a:rect l="l" t="t" r="r" b="b"/>
            <a:pathLst>
              <a:path w="405764" h="213360">
                <a:moveTo>
                  <a:pt x="405726" y="213359"/>
                </a:moveTo>
                <a:lnTo>
                  <a:pt x="0" y="213359"/>
                </a:lnTo>
                <a:lnTo>
                  <a:pt x="0" y="0"/>
                </a:lnTo>
                <a:lnTo>
                  <a:pt x="405726" y="0"/>
                </a:lnTo>
                <a:lnTo>
                  <a:pt x="405726" y="213359"/>
                </a:lnTo>
                <a:close/>
              </a:path>
            </a:pathLst>
          </a:custGeom>
          <a:solidFill>
            <a:srgbClr val="C9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2093" y="1749813"/>
            <a:ext cx="542925" cy="213360"/>
          </a:xfrm>
          <a:custGeom>
            <a:avLst/>
            <a:gdLst/>
            <a:ahLst/>
            <a:cxnLst/>
            <a:rect l="l" t="t" r="r" b="b"/>
            <a:pathLst>
              <a:path w="542925" h="213360">
                <a:moveTo>
                  <a:pt x="542925" y="213359"/>
                </a:moveTo>
                <a:lnTo>
                  <a:pt x="0" y="213359"/>
                </a:lnTo>
                <a:lnTo>
                  <a:pt x="0" y="0"/>
                </a:lnTo>
                <a:lnTo>
                  <a:pt x="542925" y="0"/>
                </a:lnTo>
                <a:lnTo>
                  <a:pt x="542925" y="213359"/>
                </a:lnTo>
                <a:close/>
              </a:path>
            </a:pathLst>
          </a:custGeom>
          <a:solidFill>
            <a:srgbClr val="D4A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5" y="1332238"/>
            <a:ext cx="8329295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35" dirty="0">
                <a:latin typeface="Arial"/>
                <a:cs typeface="Arial"/>
              </a:rPr>
              <a:t>Paragraph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400" dirty="0">
                <a:latin typeface="MS PGothic"/>
                <a:cs typeface="MS PGothic"/>
              </a:rPr>
              <a:t>新加坡、馬來西亞的華文學術界在</a:t>
            </a:r>
            <a:r>
              <a:rPr sz="1400" spc="-105" dirty="0">
                <a:latin typeface="MS PGothic"/>
                <a:cs typeface="MS PGothic"/>
              </a:rPr>
              <a:t> </a:t>
            </a:r>
            <a:r>
              <a:rPr sz="1400" b="1" spc="15" dirty="0">
                <a:latin typeface="Arial"/>
                <a:cs typeface="Arial"/>
              </a:rPr>
              <a:t>1970</a:t>
            </a:r>
            <a:r>
              <a:rPr sz="1400" dirty="0">
                <a:latin typeface="MS PGothic"/>
                <a:cs typeface="MS PGothic"/>
              </a:rPr>
              <a:t>年代後開始統一使用簡體中文；然而</a:t>
            </a:r>
            <a:r>
              <a:rPr sz="1400" spc="-85" dirty="0">
                <a:latin typeface="MS PGothic"/>
                <a:cs typeface="MS PGothic"/>
              </a:rPr>
              <a:t> </a:t>
            </a:r>
            <a:r>
              <a:rPr sz="1400" dirty="0">
                <a:latin typeface="MS PGothic"/>
                <a:cs typeface="MS PGothic"/>
              </a:rPr>
              <a:t>繁體</a:t>
            </a:r>
            <a:r>
              <a:rPr sz="1400" spc="75" dirty="0">
                <a:latin typeface="MS PGothic"/>
                <a:cs typeface="MS PGothic"/>
              </a:rPr>
              <a:t>字</a:t>
            </a:r>
            <a:r>
              <a:rPr sz="1400" dirty="0">
                <a:latin typeface="MS PGothic"/>
                <a:cs typeface="MS PGothic"/>
              </a:rPr>
              <a:t>在媒體中普遍存在著，例 如華人商店的招牌、舊告示及許多非學術類中文書籍，香港和臺灣所出版的書籍也有在市場上流動。當地許 多中文報章都會使用「標題繁體字，</a:t>
            </a:r>
            <a:r>
              <a:rPr sz="1400" spc="-90" dirty="0">
                <a:latin typeface="MS PGothic"/>
                <a:cs typeface="MS PGothic"/>
              </a:rPr>
              <a:t> </a:t>
            </a:r>
            <a:r>
              <a:rPr sz="1400" spc="-5" dirty="0">
                <a:latin typeface="SimSun"/>
                <a:cs typeface="SimSun"/>
              </a:rPr>
              <a:t>內</a:t>
            </a:r>
            <a:r>
              <a:rPr sz="1400" dirty="0">
                <a:latin typeface="MS PGothic"/>
                <a:cs typeface="MS PGothic"/>
              </a:rPr>
              <a:t>容簡化字」的方式讓簡繁中文並存。除此之外，馬來西亞所有本地中文 報章之官方網站都是以繁體中文為主要文字。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4725" y="2863857"/>
            <a:ext cx="5636260" cy="63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1400" b="1" spc="20" dirty="0">
                <a:latin typeface="Arial"/>
                <a:cs typeface="Arial"/>
              </a:rPr>
              <a:t>Question:	</a:t>
            </a:r>
            <a:r>
              <a:rPr sz="1400" dirty="0">
                <a:latin typeface="MS PGothic"/>
                <a:cs typeface="MS PGothic"/>
              </a:rPr>
              <a:t>新加坡的華文學術界在哪個年代後開始使用簡體中文</a:t>
            </a:r>
            <a:r>
              <a:rPr sz="1400" spc="60" dirty="0">
                <a:latin typeface="MS PGothic"/>
                <a:cs typeface="MS PGothic"/>
              </a:rPr>
              <a:t> </a:t>
            </a:r>
            <a:r>
              <a:rPr sz="1400" spc="-180" dirty="0">
                <a:latin typeface="Microsoft Sans Serif"/>
                <a:cs typeface="Microsoft Sans Serif"/>
              </a:rPr>
              <a:t>?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400" b="1" spc="10" dirty="0">
                <a:latin typeface="Arial"/>
                <a:cs typeface="Arial"/>
              </a:rPr>
              <a:t>Answer: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9024" y="3281433"/>
            <a:ext cx="405765" cy="213360"/>
          </a:xfrm>
          <a:prstGeom prst="rect">
            <a:avLst/>
          </a:prstGeom>
          <a:solidFill>
            <a:srgbClr val="C9DA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b="1" spc="15" dirty="0">
                <a:latin typeface="Arial"/>
                <a:cs typeface="Arial"/>
              </a:rPr>
              <a:t>1970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3904749"/>
            <a:ext cx="885190" cy="63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Arial"/>
                <a:cs typeface="Arial"/>
              </a:rPr>
              <a:t>Question: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400" b="1" spc="10" dirty="0">
                <a:latin typeface="Arial"/>
                <a:cs typeface="Arial"/>
              </a:rPr>
              <a:t>Answer: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6324" y="3904749"/>
            <a:ext cx="3540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S PGothic"/>
                <a:cs typeface="MS PGothic"/>
              </a:rPr>
              <a:t>馬來西亞的華人商店招牌主要使用什麼文字</a:t>
            </a:r>
            <a:r>
              <a:rPr sz="1400" spc="-55" dirty="0">
                <a:latin typeface="MS PGothic"/>
                <a:cs typeface="MS PGothic"/>
              </a:rPr>
              <a:t> </a:t>
            </a:r>
            <a:r>
              <a:rPr sz="1400" spc="-180" dirty="0">
                <a:latin typeface="Microsoft Sans Serif"/>
                <a:cs typeface="Microsoft Sans Serif"/>
              </a:rPr>
              <a:t>?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9024" y="4322325"/>
            <a:ext cx="542925" cy="213360"/>
          </a:xfrm>
          <a:prstGeom prst="rect">
            <a:avLst/>
          </a:prstGeom>
          <a:solidFill>
            <a:srgbClr val="D4A6B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latin typeface="MS PGothic"/>
                <a:cs typeface="MS PGothic"/>
              </a:rPr>
              <a:t>繁體字</a:t>
            </a:r>
            <a:endParaRPr sz="1400">
              <a:latin typeface="MS PGothic"/>
              <a:cs typeface="MS P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7942" y="3582639"/>
            <a:ext cx="3304357" cy="1101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2827" y="980492"/>
            <a:ext cx="336377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/>
              <a:t>2. Grading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2822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50" dirty="0"/>
              <a:t>Grading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5457"/>
              </p:ext>
            </p:extLst>
          </p:nvPr>
        </p:nvGraphicFramePr>
        <p:xfrm>
          <a:off x="2849762" y="662132"/>
          <a:ext cx="3580129" cy="3961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Upload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Code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zh-TW" altLang="en-US" sz="1400" spc="-5" dirty="0">
                          <a:latin typeface="Arial MT"/>
                          <a:cs typeface="Arial MT"/>
                        </a:rPr>
                        <a:t>數位學苑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+4pts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Simple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Baseline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(Public)</a:t>
                      </a: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+1pt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Simple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Baseline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(Private)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+1pt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274E13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r>
                        <a:rPr sz="1400" spc="-35" dirty="0">
                          <a:solidFill>
                            <a:srgbClr val="274E1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274E13"/>
                          </a:solidFill>
                          <a:latin typeface="Arial MT"/>
                          <a:cs typeface="Arial MT"/>
                        </a:rPr>
                        <a:t>Baseline</a:t>
                      </a:r>
                      <a:r>
                        <a:rPr sz="1400" spc="-35" dirty="0">
                          <a:solidFill>
                            <a:srgbClr val="274E1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274E13"/>
                          </a:solidFill>
                          <a:latin typeface="Arial MT"/>
                          <a:cs typeface="Arial MT"/>
                        </a:rPr>
                        <a:t>(Public)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274E13"/>
                          </a:solidFill>
                          <a:latin typeface="Arial MT"/>
                          <a:cs typeface="Arial MT"/>
                        </a:rPr>
                        <a:t>+1pt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274E13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r>
                        <a:rPr sz="1400" spc="-35" dirty="0">
                          <a:solidFill>
                            <a:srgbClr val="274E1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274E13"/>
                          </a:solidFill>
                          <a:latin typeface="Arial MT"/>
                          <a:cs typeface="Arial MT"/>
                        </a:rPr>
                        <a:t>Baseline</a:t>
                      </a:r>
                      <a:r>
                        <a:rPr sz="1400" spc="-35" dirty="0">
                          <a:solidFill>
                            <a:srgbClr val="274E1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274E13"/>
                          </a:solidFill>
                          <a:latin typeface="Arial MT"/>
                          <a:cs typeface="Arial MT"/>
                        </a:rPr>
                        <a:t>(Private)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274E13"/>
                          </a:solidFill>
                          <a:latin typeface="Arial MT"/>
                          <a:cs typeface="Arial MT"/>
                        </a:rPr>
                        <a:t>+1pt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B45F06"/>
                          </a:solidFill>
                          <a:latin typeface="Arial MT"/>
                          <a:cs typeface="Arial MT"/>
                        </a:rPr>
                        <a:t>Strong</a:t>
                      </a:r>
                      <a:r>
                        <a:rPr sz="1400" spc="-35" dirty="0">
                          <a:solidFill>
                            <a:srgbClr val="B45F0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B45F06"/>
                          </a:solidFill>
                          <a:latin typeface="Arial MT"/>
                          <a:cs typeface="Arial MT"/>
                        </a:rPr>
                        <a:t>Baseline</a:t>
                      </a:r>
                      <a:r>
                        <a:rPr sz="1400" spc="-35" dirty="0">
                          <a:solidFill>
                            <a:srgbClr val="B45F0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B45F06"/>
                          </a:solidFill>
                          <a:latin typeface="Arial MT"/>
                          <a:cs typeface="Arial MT"/>
                        </a:rPr>
                        <a:t>(Public)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B45F06"/>
                          </a:solidFill>
                          <a:latin typeface="Arial MT"/>
                          <a:cs typeface="Arial MT"/>
                        </a:rPr>
                        <a:t>+0.5pt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B45F06"/>
                          </a:solidFill>
                          <a:latin typeface="Arial MT"/>
                          <a:cs typeface="Arial MT"/>
                        </a:rPr>
                        <a:t>Strong</a:t>
                      </a:r>
                      <a:r>
                        <a:rPr sz="1400" spc="-35" dirty="0">
                          <a:solidFill>
                            <a:srgbClr val="B45F0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B45F06"/>
                          </a:solidFill>
                          <a:latin typeface="Arial MT"/>
                          <a:cs typeface="Arial MT"/>
                        </a:rPr>
                        <a:t>Baseline</a:t>
                      </a:r>
                      <a:r>
                        <a:rPr sz="1400" spc="-35" dirty="0">
                          <a:solidFill>
                            <a:srgbClr val="B45F0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B45F06"/>
                          </a:solidFill>
                          <a:latin typeface="Arial MT"/>
                          <a:cs typeface="Arial MT"/>
                        </a:rPr>
                        <a:t>(Private)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B45F06"/>
                          </a:solidFill>
                          <a:latin typeface="Arial MT"/>
                          <a:cs typeface="Arial MT"/>
                        </a:rPr>
                        <a:t>+0.5pt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Boss</a:t>
                      </a:r>
                      <a:r>
                        <a:rPr sz="1400" spc="-3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Baseline</a:t>
                      </a:r>
                      <a:r>
                        <a:rPr sz="1400" spc="-3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(Public)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+0.5pt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Boss</a:t>
                      </a:r>
                      <a:r>
                        <a:rPr sz="1400" spc="-3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Baseline</a:t>
                      </a:r>
                      <a:r>
                        <a:rPr sz="1400" spc="-3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(Private)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+0.5pt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Report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Bonus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+0.5pt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1422</Words>
  <Application>Microsoft Office PowerPoint</Application>
  <PresentationFormat>如螢幕大小 (16:9)</PresentationFormat>
  <Paragraphs>270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Arial MT</vt:lpstr>
      <vt:lpstr>MS PGothic</vt:lpstr>
      <vt:lpstr>SimSun</vt:lpstr>
      <vt:lpstr>Arial</vt:lpstr>
      <vt:lpstr>Calibri</vt:lpstr>
      <vt:lpstr>Microsoft Sans Serif</vt:lpstr>
      <vt:lpstr>Tahoma</vt:lpstr>
      <vt:lpstr>Times New Roman</vt:lpstr>
      <vt:lpstr>Office Theme</vt:lpstr>
      <vt:lpstr>Machine Learning HW5</vt:lpstr>
      <vt:lpstr>Colab Link: [Link]</vt:lpstr>
      <vt:lpstr>1. Task Introduction</vt:lpstr>
      <vt:lpstr>BERT</vt:lpstr>
      <vt:lpstr>Task: Extractive Ǫuestion Answering</vt:lpstr>
      <vt:lpstr>Dataset: Chinese Reading Comprehension</vt:lpstr>
      <vt:lpstr>Dataset: Chinese Reading Comprehension</vt:lpstr>
      <vt:lpstr>2. Grading</vt:lpstr>
      <vt:lpstr>Grading</vt:lpstr>
      <vt:lpstr>Kaggle Link: https://www.kaggle.com/t/5d1e5f86f3f848788479177ce9e4cfb3</vt:lpstr>
      <vt:lpstr>Code Submission (4pts)</vt:lpstr>
      <vt:lpstr>3. Tutorial</vt:lpstr>
      <vt:lpstr>A toy example</vt:lpstr>
      <vt:lpstr>Why Long Paragraph is an Issue?</vt:lpstr>
      <vt:lpstr>Training</vt:lpstr>
      <vt:lpstr>Testing</vt:lpstr>
      <vt:lpstr>4. Hints</vt:lpstr>
      <vt:lpstr>Hints for beating baselines</vt:lpstr>
      <vt:lpstr>Linear Learning rate decay</vt:lpstr>
      <vt:lpstr>Doc stride</vt:lpstr>
      <vt:lpstr>Preprocessing</vt:lpstr>
      <vt:lpstr>Other pretrained models</vt:lpstr>
      <vt:lpstr>Postprocessing</vt:lpstr>
      <vt:lpstr>Training Tip: Automatic mixed precision</vt:lpstr>
      <vt:lpstr>Training Tip: Gradient accumulation</vt:lpstr>
      <vt:lpstr>5. Regulations</vt:lpstr>
      <vt:lpstr>Regulations</vt:lpstr>
      <vt:lpstr>If any questions, you can ask us via...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HW7</dc:title>
  <cp:lastModifiedBy>陳靚</cp:lastModifiedBy>
  <cp:revision>20</cp:revision>
  <dcterms:created xsi:type="dcterms:W3CDTF">2022-05-18T06:00:11Z</dcterms:created>
  <dcterms:modified xsi:type="dcterms:W3CDTF">2023-05-04T07:25:53Z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