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5"/>
    <p:restoredTop sz="94737"/>
  </p:normalViewPr>
  <p:slideViewPr>
    <p:cSldViewPr>
      <p:cViewPr varScale="1">
        <p:scale>
          <a:sx n="172" d="100"/>
          <a:sy n="172" d="100"/>
        </p:scale>
        <p:origin x="44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DCFE3-4066-A149-B706-624A189CF4D1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85F57-4841-4D48-BDEB-33489A80802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34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85F57-4841-4D48-BDEB-33489A80802B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606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499762"/>
            <a:ext cx="83745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8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99762"/>
            <a:ext cx="83745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310" y="1290200"/>
            <a:ext cx="8245379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8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en.wikipedia.org/wiki/Receiver_operating_characteristic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eiver_operating_characteristic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to-calculate-use-the-auc-score-1fc85c9a843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tGRCzLBWuGT3G7G87e3tZ0LQ-ivWVxA0JYlIxfV63kc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st.gov.tw/most/attachments/9149925d-ec63-40b0-8ec8-c583008a43c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NwoY5FJAxvlRjGh3v9FIm2Lbzi7WU21w?usp=share_link" TargetMode="External"/><Relationship Id="rId2" Type="http://schemas.openxmlformats.org/officeDocument/2006/relationships/hyperlink" Target="https://www.kaggle.com/t/77d6740012674b6185c77f79def71d6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735" y="3176888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5034" y="315825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143" y="10220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9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143" y="11744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151" y="41214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8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151" y="39690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8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56167" y="1739769"/>
            <a:ext cx="503364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977265" marR="5080" indent="-965200">
              <a:lnSpc>
                <a:spcPct val="100699"/>
              </a:lnSpc>
              <a:spcBef>
                <a:spcPts val="70"/>
              </a:spcBef>
            </a:pPr>
            <a:r>
              <a:rPr spc="-325" dirty="0"/>
              <a:t>Machine</a:t>
            </a:r>
            <a:r>
              <a:rPr spc="-80" dirty="0"/>
              <a:t> </a:t>
            </a:r>
            <a:r>
              <a:rPr spc="-95" dirty="0"/>
              <a:t>L</a:t>
            </a:r>
            <a:r>
              <a:rPr spc="-229" dirty="0"/>
              <a:t>earning</a:t>
            </a:r>
            <a:r>
              <a:rPr spc="-80" dirty="0"/>
              <a:t> </a:t>
            </a:r>
            <a:r>
              <a:rPr spc="-395" dirty="0"/>
              <a:t>Home</a:t>
            </a:r>
            <a:r>
              <a:rPr spc="-495" dirty="0"/>
              <a:t>w</a:t>
            </a:r>
            <a:r>
              <a:rPr spc="-270" dirty="0"/>
              <a:t>ork</a:t>
            </a:r>
            <a:r>
              <a:rPr spc="-165" dirty="0"/>
              <a:t> </a:t>
            </a:r>
            <a:r>
              <a:rPr lang="en-US" spc="-70" dirty="0"/>
              <a:t>6</a:t>
            </a:r>
            <a:r>
              <a:rPr spc="-70" dirty="0"/>
              <a:t>  </a:t>
            </a:r>
            <a:r>
              <a:rPr spc="-305" dirty="0"/>
              <a:t>Anomaly</a:t>
            </a:r>
            <a:r>
              <a:rPr spc="-185" dirty="0"/>
              <a:t> </a:t>
            </a:r>
            <a:r>
              <a:rPr spc="-254" dirty="0"/>
              <a:t>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3795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Which</a:t>
            </a:r>
            <a:r>
              <a:rPr spc="-80" dirty="0"/>
              <a:t> </a:t>
            </a:r>
            <a:r>
              <a:rPr spc="-250" dirty="0"/>
              <a:t>sensor</a:t>
            </a:r>
            <a:r>
              <a:rPr spc="-80" dirty="0"/>
              <a:t> </a:t>
            </a:r>
            <a:r>
              <a:rPr spc="-130" dirty="0"/>
              <a:t>is</a:t>
            </a:r>
            <a:r>
              <a:rPr spc="-80" dirty="0"/>
              <a:t> </a:t>
            </a:r>
            <a:r>
              <a:rPr spc="-305" dirty="0"/>
              <a:t>be</a:t>
            </a:r>
            <a:r>
              <a:rPr spc="-229" dirty="0"/>
              <a:t>t</a:t>
            </a:r>
            <a:r>
              <a:rPr spc="-250" dirty="0"/>
              <a:t>ter?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156" y="1813626"/>
            <a:ext cx="4280201" cy="2631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2145" y="1752211"/>
            <a:ext cx="4335664" cy="2687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3772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Metric</a:t>
            </a:r>
            <a:r>
              <a:rPr spc="-290" dirty="0"/>
              <a:t> </a:t>
            </a:r>
            <a:r>
              <a:rPr spc="-30" dirty="0"/>
              <a:t>-</a:t>
            </a:r>
            <a:r>
              <a:rPr spc="-310" dirty="0"/>
              <a:t> </a:t>
            </a:r>
            <a:r>
              <a:rPr spc="-315" dirty="0"/>
              <a:t>R</a:t>
            </a:r>
            <a:r>
              <a:rPr spc="-385" dirty="0"/>
              <a:t>OC_AUC</a:t>
            </a:r>
            <a:r>
              <a:rPr spc="-195" dirty="0"/>
              <a:t> </a:t>
            </a:r>
            <a:r>
              <a:rPr spc="-210" dirty="0"/>
              <a:t>s</a:t>
            </a:r>
            <a:r>
              <a:rPr spc="-270" dirty="0"/>
              <a:t>c</a:t>
            </a:r>
            <a:r>
              <a:rPr spc="-280" dirty="0"/>
              <a:t>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76158"/>
            <a:ext cx="8237855" cy="24212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65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good</a:t>
            </a:r>
            <a:r>
              <a:rPr sz="1800" spc="-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sensor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should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685D46"/>
                </a:solidFill>
                <a:latin typeface="Arial"/>
                <a:cs typeface="Arial"/>
              </a:rPr>
              <a:t>Give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high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anomaly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scores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anomalies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"/>
                <a:cs typeface="Arial"/>
              </a:rPr>
              <a:t>low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scores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85D46"/>
                </a:solidFill>
                <a:latin typeface="Arial"/>
                <a:cs typeface="Arial"/>
              </a:rPr>
              <a:t>normal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Exhibit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large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gap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between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scores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2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groups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An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685D46"/>
                </a:solidFill>
                <a:latin typeface="Arial"/>
                <a:cs typeface="Arial"/>
              </a:rPr>
              <a:t>RO</a:t>
            </a:r>
            <a:r>
              <a:rPr sz="1800" spc="-114" dirty="0">
                <a:solidFill>
                  <a:srgbClr val="685D46"/>
                </a:solidFill>
                <a:latin typeface="Arial"/>
                <a:cs typeface="Arial"/>
              </a:rPr>
              <a:t>C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suitabl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Arial"/>
                <a:cs typeface="Arial"/>
              </a:rPr>
              <a:t>fo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our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  <a:p>
            <a:pPr marL="379095" marR="791845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Each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point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on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685D46"/>
                </a:solidFill>
                <a:latin typeface="Arial"/>
                <a:cs typeface="Arial"/>
              </a:rPr>
              <a:t>ROC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curve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stands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true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positive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rate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false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positive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rate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certain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threshold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Area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Under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685D46"/>
                </a:solidFill>
                <a:latin typeface="Arial"/>
                <a:cs typeface="Arial"/>
              </a:rPr>
              <a:t>ROC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curve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calculated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measure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general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ability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02036"/>
            <a:ext cx="2476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R</a:t>
            </a:r>
            <a:r>
              <a:rPr spc="-385" dirty="0"/>
              <a:t>OC_AUC</a:t>
            </a:r>
            <a:r>
              <a:rPr spc="-195" dirty="0"/>
              <a:t> </a:t>
            </a:r>
            <a:r>
              <a:rPr spc="-210" dirty="0"/>
              <a:t>s</a:t>
            </a:r>
            <a:r>
              <a:rPr spc="-265" dirty="0"/>
              <a:t>c</a:t>
            </a:r>
            <a:r>
              <a:rPr spc="-280" dirty="0"/>
              <a:t>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7175" y="4580363"/>
            <a:ext cx="5207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3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"/>
                <a:cs typeface="Arial"/>
                <a:hlinkClick r:id="rId2"/>
              </a:rPr>
              <a:t>https://en.wikipedia.org/wiki/Receiver_operating_characteristic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9500" y="371075"/>
            <a:ext cx="3490599" cy="39716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02036"/>
            <a:ext cx="2476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R</a:t>
            </a:r>
            <a:r>
              <a:rPr spc="-385" dirty="0"/>
              <a:t>OC_AUC</a:t>
            </a:r>
            <a:r>
              <a:rPr spc="-195" dirty="0"/>
              <a:t> </a:t>
            </a:r>
            <a:r>
              <a:rPr spc="-210" dirty="0"/>
              <a:t>s</a:t>
            </a:r>
            <a:r>
              <a:rPr spc="-265" dirty="0"/>
              <a:t>c</a:t>
            </a:r>
            <a:r>
              <a:rPr spc="-280" dirty="0"/>
              <a:t>ore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08" y="1234898"/>
            <a:ext cx="3839247" cy="3007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7175" y="4580363"/>
            <a:ext cx="5207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3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"/>
                <a:cs typeface="Arial"/>
                <a:hlinkClick r:id="rId3"/>
              </a:rPr>
              <a:t>https://en.wikipedia.org/wiki/Receiver_operating_characteristic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9500" y="371075"/>
            <a:ext cx="3490599" cy="39716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99762"/>
            <a:ext cx="1157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EE6C00"/>
                </a:solidFill>
                <a:latin typeface="Calibri"/>
                <a:cs typeface="Calibri"/>
              </a:rPr>
              <a:t>K</a:t>
            </a:r>
            <a:r>
              <a:rPr sz="3600" b="1" spc="-160" dirty="0">
                <a:solidFill>
                  <a:srgbClr val="EE6C00"/>
                </a:solidFill>
                <a:latin typeface="Calibri"/>
                <a:cs typeface="Calibri"/>
              </a:rPr>
              <a:t>aggle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90200"/>
            <a:ext cx="247586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Metric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: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685D46"/>
                </a:solidFill>
                <a:latin typeface="Arial"/>
                <a:cs typeface="Arial"/>
              </a:rPr>
              <a:t>ROC_AUC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score 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Sample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6475" y="1772100"/>
            <a:ext cx="1299574" cy="3125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4335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H</a:t>
            </a:r>
            <a:r>
              <a:rPr spc="-345" dirty="0"/>
              <a:t>o</a:t>
            </a:r>
            <a:r>
              <a:rPr spc="-540" dirty="0"/>
              <a:t>w</a:t>
            </a:r>
            <a:r>
              <a:rPr spc="-150" dirty="0"/>
              <a:t> </a:t>
            </a:r>
            <a:r>
              <a:rPr spc="-315" dirty="0"/>
              <a:t>R</a:t>
            </a:r>
            <a:r>
              <a:rPr spc="-355" dirty="0"/>
              <a:t>OC</a:t>
            </a:r>
            <a:r>
              <a:rPr spc="-315" dirty="0"/>
              <a:t> </a:t>
            </a:r>
            <a:r>
              <a:rPr spc="-380" dirty="0"/>
              <a:t>AUC</a:t>
            </a:r>
            <a:r>
              <a:rPr spc="-195" dirty="0"/>
              <a:t> </a:t>
            </a:r>
            <a:r>
              <a:rPr spc="-130" dirty="0"/>
              <a:t>is</a:t>
            </a:r>
            <a:r>
              <a:rPr spc="-80" dirty="0"/>
              <a:t> </a:t>
            </a:r>
            <a:r>
              <a:rPr spc="-225" dirty="0"/>
              <a:t>calculated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75" y="4624413"/>
            <a:ext cx="6845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2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"/>
                <a:cs typeface="Arial"/>
                <a:hlinkClick r:id="rId2"/>
              </a:rPr>
              <a:t>https://towardsdatascience.com/how-to-calculate-use-the-auc-score-1fc85c9a8430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7312" y="2009050"/>
          <a:ext cx="3160395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Anomaly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score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Label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11383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256676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862365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152435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848171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112237" y="2808262"/>
            <a:ext cx="831215" cy="410209"/>
            <a:chOff x="4112237" y="2808262"/>
            <a:chExt cx="831215" cy="410209"/>
          </a:xfrm>
        </p:grpSpPr>
        <p:sp>
          <p:nvSpPr>
            <p:cNvPr id="6" name="object 6"/>
            <p:cNvSpPr/>
            <p:nvPr/>
          </p:nvSpPr>
          <p:spPr>
            <a:xfrm>
              <a:off x="4116999" y="2813025"/>
              <a:ext cx="821690" cy="400685"/>
            </a:xfrm>
            <a:custGeom>
              <a:avLst/>
              <a:gdLst/>
              <a:ahLst/>
              <a:cxnLst/>
              <a:rect l="l" t="t" r="r" b="b"/>
              <a:pathLst>
                <a:path w="821689" h="400685">
                  <a:moveTo>
                    <a:pt x="621299" y="400199"/>
                  </a:moveTo>
                  <a:lnTo>
                    <a:pt x="621299" y="300149"/>
                  </a:lnTo>
                  <a:lnTo>
                    <a:pt x="0" y="300149"/>
                  </a:lnTo>
                  <a:lnTo>
                    <a:pt x="0" y="100049"/>
                  </a:lnTo>
                  <a:lnTo>
                    <a:pt x="621299" y="100049"/>
                  </a:lnTo>
                  <a:lnTo>
                    <a:pt x="621299" y="0"/>
                  </a:lnTo>
                  <a:lnTo>
                    <a:pt x="821399" y="200099"/>
                  </a:lnTo>
                  <a:lnTo>
                    <a:pt x="621299" y="400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6999" y="2813025"/>
              <a:ext cx="821690" cy="400685"/>
            </a:xfrm>
            <a:custGeom>
              <a:avLst/>
              <a:gdLst/>
              <a:ahLst/>
              <a:cxnLst/>
              <a:rect l="l" t="t" r="r" b="b"/>
              <a:pathLst>
                <a:path w="821689" h="400685">
                  <a:moveTo>
                    <a:pt x="0" y="100049"/>
                  </a:moveTo>
                  <a:lnTo>
                    <a:pt x="621299" y="100049"/>
                  </a:lnTo>
                  <a:lnTo>
                    <a:pt x="621299" y="0"/>
                  </a:lnTo>
                  <a:lnTo>
                    <a:pt x="821399" y="200099"/>
                  </a:lnTo>
                  <a:lnTo>
                    <a:pt x="621299" y="400199"/>
                  </a:lnTo>
                  <a:lnTo>
                    <a:pt x="621299" y="300149"/>
                  </a:lnTo>
                  <a:lnTo>
                    <a:pt x="0" y="300149"/>
                  </a:lnTo>
                  <a:lnTo>
                    <a:pt x="0" y="10004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78212" y="2009062"/>
          <a:ext cx="3324225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Anomaly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score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Label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862365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848171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256676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152435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11383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236225" y="2079738"/>
            <a:ext cx="474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Arial"/>
                <a:cs typeface="Arial"/>
              </a:rPr>
              <a:t>Sort 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by 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score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4335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H</a:t>
            </a:r>
            <a:r>
              <a:rPr spc="-345" dirty="0"/>
              <a:t>o</a:t>
            </a:r>
            <a:r>
              <a:rPr spc="-540" dirty="0"/>
              <a:t>w</a:t>
            </a:r>
            <a:r>
              <a:rPr spc="-150" dirty="0"/>
              <a:t> </a:t>
            </a:r>
            <a:r>
              <a:rPr spc="-315" dirty="0"/>
              <a:t>R</a:t>
            </a:r>
            <a:r>
              <a:rPr spc="-355" dirty="0"/>
              <a:t>OC</a:t>
            </a:r>
            <a:r>
              <a:rPr spc="-315" dirty="0"/>
              <a:t> </a:t>
            </a:r>
            <a:r>
              <a:rPr spc="-380" dirty="0"/>
              <a:t>AUC</a:t>
            </a:r>
            <a:r>
              <a:rPr spc="-195" dirty="0"/>
              <a:t> </a:t>
            </a:r>
            <a:r>
              <a:rPr spc="-130" dirty="0"/>
              <a:t>is</a:t>
            </a:r>
            <a:r>
              <a:rPr spc="-80" dirty="0"/>
              <a:t> </a:t>
            </a:r>
            <a:r>
              <a:rPr spc="-225" dirty="0"/>
              <a:t>calculated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87925" y="1986062"/>
          <a:ext cx="4959346" cy="234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Anomaly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score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Label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8575" marR="200025">
                        <a:lnSpc>
                          <a:spcPct val="1125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fp before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normalization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8575" marR="200025">
                        <a:lnSpc>
                          <a:spcPct val="1125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tp before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normalization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862365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848171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256676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152435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11383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4335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H</a:t>
            </a:r>
            <a:r>
              <a:rPr spc="-345" dirty="0"/>
              <a:t>o</a:t>
            </a:r>
            <a:r>
              <a:rPr spc="-540" dirty="0"/>
              <a:t>w</a:t>
            </a:r>
            <a:r>
              <a:rPr spc="-150" dirty="0"/>
              <a:t> </a:t>
            </a:r>
            <a:r>
              <a:rPr spc="-315" dirty="0"/>
              <a:t>R</a:t>
            </a:r>
            <a:r>
              <a:rPr spc="-355" dirty="0"/>
              <a:t>OC</a:t>
            </a:r>
            <a:r>
              <a:rPr spc="-315" dirty="0"/>
              <a:t> </a:t>
            </a:r>
            <a:r>
              <a:rPr spc="-380" dirty="0"/>
              <a:t>AUC</a:t>
            </a:r>
            <a:r>
              <a:rPr spc="-195" dirty="0"/>
              <a:t> </a:t>
            </a:r>
            <a:r>
              <a:rPr spc="-130" dirty="0"/>
              <a:t>is</a:t>
            </a:r>
            <a:r>
              <a:rPr spc="-80" dirty="0"/>
              <a:t> </a:t>
            </a:r>
            <a:r>
              <a:rPr spc="-225" dirty="0"/>
              <a:t>calculated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1725" y="2005837"/>
          <a:ext cx="4027165" cy="208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8575" marR="320675">
                        <a:lnSpc>
                          <a:spcPct val="1125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Anomaly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score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Label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11383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0.5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152435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0.333333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0.5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256676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0.333333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848171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0.666667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862365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8700" y="1815350"/>
            <a:ext cx="4297673" cy="24920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46725" y="4552338"/>
            <a:ext cx="3230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Arial"/>
                <a:cs typeface="Arial"/>
              </a:rPr>
              <a:t>Area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Under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Curve: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0.5*⅓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+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⅔</a:t>
            </a:r>
            <a:r>
              <a:rPr sz="1400" spc="3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=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0.8333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1229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Scoring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800862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Code</a:t>
            </a:r>
            <a:r>
              <a:rPr sz="18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submission: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4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Arial"/>
                <a:cs typeface="Arial"/>
              </a:rPr>
              <a:t>pt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Baselines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6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Arial"/>
                <a:cs typeface="Arial"/>
              </a:rPr>
              <a:t>pt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(3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Arial"/>
                <a:cs typeface="Arial"/>
              </a:rPr>
              <a:t>pt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public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ones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other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3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Arial"/>
                <a:cs typeface="Arial"/>
              </a:rPr>
              <a:t>pt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private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ones)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3193" y="2240923"/>
            <a:ext cx="2063114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Char char="○"/>
              <a:tabLst>
                <a:tab pos="347980" algn="l"/>
                <a:tab pos="349250" algn="l"/>
                <a:tab pos="1731645" algn="l"/>
              </a:tabLst>
            </a:pP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Simpl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public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: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	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1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685D46"/>
                </a:solidFill>
                <a:latin typeface="Arial"/>
                <a:cs typeface="Arial"/>
              </a:rPr>
              <a:t>pt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347980" algn="l"/>
                <a:tab pos="349250" algn="l"/>
              </a:tabLst>
            </a:pPr>
            <a:r>
              <a:rPr sz="1400" spc="65" dirty="0">
                <a:solidFill>
                  <a:srgbClr val="685D46"/>
                </a:solidFill>
                <a:latin typeface="Arial"/>
                <a:cs typeface="Arial"/>
              </a:rPr>
              <a:t>Medium</a:t>
            </a:r>
            <a:r>
              <a:rPr sz="14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public:</a:t>
            </a:r>
            <a:r>
              <a:rPr sz="1400" spc="30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1</a:t>
            </a:r>
            <a:r>
              <a:rPr sz="14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685D46"/>
                </a:solidFill>
                <a:latin typeface="Arial"/>
                <a:cs typeface="Arial"/>
              </a:rPr>
              <a:t>pt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193" y="2770513"/>
            <a:ext cx="21971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○"/>
              <a:tabLst>
                <a:tab pos="347980" algn="l"/>
                <a:tab pos="349250" algn="l"/>
                <a:tab pos="1716405" algn="l"/>
              </a:tabLst>
            </a:pP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Stron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g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public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: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	</a:t>
            </a:r>
            <a:r>
              <a:rPr lang="en-US" sz="1400" dirty="0">
                <a:solidFill>
                  <a:srgbClr val="685D46"/>
                </a:solidFill>
                <a:latin typeface="Arial"/>
                <a:cs typeface="Arial"/>
              </a:rPr>
              <a:t>1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685D46"/>
                </a:solidFill>
                <a:latin typeface="Arial"/>
                <a:cs typeface="Arial"/>
              </a:rPr>
              <a:t>pt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649" y="2240923"/>
            <a:ext cx="1941830" cy="77072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370"/>
              </a:spcBef>
            </a:pP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(public</a:t>
            </a:r>
            <a:r>
              <a:rPr sz="14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85D46"/>
                </a:solidFill>
                <a:latin typeface="Arial"/>
                <a:cs typeface="Arial"/>
              </a:rPr>
              <a:t>score:</a:t>
            </a:r>
            <a:r>
              <a:rPr sz="1400" spc="29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0.</a:t>
            </a:r>
            <a:r>
              <a:rPr lang="en-US" sz="1400" dirty="0">
                <a:solidFill>
                  <a:srgbClr val="685D46"/>
                </a:solidFill>
                <a:latin typeface="Arial"/>
                <a:cs typeface="Arial"/>
              </a:rPr>
              <a:t>40463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270"/>
              </a:spcBef>
            </a:pP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(public</a:t>
            </a:r>
            <a:r>
              <a:rPr sz="1400" spc="-6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85D46"/>
                </a:solidFill>
                <a:latin typeface="Arial"/>
                <a:cs typeface="Arial"/>
              </a:rPr>
              <a:t>score:</a:t>
            </a:r>
            <a:r>
              <a:rPr sz="1400" spc="-6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0.</a:t>
            </a:r>
            <a:r>
              <a:rPr lang="en-US" sz="1400" dirty="0">
                <a:solidFill>
                  <a:srgbClr val="685D46"/>
                </a:solidFill>
                <a:latin typeface="Arial"/>
                <a:cs typeface="Arial"/>
              </a:rPr>
              <a:t>88406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70"/>
              </a:spcBef>
            </a:pP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(public</a:t>
            </a:r>
            <a:r>
              <a:rPr sz="1400" spc="-6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85D46"/>
                </a:solidFill>
                <a:latin typeface="Arial"/>
                <a:cs typeface="Arial"/>
              </a:rPr>
              <a:t>score:</a:t>
            </a:r>
            <a:r>
              <a:rPr sz="1400" spc="-6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0.</a:t>
            </a:r>
            <a:r>
              <a:rPr lang="en-US" sz="1400" dirty="0">
                <a:solidFill>
                  <a:srgbClr val="685D46"/>
                </a:solidFill>
                <a:latin typeface="Arial"/>
                <a:cs typeface="Arial"/>
              </a:rPr>
              <a:t>94808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249" y="3231522"/>
            <a:ext cx="4046854" cy="10861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836294" indent="-336550">
              <a:lnSpc>
                <a:spcPct val="100000"/>
              </a:lnSpc>
              <a:spcBef>
                <a:spcPts val="370"/>
              </a:spcBef>
              <a:buChar char="○"/>
              <a:tabLst>
                <a:tab pos="836294" algn="l"/>
                <a:tab pos="836930" algn="l"/>
                <a:tab pos="2294255" algn="l"/>
              </a:tabLst>
            </a:pP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Simple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private:	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1</a:t>
            </a:r>
            <a:r>
              <a:rPr sz="1400" spc="-7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685D46"/>
                </a:solidFill>
                <a:latin typeface="Arial"/>
                <a:cs typeface="Arial"/>
              </a:rPr>
              <a:t>pt</a:t>
            </a:r>
            <a:endParaRPr sz="1400" dirty="0">
              <a:latin typeface="Arial"/>
              <a:cs typeface="Arial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65" dirty="0">
                <a:solidFill>
                  <a:srgbClr val="685D46"/>
                </a:solidFill>
                <a:latin typeface="Arial"/>
                <a:cs typeface="Arial"/>
              </a:rPr>
              <a:t>Medium</a:t>
            </a:r>
            <a:r>
              <a:rPr sz="14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private:</a:t>
            </a:r>
            <a:r>
              <a:rPr sz="1400" spc="31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1</a:t>
            </a:r>
            <a:r>
              <a:rPr sz="14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685D46"/>
                </a:solidFill>
                <a:latin typeface="Arial"/>
                <a:cs typeface="Arial"/>
              </a:rPr>
              <a:t>pt</a:t>
            </a:r>
            <a:endParaRPr sz="1400" dirty="0">
              <a:latin typeface="Arial"/>
              <a:cs typeface="Arial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  <a:tab pos="2279650" algn="l"/>
              </a:tabLst>
            </a:pP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Strong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private:	</a:t>
            </a:r>
            <a:r>
              <a:rPr lang="en-US" sz="1400" spc="5" dirty="0">
                <a:solidFill>
                  <a:srgbClr val="685D46"/>
                </a:solidFill>
                <a:latin typeface="Arial"/>
                <a:cs typeface="Arial"/>
              </a:rPr>
              <a:t>1</a:t>
            </a:r>
            <a:r>
              <a:rPr sz="1400" spc="-7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685D46"/>
                </a:solidFill>
                <a:latin typeface="Arial"/>
                <a:cs typeface="Arial"/>
              </a:rPr>
              <a:t>pt</a:t>
            </a:r>
            <a:endParaRPr sz="1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Bonus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submitting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report: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0.5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685D46"/>
                </a:solidFill>
                <a:latin typeface="Arial"/>
                <a:cs typeface="Arial"/>
              </a:rPr>
              <a:t>pt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1022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Bonus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827024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If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you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succeed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beating </a:t>
            </a:r>
            <a:r>
              <a:rPr sz="1800" spc="100" dirty="0">
                <a:solidFill>
                  <a:srgbClr val="685D46"/>
                </a:solidFill>
                <a:latin typeface="Arial"/>
                <a:cs typeface="Arial"/>
              </a:rPr>
              <a:t>both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boss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baselines,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you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can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get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extra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0.5 </a:t>
            </a:r>
            <a:r>
              <a:rPr sz="1800" spc="114" dirty="0">
                <a:solidFill>
                  <a:srgbClr val="685D46"/>
                </a:solidFill>
                <a:latin typeface="Arial"/>
                <a:cs typeface="Arial"/>
              </a:rPr>
              <a:t>pt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by </a:t>
            </a:r>
            <a:r>
              <a:rPr sz="1800" spc="-49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submitting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brief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report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explain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your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methods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(in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85D46"/>
                </a:solidFill>
                <a:latin typeface="Arial"/>
                <a:cs typeface="Arial"/>
              </a:rPr>
              <a:t>less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than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100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English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words),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which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will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be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made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public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whole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lr>
                <a:srgbClr val="685D46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u="heavy" spc="4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"/>
                <a:cs typeface="Arial"/>
                <a:hlinkClick r:id="rId2"/>
              </a:rPr>
              <a:t>Report</a:t>
            </a:r>
            <a:r>
              <a:rPr sz="1800" u="heavy" spc="-6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4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"/>
                <a:cs typeface="Arial"/>
                <a:hlinkClick r:id="rId2"/>
              </a:rPr>
              <a:t>Template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75" y="202886"/>
            <a:ext cx="758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287" y="879426"/>
            <a:ext cx="812736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Unsupervised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anomaly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detection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computer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vision: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Whether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machine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learning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model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able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tell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testing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image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same 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class </a:t>
            </a: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(distribution)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training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25237"/>
            <a:ext cx="2571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Baseline</a:t>
            </a:r>
            <a:r>
              <a:rPr spc="-80" dirty="0"/>
              <a:t> </a:t>
            </a:r>
            <a:r>
              <a:rPr spc="-215" dirty="0"/>
              <a:t>guides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091358"/>
            <a:ext cx="7872730" cy="249876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Simple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80" dirty="0">
                <a:solidFill>
                  <a:srgbClr val="685D46"/>
                </a:solidFill>
                <a:latin typeface="Arial"/>
                <a:cs typeface="Arial"/>
              </a:rPr>
              <a:t>FCN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autoencoder</a:t>
            </a:r>
            <a:endParaRPr sz="1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Medium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CNN</a:t>
            </a:r>
            <a:r>
              <a:rPr sz="1400" spc="-6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autoencoder</a:t>
            </a:r>
            <a:endParaRPr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Try</a:t>
            </a:r>
            <a:r>
              <a:rPr sz="14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smaller</a:t>
            </a:r>
            <a:r>
              <a:rPr sz="14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models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(less</a:t>
            </a:r>
            <a:r>
              <a:rPr sz="14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layers)</a:t>
            </a:r>
            <a:endParaRPr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Smaller</a:t>
            </a:r>
            <a:r>
              <a:rPr sz="14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batch</a:t>
            </a:r>
            <a:r>
              <a:rPr sz="14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685D46"/>
                </a:solidFill>
                <a:latin typeface="Arial"/>
                <a:cs typeface="Arial"/>
              </a:rPr>
              <a:t>size</a:t>
            </a:r>
            <a:endParaRPr sz="1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spc="30" dirty="0">
                <a:solidFill>
                  <a:srgbClr val="685D46"/>
                </a:solidFill>
                <a:latin typeface="Arial"/>
                <a:cs typeface="Arial"/>
              </a:rPr>
              <a:t>Strong</a:t>
            </a:r>
            <a:endParaRPr lang="en-US"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US" sz="1400" spc="30" dirty="0">
                <a:solidFill>
                  <a:srgbClr val="685D46"/>
                </a:solidFill>
                <a:latin typeface="Arial"/>
                <a:cs typeface="Arial"/>
              </a:rPr>
              <a:t>Add</a:t>
            </a:r>
            <a:r>
              <a:rPr lang="en-US" sz="1400" spc="-6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lang="en-US" sz="1400" spc="45" dirty="0" err="1">
                <a:solidFill>
                  <a:srgbClr val="685D46"/>
                </a:solidFill>
                <a:latin typeface="Arial"/>
                <a:cs typeface="Arial"/>
              </a:rPr>
              <a:t>BatchNorm</a:t>
            </a:r>
            <a:endParaRPr lang="en-US"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US" sz="1400" spc="25" dirty="0">
                <a:solidFill>
                  <a:srgbClr val="685D46"/>
                </a:solidFill>
                <a:latin typeface="Arial"/>
                <a:cs typeface="Arial"/>
              </a:rPr>
              <a:t>Train</a:t>
            </a:r>
            <a:r>
              <a:rPr lang="en-US" sz="1400" spc="-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lang="en-US" sz="1400" spc="80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lang="en-US" sz="14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lang="en-US" sz="1400" spc="40" dirty="0">
                <a:solidFill>
                  <a:srgbClr val="685D46"/>
                </a:solidFill>
                <a:latin typeface="Arial"/>
                <a:cs typeface="Arial"/>
              </a:rPr>
              <a:t>longer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762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C</a:t>
            </a:r>
            <a:r>
              <a:rPr spc="-315" dirty="0"/>
              <a:t>ode</a:t>
            </a:r>
            <a:r>
              <a:rPr spc="-80" dirty="0"/>
              <a:t> </a:t>
            </a:r>
            <a:r>
              <a:rPr spc="-250" dirty="0"/>
              <a:t>Submission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7358380" cy="18637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lr>
                <a:srgbClr val="685D46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Zip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compressed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&lt;student_id&gt;_hw</a:t>
            </a:r>
            <a:r>
              <a:rPr lang="en-US" b="1" spc="-5" dirty="0">
                <a:latin typeface="Arial"/>
                <a:cs typeface="Arial"/>
              </a:rPr>
              <a:t>6</a:t>
            </a:r>
            <a:r>
              <a:rPr sz="1800" b="1" spc="-5" dirty="0">
                <a:latin typeface="Arial"/>
                <a:cs typeface="Arial"/>
              </a:rPr>
              <a:t>.zip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it</a:t>
            </a:r>
            <a:r>
              <a:rPr sz="18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should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contain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19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b="1" spc="20" dirty="0">
                <a:solidFill>
                  <a:srgbClr val="685D46"/>
                </a:solidFill>
                <a:latin typeface="Arial"/>
                <a:cs typeface="Arial"/>
              </a:rPr>
              <a:t>Your</a:t>
            </a:r>
            <a:r>
              <a:rPr sz="1400" b="1" spc="-6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685D46"/>
                </a:solidFill>
                <a:latin typeface="Arial"/>
                <a:cs typeface="Arial"/>
              </a:rPr>
              <a:t>codes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85D46"/>
              </a:buClr>
              <a:buFont typeface="Arial"/>
              <a:buChar char="○"/>
            </a:pPr>
            <a:endParaRPr sz="16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buChar char="○"/>
              <a:tabLst>
                <a:tab pos="836294" algn="l"/>
                <a:tab pos="836930" algn="l"/>
              </a:tabLst>
            </a:pPr>
            <a:r>
              <a:rPr sz="1400" b="1" spc="50" dirty="0">
                <a:solidFill>
                  <a:srgbClr val="685D46"/>
                </a:solidFill>
                <a:latin typeface="Arial"/>
                <a:cs typeface="Arial"/>
              </a:rPr>
              <a:t>report.pdf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685D46"/>
                </a:solidFill>
                <a:latin typeface="Arial"/>
                <a:cs typeface="Arial"/>
              </a:rPr>
              <a:t>(only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55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400" b="1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685D46"/>
                </a:solidFill>
                <a:latin typeface="Arial"/>
                <a:cs typeface="Arial"/>
              </a:rPr>
              <a:t>those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685D46"/>
                </a:solidFill>
                <a:latin typeface="Arial"/>
                <a:cs typeface="Arial"/>
              </a:rPr>
              <a:t>beating</a:t>
            </a:r>
            <a:r>
              <a:rPr sz="1400" b="1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55" dirty="0">
                <a:solidFill>
                  <a:srgbClr val="685D46"/>
                </a:solidFill>
                <a:latin typeface="Arial"/>
                <a:cs typeface="Arial"/>
              </a:rPr>
              <a:t>both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685D46"/>
                </a:solidFill>
                <a:latin typeface="Arial"/>
                <a:cs typeface="Arial"/>
              </a:rPr>
              <a:t>boss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685D46"/>
                </a:solidFill>
                <a:latin typeface="Arial"/>
                <a:cs typeface="Arial"/>
              </a:rPr>
              <a:t>baselines)</a:t>
            </a:r>
            <a:endParaRPr sz="1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29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Submit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685D46"/>
                </a:solidFill>
                <a:latin typeface="Arial"/>
                <a:cs typeface="Arial"/>
              </a:rPr>
              <a:t>&lt;student_id&gt;_hw</a:t>
            </a:r>
            <a:r>
              <a:rPr lang="en-US" sz="1800" b="1" spc="10" dirty="0">
                <a:solidFill>
                  <a:srgbClr val="685D46"/>
                </a:solidFill>
                <a:latin typeface="Arial"/>
                <a:cs typeface="Arial"/>
              </a:rPr>
              <a:t>6</a:t>
            </a:r>
            <a:r>
              <a:rPr sz="1800" b="1" spc="10" dirty="0">
                <a:solidFill>
                  <a:srgbClr val="685D46"/>
                </a:solidFill>
                <a:latin typeface="Arial"/>
                <a:cs typeface="Arial"/>
              </a:rPr>
              <a:t>.zip</a:t>
            </a:r>
            <a:r>
              <a:rPr sz="1800" b="1" spc="-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711083101_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hw6.zip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76561"/>
            <a:ext cx="2762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C</a:t>
            </a:r>
            <a:r>
              <a:rPr spc="-315" dirty="0"/>
              <a:t>ode</a:t>
            </a:r>
            <a:r>
              <a:rPr spc="-80" dirty="0"/>
              <a:t> </a:t>
            </a:r>
            <a:r>
              <a:rPr spc="-250" dirty="0"/>
              <a:t>Submission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258"/>
            <a:ext cx="7707630" cy="30581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685D46"/>
                </a:solidFill>
                <a:latin typeface="Arial"/>
                <a:cs typeface="Arial"/>
              </a:rPr>
              <a:t>Specify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source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your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code.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(You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may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"/>
                <a:cs typeface="Arial"/>
              </a:rPr>
              <a:t>refer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400" spc="10" dirty="0">
                <a:solidFill>
                  <a:srgbClr val="CE93D8"/>
                </a:solidFill>
                <a:latin typeface="Arial"/>
                <a:cs typeface="Arial"/>
              </a:rPr>
              <a:t> </a:t>
            </a:r>
            <a:r>
              <a:rPr sz="1400" u="heavy" spc="1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"/>
                <a:cs typeface="Arial"/>
                <a:hlinkClick r:id="rId2"/>
              </a:rPr>
              <a:t>Academic</a:t>
            </a:r>
            <a:r>
              <a:rPr sz="1400" u="heavy" spc="-2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-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"/>
                <a:cs typeface="Arial"/>
                <a:hlinkClick r:id="rId2"/>
              </a:rPr>
              <a:t>Ethics</a:t>
            </a:r>
            <a:r>
              <a:rPr sz="1400" u="heavy" spc="-2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2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"/>
                <a:cs typeface="Arial"/>
                <a:hlinkClick r:id="rId2"/>
              </a:rPr>
              <a:t>Guidelines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Organize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your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code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make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it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85D46"/>
                </a:solidFill>
                <a:latin typeface="Arial"/>
                <a:cs typeface="Arial"/>
              </a:rPr>
              <a:t>easy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read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(not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necessary)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DO</a:t>
            </a:r>
            <a:r>
              <a:rPr sz="1800" spc="-8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NOT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Submit</a:t>
            </a:r>
            <a:r>
              <a:rPr sz="14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empty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685D46"/>
                </a:solidFill>
                <a:latin typeface="Arial"/>
                <a:cs typeface="Arial"/>
              </a:rPr>
              <a:t>or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garbage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ﬁles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Submit</a:t>
            </a:r>
            <a:r>
              <a:rPr sz="14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dataset</a:t>
            </a:r>
            <a:r>
              <a:rPr sz="14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685D46"/>
                </a:solidFill>
                <a:latin typeface="Arial"/>
                <a:cs typeface="Arial"/>
              </a:rPr>
              <a:t>or</a:t>
            </a:r>
            <a:r>
              <a:rPr sz="14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Compress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your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85D46"/>
                </a:solidFill>
                <a:latin typeface="Arial"/>
                <a:cs typeface="Arial"/>
              </a:rPr>
              <a:t>codes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into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other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formats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like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.rar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685D46"/>
                </a:solidFill>
                <a:latin typeface="Arial"/>
                <a:cs typeface="Arial"/>
              </a:rPr>
              <a:t>or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.7z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simply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rename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it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85D46"/>
                </a:solidFill>
                <a:latin typeface="Arial"/>
                <a:cs typeface="Arial"/>
              </a:rPr>
              <a:t>.zip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Note</a:t>
            </a:r>
            <a:endParaRPr sz="1800">
              <a:latin typeface="Arial"/>
              <a:cs typeface="Arial"/>
            </a:endParaRPr>
          </a:p>
          <a:p>
            <a:pPr marL="836294" lvl="1" indent="-351790">
              <a:lnSpc>
                <a:spcPct val="100000"/>
              </a:lnSpc>
              <a:spcBef>
                <a:spcPts val="320"/>
              </a:spcBef>
              <a:buChar char="○"/>
              <a:tabLst>
                <a:tab pos="836294" algn="l"/>
                <a:tab pos="836930" algn="l"/>
              </a:tabLst>
            </a:pPr>
            <a:r>
              <a:rPr sz="1600" spc="-20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1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see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last</a:t>
            </a:r>
            <a:r>
              <a:rPr sz="1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submission</a:t>
            </a:r>
            <a:endParaRPr sz="16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54"/>
              </a:spcBef>
              <a:buClr>
                <a:srgbClr val="685D46"/>
              </a:buClr>
              <a:buSzPct val="87500"/>
              <a:buChar char="○"/>
              <a:tabLst>
                <a:tab pos="836294" algn="l"/>
                <a:tab pos="836930" algn="l"/>
              </a:tabLst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submit</a:t>
            </a:r>
            <a:r>
              <a:rPr sz="1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  <a:p>
            <a:pPr marL="836294" lvl="1" indent="-351790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  <a:tab pos="836930" algn="l"/>
              </a:tabLst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reasonable,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semester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grade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0.9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194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R</a:t>
            </a:r>
            <a:r>
              <a:rPr spc="-215" dirty="0"/>
              <a:t>egulations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044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405130" algn="l"/>
                <a:tab pos="405765" algn="l"/>
              </a:tabLst>
            </a:pPr>
            <a:r>
              <a:rPr spc="25" dirty="0"/>
              <a:t>Plagiarism</a:t>
            </a:r>
            <a:r>
              <a:rPr spc="-50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spc="105" dirty="0"/>
              <a:t>not</a:t>
            </a:r>
            <a:r>
              <a:rPr spc="-55" dirty="0"/>
              <a:t> </a:t>
            </a:r>
            <a:r>
              <a:rPr spc="50" dirty="0"/>
              <a:t>allowed</a:t>
            </a:r>
          </a:p>
          <a:p>
            <a:pPr marL="4044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05130" algn="l"/>
                <a:tab pos="405765" algn="l"/>
              </a:tabLst>
            </a:pPr>
            <a:r>
              <a:rPr spc="45" dirty="0"/>
              <a:t>Do</a:t>
            </a:r>
            <a:r>
              <a:rPr spc="-40" dirty="0"/>
              <a:t> </a:t>
            </a:r>
            <a:r>
              <a:rPr spc="105" dirty="0"/>
              <a:t>not</a:t>
            </a:r>
            <a:r>
              <a:rPr spc="-45" dirty="0"/>
              <a:t> </a:t>
            </a:r>
            <a:r>
              <a:rPr spc="85" dirty="0"/>
              <a:t>modify</a:t>
            </a:r>
            <a:r>
              <a:rPr spc="-40" dirty="0"/>
              <a:t> </a:t>
            </a:r>
            <a:r>
              <a:rPr spc="75" dirty="0"/>
              <a:t>your</a:t>
            </a:r>
            <a:r>
              <a:rPr spc="-40" dirty="0"/>
              <a:t> </a:t>
            </a:r>
            <a:r>
              <a:rPr spc="65" dirty="0"/>
              <a:t>prediction</a:t>
            </a:r>
            <a:r>
              <a:rPr spc="-45" dirty="0"/>
              <a:t> </a:t>
            </a:r>
            <a:r>
              <a:rPr spc="70" dirty="0"/>
              <a:t>ﬁle</a:t>
            </a:r>
          </a:p>
          <a:p>
            <a:pPr marL="4044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05130" algn="l"/>
                <a:tab pos="405765" algn="l"/>
              </a:tabLst>
            </a:pPr>
            <a:r>
              <a:rPr spc="45" dirty="0"/>
              <a:t>Do</a:t>
            </a:r>
            <a:r>
              <a:rPr spc="-35" dirty="0"/>
              <a:t> </a:t>
            </a:r>
            <a:r>
              <a:rPr spc="105" dirty="0"/>
              <a:t>not</a:t>
            </a:r>
            <a:r>
              <a:rPr spc="-35" dirty="0"/>
              <a:t> </a:t>
            </a:r>
            <a:r>
              <a:rPr spc="35" dirty="0"/>
              <a:t>share</a:t>
            </a:r>
            <a:r>
              <a:rPr spc="-35" dirty="0"/>
              <a:t> </a:t>
            </a:r>
            <a:r>
              <a:rPr spc="75" dirty="0"/>
              <a:t>your</a:t>
            </a:r>
            <a:r>
              <a:rPr spc="-35" dirty="0"/>
              <a:t> </a:t>
            </a:r>
            <a:r>
              <a:rPr spc="65" dirty="0"/>
              <a:t>prediction</a:t>
            </a:r>
            <a:r>
              <a:rPr spc="-40" dirty="0"/>
              <a:t> </a:t>
            </a:r>
            <a:r>
              <a:rPr spc="70" dirty="0"/>
              <a:t>ﬁle</a:t>
            </a:r>
            <a:r>
              <a:rPr spc="-35" dirty="0"/>
              <a:t> </a:t>
            </a:r>
            <a:r>
              <a:rPr spc="90" dirty="0"/>
              <a:t>with</a:t>
            </a:r>
            <a:r>
              <a:rPr spc="-40" dirty="0"/>
              <a:t> </a:t>
            </a:r>
            <a:r>
              <a:rPr spc="45" dirty="0"/>
              <a:t>anyone</a:t>
            </a:r>
          </a:p>
          <a:p>
            <a:pPr marL="4044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05130" algn="l"/>
                <a:tab pos="405765" algn="l"/>
              </a:tabLst>
            </a:pPr>
            <a:r>
              <a:rPr spc="45" dirty="0"/>
              <a:t>Do</a:t>
            </a:r>
            <a:r>
              <a:rPr spc="-35" dirty="0"/>
              <a:t> </a:t>
            </a:r>
            <a:r>
              <a:rPr spc="105" dirty="0"/>
              <a:t>not</a:t>
            </a:r>
            <a:r>
              <a:rPr spc="-35" dirty="0"/>
              <a:t> </a:t>
            </a:r>
            <a:r>
              <a:rPr spc="80" dirty="0"/>
              <a:t>submit</a:t>
            </a:r>
            <a:r>
              <a:rPr spc="-30" dirty="0"/>
              <a:t> </a:t>
            </a:r>
            <a:r>
              <a:rPr spc="75" dirty="0"/>
              <a:t>your</a:t>
            </a:r>
            <a:r>
              <a:rPr spc="-35" dirty="0"/>
              <a:t> </a:t>
            </a:r>
            <a:r>
              <a:rPr spc="65" dirty="0"/>
              <a:t>prediction</a:t>
            </a:r>
            <a:r>
              <a:rPr spc="-35" dirty="0"/>
              <a:t> </a:t>
            </a:r>
            <a:r>
              <a:rPr spc="70" dirty="0"/>
              <a:t>ﬁle</a:t>
            </a:r>
            <a:r>
              <a:rPr spc="-35" dirty="0"/>
              <a:t> </a:t>
            </a:r>
            <a:r>
              <a:rPr spc="95" dirty="0"/>
              <a:t>more</a:t>
            </a:r>
            <a:r>
              <a:rPr spc="-30" dirty="0"/>
              <a:t> </a:t>
            </a:r>
            <a:r>
              <a:rPr spc="80" dirty="0"/>
              <a:t>than</a:t>
            </a:r>
            <a:r>
              <a:rPr spc="40" dirty="0"/>
              <a:t> </a:t>
            </a:r>
            <a:r>
              <a:rPr b="1" spc="25" dirty="0">
                <a:latin typeface="Arial"/>
                <a:cs typeface="Arial"/>
              </a:rPr>
              <a:t>5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spc="60" dirty="0"/>
              <a:t>times</a:t>
            </a:r>
            <a:r>
              <a:rPr spc="-30" dirty="0"/>
              <a:t> </a:t>
            </a:r>
            <a:r>
              <a:rPr spc="105" dirty="0"/>
              <a:t>to</a:t>
            </a:r>
            <a:r>
              <a:rPr spc="-35" dirty="0"/>
              <a:t> </a:t>
            </a:r>
            <a:r>
              <a:rPr spc="-15" dirty="0"/>
              <a:t>Kaggle</a:t>
            </a:r>
            <a:r>
              <a:rPr spc="-35" dirty="0"/>
              <a:t> </a:t>
            </a:r>
            <a:r>
              <a:rPr spc="75" dirty="0"/>
              <a:t>in</a:t>
            </a:r>
            <a:r>
              <a:rPr spc="-35" dirty="0"/>
              <a:t> </a:t>
            </a:r>
            <a:r>
              <a:rPr spc="30" dirty="0"/>
              <a:t>any</a:t>
            </a:r>
            <a:r>
              <a:rPr spc="-30" dirty="0"/>
              <a:t> </a:t>
            </a:r>
            <a:r>
              <a:rPr spc="30" dirty="0"/>
              <a:t>way</a:t>
            </a:r>
          </a:p>
          <a:p>
            <a:pPr marL="404495" indent="-367030">
              <a:lnSpc>
                <a:spcPct val="100000"/>
              </a:lnSpc>
              <a:spcBef>
                <a:spcPts val="315"/>
              </a:spcBef>
              <a:buClr>
                <a:srgbClr val="685D46"/>
              </a:buClr>
              <a:buFont typeface="Arial"/>
              <a:buChar char="●"/>
              <a:tabLst>
                <a:tab pos="405130" algn="l"/>
                <a:tab pos="405765" algn="l"/>
              </a:tabLst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search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additional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pre-trained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models.</a:t>
            </a:r>
          </a:p>
          <a:p>
            <a:pPr marL="4044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05130" algn="l"/>
                <a:tab pos="405765" algn="l"/>
              </a:tabLst>
            </a:pPr>
            <a:r>
              <a:rPr spc="35" dirty="0"/>
              <a:t>Violators</a:t>
            </a:r>
            <a:r>
              <a:rPr spc="-35" dirty="0"/>
              <a:t> </a:t>
            </a:r>
            <a:r>
              <a:rPr spc="40" dirty="0"/>
              <a:t>are</a:t>
            </a:r>
            <a:r>
              <a:rPr spc="-30" dirty="0"/>
              <a:t> </a:t>
            </a:r>
            <a:r>
              <a:rPr spc="40" dirty="0"/>
              <a:t>subject</a:t>
            </a:r>
            <a:r>
              <a:rPr spc="-30" dirty="0"/>
              <a:t> </a:t>
            </a:r>
            <a:r>
              <a:rPr spc="105" dirty="0"/>
              <a:t>to</a:t>
            </a:r>
            <a:r>
              <a:rPr spc="-15" dirty="0"/>
              <a:t> </a:t>
            </a:r>
            <a:r>
              <a:rPr b="1" spc="35" dirty="0">
                <a:latin typeface="Arial"/>
                <a:cs typeface="Arial"/>
              </a:rPr>
              <a:t>x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15" dirty="0">
                <a:latin typeface="Arial"/>
                <a:cs typeface="Arial"/>
              </a:rPr>
              <a:t>0.9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spc="95" dirty="0"/>
              <a:t>of</a:t>
            </a:r>
            <a:r>
              <a:rPr spc="-35" dirty="0"/>
              <a:t> </a:t>
            </a:r>
            <a:r>
              <a:rPr spc="80" dirty="0"/>
              <a:t>their</a:t>
            </a:r>
            <a:r>
              <a:rPr spc="-30" dirty="0"/>
              <a:t> </a:t>
            </a:r>
            <a:r>
              <a:rPr spc="40" dirty="0"/>
              <a:t>semester</a:t>
            </a:r>
            <a:r>
              <a:rPr spc="-30" dirty="0"/>
              <a:t> </a:t>
            </a:r>
            <a:r>
              <a:rPr spc="25" dirty="0"/>
              <a:t>grades</a:t>
            </a:r>
          </a:p>
          <a:p>
            <a:pPr marL="4044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05130" algn="l"/>
                <a:tab pos="405765" algn="l"/>
              </a:tabLst>
            </a:pPr>
            <a:r>
              <a:rPr spc="30" dirty="0"/>
              <a:t>Prof.</a:t>
            </a:r>
            <a:r>
              <a:rPr spc="-35" dirty="0"/>
              <a:t> </a:t>
            </a:r>
            <a:r>
              <a:rPr spc="-20" dirty="0"/>
              <a:t>Lee</a:t>
            </a:r>
            <a:r>
              <a:rPr spc="-30" dirty="0"/>
              <a:t> </a:t>
            </a:r>
            <a:r>
              <a:rPr spc="110" dirty="0"/>
              <a:t>&amp;</a:t>
            </a:r>
            <a:r>
              <a:rPr spc="-40" dirty="0"/>
              <a:t> </a:t>
            </a:r>
            <a:r>
              <a:rPr spc="-75" dirty="0"/>
              <a:t>TAs</a:t>
            </a:r>
            <a:r>
              <a:rPr spc="-30" dirty="0"/>
              <a:t> </a:t>
            </a:r>
            <a:r>
              <a:rPr spc="40" dirty="0"/>
              <a:t>preserve</a:t>
            </a:r>
            <a:r>
              <a:rPr spc="-40" dirty="0"/>
              <a:t> </a:t>
            </a:r>
            <a:r>
              <a:rPr spc="75" dirty="0"/>
              <a:t>the</a:t>
            </a:r>
            <a:r>
              <a:rPr spc="-30" dirty="0"/>
              <a:t> </a:t>
            </a:r>
            <a:r>
              <a:rPr spc="55" dirty="0"/>
              <a:t>rights</a:t>
            </a:r>
            <a:r>
              <a:rPr spc="-35" dirty="0"/>
              <a:t> </a:t>
            </a:r>
            <a:r>
              <a:rPr spc="105" dirty="0"/>
              <a:t>to</a:t>
            </a:r>
            <a:r>
              <a:rPr spc="-30" dirty="0"/>
              <a:t> </a:t>
            </a:r>
            <a:r>
              <a:rPr spc="20" dirty="0"/>
              <a:t>change</a:t>
            </a:r>
            <a:r>
              <a:rPr spc="-35" dirty="0"/>
              <a:t> </a:t>
            </a:r>
            <a:r>
              <a:rPr spc="75" dirty="0"/>
              <a:t>the</a:t>
            </a:r>
            <a:r>
              <a:rPr spc="-30" dirty="0"/>
              <a:t> </a:t>
            </a:r>
            <a:r>
              <a:rPr spc="45" dirty="0"/>
              <a:t>rules</a:t>
            </a:r>
            <a:r>
              <a:rPr spc="-35" dirty="0"/>
              <a:t> </a:t>
            </a:r>
            <a:r>
              <a:rPr spc="110" dirty="0"/>
              <a:t>&amp;</a:t>
            </a:r>
            <a:r>
              <a:rPr spc="-35" dirty="0"/>
              <a:t> </a:t>
            </a:r>
            <a:r>
              <a:rPr spc="25" dirty="0"/>
              <a:t>grades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625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30" dirty="0"/>
              <a:t>Deadline </a:t>
            </a:r>
            <a:endParaRPr spc="-254" dirty="0"/>
          </a:p>
        </p:txBody>
      </p:sp>
      <p:sp>
        <p:nvSpPr>
          <p:cNvPr id="3" name="object 3"/>
          <p:cNvSpPr txBox="1"/>
          <p:nvPr/>
        </p:nvSpPr>
        <p:spPr>
          <a:xfrm>
            <a:off x="464735" y="1276350"/>
            <a:ext cx="5090160" cy="60721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fontAlgn="base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Kaggle: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2023/05/30 23:59 (UTC+8)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數位學院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2023/05/31 23:59 (UTC+8)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87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Links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533406"/>
            <a:ext cx="825627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685D46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666666"/>
                </a:solidFill>
                <a:latin typeface="Arial"/>
                <a:cs typeface="Arial"/>
              </a:rPr>
              <a:t>Kaggle:</a:t>
            </a:r>
            <a:r>
              <a:rPr lang="en-US" sz="1800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en-US" sz="1800" spc="-20" dirty="0">
                <a:solidFill>
                  <a:srgbClr val="666666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US" sz="1800" spc="-20" dirty="0" err="1">
                <a:solidFill>
                  <a:srgbClr val="666666"/>
                </a:solidFill>
                <a:latin typeface="Arial"/>
                <a:cs typeface="Arial"/>
                <a:hlinkClick r:id="rId2"/>
              </a:rPr>
              <a:t>www.kaggle.com</a:t>
            </a:r>
            <a:r>
              <a:rPr lang="en-US" sz="1800" spc="-20" dirty="0">
                <a:solidFill>
                  <a:srgbClr val="666666"/>
                </a:solidFill>
                <a:latin typeface="Arial"/>
                <a:cs typeface="Arial"/>
                <a:hlinkClick r:id="rId2"/>
              </a:rPr>
              <a:t>/t/77d6740012674b6185c77f79def71d63</a:t>
            </a:r>
            <a:endParaRPr lang="en-US" sz="1800" spc="-5" dirty="0">
              <a:solidFill>
                <a:srgbClr val="CE93D8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685D46"/>
              </a:buClr>
              <a:tabLst>
                <a:tab pos="379095" algn="l"/>
                <a:tab pos="379730" algn="l"/>
              </a:tabLst>
            </a:pPr>
            <a:endParaRPr lang="en-US" sz="1800" spc="-5" dirty="0">
              <a:solidFill>
                <a:srgbClr val="CE93D8"/>
              </a:solidFill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685D46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dirty="0" err="1">
                <a:solidFill>
                  <a:srgbClr val="666666"/>
                </a:solidFill>
                <a:latin typeface="Arial"/>
                <a:cs typeface="Arial"/>
              </a:rPr>
              <a:t>Colab:</a:t>
            </a:r>
            <a:r>
              <a:rPr lang="en-US" dirty="0" err="1">
                <a:solidFill>
                  <a:srgbClr val="666666"/>
                </a:solidFill>
                <a:latin typeface="Arial"/>
                <a:cs typeface="Arial"/>
                <a:hlinkClick r:id="rId3"/>
              </a:rPr>
              <a:t>https</a:t>
            </a:r>
            <a:r>
              <a:rPr lang="en-US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://</a:t>
            </a:r>
            <a:r>
              <a:rPr lang="en-US" dirty="0" err="1">
                <a:solidFill>
                  <a:srgbClr val="666666"/>
                </a:solidFill>
                <a:latin typeface="Arial"/>
                <a:cs typeface="Arial"/>
                <a:hlinkClick r:id="rId3"/>
              </a:rPr>
              <a:t>colab.research.google.com</a:t>
            </a:r>
            <a:r>
              <a:rPr lang="en-US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/drive/1NwoY5FJAxvlRjGh3v9FIm2Lbzi7WU21w?usp=</a:t>
            </a:r>
            <a:r>
              <a:rPr lang="en-US" dirty="0" err="1">
                <a:solidFill>
                  <a:srgbClr val="666666"/>
                </a:solidFill>
                <a:latin typeface="Arial"/>
                <a:cs typeface="Arial"/>
                <a:hlinkClick r:id="rId3"/>
              </a:rPr>
              <a:t>share_link</a:t>
            </a:r>
            <a:endParaRPr lang="en-US" dirty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190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C</a:t>
            </a:r>
            <a:r>
              <a:rPr spc="-265" dirty="0"/>
              <a:t>ontact</a:t>
            </a:r>
            <a:r>
              <a:rPr spc="-185" dirty="0"/>
              <a:t> </a:t>
            </a:r>
            <a:r>
              <a:rPr spc="-315" dirty="0"/>
              <a:t>T</a:t>
            </a:r>
            <a:r>
              <a:rPr spc="-280" dirty="0"/>
              <a:t>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151" y="1276350"/>
            <a:ext cx="6081395" cy="85215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Email: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lr>
                <a:srgbClr val="685D46"/>
              </a:buClr>
              <a:buChar char="○"/>
              <a:tabLst>
                <a:tab pos="836294" algn="l"/>
                <a:tab pos="836930" algn="l"/>
              </a:tabLst>
            </a:pPr>
            <a:r>
              <a:rPr lang="en-US" sz="1400" u="heavy" spc="3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"/>
                <a:cs typeface="Arial"/>
              </a:rPr>
              <a:t>maypp555@gmail.com</a:t>
            </a:r>
            <a:endParaRPr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"/>
                <a:cs typeface="Arial"/>
              </a:rPr>
              <a:t>title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should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begin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with</a:t>
            </a:r>
            <a:r>
              <a:rPr sz="1400" spc="-1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685D46"/>
                </a:solidFill>
                <a:latin typeface="Arial"/>
                <a:cs typeface="Arial"/>
              </a:rPr>
              <a:t>[hw</a:t>
            </a:r>
            <a:r>
              <a:rPr lang="en-US" sz="1400" b="1" spc="30" dirty="0">
                <a:solidFill>
                  <a:srgbClr val="685D46"/>
                </a:solidFill>
                <a:latin typeface="Arial"/>
                <a:cs typeface="Arial"/>
              </a:rPr>
              <a:t>6</a:t>
            </a:r>
            <a:r>
              <a:rPr sz="1400" b="1" spc="30" dirty="0">
                <a:solidFill>
                  <a:srgbClr val="685D46"/>
                </a:solidFill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75" y="202886"/>
            <a:ext cx="758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287" y="879426"/>
            <a:ext cx="8127365" cy="143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Unsupervised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anomaly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detection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computer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vision: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Whether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machine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learning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model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able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tell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testing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image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same 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class </a:t>
            </a: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(distribution)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training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 marL="1111885">
              <a:lnSpc>
                <a:spcPct val="100000"/>
              </a:lnSpc>
              <a:spcBef>
                <a:spcPts val="2010"/>
              </a:spcBef>
            </a:pPr>
            <a:r>
              <a:rPr sz="1400" b="1" spc="25" dirty="0">
                <a:latin typeface="Arial"/>
                <a:cs typeface="Arial"/>
              </a:rPr>
              <a:t>Training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4087" y="3211274"/>
            <a:ext cx="709930" cy="708025"/>
          </a:xfrm>
          <a:prstGeom prst="rect">
            <a:avLst/>
          </a:prstGeom>
          <a:solidFill>
            <a:srgbClr val="B3A77D"/>
          </a:solidFill>
          <a:ln w="9524">
            <a:solidFill>
              <a:srgbClr val="685D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72200" y="3477412"/>
            <a:ext cx="293370" cy="175260"/>
            <a:chOff x="1772200" y="3477412"/>
            <a:chExt cx="293370" cy="175260"/>
          </a:xfrm>
        </p:grpSpPr>
        <p:sp>
          <p:nvSpPr>
            <p:cNvPr id="6" name="object 6"/>
            <p:cNvSpPr/>
            <p:nvPr/>
          </p:nvSpPr>
          <p:spPr>
            <a:xfrm>
              <a:off x="1776963" y="3482175"/>
              <a:ext cx="283845" cy="165735"/>
            </a:xfrm>
            <a:custGeom>
              <a:avLst/>
              <a:gdLst/>
              <a:ahLst/>
              <a:cxnLst/>
              <a:rect l="l" t="t" r="r" b="b"/>
              <a:pathLst>
                <a:path w="283844" h="165735">
                  <a:moveTo>
                    <a:pt x="200999" y="165599"/>
                  </a:moveTo>
                  <a:lnTo>
                    <a:pt x="200999" y="124199"/>
                  </a:lnTo>
                  <a:lnTo>
                    <a:pt x="0" y="124199"/>
                  </a:lnTo>
                  <a:lnTo>
                    <a:pt x="0" y="41399"/>
                  </a:lnTo>
                  <a:lnTo>
                    <a:pt x="200999" y="41399"/>
                  </a:lnTo>
                  <a:lnTo>
                    <a:pt x="200999" y="0"/>
                  </a:lnTo>
                  <a:lnTo>
                    <a:pt x="283799" y="82799"/>
                  </a:lnTo>
                  <a:lnTo>
                    <a:pt x="200999" y="1655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6963" y="3482175"/>
              <a:ext cx="283845" cy="165735"/>
            </a:xfrm>
            <a:custGeom>
              <a:avLst/>
              <a:gdLst/>
              <a:ahLst/>
              <a:cxnLst/>
              <a:rect l="l" t="t" r="r" b="b"/>
              <a:pathLst>
                <a:path w="283844" h="165735">
                  <a:moveTo>
                    <a:pt x="0" y="41399"/>
                  </a:moveTo>
                  <a:lnTo>
                    <a:pt x="200999" y="41399"/>
                  </a:lnTo>
                  <a:lnTo>
                    <a:pt x="200999" y="0"/>
                  </a:lnTo>
                  <a:lnTo>
                    <a:pt x="283799" y="82799"/>
                  </a:lnTo>
                  <a:lnTo>
                    <a:pt x="200999" y="165599"/>
                  </a:lnTo>
                  <a:lnTo>
                    <a:pt x="200999" y="124199"/>
                  </a:lnTo>
                  <a:lnTo>
                    <a:pt x="0" y="124199"/>
                  </a:lnTo>
                  <a:lnTo>
                    <a:pt x="0" y="4139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350" y="2898072"/>
            <a:ext cx="573225" cy="7670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350" y="3838950"/>
            <a:ext cx="573225" cy="651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75" y="202886"/>
            <a:ext cx="758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287" y="879426"/>
            <a:ext cx="812736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Unsupervised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anomaly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detection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computer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vision: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Whether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machine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learning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model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able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tell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testing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image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same 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class </a:t>
            </a: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(distribution)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training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4087" y="3211274"/>
            <a:ext cx="709930" cy="708025"/>
          </a:xfrm>
          <a:prstGeom prst="rect">
            <a:avLst/>
          </a:prstGeom>
          <a:solidFill>
            <a:srgbClr val="B3A77D"/>
          </a:solidFill>
          <a:ln w="9524">
            <a:solidFill>
              <a:srgbClr val="685D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1513" y="2078175"/>
            <a:ext cx="759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Training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2200" y="3477412"/>
            <a:ext cx="293370" cy="175260"/>
            <a:chOff x="1772200" y="3477412"/>
            <a:chExt cx="293370" cy="175260"/>
          </a:xfrm>
        </p:grpSpPr>
        <p:sp>
          <p:nvSpPr>
            <p:cNvPr id="7" name="object 7"/>
            <p:cNvSpPr/>
            <p:nvPr/>
          </p:nvSpPr>
          <p:spPr>
            <a:xfrm>
              <a:off x="1776963" y="3482175"/>
              <a:ext cx="283845" cy="165735"/>
            </a:xfrm>
            <a:custGeom>
              <a:avLst/>
              <a:gdLst/>
              <a:ahLst/>
              <a:cxnLst/>
              <a:rect l="l" t="t" r="r" b="b"/>
              <a:pathLst>
                <a:path w="283844" h="165735">
                  <a:moveTo>
                    <a:pt x="200999" y="165599"/>
                  </a:moveTo>
                  <a:lnTo>
                    <a:pt x="200999" y="124199"/>
                  </a:lnTo>
                  <a:lnTo>
                    <a:pt x="0" y="124199"/>
                  </a:lnTo>
                  <a:lnTo>
                    <a:pt x="0" y="41399"/>
                  </a:lnTo>
                  <a:lnTo>
                    <a:pt x="200999" y="41399"/>
                  </a:lnTo>
                  <a:lnTo>
                    <a:pt x="200999" y="0"/>
                  </a:lnTo>
                  <a:lnTo>
                    <a:pt x="283799" y="82799"/>
                  </a:lnTo>
                  <a:lnTo>
                    <a:pt x="200999" y="1655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6963" y="3482175"/>
              <a:ext cx="283845" cy="165735"/>
            </a:xfrm>
            <a:custGeom>
              <a:avLst/>
              <a:gdLst/>
              <a:ahLst/>
              <a:cxnLst/>
              <a:rect l="l" t="t" r="r" b="b"/>
              <a:pathLst>
                <a:path w="283844" h="165735">
                  <a:moveTo>
                    <a:pt x="0" y="41399"/>
                  </a:moveTo>
                  <a:lnTo>
                    <a:pt x="200999" y="41399"/>
                  </a:lnTo>
                  <a:lnTo>
                    <a:pt x="200999" y="0"/>
                  </a:lnTo>
                  <a:lnTo>
                    <a:pt x="283799" y="82799"/>
                  </a:lnTo>
                  <a:lnTo>
                    <a:pt x="200999" y="165599"/>
                  </a:lnTo>
                  <a:lnTo>
                    <a:pt x="200999" y="124199"/>
                  </a:lnTo>
                  <a:lnTo>
                    <a:pt x="0" y="124199"/>
                  </a:lnTo>
                  <a:lnTo>
                    <a:pt x="0" y="4139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23163" y="2060812"/>
            <a:ext cx="670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58332" y="3027987"/>
            <a:ext cx="815340" cy="175260"/>
            <a:chOff x="5558332" y="3027987"/>
            <a:chExt cx="815340" cy="175260"/>
          </a:xfrm>
        </p:grpSpPr>
        <p:sp>
          <p:nvSpPr>
            <p:cNvPr id="11" name="object 11"/>
            <p:cNvSpPr/>
            <p:nvPr/>
          </p:nvSpPr>
          <p:spPr>
            <a:xfrm>
              <a:off x="5563094" y="3032749"/>
              <a:ext cx="805815" cy="165735"/>
            </a:xfrm>
            <a:custGeom>
              <a:avLst/>
              <a:gdLst/>
              <a:ahLst/>
              <a:cxnLst/>
              <a:rect l="l" t="t" r="r" b="b"/>
              <a:pathLst>
                <a:path w="805814" h="165735">
                  <a:moveTo>
                    <a:pt x="679176" y="165599"/>
                  </a:moveTo>
                  <a:lnTo>
                    <a:pt x="679176" y="124199"/>
                  </a:lnTo>
                  <a:lnTo>
                    <a:pt x="0" y="124199"/>
                  </a:lnTo>
                  <a:lnTo>
                    <a:pt x="0" y="41399"/>
                  </a:lnTo>
                  <a:lnTo>
                    <a:pt x="679176" y="41399"/>
                  </a:lnTo>
                  <a:lnTo>
                    <a:pt x="679176" y="0"/>
                  </a:lnTo>
                  <a:lnTo>
                    <a:pt x="805199" y="82799"/>
                  </a:lnTo>
                  <a:lnTo>
                    <a:pt x="679176" y="1655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63094" y="3032749"/>
              <a:ext cx="805815" cy="165735"/>
            </a:xfrm>
            <a:custGeom>
              <a:avLst/>
              <a:gdLst/>
              <a:ahLst/>
              <a:cxnLst/>
              <a:rect l="l" t="t" r="r" b="b"/>
              <a:pathLst>
                <a:path w="805814" h="165735">
                  <a:moveTo>
                    <a:pt x="0" y="41399"/>
                  </a:moveTo>
                  <a:lnTo>
                    <a:pt x="679176" y="41399"/>
                  </a:lnTo>
                  <a:lnTo>
                    <a:pt x="679176" y="0"/>
                  </a:lnTo>
                  <a:lnTo>
                    <a:pt x="805199" y="82799"/>
                  </a:lnTo>
                  <a:lnTo>
                    <a:pt x="679176" y="165599"/>
                  </a:lnTo>
                  <a:lnTo>
                    <a:pt x="679176" y="124199"/>
                  </a:lnTo>
                  <a:lnTo>
                    <a:pt x="0" y="124199"/>
                  </a:lnTo>
                  <a:lnTo>
                    <a:pt x="0" y="4139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73363" y="2761850"/>
            <a:ext cx="709930" cy="708025"/>
          </a:xfrm>
          <a:prstGeom prst="rect">
            <a:avLst/>
          </a:prstGeom>
          <a:solidFill>
            <a:srgbClr val="B3A77D"/>
          </a:solidFill>
          <a:ln w="9524">
            <a:solidFill>
              <a:srgbClr val="685D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65301" y="3027987"/>
            <a:ext cx="419100" cy="175260"/>
            <a:chOff x="7565301" y="3027987"/>
            <a:chExt cx="419100" cy="175260"/>
          </a:xfrm>
        </p:grpSpPr>
        <p:sp>
          <p:nvSpPr>
            <p:cNvPr id="15" name="object 15"/>
            <p:cNvSpPr/>
            <p:nvPr/>
          </p:nvSpPr>
          <p:spPr>
            <a:xfrm>
              <a:off x="7570063" y="3032749"/>
              <a:ext cx="409575" cy="165735"/>
            </a:xfrm>
            <a:custGeom>
              <a:avLst/>
              <a:gdLst/>
              <a:ahLst/>
              <a:cxnLst/>
              <a:rect l="l" t="t" r="r" b="b"/>
              <a:pathLst>
                <a:path w="409575" h="165735">
                  <a:moveTo>
                    <a:pt x="283476" y="165599"/>
                  </a:moveTo>
                  <a:lnTo>
                    <a:pt x="283476" y="124199"/>
                  </a:lnTo>
                  <a:lnTo>
                    <a:pt x="0" y="124199"/>
                  </a:lnTo>
                  <a:lnTo>
                    <a:pt x="0" y="41399"/>
                  </a:lnTo>
                  <a:lnTo>
                    <a:pt x="283476" y="41399"/>
                  </a:lnTo>
                  <a:lnTo>
                    <a:pt x="283476" y="0"/>
                  </a:lnTo>
                  <a:lnTo>
                    <a:pt x="409499" y="82799"/>
                  </a:lnTo>
                  <a:lnTo>
                    <a:pt x="283476" y="1655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70063" y="3032749"/>
              <a:ext cx="409575" cy="165735"/>
            </a:xfrm>
            <a:custGeom>
              <a:avLst/>
              <a:gdLst/>
              <a:ahLst/>
              <a:cxnLst/>
              <a:rect l="l" t="t" r="r" b="b"/>
              <a:pathLst>
                <a:path w="409575" h="165735">
                  <a:moveTo>
                    <a:pt x="0" y="41399"/>
                  </a:moveTo>
                  <a:lnTo>
                    <a:pt x="283476" y="41399"/>
                  </a:lnTo>
                  <a:lnTo>
                    <a:pt x="283476" y="0"/>
                  </a:lnTo>
                  <a:lnTo>
                    <a:pt x="409499" y="82799"/>
                  </a:lnTo>
                  <a:lnTo>
                    <a:pt x="283476" y="165599"/>
                  </a:lnTo>
                  <a:lnTo>
                    <a:pt x="283476" y="124199"/>
                  </a:lnTo>
                  <a:lnTo>
                    <a:pt x="0" y="124199"/>
                  </a:lnTo>
                  <a:lnTo>
                    <a:pt x="0" y="4139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19663" y="2827763"/>
            <a:ext cx="647700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Seen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400" spc="60" dirty="0">
                <a:latin typeface="Arial"/>
                <a:cs typeface="Arial"/>
              </a:rPr>
              <a:t>Normal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350" y="2898072"/>
            <a:ext cx="573225" cy="7670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350" y="3838950"/>
            <a:ext cx="573225" cy="6519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7175" y="2700975"/>
            <a:ext cx="573225" cy="7073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49200" y="2700975"/>
            <a:ext cx="573224" cy="70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75" y="202886"/>
            <a:ext cx="758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287" y="879426"/>
            <a:ext cx="812736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Unsupervised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anomaly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detection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computer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vision: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Whether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machine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learning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model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able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tell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testing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image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same 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class </a:t>
            </a: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(distribution)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training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4087" y="3211274"/>
            <a:ext cx="709930" cy="708025"/>
          </a:xfrm>
          <a:prstGeom prst="rect">
            <a:avLst/>
          </a:prstGeom>
          <a:solidFill>
            <a:srgbClr val="B3A77D"/>
          </a:solidFill>
          <a:ln w="9524">
            <a:solidFill>
              <a:srgbClr val="685D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1513" y="2078175"/>
            <a:ext cx="759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Training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2200" y="3477412"/>
            <a:ext cx="293370" cy="175260"/>
            <a:chOff x="1772200" y="3477412"/>
            <a:chExt cx="293370" cy="175260"/>
          </a:xfrm>
        </p:grpSpPr>
        <p:sp>
          <p:nvSpPr>
            <p:cNvPr id="7" name="object 7"/>
            <p:cNvSpPr/>
            <p:nvPr/>
          </p:nvSpPr>
          <p:spPr>
            <a:xfrm>
              <a:off x="1776963" y="3482175"/>
              <a:ext cx="283845" cy="165735"/>
            </a:xfrm>
            <a:custGeom>
              <a:avLst/>
              <a:gdLst/>
              <a:ahLst/>
              <a:cxnLst/>
              <a:rect l="l" t="t" r="r" b="b"/>
              <a:pathLst>
                <a:path w="283844" h="165735">
                  <a:moveTo>
                    <a:pt x="200999" y="165599"/>
                  </a:moveTo>
                  <a:lnTo>
                    <a:pt x="200999" y="124199"/>
                  </a:lnTo>
                  <a:lnTo>
                    <a:pt x="0" y="124199"/>
                  </a:lnTo>
                  <a:lnTo>
                    <a:pt x="0" y="41399"/>
                  </a:lnTo>
                  <a:lnTo>
                    <a:pt x="200999" y="41399"/>
                  </a:lnTo>
                  <a:lnTo>
                    <a:pt x="200999" y="0"/>
                  </a:lnTo>
                  <a:lnTo>
                    <a:pt x="283799" y="82799"/>
                  </a:lnTo>
                  <a:lnTo>
                    <a:pt x="200999" y="1655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6963" y="3482175"/>
              <a:ext cx="283845" cy="165735"/>
            </a:xfrm>
            <a:custGeom>
              <a:avLst/>
              <a:gdLst/>
              <a:ahLst/>
              <a:cxnLst/>
              <a:rect l="l" t="t" r="r" b="b"/>
              <a:pathLst>
                <a:path w="283844" h="165735">
                  <a:moveTo>
                    <a:pt x="0" y="41399"/>
                  </a:moveTo>
                  <a:lnTo>
                    <a:pt x="200999" y="41399"/>
                  </a:lnTo>
                  <a:lnTo>
                    <a:pt x="200999" y="0"/>
                  </a:lnTo>
                  <a:lnTo>
                    <a:pt x="283799" y="82799"/>
                  </a:lnTo>
                  <a:lnTo>
                    <a:pt x="200999" y="165599"/>
                  </a:lnTo>
                  <a:lnTo>
                    <a:pt x="200999" y="124199"/>
                  </a:lnTo>
                  <a:lnTo>
                    <a:pt x="0" y="124199"/>
                  </a:lnTo>
                  <a:lnTo>
                    <a:pt x="0" y="4139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23163" y="2060812"/>
            <a:ext cx="670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58332" y="3027987"/>
            <a:ext cx="815340" cy="175260"/>
            <a:chOff x="5558332" y="3027987"/>
            <a:chExt cx="815340" cy="175260"/>
          </a:xfrm>
        </p:grpSpPr>
        <p:sp>
          <p:nvSpPr>
            <p:cNvPr id="11" name="object 11"/>
            <p:cNvSpPr/>
            <p:nvPr/>
          </p:nvSpPr>
          <p:spPr>
            <a:xfrm>
              <a:off x="5563094" y="3032749"/>
              <a:ext cx="805815" cy="165735"/>
            </a:xfrm>
            <a:custGeom>
              <a:avLst/>
              <a:gdLst/>
              <a:ahLst/>
              <a:cxnLst/>
              <a:rect l="l" t="t" r="r" b="b"/>
              <a:pathLst>
                <a:path w="805814" h="165735">
                  <a:moveTo>
                    <a:pt x="679176" y="165599"/>
                  </a:moveTo>
                  <a:lnTo>
                    <a:pt x="679176" y="124199"/>
                  </a:lnTo>
                  <a:lnTo>
                    <a:pt x="0" y="124199"/>
                  </a:lnTo>
                  <a:lnTo>
                    <a:pt x="0" y="41399"/>
                  </a:lnTo>
                  <a:lnTo>
                    <a:pt x="679176" y="41399"/>
                  </a:lnTo>
                  <a:lnTo>
                    <a:pt x="679176" y="0"/>
                  </a:lnTo>
                  <a:lnTo>
                    <a:pt x="805199" y="82799"/>
                  </a:lnTo>
                  <a:lnTo>
                    <a:pt x="679176" y="1655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63094" y="3032749"/>
              <a:ext cx="805815" cy="165735"/>
            </a:xfrm>
            <a:custGeom>
              <a:avLst/>
              <a:gdLst/>
              <a:ahLst/>
              <a:cxnLst/>
              <a:rect l="l" t="t" r="r" b="b"/>
              <a:pathLst>
                <a:path w="805814" h="165735">
                  <a:moveTo>
                    <a:pt x="0" y="41399"/>
                  </a:moveTo>
                  <a:lnTo>
                    <a:pt x="679176" y="41399"/>
                  </a:lnTo>
                  <a:lnTo>
                    <a:pt x="679176" y="0"/>
                  </a:lnTo>
                  <a:lnTo>
                    <a:pt x="805199" y="82799"/>
                  </a:lnTo>
                  <a:lnTo>
                    <a:pt x="679176" y="165599"/>
                  </a:lnTo>
                  <a:lnTo>
                    <a:pt x="679176" y="124199"/>
                  </a:lnTo>
                  <a:lnTo>
                    <a:pt x="0" y="124199"/>
                  </a:lnTo>
                  <a:lnTo>
                    <a:pt x="0" y="4139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73363" y="2761850"/>
            <a:ext cx="709930" cy="708025"/>
          </a:xfrm>
          <a:prstGeom prst="rect">
            <a:avLst/>
          </a:prstGeom>
          <a:solidFill>
            <a:srgbClr val="B3A77D"/>
          </a:solidFill>
          <a:ln w="9524">
            <a:solidFill>
              <a:srgbClr val="685D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7438" y="4219974"/>
            <a:ext cx="709930" cy="708025"/>
          </a:xfrm>
          <a:prstGeom prst="rect">
            <a:avLst/>
          </a:prstGeom>
          <a:solidFill>
            <a:srgbClr val="B3A77D"/>
          </a:solidFill>
          <a:ln w="9524">
            <a:solidFill>
              <a:srgbClr val="685D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58345" y="4486112"/>
            <a:ext cx="815340" cy="175260"/>
            <a:chOff x="5558345" y="4486112"/>
            <a:chExt cx="815340" cy="175260"/>
          </a:xfrm>
        </p:grpSpPr>
        <p:sp>
          <p:nvSpPr>
            <p:cNvPr id="16" name="object 16"/>
            <p:cNvSpPr/>
            <p:nvPr/>
          </p:nvSpPr>
          <p:spPr>
            <a:xfrm>
              <a:off x="5563107" y="4490875"/>
              <a:ext cx="805815" cy="165735"/>
            </a:xfrm>
            <a:custGeom>
              <a:avLst/>
              <a:gdLst/>
              <a:ahLst/>
              <a:cxnLst/>
              <a:rect l="l" t="t" r="r" b="b"/>
              <a:pathLst>
                <a:path w="805814" h="165735">
                  <a:moveTo>
                    <a:pt x="679176" y="165599"/>
                  </a:moveTo>
                  <a:lnTo>
                    <a:pt x="679176" y="124199"/>
                  </a:lnTo>
                  <a:lnTo>
                    <a:pt x="0" y="124199"/>
                  </a:lnTo>
                  <a:lnTo>
                    <a:pt x="0" y="41399"/>
                  </a:lnTo>
                  <a:lnTo>
                    <a:pt x="679176" y="41399"/>
                  </a:lnTo>
                  <a:lnTo>
                    <a:pt x="679176" y="0"/>
                  </a:lnTo>
                  <a:lnTo>
                    <a:pt x="805199" y="82799"/>
                  </a:lnTo>
                  <a:lnTo>
                    <a:pt x="679176" y="16559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63107" y="4490875"/>
              <a:ext cx="805815" cy="165735"/>
            </a:xfrm>
            <a:custGeom>
              <a:avLst/>
              <a:gdLst/>
              <a:ahLst/>
              <a:cxnLst/>
              <a:rect l="l" t="t" r="r" b="b"/>
              <a:pathLst>
                <a:path w="805814" h="165735">
                  <a:moveTo>
                    <a:pt x="0" y="41399"/>
                  </a:moveTo>
                  <a:lnTo>
                    <a:pt x="679176" y="41399"/>
                  </a:lnTo>
                  <a:lnTo>
                    <a:pt x="679176" y="0"/>
                  </a:lnTo>
                  <a:lnTo>
                    <a:pt x="805199" y="82799"/>
                  </a:lnTo>
                  <a:lnTo>
                    <a:pt x="679176" y="165599"/>
                  </a:lnTo>
                  <a:lnTo>
                    <a:pt x="679176" y="124199"/>
                  </a:lnTo>
                  <a:lnTo>
                    <a:pt x="0" y="124199"/>
                  </a:lnTo>
                  <a:lnTo>
                    <a:pt x="0" y="41399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565301" y="3027987"/>
            <a:ext cx="419100" cy="175260"/>
            <a:chOff x="7565301" y="3027987"/>
            <a:chExt cx="419100" cy="175260"/>
          </a:xfrm>
        </p:grpSpPr>
        <p:sp>
          <p:nvSpPr>
            <p:cNvPr id="19" name="object 19"/>
            <p:cNvSpPr/>
            <p:nvPr/>
          </p:nvSpPr>
          <p:spPr>
            <a:xfrm>
              <a:off x="7570063" y="3032749"/>
              <a:ext cx="409575" cy="165735"/>
            </a:xfrm>
            <a:custGeom>
              <a:avLst/>
              <a:gdLst/>
              <a:ahLst/>
              <a:cxnLst/>
              <a:rect l="l" t="t" r="r" b="b"/>
              <a:pathLst>
                <a:path w="409575" h="165735">
                  <a:moveTo>
                    <a:pt x="283476" y="165599"/>
                  </a:moveTo>
                  <a:lnTo>
                    <a:pt x="283476" y="124199"/>
                  </a:lnTo>
                  <a:lnTo>
                    <a:pt x="0" y="124199"/>
                  </a:lnTo>
                  <a:lnTo>
                    <a:pt x="0" y="41399"/>
                  </a:lnTo>
                  <a:lnTo>
                    <a:pt x="283476" y="41399"/>
                  </a:lnTo>
                  <a:lnTo>
                    <a:pt x="283476" y="0"/>
                  </a:lnTo>
                  <a:lnTo>
                    <a:pt x="409499" y="82799"/>
                  </a:lnTo>
                  <a:lnTo>
                    <a:pt x="283476" y="1655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70063" y="3032749"/>
              <a:ext cx="409575" cy="165735"/>
            </a:xfrm>
            <a:custGeom>
              <a:avLst/>
              <a:gdLst/>
              <a:ahLst/>
              <a:cxnLst/>
              <a:rect l="l" t="t" r="r" b="b"/>
              <a:pathLst>
                <a:path w="409575" h="165735">
                  <a:moveTo>
                    <a:pt x="0" y="41399"/>
                  </a:moveTo>
                  <a:lnTo>
                    <a:pt x="283476" y="41399"/>
                  </a:lnTo>
                  <a:lnTo>
                    <a:pt x="283476" y="0"/>
                  </a:lnTo>
                  <a:lnTo>
                    <a:pt x="409499" y="82799"/>
                  </a:lnTo>
                  <a:lnTo>
                    <a:pt x="283476" y="165599"/>
                  </a:lnTo>
                  <a:lnTo>
                    <a:pt x="283476" y="124199"/>
                  </a:lnTo>
                  <a:lnTo>
                    <a:pt x="0" y="124199"/>
                  </a:lnTo>
                  <a:lnTo>
                    <a:pt x="0" y="4139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448875" y="4486112"/>
            <a:ext cx="419100" cy="175260"/>
            <a:chOff x="7448875" y="4486112"/>
            <a:chExt cx="419100" cy="175260"/>
          </a:xfrm>
        </p:grpSpPr>
        <p:sp>
          <p:nvSpPr>
            <p:cNvPr id="22" name="object 22"/>
            <p:cNvSpPr/>
            <p:nvPr/>
          </p:nvSpPr>
          <p:spPr>
            <a:xfrm>
              <a:off x="7453638" y="4490875"/>
              <a:ext cx="409575" cy="165735"/>
            </a:xfrm>
            <a:custGeom>
              <a:avLst/>
              <a:gdLst/>
              <a:ahLst/>
              <a:cxnLst/>
              <a:rect l="l" t="t" r="r" b="b"/>
              <a:pathLst>
                <a:path w="409575" h="165735">
                  <a:moveTo>
                    <a:pt x="283476" y="165599"/>
                  </a:moveTo>
                  <a:lnTo>
                    <a:pt x="283476" y="124199"/>
                  </a:lnTo>
                  <a:lnTo>
                    <a:pt x="0" y="124199"/>
                  </a:lnTo>
                  <a:lnTo>
                    <a:pt x="0" y="41399"/>
                  </a:lnTo>
                  <a:lnTo>
                    <a:pt x="283476" y="41399"/>
                  </a:lnTo>
                  <a:lnTo>
                    <a:pt x="283476" y="0"/>
                  </a:lnTo>
                  <a:lnTo>
                    <a:pt x="409499" y="82799"/>
                  </a:lnTo>
                  <a:lnTo>
                    <a:pt x="283476" y="16559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53638" y="4490875"/>
              <a:ext cx="409575" cy="165735"/>
            </a:xfrm>
            <a:custGeom>
              <a:avLst/>
              <a:gdLst/>
              <a:ahLst/>
              <a:cxnLst/>
              <a:rect l="l" t="t" r="r" b="b"/>
              <a:pathLst>
                <a:path w="409575" h="165735">
                  <a:moveTo>
                    <a:pt x="0" y="41399"/>
                  </a:moveTo>
                  <a:lnTo>
                    <a:pt x="283476" y="41399"/>
                  </a:lnTo>
                  <a:lnTo>
                    <a:pt x="283476" y="0"/>
                  </a:lnTo>
                  <a:lnTo>
                    <a:pt x="409499" y="82799"/>
                  </a:lnTo>
                  <a:lnTo>
                    <a:pt x="283476" y="165599"/>
                  </a:lnTo>
                  <a:lnTo>
                    <a:pt x="283476" y="124199"/>
                  </a:lnTo>
                  <a:lnTo>
                    <a:pt x="0" y="124199"/>
                  </a:lnTo>
                  <a:lnTo>
                    <a:pt x="0" y="4139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219663" y="2827763"/>
            <a:ext cx="647700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Seen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400" spc="60" dirty="0">
                <a:latin typeface="Arial"/>
                <a:cs typeface="Arial"/>
              </a:rPr>
              <a:t>Normal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19663" y="4104898"/>
            <a:ext cx="75247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55900"/>
              </a:lnSpc>
              <a:spcBef>
                <a:spcPts val="100"/>
              </a:spcBef>
            </a:pPr>
            <a:r>
              <a:rPr sz="1400" spc="25" dirty="0">
                <a:latin typeface="Arial"/>
                <a:cs typeface="Arial"/>
              </a:rPr>
              <a:t>Unseen 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Anomaly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350" y="2898072"/>
            <a:ext cx="573225" cy="7670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350" y="3838950"/>
            <a:ext cx="573225" cy="6519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7175" y="2700975"/>
            <a:ext cx="573225" cy="70739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49200" y="2700975"/>
            <a:ext cx="573224" cy="7074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68024" y="4030650"/>
            <a:ext cx="672524" cy="8399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9550" y="4030650"/>
            <a:ext cx="709499" cy="839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781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7768590" cy="313245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Trainingset: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About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140k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human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faces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(size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64*64*3)</a:t>
            </a:r>
            <a:endParaRPr sz="1800" dirty="0">
              <a:latin typeface="Arial"/>
              <a:cs typeface="Arial"/>
            </a:endParaRPr>
          </a:p>
          <a:p>
            <a:pPr marL="379095" marR="16891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Testingset: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Another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10k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data </a:t>
            </a:r>
            <a:r>
              <a:rPr sz="1800" spc="120" dirty="0">
                <a:solidFill>
                  <a:srgbClr val="685D46"/>
                </a:solidFill>
                <a:latin typeface="Arial"/>
                <a:cs typeface="Arial"/>
              </a:rPr>
              <a:t>from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same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distributions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as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trainingset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(normal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data,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class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label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0)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along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with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10k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human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face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images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20" dirty="0">
                <a:solidFill>
                  <a:srgbClr val="685D46"/>
                </a:solidFill>
                <a:latin typeface="Arial"/>
                <a:cs typeface="Arial"/>
              </a:rPr>
              <a:t>from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other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distributions</a:t>
            </a:r>
            <a:r>
              <a:rPr sz="1800" spc="4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(anomalies,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class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label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1)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Notice: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Additional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training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data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pretrained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models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are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prohibited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Data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format: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tar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zxvf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data-bin.tar.gz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data-bin/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19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trainingset.npy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85D46"/>
              </a:buClr>
              <a:buFont typeface="Arial"/>
              <a:buChar char="○"/>
            </a:pPr>
            <a:endParaRPr sz="16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testingset.npy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3591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Method</a:t>
            </a:r>
            <a:r>
              <a:rPr spc="-220" dirty="0"/>
              <a:t> </a:t>
            </a:r>
            <a:r>
              <a:rPr spc="-30" dirty="0"/>
              <a:t>-</a:t>
            </a:r>
            <a:r>
              <a:rPr spc="-434" dirty="0"/>
              <a:t> </a:t>
            </a:r>
            <a:r>
              <a:rPr spc="-305" dirty="0"/>
              <a:t>Autoen</a:t>
            </a:r>
            <a:r>
              <a:rPr spc="-300" dirty="0"/>
              <a:t>c</a:t>
            </a:r>
            <a:r>
              <a:rPr spc="-290" dirty="0"/>
              <a:t>oder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587" y="1261562"/>
            <a:ext cx="5556824" cy="3442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087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Autoen</a:t>
            </a:r>
            <a:r>
              <a:rPr spc="-295" dirty="0"/>
              <a:t>c</a:t>
            </a:r>
            <a:r>
              <a:rPr spc="-290" dirty="0"/>
              <a:t>oder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8224520" cy="2540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When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stop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training?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Training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should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stop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when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mse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loss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converges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During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inference,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we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calculate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reconstruction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error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between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input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image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reconstructed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  <a:p>
            <a:pPr marL="379095" marR="454659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reconstruction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error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will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be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referred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685D46"/>
                </a:solidFill>
                <a:latin typeface="Arial"/>
                <a:cs typeface="Arial"/>
              </a:rPr>
              <a:t>abnormality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(anomaly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score)</a:t>
            </a:r>
            <a:endParaRPr sz="1800">
              <a:latin typeface="Arial"/>
              <a:cs typeface="Arial"/>
            </a:endParaRPr>
          </a:p>
          <a:p>
            <a:pPr marL="379095" marR="340995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685D46"/>
                </a:solidFill>
                <a:latin typeface="Arial"/>
                <a:cs typeface="Arial"/>
              </a:rPr>
              <a:t>abnormality</a:t>
            </a:r>
            <a:r>
              <a:rPr sz="18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an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image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can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be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metric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possibility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that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it’s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distribution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unseen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during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Therefore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we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use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685D46"/>
                </a:solidFill>
                <a:latin typeface="Arial"/>
                <a:cs typeface="Arial"/>
              </a:rPr>
              <a:t>abnormality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our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predicted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352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A</a:t>
            </a:r>
            <a:r>
              <a:rPr spc="-295" dirty="0"/>
              <a:t>c</a:t>
            </a:r>
            <a:r>
              <a:rPr spc="-275" dirty="0"/>
              <a:t>cura</a:t>
            </a:r>
            <a:r>
              <a:rPr spc="-310" dirty="0"/>
              <a:t>c</a:t>
            </a:r>
            <a:r>
              <a:rPr spc="-270" dirty="0"/>
              <a:t>y</a:t>
            </a:r>
            <a:r>
              <a:rPr spc="-185" dirty="0"/>
              <a:t> </a:t>
            </a:r>
            <a:r>
              <a:rPr spc="-210" dirty="0"/>
              <a:t>s</a:t>
            </a:r>
            <a:r>
              <a:rPr spc="-265" dirty="0"/>
              <a:t>c</a:t>
            </a:r>
            <a:r>
              <a:rPr spc="-280" dirty="0"/>
              <a:t>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8252459" cy="2854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Usually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we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compute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accuracy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scores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classiﬁcation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  <a:p>
            <a:pPr marL="379095" marR="622935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Here,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our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model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functions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685D46"/>
                </a:solidFill>
                <a:latin typeface="Arial"/>
                <a:cs typeface="Arial"/>
              </a:rPr>
              <a:t>sensor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685D46"/>
                </a:solidFill>
                <a:latin typeface="Arial"/>
                <a:cs typeface="Arial"/>
              </a:rPr>
              <a:t>(or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685D46"/>
                </a:solidFill>
                <a:latin typeface="Arial"/>
                <a:cs typeface="Arial"/>
              </a:rPr>
              <a:t>detector)</a:t>
            </a:r>
            <a:r>
              <a:rPr sz="1800" b="1" spc="-1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rather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than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classiﬁer</a:t>
            </a:r>
            <a:endParaRPr sz="1800">
              <a:latin typeface="Arial"/>
              <a:cs typeface="Arial"/>
            </a:endParaRPr>
          </a:p>
          <a:p>
            <a:pPr marL="379095" marR="10287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Thus,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we need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 </a:t>
            </a:r>
            <a:r>
              <a:rPr sz="1800" b="1" spc="50" dirty="0">
                <a:solidFill>
                  <a:srgbClr val="685D46"/>
                </a:solidFill>
                <a:latin typeface="Arial"/>
                <a:cs typeface="Arial"/>
              </a:rPr>
              <a:t>threshold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with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respect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 </a:t>
            </a:r>
            <a:r>
              <a:rPr sz="1800" b="1" spc="80" dirty="0">
                <a:solidFill>
                  <a:srgbClr val="685D46"/>
                </a:solidFill>
                <a:latin typeface="Arial"/>
                <a:cs typeface="Arial"/>
              </a:rPr>
              <a:t>abnormality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(usually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reconstruction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error)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determine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whether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piece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data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an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anomaly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If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we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used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accuracy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score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this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assignment,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you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would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have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try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every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possible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threshold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one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single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model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get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satisfactory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score</a:t>
            </a:r>
            <a:endParaRPr sz="1800">
              <a:latin typeface="Arial"/>
              <a:cs typeface="Arial"/>
            </a:endParaRPr>
          </a:p>
          <a:p>
            <a:pPr marL="379095" marR="123825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However,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what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we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want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685D46"/>
                </a:solidFill>
                <a:latin typeface="Arial"/>
                <a:cs typeface="Arial"/>
              </a:rPr>
              <a:t>sensor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that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gets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highest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accuracy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on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average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every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possible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threshold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E93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1118</Words>
  <Application>Microsoft Macintosh PowerPoint</Application>
  <PresentationFormat>如螢幕大小 (16:9)</PresentationFormat>
  <Paragraphs>276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Machine Learning Homework 6  Anomaly Detection</vt:lpstr>
      <vt:lpstr>Goal</vt:lpstr>
      <vt:lpstr>Goal</vt:lpstr>
      <vt:lpstr>Goal</vt:lpstr>
      <vt:lpstr>Goal</vt:lpstr>
      <vt:lpstr>Data</vt:lpstr>
      <vt:lpstr>Method - Autoencoder</vt:lpstr>
      <vt:lpstr>Autoencoder</vt:lpstr>
      <vt:lpstr>Accuracy score</vt:lpstr>
      <vt:lpstr>Which sensor is better?</vt:lpstr>
      <vt:lpstr>Metric - ROC_AUC score</vt:lpstr>
      <vt:lpstr>ROC_AUC score</vt:lpstr>
      <vt:lpstr>ROC_AUC score</vt:lpstr>
      <vt:lpstr>PowerPoint 簡報</vt:lpstr>
      <vt:lpstr>How ROC AUC is calculated</vt:lpstr>
      <vt:lpstr>How ROC AUC is calculated</vt:lpstr>
      <vt:lpstr>How ROC AUC is calculated</vt:lpstr>
      <vt:lpstr>Scoring</vt:lpstr>
      <vt:lpstr>Bonus</vt:lpstr>
      <vt:lpstr>Baseline guides</vt:lpstr>
      <vt:lpstr>Code Submission</vt:lpstr>
      <vt:lpstr>Code Submission</vt:lpstr>
      <vt:lpstr>Regulations</vt:lpstr>
      <vt:lpstr>Deadline </vt:lpstr>
      <vt:lpstr>Links</vt:lpstr>
      <vt:lpstr>Contact 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Homework 8  Anomaly Detection</dc:title>
  <cp:lastModifiedBy>詹哲愷</cp:lastModifiedBy>
  <cp:revision>12</cp:revision>
  <dcterms:created xsi:type="dcterms:W3CDTF">2022-06-11T12:56:49Z</dcterms:created>
  <dcterms:modified xsi:type="dcterms:W3CDTF">2023-05-11T07:08:08Z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