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9144000" cy="514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28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249" y="1330206"/>
            <a:ext cx="3234690" cy="2633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85D4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7272" y="1829156"/>
            <a:ext cx="598945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290200"/>
            <a:ext cx="8193500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2.01754.pdf" TargetMode="External"/><Relationship Id="rId2" Type="http://schemas.openxmlformats.org/officeDocument/2006/relationships/hyperlink" Target="https://arxiv.org/abs/1712.025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access.thecvf.com/content_CVPR_2019/papers/You_Universal_Domain_Adaptation_CVPR_2019_paper.pdf" TargetMode="External"/><Relationship Id="rId4" Type="http://schemas.openxmlformats.org/officeDocument/2006/relationships/hyperlink" Target="https://arxiv.org/abs/1802.0873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tGRCzLBWuGT3G7G87e3tZ0LQ-ivWVxA0JYlIxfV63kc/ed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4CaQ5VUF3F04XRDGXrnRQGogo89TiF8/view?usp=sharing" TargetMode="External"/><Relationship Id="rId2" Type="http://schemas.openxmlformats.org/officeDocument/2006/relationships/hyperlink" Target="https://www.kaggle.com/t/f0118381097c4435b1ca6672eda856c5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lab.research.google.com/drive/1kEgi0CqCky5hgq_9NM9D_V7X64j4w-OG?usp=shari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7735" y="3176887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5034" y="315825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144" y="10220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144" y="11744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151" y="41214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151" y="39690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7300" y="1804141"/>
            <a:ext cx="6629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Machine Learning HW</a:t>
            </a:r>
            <a:r>
              <a:rPr lang="en-US" altLang="zh-TW" spc="-300" dirty="0"/>
              <a:t>7</a:t>
            </a:r>
            <a:endParaRPr spc="-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4034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Submission</a:t>
            </a:r>
            <a:r>
              <a:rPr sz="3600" spc="-350" dirty="0"/>
              <a:t> </a:t>
            </a:r>
            <a:r>
              <a:rPr sz="3600" spc="-505" dirty="0"/>
              <a:t>Format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254576"/>
            <a:ext cx="5105400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First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line</a:t>
            </a:r>
            <a:r>
              <a:rPr sz="18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should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be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“id,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label”.</a:t>
            </a:r>
            <a:endParaRPr sz="1800">
              <a:latin typeface="Microsoft Sans Serif"/>
              <a:cs typeface="Microsoft Sans Serif"/>
            </a:endParaRPr>
          </a:p>
          <a:p>
            <a:pPr marL="379095" marR="5080" indent="-367030">
              <a:lnSpc>
                <a:spcPct val="1145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Next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100,</a:t>
            </a:r>
            <a:r>
              <a:rPr sz="18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000</a:t>
            </a:r>
            <a:r>
              <a:rPr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lines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predicted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labels </a:t>
            </a:r>
            <a:r>
              <a:rPr sz="1800" spc="-46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test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Evaluate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Metrics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=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Accuracy.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0358" y="627408"/>
            <a:ext cx="2176449" cy="40553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1977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Grades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980" y="1294519"/>
            <a:ext cx="4306570" cy="3096359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+4pt</a:t>
            </a:r>
            <a:r>
              <a:rPr sz="1700" spc="-3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666666"/>
                </a:solidFill>
                <a:latin typeface="Microsoft Sans Serif"/>
                <a:cs typeface="Microsoft Sans Serif"/>
              </a:rPr>
              <a:t>:</a:t>
            </a:r>
            <a:r>
              <a:rPr sz="1700" spc="-3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666666"/>
                </a:solidFill>
                <a:latin typeface="Microsoft Sans Serif"/>
                <a:cs typeface="Microsoft Sans Serif"/>
              </a:rPr>
              <a:t>code</a:t>
            </a:r>
            <a:r>
              <a:rPr sz="1700" spc="-3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666666"/>
                </a:solidFill>
                <a:latin typeface="Microsoft Sans Serif"/>
                <a:cs typeface="Microsoft Sans Serif"/>
              </a:rPr>
              <a:t>submission</a:t>
            </a:r>
            <a:endParaRPr sz="1700" dirty="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+1pt</a:t>
            </a:r>
            <a:r>
              <a:rPr sz="1700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666666"/>
                </a:solidFill>
                <a:latin typeface="Microsoft Sans Serif"/>
                <a:cs typeface="Microsoft Sans Serif"/>
              </a:rPr>
              <a:t>: </a:t>
            </a:r>
            <a:r>
              <a:rPr sz="1700" spc="20" dirty="0">
                <a:solidFill>
                  <a:srgbClr val="666666"/>
                </a:solidFill>
                <a:latin typeface="Microsoft Sans Serif"/>
                <a:cs typeface="Microsoft Sans Serif"/>
              </a:rPr>
              <a:t>Simple</a:t>
            </a:r>
            <a:r>
              <a:rPr sz="1700" spc="-2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public</a:t>
            </a:r>
            <a:r>
              <a:rPr sz="1700" spc="-2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baseline</a:t>
            </a:r>
            <a:r>
              <a:rPr sz="1700" spc="-2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666666"/>
                </a:solidFill>
                <a:latin typeface="Microsoft Sans Serif"/>
                <a:cs typeface="Microsoft Sans Serif"/>
              </a:rPr>
              <a:t>(</a:t>
            </a:r>
            <a:r>
              <a:rPr lang="en-US" altLang="zh-TW" sz="1700" spc="-5" dirty="0">
                <a:solidFill>
                  <a:srgbClr val="666666"/>
                </a:solidFill>
                <a:latin typeface="Microsoft Sans Serif"/>
                <a:cs typeface="Microsoft Sans Serif"/>
              </a:rPr>
              <a:t>0.47348</a:t>
            </a:r>
            <a:r>
              <a:rPr sz="1700" spc="-5" dirty="0">
                <a:solidFill>
                  <a:srgbClr val="666666"/>
                </a:solidFill>
                <a:latin typeface="Microsoft Sans Serif"/>
                <a:cs typeface="Microsoft Sans Serif"/>
              </a:rPr>
              <a:t>)</a:t>
            </a:r>
            <a:endParaRPr sz="1700" dirty="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+1pt</a:t>
            </a:r>
            <a:r>
              <a:rPr sz="1700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666666"/>
                </a:solidFill>
                <a:latin typeface="Microsoft Sans Serif"/>
                <a:cs typeface="Microsoft Sans Serif"/>
              </a:rPr>
              <a:t>: </a:t>
            </a:r>
            <a:r>
              <a:rPr sz="1700" spc="20" dirty="0">
                <a:solidFill>
                  <a:srgbClr val="666666"/>
                </a:solidFill>
                <a:latin typeface="Microsoft Sans Serif"/>
                <a:cs typeface="Microsoft Sans Serif"/>
              </a:rPr>
              <a:t>Simple</a:t>
            </a:r>
            <a:r>
              <a:rPr sz="1700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private</a:t>
            </a:r>
            <a:r>
              <a:rPr sz="1700" spc="-2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baseline</a:t>
            </a:r>
            <a:endParaRPr sz="17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6666"/>
              </a:buClr>
              <a:buFont typeface="Arial MT"/>
              <a:buChar char="●"/>
            </a:pPr>
            <a:endParaRPr sz="23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371475" algn="l"/>
              </a:tabLst>
            </a:pPr>
            <a:r>
              <a:rPr sz="1700" spc="-675" dirty="0">
                <a:solidFill>
                  <a:srgbClr val="666666"/>
                </a:solidFill>
                <a:latin typeface="Arial MT"/>
                <a:cs typeface="Arial MT"/>
              </a:rPr>
              <a:t>●	</a:t>
            </a:r>
            <a:r>
              <a:rPr sz="1700" dirty="0">
                <a:solidFill>
                  <a:srgbClr val="93C47D"/>
                </a:solidFill>
                <a:latin typeface="Microsoft Sans Serif"/>
                <a:cs typeface="Microsoft Sans Serif"/>
              </a:rPr>
              <a:t>+1</a:t>
            </a:r>
            <a:r>
              <a:rPr sz="1700" spc="-20" dirty="0">
                <a:solidFill>
                  <a:srgbClr val="93C47D"/>
                </a:solidFill>
                <a:latin typeface="Microsoft Sans Serif"/>
                <a:cs typeface="Microsoft Sans Serif"/>
              </a:rPr>
              <a:t> : </a:t>
            </a:r>
            <a:r>
              <a:rPr sz="1700" spc="80" dirty="0">
                <a:solidFill>
                  <a:srgbClr val="93C47D"/>
                </a:solidFill>
                <a:latin typeface="Microsoft Sans Serif"/>
                <a:cs typeface="Microsoft Sans Serif"/>
              </a:rPr>
              <a:t>Medium</a:t>
            </a:r>
            <a:r>
              <a:rPr sz="1700" spc="-20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93C47D"/>
                </a:solidFill>
                <a:latin typeface="Microsoft Sans Serif"/>
                <a:cs typeface="Microsoft Sans Serif"/>
              </a:rPr>
              <a:t>public</a:t>
            </a:r>
            <a:r>
              <a:rPr sz="1700" spc="15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baseline</a:t>
            </a:r>
            <a:r>
              <a:rPr sz="1700" spc="-2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666666"/>
                </a:solidFill>
                <a:latin typeface="Microsoft Sans Serif"/>
                <a:cs typeface="Microsoft Sans Serif"/>
              </a:rPr>
              <a:t>(0.59980)</a:t>
            </a:r>
            <a:endParaRPr sz="17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71475" algn="l"/>
              </a:tabLst>
            </a:pPr>
            <a:r>
              <a:rPr sz="1700" spc="-675" dirty="0">
                <a:solidFill>
                  <a:srgbClr val="666666"/>
                </a:solidFill>
                <a:latin typeface="Arial MT"/>
                <a:cs typeface="Arial MT"/>
              </a:rPr>
              <a:t>●	</a:t>
            </a:r>
            <a:r>
              <a:rPr sz="1700" dirty="0">
                <a:solidFill>
                  <a:srgbClr val="93C47D"/>
                </a:solidFill>
                <a:latin typeface="Microsoft Sans Serif"/>
                <a:cs typeface="Microsoft Sans Serif"/>
              </a:rPr>
              <a:t>+1</a:t>
            </a:r>
            <a:r>
              <a:rPr sz="1700" spc="-25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93C47D"/>
                </a:solidFill>
                <a:latin typeface="Microsoft Sans Serif"/>
                <a:cs typeface="Microsoft Sans Serif"/>
              </a:rPr>
              <a:t>: </a:t>
            </a:r>
            <a:r>
              <a:rPr sz="1700" spc="80" dirty="0">
                <a:solidFill>
                  <a:srgbClr val="93C47D"/>
                </a:solidFill>
                <a:latin typeface="Microsoft Sans Serif"/>
                <a:cs typeface="Microsoft Sans Serif"/>
              </a:rPr>
              <a:t>Medium</a:t>
            </a:r>
            <a:r>
              <a:rPr sz="1700" spc="-20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93C47D"/>
                </a:solidFill>
                <a:latin typeface="Microsoft Sans Serif"/>
                <a:cs typeface="Microsoft Sans Serif"/>
              </a:rPr>
              <a:t>private</a:t>
            </a:r>
            <a:r>
              <a:rPr sz="1700" spc="5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baseline</a:t>
            </a:r>
            <a:endParaRPr sz="17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buClr>
                <a:srgbClr val="666666"/>
              </a:buClr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dirty="0">
                <a:solidFill>
                  <a:srgbClr val="FF9900"/>
                </a:solidFill>
                <a:latin typeface="Microsoft Sans Serif"/>
                <a:cs typeface="Microsoft Sans Serif"/>
              </a:rPr>
              <a:t>+</a:t>
            </a:r>
            <a:r>
              <a:rPr lang="en-US" altLang="zh-TW" sz="1700" dirty="0">
                <a:solidFill>
                  <a:srgbClr val="FF9900"/>
                </a:solidFill>
                <a:latin typeface="Microsoft Sans Serif"/>
                <a:cs typeface="Microsoft Sans Serif"/>
              </a:rPr>
              <a:t>1</a:t>
            </a:r>
            <a:r>
              <a:rPr sz="1700" spc="-20" dirty="0">
                <a:solidFill>
                  <a:srgbClr val="FF9900"/>
                </a:solidFill>
                <a:latin typeface="Microsoft Sans Serif"/>
                <a:cs typeface="Microsoft Sans Serif"/>
              </a:rPr>
              <a:t> : </a:t>
            </a:r>
            <a:r>
              <a:rPr sz="1700" spc="30" dirty="0">
                <a:solidFill>
                  <a:srgbClr val="FF9900"/>
                </a:solidFill>
                <a:latin typeface="Microsoft Sans Serif"/>
                <a:cs typeface="Microsoft Sans Serif"/>
              </a:rPr>
              <a:t>Strong</a:t>
            </a:r>
            <a:r>
              <a:rPr sz="1700" spc="-2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FF9900"/>
                </a:solidFill>
                <a:latin typeface="Microsoft Sans Serif"/>
                <a:cs typeface="Microsoft Sans Serif"/>
              </a:rPr>
              <a:t>public</a:t>
            </a:r>
            <a:r>
              <a:rPr sz="1700" spc="15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baseline</a:t>
            </a:r>
            <a:r>
              <a:rPr sz="1700" spc="-1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666666"/>
                </a:solidFill>
                <a:latin typeface="Microsoft Sans Serif"/>
                <a:cs typeface="Microsoft Sans Serif"/>
              </a:rPr>
              <a:t>(</a:t>
            </a:r>
            <a:r>
              <a:rPr lang="en-US" altLang="zh-TW" sz="1700" spc="-5" dirty="0">
                <a:solidFill>
                  <a:srgbClr val="666666"/>
                </a:solidFill>
                <a:latin typeface="Microsoft Sans Serif"/>
                <a:cs typeface="Microsoft Sans Serif"/>
              </a:rPr>
              <a:t>0.70624</a:t>
            </a:r>
            <a:r>
              <a:rPr sz="1700" spc="-5" dirty="0">
                <a:solidFill>
                  <a:srgbClr val="666666"/>
                </a:solidFill>
                <a:latin typeface="Microsoft Sans Serif"/>
                <a:cs typeface="Microsoft Sans Serif"/>
              </a:rPr>
              <a:t>)</a:t>
            </a:r>
            <a:endParaRPr sz="1700" dirty="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spcBef>
                <a:spcPts val="285"/>
              </a:spcBef>
              <a:buClr>
                <a:srgbClr val="666666"/>
              </a:buClr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dirty="0">
                <a:solidFill>
                  <a:srgbClr val="FF9900"/>
                </a:solidFill>
                <a:latin typeface="Microsoft Sans Serif"/>
                <a:cs typeface="Microsoft Sans Serif"/>
              </a:rPr>
              <a:t>+</a:t>
            </a:r>
            <a:r>
              <a:rPr lang="en-US" altLang="zh-TW" sz="1700" dirty="0">
                <a:solidFill>
                  <a:srgbClr val="FF9900"/>
                </a:solidFill>
                <a:latin typeface="Microsoft Sans Serif"/>
                <a:cs typeface="Microsoft Sans Serif"/>
              </a:rPr>
              <a:t>1</a:t>
            </a:r>
            <a:r>
              <a:rPr sz="1700" spc="-20" dirty="0">
                <a:solidFill>
                  <a:srgbClr val="FF9900"/>
                </a:solidFill>
                <a:latin typeface="Microsoft Sans Serif"/>
                <a:cs typeface="Microsoft Sans Serif"/>
              </a:rPr>
              <a:t> : </a:t>
            </a:r>
            <a:r>
              <a:rPr sz="1700" spc="30" dirty="0">
                <a:solidFill>
                  <a:srgbClr val="FF9900"/>
                </a:solidFill>
                <a:latin typeface="Microsoft Sans Serif"/>
                <a:cs typeface="Microsoft Sans Serif"/>
              </a:rPr>
              <a:t>Strong</a:t>
            </a:r>
            <a:r>
              <a:rPr sz="1700" spc="-2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FF9900"/>
                </a:solidFill>
                <a:latin typeface="Microsoft Sans Serif"/>
                <a:cs typeface="Microsoft Sans Serif"/>
              </a:rPr>
              <a:t>private</a:t>
            </a:r>
            <a:r>
              <a:rPr sz="1700" spc="15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baseline</a:t>
            </a:r>
            <a:endParaRPr sz="17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6666"/>
              </a:buClr>
            </a:pPr>
            <a:endParaRPr sz="23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3577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Baseline Guides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980" y="1180619"/>
            <a:ext cx="7581265" cy="3338862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Simple</a:t>
            </a:r>
            <a:r>
              <a:rPr sz="17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Basline</a:t>
            </a:r>
            <a:r>
              <a:rPr sz="17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(2pts,</a:t>
            </a:r>
            <a:r>
              <a:rPr sz="17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685D46"/>
                </a:solidFill>
                <a:latin typeface="Microsoft Sans Serif"/>
                <a:cs typeface="Microsoft Sans Serif"/>
              </a:rPr>
              <a:t>acc</a:t>
            </a:r>
            <a:r>
              <a:rPr sz="1500" dirty="0">
                <a:solidFill>
                  <a:srgbClr val="999999"/>
                </a:solidFill>
                <a:latin typeface="Arial MT"/>
                <a:cs typeface="Arial MT"/>
              </a:rPr>
              <a:t>≥</a:t>
            </a:r>
            <a:r>
              <a:rPr lang="en-US" altLang="zh-TW" sz="1500" dirty="0">
                <a:solidFill>
                  <a:srgbClr val="999999"/>
                </a:solidFill>
                <a:latin typeface="Arial MT"/>
                <a:cs typeface="Arial MT"/>
              </a:rPr>
              <a:t>0.47348</a:t>
            </a:r>
            <a:r>
              <a:rPr sz="1700" dirty="0">
                <a:solidFill>
                  <a:srgbClr val="685D46"/>
                </a:solidFill>
                <a:latin typeface="Microsoft Sans Serif"/>
                <a:cs typeface="Microsoft Sans Serif"/>
              </a:rPr>
              <a:t>,</a:t>
            </a:r>
            <a:r>
              <a:rPr sz="17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&lt;</a:t>
            </a:r>
            <a:r>
              <a:rPr sz="17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1hour)</a:t>
            </a:r>
            <a:endParaRPr sz="1700" dirty="0">
              <a:latin typeface="Microsoft Sans Serif"/>
              <a:cs typeface="Microsoft Sans Serif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Font typeface="Arial MT"/>
              <a:buChar char="○"/>
              <a:tabLst>
                <a:tab pos="828675" algn="l"/>
                <a:tab pos="829310" algn="l"/>
              </a:tabLst>
            </a:pPr>
            <a:r>
              <a:rPr sz="17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Just</a:t>
            </a:r>
            <a:r>
              <a:rPr sz="17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run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submit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answer.</a:t>
            </a:r>
            <a:endParaRPr sz="1700" dirty="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○"/>
            </a:pPr>
            <a:endParaRPr sz="2300" dirty="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80" dirty="0">
                <a:solidFill>
                  <a:srgbClr val="93C47D"/>
                </a:solidFill>
                <a:latin typeface="Microsoft Sans Serif"/>
                <a:cs typeface="Microsoft Sans Serif"/>
              </a:rPr>
              <a:t>Medium</a:t>
            </a:r>
            <a:r>
              <a:rPr sz="1700" spc="-20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93C47D"/>
                </a:solidFill>
                <a:latin typeface="Microsoft Sans Serif"/>
                <a:cs typeface="Microsoft Sans Serif"/>
              </a:rPr>
              <a:t>Baseline</a:t>
            </a:r>
            <a:r>
              <a:rPr sz="1700" spc="-15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93C47D"/>
                </a:solidFill>
                <a:latin typeface="Microsoft Sans Serif"/>
                <a:cs typeface="Microsoft Sans Serif"/>
              </a:rPr>
              <a:t>(2</a:t>
            </a:r>
            <a:r>
              <a:rPr sz="1700" spc="-20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93C47D"/>
                </a:solidFill>
                <a:latin typeface="Microsoft Sans Serif"/>
                <a:cs typeface="Microsoft Sans Serif"/>
              </a:rPr>
              <a:t>pts,</a:t>
            </a:r>
            <a:r>
              <a:rPr sz="1700" spc="-15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93C47D"/>
                </a:solidFill>
                <a:latin typeface="Microsoft Sans Serif"/>
                <a:cs typeface="Microsoft Sans Serif"/>
              </a:rPr>
              <a:t>acc</a:t>
            </a:r>
            <a:r>
              <a:rPr sz="1500" dirty="0">
                <a:solidFill>
                  <a:srgbClr val="B6D7A8"/>
                </a:solidFill>
                <a:latin typeface="Arial MT"/>
                <a:cs typeface="Arial MT"/>
              </a:rPr>
              <a:t>≥</a:t>
            </a:r>
            <a:r>
              <a:rPr sz="1700" dirty="0">
                <a:solidFill>
                  <a:srgbClr val="93C47D"/>
                </a:solidFill>
                <a:latin typeface="Microsoft Sans Serif"/>
                <a:cs typeface="Microsoft Sans Serif"/>
              </a:rPr>
              <a:t>0.59980,</a:t>
            </a:r>
            <a:r>
              <a:rPr sz="1700" spc="-20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93C47D"/>
                </a:solidFill>
                <a:latin typeface="Microsoft Sans Serif"/>
                <a:cs typeface="Microsoft Sans Serif"/>
              </a:rPr>
              <a:t>2~4</a:t>
            </a:r>
            <a:r>
              <a:rPr sz="1700" spc="-15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93C47D"/>
                </a:solidFill>
                <a:latin typeface="Microsoft Sans Serif"/>
                <a:cs typeface="Microsoft Sans Serif"/>
              </a:rPr>
              <a:t>hours)</a:t>
            </a:r>
            <a:endParaRPr sz="1700" dirty="0">
              <a:latin typeface="Microsoft Sans Serif"/>
              <a:cs typeface="Microsoft Sans Serif"/>
            </a:endParaRPr>
          </a:p>
          <a:p>
            <a:pPr marL="828675" lvl="1" indent="-359410">
              <a:lnSpc>
                <a:spcPct val="100000"/>
              </a:lnSpc>
              <a:spcBef>
                <a:spcPts val="285"/>
              </a:spcBef>
              <a:buFont typeface="Arial MT"/>
              <a:buChar char="○"/>
              <a:tabLst>
                <a:tab pos="828675" algn="l"/>
                <a:tab pos="829310" algn="l"/>
              </a:tabLst>
            </a:pPr>
            <a:r>
              <a:rPr sz="1700" spc="-25" dirty="0">
                <a:solidFill>
                  <a:srgbClr val="93C47D"/>
                </a:solidFill>
                <a:latin typeface="Microsoft Sans Serif"/>
                <a:cs typeface="Microsoft Sans Serif"/>
              </a:rPr>
              <a:t>Set</a:t>
            </a:r>
            <a:r>
              <a:rPr sz="1700" spc="-30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93C47D"/>
                </a:solidFill>
                <a:latin typeface="Microsoft Sans Serif"/>
                <a:cs typeface="Microsoft Sans Serif"/>
              </a:rPr>
              <a:t>proper</a:t>
            </a:r>
            <a:r>
              <a:rPr sz="1700" spc="-25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93C47D"/>
                </a:solidFill>
                <a:latin typeface="Microsoft Sans Serif"/>
                <a:cs typeface="Microsoft Sans Serif"/>
              </a:rPr>
              <a:t>λ</a:t>
            </a:r>
            <a:r>
              <a:rPr sz="1700" spc="-25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93C47D"/>
                </a:solidFill>
                <a:latin typeface="Microsoft Sans Serif"/>
                <a:cs typeface="Microsoft Sans Serif"/>
              </a:rPr>
              <a:t>in</a:t>
            </a:r>
            <a:r>
              <a:rPr sz="1700" spc="-25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93C47D"/>
                </a:solidFill>
                <a:latin typeface="Microsoft Sans Serif"/>
                <a:cs typeface="Microsoft Sans Serif"/>
              </a:rPr>
              <a:t>DaNN</a:t>
            </a:r>
            <a:r>
              <a:rPr sz="1700" spc="-25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93C47D"/>
                </a:solidFill>
                <a:latin typeface="Microsoft Sans Serif"/>
                <a:cs typeface="Microsoft Sans Serif"/>
              </a:rPr>
              <a:t>algorithm.</a:t>
            </a:r>
            <a:endParaRPr sz="1700" dirty="0">
              <a:latin typeface="Microsoft Sans Serif"/>
              <a:cs typeface="Microsoft Sans Serif"/>
            </a:endParaRPr>
          </a:p>
          <a:p>
            <a:pPr marL="828675" lvl="1" indent="-359410">
              <a:lnSpc>
                <a:spcPct val="100000"/>
              </a:lnSpc>
              <a:spcBef>
                <a:spcPts val="285"/>
              </a:spcBef>
              <a:buClr>
                <a:srgbClr val="93C47D"/>
              </a:buClr>
              <a:buFont typeface="Arial MT"/>
              <a:buChar char="○"/>
              <a:tabLst>
                <a:tab pos="828675" algn="l"/>
                <a:tab pos="829310" algn="l"/>
              </a:tabLst>
            </a:pPr>
            <a:r>
              <a:rPr sz="17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Luck</a:t>
            </a:r>
            <a:r>
              <a:rPr sz="1700" spc="-10" dirty="0">
                <a:solidFill>
                  <a:srgbClr val="FF9900"/>
                </a:solidFill>
                <a:latin typeface="Microsoft Sans Serif"/>
                <a:cs typeface="Microsoft Sans Serif"/>
              </a:rPr>
              <a:t>,</a:t>
            </a:r>
            <a:r>
              <a:rPr sz="1700" spc="-3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93C47D"/>
                </a:solidFill>
                <a:latin typeface="Microsoft Sans Serif"/>
                <a:cs typeface="Microsoft Sans Serif"/>
              </a:rPr>
              <a:t>Training</a:t>
            </a:r>
            <a:r>
              <a:rPr sz="1700" spc="-25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93C47D"/>
                </a:solidFill>
                <a:latin typeface="Microsoft Sans Serif"/>
                <a:cs typeface="Microsoft Sans Serif"/>
              </a:rPr>
              <a:t>more</a:t>
            </a:r>
            <a:r>
              <a:rPr sz="1700" spc="-30" dirty="0">
                <a:solidFill>
                  <a:srgbClr val="93C47D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93C47D"/>
                </a:solidFill>
                <a:latin typeface="Microsoft Sans Serif"/>
                <a:cs typeface="Microsoft Sans Serif"/>
              </a:rPr>
              <a:t>epochs.</a:t>
            </a:r>
            <a:endParaRPr sz="1700" dirty="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○"/>
            </a:pPr>
            <a:endParaRPr sz="2300" dirty="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30" dirty="0">
                <a:solidFill>
                  <a:srgbClr val="FF9900"/>
                </a:solidFill>
                <a:latin typeface="Microsoft Sans Serif"/>
                <a:cs typeface="Microsoft Sans Serif"/>
              </a:rPr>
              <a:t>Strong</a:t>
            </a:r>
            <a:r>
              <a:rPr sz="1700" spc="-2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FF9900"/>
                </a:solidFill>
                <a:latin typeface="Microsoft Sans Serif"/>
                <a:cs typeface="Microsoft Sans Serif"/>
              </a:rPr>
              <a:t>Baseline</a:t>
            </a:r>
            <a:r>
              <a:rPr sz="1700" spc="-15" dirty="0">
                <a:solidFill>
                  <a:srgbClr val="FF9900"/>
                </a:solidFill>
                <a:latin typeface="Microsoft Sans Serif"/>
                <a:cs typeface="Microsoft Sans Serif"/>
              </a:rPr>
              <a:t> (</a:t>
            </a:r>
            <a:r>
              <a:rPr lang="en-US" altLang="zh-TW" sz="1700" spc="-15" dirty="0">
                <a:solidFill>
                  <a:srgbClr val="FF9900"/>
                </a:solidFill>
                <a:latin typeface="Microsoft Sans Serif"/>
                <a:cs typeface="Microsoft Sans Serif"/>
              </a:rPr>
              <a:t>2</a:t>
            </a:r>
            <a:r>
              <a:rPr sz="1700" spc="-2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FF9900"/>
                </a:solidFill>
                <a:latin typeface="Microsoft Sans Serif"/>
                <a:cs typeface="Microsoft Sans Serif"/>
              </a:rPr>
              <a:t>pts,</a:t>
            </a:r>
            <a:r>
              <a:rPr sz="1700" spc="-15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9900"/>
                </a:solidFill>
                <a:latin typeface="Microsoft Sans Serif"/>
                <a:cs typeface="Microsoft Sans Serif"/>
              </a:rPr>
              <a:t>acc</a:t>
            </a:r>
            <a:r>
              <a:rPr sz="1500" dirty="0">
                <a:solidFill>
                  <a:srgbClr val="FF9900"/>
                </a:solidFill>
                <a:latin typeface="Arial MT"/>
                <a:cs typeface="Arial MT"/>
              </a:rPr>
              <a:t>≥</a:t>
            </a:r>
            <a:r>
              <a:rPr lang="en-US" altLang="zh-TW" sz="1700" dirty="0">
                <a:solidFill>
                  <a:srgbClr val="FF9900"/>
                </a:solidFill>
                <a:latin typeface="Microsoft Sans Serif"/>
                <a:cs typeface="Microsoft Sans Serif"/>
              </a:rPr>
              <a:t>0.70624</a:t>
            </a:r>
            <a:r>
              <a:rPr sz="1700" dirty="0">
                <a:solidFill>
                  <a:srgbClr val="FF9900"/>
                </a:solidFill>
                <a:latin typeface="Microsoft Sans Serif"/>
                <a:cs typeface="Microsoft Sans Serif"/>
              </a:rPr>
              <a:t>,</a:t>
            </a:r>
            <a:r>
              <a:rPr sz="1700" spc="-2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FF9900"/>
                </a:solidFill>
                <a:latin typeface="Microsoft Sans Serif"/>
                <a:cs typeface="Microsoft Sans Serif"/>
              </a:rPr>
              <a:t>5~6</a:t>
            </a:r>
            <a:r>
              <a:rPr sz="1700" spc="-15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FF9900"/>
                </a:solidFill>
                <a:latin typeface="Microsoft Sans Serif"/>
                <a:cs typeface="Microsoft Sans Serif"/>
              </a:rPr>
              <a:t>hours)</a:t>
            </a:r>
            <a:endParaRPr sz="1700" dirty="0">
              <a:latin typeface="Microsoft Sans Serif"/>
              <a:cs typeface="Microsoft Sans Serif"/>
            </a:endParaRPr>
          </a:p>
          <a:p>
            <a:pPr marL="828675" marR="5080" lvl="1" indent="-359410">
              <a:lnSpc>
                <a:spcPct val="113999"/>
              </a:lnSpc>
              <a:buFont typeface="Arial MT"/>
              <a:buChar char="○"/>
              <a:tabLst>
                <a:tab pos="828675" algn="l"/>
                <a:tab pos="829310" algn="l"/>
              </a:tabLst>
            </a:pPr>
            <a:r>
              <a:rPr sz="1700" spc="-5" dirty="0">
                <a:solidFill>
                  <a:srgbClr val="FF9900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FF9900"/>
                </a:solidFill>
                <a:latin typeface="Microsoft Sans Serif"/>
                <a:cs typeface="Microsoft Sans Serif"/>
              </a:rPr>
              <a:t>Test</a:t>
            </a:r>
            <a:r>
              <a:rPr sz="1700" spc="-1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FF9900"/>
                </a:solidFill>
                <a:latin typeface="Microsoft Sans Serif"/>
                <a:cs typeface="Microsoft Sans Serif"/>
              </a:rPr>
              <a:t>data</a:t>
            </a:r>
            <a:r>
              <a:rPr sz="1700" spc="-1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FF9900"/>
                </a:solidFill>
                <a:latin typeface="Microsoft Sans Serif"/>
                <a:cs typeface="Microsoft Sans Serif"/>
              </a:rPr>
              <a:t>is</a:t>
            </a:r>
            <a:r>
              <a:rPr sz="1700" spc="-1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FF9900"/>
                </a:solidFill>
                <a:latin typeface="Microsoft Sans Serif"/>
                <a:cs typeface="Microsoft Sans Serif"/>
              </a:rPr>
              <a:t>label-balanced,</a:t>
            </a:r>
            <a:r>
              <a:rPr sz="1700" spc="-1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FF9900"/>
                </a:solidFill>
                <a:latin typeface="Microsoft Sans Serif"/>
                <a:cs typeface="Microsoft Sans Serif"/>
              </a:rPr>
              <a:t>can</a:t>
            </a:r>
            <a:r>
              <a:rPr sz="1700" spc="-1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FF9900"/>
                </a:solidFill>
                <a:latin typeface="Microsoft Sans Serif"/>
                <a:cs typeface="Microsoft Sans Serif"/>
              </a:rPr>
              <a:t>you</a:t>
            </a:r>
            <a:r>
              <a:rPr sz="1700" spc="-1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FF9900"/>
                </a:solidFill>
                <a:latin typeface="Microsoft Sans Serif"/>
                <a:cs typeface="Microsoft Sans Serif"/>
              </a:rPr>
              <a:t>make</a:t>
            </a:r>
            <a:r>
              <a:rPr sz="1700" spc="-1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FF9900"/>
                </a:solidFill>
                <a:latin typeface="Microsoft Sans Serif"/>
                <a:cs typeface="Microsoft Sans Serif"/>
              </a:rPr>
              <a:t>use</a:t>
            </a:r>
            <a:r>
              <a:rPr sz="1700" spc="-1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9900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FF9900"/>
                </a:solidFill>
                <a:latin typeface="Microsoft Sans Serif"/>
                <a:cs typeface="Microsoft Sans Serif"/>
              </a:rPr>
              <a:t>this</a:t>
            </a:r>
            <a:r>
              <a:rPr sz="1700" spc="-1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FF9900"/>
                </a:solidFill>
                <a:latin typeface="Microsoft Sans Serif"/>
                <a:cs typeface="Microsoft Sans Serif"/>
              </a:rPr>
              <a:t>additional </a:t>
            </a:r>
            <a:r>
              <a:rPr sz="1700" spc="-44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FF9900"/>
                </a:solidFill>
                <a:latin typeface="Microsoft Sans Serif"/>
                <a:cs typeface="Microsoft Sans Serif"/>
              </a:rPr>
              <a:t>information?</a:t>
            </a:r>
            <a:endParaRPr sz="1700" dirty="0">
              <a:latin typeface="Microsoft Sans Serif"/>
              <a:cs typeface="Microsoft Sans Serif"/>
            </a:endParaRPr>
          </a:p>
          <a:p>
            <a:pPr marL="828675" lvl="1" indent="-359410">
              <a:lnSpc>
                <a:spcPct val="100000"/>
              </a:lnSpc>
              <a:spcBef>
                <a:spcPts val="285"/>
              </a:spcBef>
              <a:buClr>
                <a:srgbClr val="FF9900"/>
              </a:buClr>
              <a:buFont typeface="Arial MT"/>
              <a:buChar char="○"/>
              <a:tabLst>
                <a:tab pos="828675" algn="l"/>
                <a:tab pos="829310" algn="l"/>
              </a:tabLst>
            </a:pPr>
            <a:r>
              <a:rPr sz="17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Luck</a:t>
            </a:r>
            <a:r>
              <a:rPr sz="1700" spc="-10" dirty="0">
                <a:solidFill>
                  <a:srgbClr val="FF9900"/>
                </a:solidFill>
                <a:latin typeface="Microsoft Sans Serif"/>
                <a:cs typeface="Microsoft Sans Serif"/>
              </a:rPr>
              <a:t>,</a:t>
            </a:r>
            <a:r>
              <a:rPr sz="1700" spc="-30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FF9900"/>
                </a:solidFill>
                <a:latin typeface="Microsoft Sans Serif"/>
                <a:cs typeface="Microsoft Sans Serif"/>
              </a:rPr>
              <a:t>Trail</a:t>
            </a:r>
            <a:r>
              <a:rPr sz="1700" spc="-25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105" dirty="0">
                <a:solidFill>
                  <a:srgbClr val="FF9900"/>
                </a:solidFill>
                <a:latin typeface="Microsoft Sans Serif"/>
                <a:cs typeface="Microsoft Sans Serif"/>
              </a:rPr>
              <a:t>&amp;</a:t>
            </a:r>
            <a:r>
              <a:rPr sz="1700" spc="-25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FF9900"/>
                </a:solidFill>
                <a:latin typeface="Microsoft Sans Serif"/>
                <a:cs typeface="Microsoft Sans Serif"/>
              </a:rPr>
              <a:t>Error</a:t>
            </a:r>
            <a:r>
              <a:rPr sz="1700" spc="-25" dirty="0">
                <a:solidFill>
                  <a:srgbClr val="FF9900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FF9900"/>
                </a:solidFill>
                <a:latin typeface="Microsoft Sans Serif"/>
                <a:cs typeface="Microsoft Sans Serif"/>
              </a:rPr>
              <a:t>:)</a:t>
            </a:r>
            <a:endParaRPr sz="17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37300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Baseline Guides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980" y="1216814"/>
            <a:ext cx="8037830" cy="3490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Boss </a:t>
            </a:r>
            <a:r>
              <a:rPr sz="17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Baseline</a:t>
            </a:r>
            <a:endParaRPr sz="2300" dirty="0">
              <a:latin typeface="Microsoft Sans Serif"/>
              <a:cs typeface="Microsoft Sans Serif"/>
            </a:endParaRPr>
          </a:p>
          <a:p>
            <a:pPr marL="828675" lvl="1" indent="-359410">
              <a:lnSpc>
                <a:spcPct val="100000"/>
              </a:lnSpc>
              <a:buFont typeface="Arial MT"/>
              <a:buChar char="○"/>
              <a:tabLst>
                <a:tab pos="828675" algn="l"/>
                <a:tab pos="829310" algn="l"/>
              </a:tabLst>
            </a:pPr>
            <a:r>
              <a:rPr lang="zh-TW" altLang="en-US" sz="17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原本台大有</a:t>
            </a:r>
            <a:r>
              <a:rPr lang="en-US" altLang="zh-TW" sz="17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boss baseline</a:t>
            </a:r>
            <a:r>
              <a:rPr lang="zh-TW" altLang="en-US" sz="17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，但是考慮到期末同學會比較忙，所以刪除，但還是提供下面方法來讓各位提升模型</a:t>
            </a:r>
            <a:r>
              <a:rPr lang="en-US" altLang="zh-TW" sz="17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performance</a:t>
            </a:r>
            <a:r>
              <a:rPr lang="zh-TW" altLang="en-US" sz="17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。</a:t>
            </a:r>
            <a:endParaRPr lang="en-US" sz="1700" spc="5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828675" lvl="1" indent="-359410">
              <a:lnSpc>
                <a:spcPct val="100000"/>
              </a:lnSpc>
              <a:buFont typeface="Arial MT"/>
              <a:buChar char="○"/>
              <a:tabLst>
                <a:tab pos="828675" algn="l"/>
                <a:tab pos="829310" algn="l"/>
              </a:tabLst>
            </a:pPr>
            <a:r>
              <a:rPr sz="17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All</a:t>
            </a:r>
            <a:r>
              <a:rPr sz="17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17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techniques</a:t>
            </a:r>
            <a:r>
              <a:rPr sz="17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you’ve</a:t>
            </a:r>
            <a:r>
              <a:rPr sz="17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FF0000"/>
                </a:solidFill>
                <a:latin typeface="Microsoft Sans Serif"/>
                <a:cs typeface="Microsoft Sans Serif"/>
              </a:rPr>
              <a:t>learned</a:t>
            </a:r>
            <a:r>
              <a:rPr sz="17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in</a:t>
            </a:r>
            <a:r>
              <a:rPr sz="17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CNN</a:t>
            </a:r>
            <a:r>
              <a:rPr lang="en-US" altLang="zh-TW" sz="17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.</a:t>
            </a:r>
            <a:endParaRPr lang="en-US" sz="1700" dirty="0">
              <a:latin typeface="Microsoft Sans Serif"/>
              <a:cs typeface="Microsoft Sans Serif"/>
            </a:endParaRPr>
          </a:p>
          <a:p>
            <a:pPr marL="1285875" lvl="2" indent="-359410">
              <a:lnSpc>
                <a:spcPct val="100000"/>
              </a:lnSpc>
              <a:spcBef>
                <a:spcPts val="285"/>
              </a:spcBef>
              <a:buFont typeface="Arial MT"/>
              <a:buChar char="■"/>
              <a:tabLst>
                <a:tab pos="1285875" algn="l"/>
                <a:tab pos="1286510" algn="l"/>
              </a:tabLst>
            </a:pPr>
            <a:r>
              <a:rPr sz="1700" dirty="0">
                <a:solidFill>
                  <a:srgbClr val="FF0000"/>
                </a:solidFill>
                <a:latin typeface="Microsoft Sans Serif"/>
                <a:cs typeface="Microsoft Sans Serif"/>
              </a:rPr>
              <a:t>Change</a:t>
            </a:r>
            <a:r>
              <a:rPr sz="17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FF0000"/>
                </a:solidFill>
                <a:latin typeface="Microsoft Sans Serif"/>
                <a:cs typeface="Microsoft Sans Serif"/>
              </a:rPr>
              <a:t>optimizer,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learning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rate,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set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lr_scheduler,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FF0000"/>
                </a:solidFill>
                <a:latin typeface="Microsoft Sans Serif"/>
                <a:cs typeface="Microsoft Sans Serif"/>
              </a:rPr>
              <a:t>etc…</a:t>
            </a:r>
            <a:endParaRPr sz="1700" dirty="0">
              <a:latin typeface="Microsoft Sans Serif"/>
              <a:cs typeface="Microsoft Sans Serif"/>
            </a:endParaRPr>
          </a:p>
          <a:p>
            <a:pPr marL="1285875" lvl="2" indent="-359410">
              <a:lnSpc>
                <a:spcPct val="100000"/>
              </a:lnSpc>
              <a:spcBef>
                <a:spcPts val="285"/>
              </a:spcBef>
              <a:buFont typeface="Arial MT"/>
              <a:buChar char="■"/>
              <a:tabLst>
                <a:tab pos="1285875" algn="l"/>
                <a:tab pos="1286510" algn="l"/>
              </a:tabLst>
            </a:pPr>
            <a:r>
              <a:rPr sz="17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Ensemble</a:t>
            </a:r>
            <a:r>
              <a:rPr sz="17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model</a:t>
            </a:r>
            <a:r>
              <a:rPr sz="17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FF0000"/>
                </a:solidFill>
                <a:latin typeface="Microsoft Sans Serif"/>
                <a:cs typeface="Microsoft Sans Serif"/>
              </a:rPr>
              <a:t>or</a:t>
            </a:r>
            <a:r>
              <a:rPr sz="17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FF0000"/>
                </a:solidFill>
                <a:latin typeface="Microsoft Sans Serif"/>
                <a:cs typeface="Microsoft Sans Serif"/>
              </a:rPr>
              <a:t>output</a:t>
            </a:r>
            <a:r>
              <a:rPr sz="17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FF0000"/>
                </a:solidFill>
                <a:latin typeface="Microsoft Sans Serif"/>
                <a:cs typeface="Microsoft Sans Serif"/>
              </a:rPr>
              <a:t>you</a:t>
            </a:r>
            <a:r>
              <a:rPr sz="17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FF0000"/>
                </a:solidFill>
                <a:latin typeface="Microsoft Sans Serif"/>
                <a:cs typeface="Microsoft Sans Serif"/>
              </a:rPr>
              <a:t>tried.</a:t>
            </a:r>
            <a:endParaRPr sz="1700" dirty="0">
              <a:latin typeface="Microsoft Sans Serif"/>
              <a:cs typeface="Microsoft Sans Serif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 MT"/>
              <a:buChar char="■"/>
            </a:pPr>
            <a:endParaRPr sz="2300" dirty="0">
              <a:latin typeface="Microsoft Sans Serif"/>
              <a:cs typeface="Microsoft Sans Serif"/>
            </a:endParaRPr>
          </a:p>
          <a:p>
            <a:pPr marL="828675" lvl="1" indent="-359410">
              <a:lnSpc>
                <a:spcPct val="100000"/>
              </a:lnSpc>
              <a:buFont typeface="Arial MT"/>
              <a:buChar char="○"/>
              <a:tabLst>
                <a:tab pos="828675" algn="l"/>
                <a:tab pos="829310" algn="l"/>
              </a:tabLst>
            </a:pPr>
            <a:r>
              <a:rPr sz="17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Implement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FF0000"/>
                </a:solidFill>
                <a:latin typeface="Microsoft Sans Serif"/>
                <a:cs typeface="Microsoft Sans Serif"/>
              </a:rPr>
              <a:t>other</a:t>
            </a:r>
            <a:r>
              <a:rPr sz="17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advanced</a:t>
            </a:r>
            <a:r>
              <a:rPr sz="17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adversarial</a:t>
            </a:r>
            <a:r>
              <a:rPr sz="17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FF0000"/>
                </a:solidFill>
                <a:latin typeface="Microsoft Sans Serif"/>
                <a:cs typeface="Microsoft Sans Serif"/>
              </a:rPr>
              <a:t>training.</a:t>
            </a:r>
            <a:endParaRPr sz="1700" dirty="0">
              <a:latin typeface="Microsoft Sans Serif"/>
              <a:cs typeface="Microsoft Sans Serif"/>
            </a:endParaRPr>
          </a:p>
          <a:p>
            <a:pPr marL="1285875" lvl="2" indent="-359410">
              <a:lnSpc>
                <a:spcPct val="100000"/>
              </a:lnSpc>
              <a:spcBef>
                <a:spcPts val="285"/>
              </a:spcBef>
              <a:buFont typeface="Arial MT"/>
              <a:buChar char="■"/>
              <a:tabLst>
                <a:tab pos="1285875" algn="l"/>
                <a:tab pos="1286510" algn="l"/>
              </a:tabLst>
            </a:pPr>
            <a:r>
              <a:rPr sz="17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For</a:t>
            </a:r>
            <a:r>
              <a:rPr sz="17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example,</a:t>
            </a:r>
            <a:r>
              <a:rPr sz="1700" spc="-20" dirty="0">
                <a:solidFill>
                  <a:srgbClr val="CE93D8"/>
                </a:solidFill>
                <a:latin typeface="Microsoft Sans Serif"/>
                <a:cs typeface="Microsoft Sans Serif"/>
              </a:rPr>
              <a:t> </a:t>
            </a:r>
            <a:r>
              <a:rPr sz="1700" u="heavy" spc="-1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2"/>
              </a:rPr>
              <a:t>MCD</a:t>
            </a:r>
            <a:r>
              <a:rPr sz="1700" spc="-15" dirty="0">
                <a:solidFill>
                  <a:srgbClr val="CE93D8"/>
                </a:solidFill>
                <a:latin typeface="Microsoft Sans Serif"/>
                <a:cs typeface="Microsoft Sans Serif"/>
                <a:hlinkClick r:id="rId2"/>
              </a:rPr>
              <a:t> </a:t>
            </a:r>
            <a:r>
              <a:rPr sz="1700" u="heavy" spc="-4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3"/>
              </a:rPr>
              <a:t>MSDA</a:t>
            </a:r>
            <a:r>
              <a:rPr sz="1700" spc="-15" dirty="0">
                <a:solidFill>
                  <a:srgbClr val="CE93D8"/>
                </a:solidFill>
                <a:latin typeface="Microsoft Sans Serif"/>
                <a:cs typeface="Microsoft Sans Serif"/>
                <a:hlinkClick r:id="rId3"/>
              </a:rPr>
              <a:t> </a:t>
            </a:r>
            <a:r>
              <a:rPr sz="1700" u="heavy" spc="-6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4"/>
              </a:rPr>
              <a:t>DIRT-T</a:t>
            </a:r>
            <a:endParaRPr sz="1700" dirty="0">
              <a:latin typeface="Microsoft Sans Serif"/>
              <a:cs typeface="Microsoft Sans Serif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 MT"/>
              <a:buChar char="■"/>
            </a:pPr>
            <a:endParaRPr sz="2300" dirty="0">
              <a:latin typeface="Microsoft Sans Serif"/>
              <a:cs typeface="Microsoft Sans Serif"/>
            </a:endParaRPr>
          </a:p>
          <a:p>
            <a:pPr marL="828675" lvl="1" indent="-359410">
              <a:lnSpc>
                <a:spcPct val="100000"/>
              </a:lnSpc>
              <a:buFont typeface="Arial MT"/>
              <a:buChar char="○"/>
              <a:tabLst>
                <a:tab pos="828675" algn="l"/>
                <a:tab pos="829310" algn="l"/>
              </a:tabLst>
            </a:pPr>
            <a:r>
              <a:rPr sz="17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Huh,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semi-supervised</a:t>
            </a:r>
            <a:r>
              <a:rPr sz="17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learning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FF0000"/>
                </a:solidFill>
                <a:latin typeface="Microsoft Sans Serif"/>
                <a:cs typeface="Microsoft Sans Serif"/>
              </a:rPr>
              <a:t>may</a:t>
            </a:r>
            <a:r>
              <a:rPr sz="17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help,</a:t>
            </a:r>
            <a:r>
              <a:rPr sz="17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isn’t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it?</a:t>
            </a:r>
            <a:endParaRPr sz="1700" dirty="0">
              <a:latin typeface="Microsoft Sans Serif"/>
              <a:cs typeface="Microsoft Sans Serif"/>
            </a:endParaRPr>
          </a:p>
          <a:p>
            <a:pPr marL="828675" lvl="1" indent="-359410">
              <a:lnSpc>
                <a:spcPct val="100000"/>
              </a:lnSpc>
              <a:spcBef>
                <a:spcPts val="285"/>
              </a:spcBef>
              <a:buFont typeface="Arial MT"/>
              <a:buChar char="○"/>
              <a:tabLst>
                <a:tab pos="828675" algn="l"/>
                <a:tab pos="829310" algn="l"/>
              </a:tabLst>
            </a:pPr>
            <a:r>
              <a:rPr sz="17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What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about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unsupervised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learning?</a:t>
            </a:r>
            <a:r>
              <a:rPr sz="17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(like</a:t>
            </a:r>
            <a:r>
              <a:rPr sz="1700" spc="65" dirty="0">
                <a:solidFill>
                  <a:srgbClr val="CE93D8"/>
                </a:solidFill>
                <a:latin typeface="Microsoft Sans Serif"/>
                <a:cs typeface="Microsoft Sans Serif"/>
              </a:rPr>
              <a:t> </a:t>
            </a:r>
            <a:r>
              <a:rPr sz="1700" u="heavy" spc="2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5"/>
              </a:rPr>
              <a:t>Universal</a:t>
            </a:r>
            <a:r>
              <a:rPr sz="1700" u="heavy" spc="-1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5"/>
              </a:rPr>
              <a:t> </a:t>
            </a:r>
            <a:r>
              <a:rPr sz="1700" u="heavy" spc="6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5"/>
              </a:rPr>
              <a:t>Domain</a:t>
            </a:r>
            <a:r>
              <a:rPr sz="1700" u="heavy" spc="-1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5"/>
              </a:rPr>
              <a:t> </a:t>
            </a:r>
            <a:r>
              <a:rPr sz="1700" u="heavy" spc="2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5"/>
              </a:rPr>
              <a:t>Adaptation</a:t>
            </a:r>
            <a:r>
              <a:rPr sz="17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?)</a:t>
            </a:r>
            <a:endParaRPr sz="1700" dirty="0">
              <a:latin typeface="Microsoft Sans Serif"/>
              <a:cs typeface="Microsoft Sans Serif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5AA1E1-AE1B-09AE-E9C0-05D30ED9E831}"/>
              </a:ext>
            </a:extLst>
          </p:cNvPr>
          <p:cNvSpPr txBox="1"/>
          <p:nvPr/>
        </p:nvSpPr>
        <p:spPr>
          <a:xfrm>
            <a:off x="6019800" y="1809750"/>
            <a:ext cx="3124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strike="sngStrike" dirty="0">
                <a:solidFill>
                  <a:schemeClr val="bg1">
                    <a:lumMod val="95000"/>
                  </a:schemeClr>
                </a:solidFill>
              </a:rPr>
              <a:t>請把</a:t>
            </a:r>
            <a:r>
              <a:rPr lang="en-US" altLang="zh-TW" sz="800" strike="sngStrike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zh-TW" altLang="en-US" sz="800" strike="sngStrike" dirty="0">
                <a:solidFill>
                  <a:schemeClr val="bg1">
                    <a:lumMod val="95000"/>
                  </a:schemeClr>
                </a:solidFill>
              </a:rPr>
              <a:t>助教是神</a:t>
            </a:r>
            <a:r>
              <a:rPr lang="en-US" altLang="zh-TW" sz="800" strike="sngStrike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zh-TW" altLang="en-US" sz="800" strike="sngStrike" dirty="0">
                <a:solidFill>
                  <a:schemeClr val="bg1">
                    <a:lumMod val="95000"/>
                  </a:schemeClr>
                </a:solidFill>
              </a:rPr>
              <a:t>打在</a:t>
            </a:r>
            <a:r>
              <a:rPr lang="en-US" altLang="zh-TW" sz="800" strike="sngStrike" dirty="0">
                <a:solidFill>
                  <a:schemeClr val="bg1">
                    <a:lumMod val="95000"/>
                  </a:schemeClr>
                </a:solidFill>
              </a:rPr>
              <a:t>Kaggle</a:t>
            </a:r>
            <a:r>
              <a:rPr lang="zh-TW" altLang="en-US" sz="800" strike="sngStrike" dirty="0">
                <a:solidFill>
                  <a:schemeClr val="bg1">
                    <a:lumMod val="95000"/>
                  </a:schemeClr>
                </a:solidFill>
              </a:rPr>
              <a:t>上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4339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Learning Curve (Loss)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357308"/>
            <a:ext cx="321056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This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</a:t>
            </a:r>
            <a:r>
              <a:rPr sz="18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reference </a:t>
            </a:r>
            <a:r>
              <a:rPr sz="1800" spc="-459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only.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3500" y="1304825"/>
            <a:ext cx="4928099" cy="3654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5025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Learning Curve (Accuracy)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4175125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This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reference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only.</a:t>
            </a:r>
            <a:endParaRPr sz="1800">
              <a:latin typeface="Microsoft Sans Serif"/>
              <a:cs typeface="Microsoft Sans Serif"/>
            </a:endParaRPr>
          </a:p>
          <a:p>
            <a:pPr marL="379095" marR="5080" indent="-367030">
              <a:lnSpc>
                <a:spcPct val="1145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Note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that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cannot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access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testing </a:t>
            </a:r>
            <a:r>
              <a:rPr sz="1800" spc="-46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accuracy.</a:t>
            </a:r>
            <a:endParaRPr sz="1800">
              <a:latin typeface="Microsoft Sans Serif"/>
              <a:cs typeface="Microsoft Sans Serif"/>
            </a:endParaRPr>
          </a:p>
          <a:p>
            <a:pPr marL="379095" marR="431800" indent="-367030">
              <a:lnSpc>
                <a:spcPct val="1145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However,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this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plot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tells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that </a:t>
            </a:r>
            <a:r>
              <a:rPr sz="1800" spc="-459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even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though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model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overﬁts </a:t>
            </a:r>
            <a:r>
              <a:rPr sz="1800" spc="-46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training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data,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testing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accuracy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still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improving.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998" y="1217183"/>
            <a:ext cx="4290276" cy="32379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030D48B-2E6B-C38B-4EEB-C47A147E0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724" y="499762"/>
            <a:ext cx="7692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00" dirty="0"/>
              <a:t>Kaggle </a:t>
            </a:r>
            <a:r>
              <a:rPr sz="3600" spc="-300" dirty="0"/>
              <a:t>Submission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03C4F0D-9E9B-1513-95F5-537756F25398}"/>
              </a:ext>
            </a:extLst>
          </p:cNvPr>
          <p:cNvSpPr txBox="1"/>
          <p:nvPr/>
        </p:nvSpPr>
        <p:spPr>
          <a:xfrm>
            <a:off x="475249" y="1276158"/>
            <a:ext cx="8072120" cy="841897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spcBef>
                <a:spcPts val="5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altLang="zh-TW" sz="1400" spc="25" dirty="0">
                <a:solidFill>
                  <a:srgbClr val="222222"/>
                </a:solidFill>
                <a:latin typeface="Microsoft Sans Serif"/>
                <a:cs typeface="Microsoft Sans Serif"/>
              </a:rPr>
              <a:t>Deadline:</a:t>
            </a:r>
            <a:r>
              <a:rPr lang="en-US" altLang="zh-TW" sz="1400" spc="-2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lang="en-US" altLang="zh-TW" sz="1400" spc="40" dirty="0">
                <a:solidFill>
                  <a:srgbClr val="222222"/>
                </a:solidFill>
                <a:latin typeface="Microsoft Sans Serif"/>
                <a:cs typeface="Microsoft Sans Serif"/>
              </a:rPr>
              <a:t>6/9</a:t>
            </a:r>
            <a:r>
              <a:rPr lang="en-US" altLang="zh-TW" sz="1400" spc="-2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lang="en-US" altLang="zh-TW" sz="1400" spc="5" dirty="0">
                <a:solidFill>
                  <a:srgbClr val="222222"/>
                </a:solidFill>
                <a:latin typeface="Microsoft Sans Serif"/>
                <a:cs typeface="Microsoft Sans Serif"/>
              </a:rPr>
              <a:t>23:59</a:t>
            </a:r>
            <a:endParaRPr lang="en-US" sz="1400" b="1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z="1400" dirty="0">
                <a:latin typeface="Microsoft Sans Serif"/>
                <a:cs typeface="Microsoft Sans Serif"/>
              </a:rPr>
              <a:t>Displayed Name: &lt;student ID&gt;_&lt;</a:t>
            </a:r>
            <a:r>
              <a:rPr lang="zh-TW" altLang="en-US" sz="1400" dirty="0">
                <a:latin typeface="Microsoft Sans Serif"/>
                <a:cs typeface="Microsoft Sans Serif"/>
              </a:rPr>
              <a:t>系所縮寫</a:t>
            </a:r>
            <a:r>
              <a:rPr lang="en-US" altLang="zh-TW" sz="1400" dirty="0">
                <a:latin typeface="Microsoft Sans Serif"/>
                <a:cs typeface="Microsoft Sans Serif"/>
              </a:rPr>
              <a:t>&gt;_&lt;</a:t>
            </a:r>
            <a:r>
              <a:rPr lang="zh-TW" altLang="en-US" sz="1400" dirty="0">
                <a:latin typeface="Microsoft Sans Serif"/>
                <a:cs typeface="Microsoft Sans Serif"/>
              </a:rPr>
              <a:t>隨便你打</a:t>
            </a:r>
            <a:r>
              <a:rPr lang="en-US" altLang="zh-TW" sz="1400" dirty="0">
                <a:latin typeface="Microsoft Sans Serif"/>
                <a:cs typeface="Microsoft Sans Serif"/>
              </a:rPr>
              <a:t>&gt;</a:t>
            </a:r>
          </a:p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z="1400" dirty="0">
                <a:latin typeface="Microsoft Sans Serif"/>
                <a:cs typeface="Microsoft Sans Serif"/>
              </a:rPr>
              <a:t>Evaluation Metric: Accuracy (Exact Match)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1840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2"/>
            <a:ext cx="7692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Code Submission </a:t>
            </a:r>
            <a:r>
              <a:rPr lang="en-US" altLang="zh-TW" sz="3600" spc="-300" dirty="0"/>
              <a:t>–</a:t>
            </a:r>
            <a:r>
              <a:rPr sz="3600" spc="-300" dirty="0"/>
              <a:t> </a:t>
            </a:r>
            <a:r>
              <a:rPr lang="zh-TW" altLang="en-US" sz="3600" spc="-300" dirty="0"/>
              <a:t>數位學苑</a:t>
            </a:r>
            <a:endParaRPr sz="3600" spc="-3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276158"/>
            <a:ext cx="8072120" cy="269112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zh-TW" altLang="en-US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數位學苑</a:t>
            </a:r>
            <a:endParaRPr sz="1800" dirty="0">
              <a:latin typeface="Microsoft Sans Serif"/>
              <a:cs typeface="Microsoft Sans Serif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222222"/>
                </a:solidFill>
                <a:latin typeface="Microsoft Sans Serif"/>
                <a:cs typeface="Microsoft Sans Serif"/>
              </a:rPr>
              <a:t>Deadline:</a:t>
            </a:r>
            <a:r>
              <a:rPr sz="1400" spc="-2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lang="en-US" altLang="zh-TW" sz="1400" spc="40" dirty="0">
                <a:solidFill>
                  <a:srgbClr val="222222"/>
                </a:solidFill>
                <a:latin typeface="Microsoft Sans Serif"/>
                <a:cs typeface="Microsoft Sans Serif"/>
              </a:rPr>
              <a:t>6</a:t>
            </a:r>
            <a:r>
              <a:rPr sz="1400" spc="40" dirty="0">
                <a:solidFill>
                  <a:srgbClr val="222222"/>
                </a:solidFill>
                <a:latin typeface="Microsoft Sans Serif"/>
                <a:cs typeface="Microsoft Sans Serif"/>
              </a:rPr>
              <a:t>/</a:t>
            </a:r>
            <a:r>
              <a:rPr lang="en-US" altLang="zh-TW" sz="1400" spc="40" dirty="0">
                <a:solidFill>
                  <a:srgbClr val="222222"/>
                </a:solidFill>
                <a:latin typeface="Microsoft Sans Serif"/>
                <a:cs typeface="Microsoft Sans Serif"/>
              </a:rPr>
              <a:t>12</a:t>
            </a:r>
            <a:r>
              <a:rPr sz="1400" spc="-2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22222"/>
                </a:solidFill>
                <a:latin typeface="Microsoft Sans Serif"/>
                <a:cs typeface="Microsoft Sans Serif"/>
              </a:rPr>
              <a:t>23:59</a:t>
            </a:r>
            <a:endParaRPr sz="1400" dirty="0">
              <a:latin typeface="Microsoft Sans Serif"/>
              <a:cs typeface="Microsoft Sans Serif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solidFill>
                  <a:srgbClr val="222222"/>
                </a:solidFill>
                <a:latin typeface="Microsoft Sans Serif"/>
                <a:cs typeface="Microsoft Sans Serif"/>
              </a:rPr>
              <a:t>Compress</a:t>
            </a:r>
            <a:r>
              <a:rPr sz="14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22222"/>
                </a:solidFill>
                <a:latin typeface="Microsoft Sans Serif"/>
                <a:cs typeface="Microsoft Sans Serif"/>
              </a:rPr>
              <a:t>your</a:t>
            </a:r>
            <a:r>
              <a:rPr sz="14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22222"/>
                </a:solidFill>
                <a:latin typeface="Microsoft Sans Serif"/>
                <a:cs typeface="Microsoft Sans Serif"/>
              </a:rPr>
              <a:t>code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22222"/>
                </a:solidFill>
                <a:latin typeface="Microsoft Sans Serif"/>
                <a:cs typeface="Microsoft Sans Serif"/>
              </a:rPr>
              <a:t>and</a:t>
            </a:r>
            <a:r>
              <a:rPr sz="14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70" dirty="0">
                <a:solidFill>
                  <a:srgbClr val="222222"/>
                </a:solidFill>
                <a:latin typeface="Microsoft Sans Serif"/>
                <a:cs typeface="Microsoft Sans Serif"/>
              </a:rPr>
              <a:t>report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222222"/>
                </a:solidFill>
                <a:latin typeface="Microsoft Sans Serif"/>
                <a:cs typeface="Microsoft Sans Serif"/>
              </a:rPr>
              <a:t>into</a:t>
            </a:r>
            <a:r>
              <a:rPr sz="14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22222"/>
                </a:solidFill>
                <a:latin typeface="Microsoft Sans Serif"/>
                <a:cs typeface="Microsoft Sans Serif"/>
              </a:rPr>
              <a:t>&lt;student_ID&gt;_hw</a:t>
            </a:r>
            <a:r>
              <a:rPr lang="en-US" altLang="zh-TW" sz="1400" spc="10" dirty="0">
                <a:solidFill>
                  <a:srgbClr val="222222"/>
                </a:solidFill>
                <a:latin typeface="Microsoft Sans Serif"/>
                <a:cs typeface="Microsoft Sans Serif"/>
              </a:rPr>
              <a:t>7</a:t>
            </a:r>
            <a:r>
              <a:rPr sz="1400" spc="10" dirty="0">
                <a:solidFill>
                  <a:srgbClr val="222222"/>
                </a:solidFill>
                <a:latin typeface="Microsoft Sans Serif"/>
                <a:cs typeface="Microsoft Sans Serif"/>
              </a:rPr>
              <a:t>.zip</a:t>
            </a:r>
            <a:r>
              <a:rPr sz="1400" spc="10" dirty="0">
                <a:solidFill>
                  <a:srgbClr val="222222"/>
                </a:solidFill>
                <a:latin typeface="MS PGothic"/>
                <a:cs typeface="MS PGothic"/>
              </a:rPr>
              <a:t>（</a:t>
            </a:r>
            <a:r>
              <a:rPr sz="1400" spc="10" dirty="0">
                <a:solidFill>
                  <a:srgbClr val="222222"/>
                </a:solidFill>
                <a:latin typeface="Microsoft Sans Serif"/>
                <a:cs typeface="Microsoft Sans Serif"/>
              </a:rPr>
              <a:t>e.g.</a:t>
            </a:r>
            <a:r>
              <a:rPr sz="14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lang="en-US" altLang="zh-TW" sz="1400" spc="15" dirty="0">
                <a:solidFill>
                  <a:srgbClr val="222222"/>
                </a:solidFill>
                <a:latin typeface="Microsoft Sans Serif"/>
                <a:cs typeface="Microsoft Sans Serif"/>
              </a:rPr>
              <a:t>711183116</a:t>
            </a:r>
            <a:r>
              <a:rPr sz="1400" spc="15" dirty="0">
                <a:solidFill>
                  <a:srgbClr val="222222"/>
                </a:solidFill>
                <a:latin typeface="Microsoft Sans Serif"/>
                <a:cs typeface="Microsoft Sans Serif"/>
              </a:rPr>
              <a:t>_hw</a:t>
            </a:r>
            <a:r>
              <a:rPr lang="en-US" altLang="zh-TW" sz="1400" spc="15" dirty="0">
                <a:solidFill>
                  <a:srgbClr val="222222"/>
                </a:solidFill>
                <a:latin typeface="Microsoft Sans Serif"/>
                <a:cs typeface="Microsoft Sans Serif"/>
              </a:rPr>
              <a:t>7</a:t>
            </a:r>
            <a:r>
              <a:rPr sz="1400" spc="15" dirty="0">
                <a:solidFill>
                  <a:srgbClr val="222222"/>
                </a:solidFill>
                <a:latin typeface="Microsoft Sans Serif"/>
                <a:cs typeface="Microsoft Sans Serif"/>
              </a:rPr>
              <a:t>.zip</a:t>
            </a:r>
            <a:r>
              <a:rPr sz="1400" spc="15" dirty="0">
                <a:solidFill>
                  <a:srgbClr val="222222"/>
                </a:solidFill>
                <a:latin typeface="MS PGothic"/>
                <a:cs typeface="MS PGothic"/>
              </a:rPr>
              <a:t>）</a:t>
            </a:r>
            <a:endParaRPr sz="1400" dirty="0">
              <a:latin typeface="MS PGothic"/>
              <a:cs typeface="MS PGothic"/>
            </a:endParaRPr>
          </a:p>
          <a:p>
            <a:pPr marL="882015" lvl="1" indent="-382270">
              <a:lnSpc>
                <a:spcPct val="100000"/>
              </a:lnSpc>
              <a:spcBef>
                <a:spcPts val="270"/>
              </a:spcBef>
              <a:buFont typeface="Arial MT"/>
              <a:buChar char="○"/>
              <a:tabLst>
                <a:tab pos="882015" algn="l"/>
                <a:tab pos="882650" algn="l"/>
              </a:tabLst>
            </a:pP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We</a:t>
            </a:r>
            <a:r>
              <a:rPr sz="1400" spc="-2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22222"/>
                </a:solidFill>
                <a:latin typeface="Microsoft Sans Serif"/>
                <a:cs typeface="Microsoft Sans Serif"/>
              </a:rPr>
              <a:t>can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b="1" spc="25" dirty="0">
                <a:solidFill>
                  <a:srgbClr val="222222"/>
                </a:solidFill>
                <a:latin typeface="Arial"/>
                <a:cs typeface="Arial"/>
              </a:rPr>
              <a:t>only</a:t>
            </a:r>
            <a:r>
              <a:rPr sz="1400" b="1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see</a:t>
            </a:r>
            <a:r>
              <a:rPr sz="14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22222"/>
                </a:solidFill>
                <a:latin typeface="Microsoft Sans Serif"/>
                <a:cs typeface="Microsoft Sans Serif"/>
              </a:rPr>
              <a:t>your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b="1" spc="35" dirty="0">
                <a:solidFill>
                  <a:srgbClr val="FF0000"/>
                </a:solidFill>
                <a:latin typeface="Arial"/>
                <a:cs typeface="Arial"/>
              </a:rPr>
              <a:t>last</a:t>
            </a:r>
            <a:r>
              <a:rPr sz="1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submission</a:t>
            </a:r>
            <a:r>
              <a:rPr sz="1400" spc="5" dirty="0">
                <a:solidFill>
                  <a:srgbClr val="222222"/>
                </a:solidFill>
                <a:latin typeface="Microsoft Sans Serif"/>
                <a:cs typeface="Microsoft Sans Serif"/>
              </a:rPr>
              <a:t>.</a:t>
            </a:r>
            <a:endParaRPr sz="1400" dirty="0">
              <a:latin typeface="Microsoft Sans Serif"/>
              <a:cs typeface="Microsoft Sans Serif"/>
            </a:endParaRPr>
          </a:p>
          <a:p>
            <a:pPr marL="882650" lvl="1" indent="-382905">
              <a:lnSpc>
                <a:spcPct val="100000"/>
              </a:lnSpc>
              <a:spcBef>
                <a:spcPts val="270"/>
              </a:spcBef>
              <a:buClr>
                <a:srgbClr val="222222"/>
              </a:buClr>
              <a:buFont typeface="Arial MT"/>
              <a:buChar char="○"/>
              <a:tabLst>
                <a:tab pos="882650" algn="l"/>
                <a:tab pos="883285" algn="l"/>
              </a:tabLst>
            </a:pPr>
            <a:r>
              <a:rPr sz="14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DO</a:t>
            </a:r>
            <a:r>
              <a:rPr sz="14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NOT</a:t>
            </a:r>
            <a:r>
              <a:rPr sz="14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22222"/>
                </a:solidFill>
                <a:latin typeface="Microsoft Sans Serif"/>
                <a:cs typeface="Microsoft Sans Serif"/>
              </a:rPr>
              <a:t>submit</a:t>
            </a:r>
            <a:r>
              <a:rPr sz="14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22222"/>
                </a:solidFill>
                <a:latin typeface="Microsoft Sans Serif"/>
                <a:cs typeface="Microsoft Sans Serif"/>
              </a:rPr>
              <a:t>your</a:t>
            </a:r>
            <a:r>
              <a:rPr sz="1400" spc="-2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22222"/>
                </a:solidFill>
                <a:latin typeface="Microsoft Sans Serif"/>
                <a:cs typeface="Microsoft Sans Serif"/>
              </a:rPr>
              <a:t>model</a:t>
            </a:r>
            <a:r>
              <a:rPr sz="14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85" dirty="0">
                <a:solidFill>
                  <a:srgbClr val="222222"/>
                </a:solidFill>
                <a:latin typeface="Microsoft Sans Serif"/>
                <a:cs typeface="Microsoft Sans Serif"/>
              </a:rPr>
              <a:t>or</a:t>
            </a:r>
            <a:r>
              <a:rPr sz="14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22222"/>
                </a:solidFill>
                <a:latin typeface="Microsoft Sans Serif"/>
                <a:cs typeface="Microsoft Sans Serif"/>
              </a:rPr>
              <a:t>dataset.</a:t>
            </a:r>
            <a:endParaRPr sz="1400" dirty="0">
              <a:latin typeface="Microsoft Sans Serif"/>
              <a:cs typeface="Microsoft Sans Serif"/>
            </a:endParaRPr>
          </a:p>
          <a:p>
            <a:pPr marL="882015" lvl="1" indent="-382270">
              <a:lnSpc>
                <a:spcPct val="100000"/>
              </a:lnSpc>
              <a:spcBef>
                <a:spcPts val="270"/>
              </a:spcBef>
              <a:buFont typeface="Arial MT"/>
              <a:buChar char="○"/>
              <a:tabLst>
                <a:tab pos="882015" algn="l"/>
                <a:tab pos="882650" algn="l"/>
              </a:tabLst>
            </a:pPr>
            <a:r>
              <a:rPr sz="1400" spc="40" dirty="0">
                <a:solidFill>
                  <a:srgbClr val="222222"/>
                </a:solidFill>
                <a:latin typeface="Microsoft Sans Serif"/>
                <a:cs typeface="Microsoft Sans Serif"/>
              </a:rPr>
              <a:t>If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22222"/>
                </a:solidFill>
                <a:latin typeface="Microsoft Sans Serif"/>
                <a:cs typeface="Microsoft Sans Serif"/>
              </a:rPr>
              <a:t>your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22222"/>
                </a:solidFill>
                <a:latin typeface="Microsoft Sans Serif"/>
                <a:cs typeface="Microsoft Sans Serif"/>
              </a:rPr>
              <a:t>code</a:t>
            </a:r>
            <a:r>
              <a:rPr sz="14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Microsoft Sans Serif"/>
                <a:cs typeface="Microsoft Sans Serif"/>
              </a:rPr>
              <a:t>is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222222"/>
                </a:solidFill>
                <a:latin typeface="Microsoft Sans Serif"/>
                <a:cs typeface="Microsoft Sans Serif"/>
              </a:rPr>
              <a:t>not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22222"/>
                </a:solidFill>
                <a:latin typeface="Microsoft Sans Serif"/>
                <a:cs typeface="Microsoft Sans Serif"/>
              </a:rPr>
              <a:t>reasonable,</a:t>
            </a:r>
            <a:r>
              <a:rPr sz="14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22222"/>
                </a:solidFill>
                <a:latin typeface="Microsoft Sans Serif"/>
                <a:cs typeface="Microsoft Sans Serif"/>
              </a:rPr>
              <a:t>your</a:t>
            </a:r>
            <a:r>
              <a:rPr sz="14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22222"/>
                </a:solidFill>
                <a:latin typeface="Microsoft Sans Serif"/>
                <a:cs typeface="Microsoft Sans Serif"/>
              </a:rPr>
              <a:t>semester</a:t>
            </a:r>
            <a:r>
              <a:rPr sz="14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22222"/>
                </a:solidFill>
                <a:latin typeface="Microsoft Sans Serif"/>
                <a:cs typeface="Microsoft Sans Serif"/>
              </a:rPr>
              <a:t>grade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22222"/>
                </a:solidFill>
                <a:latin typeface="Microsoft Sans Serif"/>
                <a:cs typeface="Microsoft Sans Serif"/>
              </a:rPr>
              <a:t>x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Microsoft Sans Serif"/>
                <a:cs typeface="Microsoft Sans Serif"/>
              </a:rPr>
              <a:t>0.9.</a:t>
            </a:r>
            <a:endParaRPr sz="1400" dirty="0">
              <a:latin typeface="Microsoft Sans Serif"/>
              <a:cs typeface="Microsoft Sans Serif"/>
            </a:endParaRPr>
          </a:p>
          <a:p>
            <a:pPr marL="438150" indent="-426084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438150" algn="l"/>
                <a:tab pos="438784" algn="l"/>
              </a:tabLst>
            </a:pPr>
            <a:r>
              <a:rPr sz="1800" spc="25" dirty="0">
                <a:solidFill>
                  <a:srgbClr val="222222"/>
                </a:solidFill>
                <a:latin typeface="Microsoft Sans Serif"/>
                <a:cs typeface="Microsoft Sans Serif"/>
              </a:rPr>
              <a:t>Your</a:t>
            </a:r>
            <a:r>
              <a:rPr sz="18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22222"/>
                </a:solidFill>
                <a:latin typeface="Microsoft Sans Serif"/>
                <a:cs typeface="Microsoft Sans Serif"/>
              </a:rPr>
              <a:t>.zip</a:t>
            </a:r>
            <a:r>
              <a:rPr sz="18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22222"/>
                </a:solidFill>
                <a:latin typeface="Microsoft Sans Serif"/>
                <a:cs typeface="Microsoft Sans Serif"/>
              </a:rPr>
              <a:t>ﬁle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22222"/>
                </a:solidFill>
                <a:latin typeface="Microsoft Sans Serif"/>
                <a:cs typeface="Microsoft Sans Serif"/>
              </a:rPr>
              <a:t>should</a:t>
            </a:r>
            <a:r>
              <a:rPr sz="18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22222"/>
                </a:solidFill>
                <a:latin typeface="Microsoft Sans Serif"/>
                <a:cs typeface="Microsoft Sans Serif"/>
              </a:rPr>
              <a:t>include</a:t>
            </a:r>
            <a:r>
              <a:rPr sz="1800" spc="-2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22222"/>
                </a:solidFill>
                <a:latin typeface="Microsoft Sans Serif"/>
                <a:cs typeface="Microsoft Sans Serif"/>
              </a:rPr>
              <a:t>only</a:t>
            </a:r>
            <a:endParaRPr sz="1800" dirty="0">
              <a:latin typeface="Microsoft Sans Serif"/>
              <a:cs typeface="Microsoft Sans Serif"/>
            </a:endParaRPr>
          </a:p>
          <a:p>
            <a:pPr marL="882015" lvl="1" indent="-382270">
              <a:lnSpc>
                <a:spcPct val="100000"/>
              </a:lnSpc>
              <a:spcBef>
                <a:spcPts val="330"/>
              </a:spcBef>
              <a:buFont typeface="Arial MT"/>
              <a:buChar char="○"/>
              <a:tabLst>
                <a:tab pos="882015" algn="l"/>
                <a:tab pos="882650" algn="l"/>
              </a:tabLst>
            </a:pPr>
            <a:r>
              <a:rPr sz="1400" spc="-5" dirty="0">
                <a:solidFill>
                  <a:srgbClr val="222222"/>
                </a:solidFill>
                <a:latin typeface="Microsoft Sans Serif"/>
                <a:cs typeface="Microsoft Sans Serif"/>
              </a:rPr>
              <a:t>Code:</a:t>
            </a:r>
            <a:r>
              <a:rPr sz="1400" spc="-2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22222"/>
                </a:solidFill>
                <a:latin typeface="Microsoft Sans Serif"/>
                <a:cs typeface="Microsoft Sans Serif"/>
              </a:rPr>
              <a:t>either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22222"/>
                </a:solidFill>
                <a:latin typeface="Microsoft Sans Serif"/>
                <a:cs typeface="Microsoft Sans Serif"/>
              </a:rPr>
              <a:t>.py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85" dirty="0">
                <a:solidFill>
                  <a:srgbClr val="222222"/>
                </a:solidFill>
                <a:latin typeface="Microsoft Sans Serif"/>
                <a:cs typeface="Microsoft Sans Serif"/>
              </a:rPr>
              <a:t>or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222222"/>
                </a:solidFill>
                <a:latin typeface="Microsoft Sans Serif"/>
                <a:cs typeface="Microsoft Sans Serif"/>
              </a:rPr>
              <a:t>.ipynb</a:t>
            </a:r>
            <a:endParaRPr sz="1400" dirty="0">
              <a:latin typeface="Microsoft Sans Serif"/>
              <a:cs typeface="Microsoft Sans Serif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solidFill>
                  <a:srgbClr val="222222"/>
                </a:solidFill>
                <a:latin typeface="Microsoft Sans Serif"/>
                <a:cs typeface="Microsoft Sans Serif"/>
              </a:rPr>
              <a:t>Report: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22222"/>
                </a:solidFill>
                <a:latin typeface="Microsoft Sans Serif"/>
                <a:cs typeface="Microsoft Sans Serif"/>
              </a:rPr>
              <a:t>.pdf</a:t>
            </a:r>
            <a:r>
              <a:rPr sz="14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22222"/>
                </a:solidFill>
                <a:latin typeface="Microsoft Sans Serif"/>
                <a:cs typeface="Microsoft Sans Serif"/>
              </a:rPr>
              <a:t>(only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222222"/>
                </a:solidFill>
                <a:latin typeface="Microsoft Sans Serif"/>
                <a:cs typeface="Microsoft Sans Serif"/>
              </a:rPr>
              <a:t>for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222222"/>
                </a:solidFill>
                <a:latin typeface="Microsoft Sans Serif"/>
                <a:cs typeface="Microsoft Sans Serif"/>
              </a:rPr>
              <a:t>those</a:t>
            </a:r>
            <a:r>
              <a:rPr sz="14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70" dirty="0">
                <a:solidFill>
                  <a:srgbClr val="222222"/>
                </a:solidFill>
                <a:latin typeface="Microsoft Sans Serif"/>
                <a:cs typeface="Microsoft Sans Serif"/>
              </a:rPr>
              <a:t>who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22222"/>
                </a:solidFill>
                <a:latin typeface="Microsoft Sans Serif"/>
                <a:cs typeface="Microsoft Sans Serif"/>
              </a:rPr>
              <a:t>got</a:t>
            </a:r>
            <a:r>
              <a:rPr sz="14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22222"/>
                </a:solidFill>
                <a:latin typeface="Microsoft Sans Serif"/>
                <a:cs typeface="Microsoft Sans Serif"/>
              </a:rPr>
              <a:t>10</a:t>
            </a:r>
            <a:r>
              <a:rPr sz="14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222222"/>
                </a:solidFill>
                <a:latin typeface="Microsoft Sans Serif"/>
                <a:cs typeface="Microsoft Sans Serif"/>
              </a:rPr>
              <a:t>points)</a:t>
            </a:r>
            <a:endParaRPr sz="1400" dirty="0">
              <a:latin typeface="Microsoft Sans Serif"/>
              <a:cs typeface="Microsoft Sans Serif"/>
            </a:endParaRPr>
          </a:p>
          <a:p>
            <a:pPr marL="379095" indent="-336550">
              <a:lnSpc>
                <a:spcPct val="100000"/>
              </a:lnSpc>
              <a:spcBef>
                <a:spcPts val="270"/>
              </a:spcBef>
              <a:buClr>
                <a:srgbClr val="222222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400" u="heavy" spc="3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2"/>
              </a:rPr>
              <a:t>Report</a:t>
            </a:r>
            <a:r>
              <a:rPr sz="1400" u="heavy" spc="-3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400" u="heavy" spc="5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2"/>
              </a:rPr>
              <a:t>template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2"/>
            <a:ext cx="3882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Regulations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8138159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222222"/>
                </a:solidFill>
                <a:latin typeface="Microsoft Sans Serif"/>
                <a:cs typeface="Microsoft Sans Serif"/>
              </a:rPr>
              <a:t>You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22222"/>
                </a:solidFill>
                <a:latin typeface="Microsoft Sans Serif"/>
                <a:cs typeface="Microsoft Sans Serif"/>
              </a:rPr>
              <a:t>should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NOT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22222"/>
                </a:solidFill>
                <a:latin typeface="Microsoft Sans Serif"/>
                <a:cs typeface="Microsoft Sans Serif"/>
              </a:rPr>
              <a:t>plagiarize,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222222"/>
                </a:solidFill>
                <a:latin typeface="Microsoft Sans Serif"/>
                <a:cs typeface="Microsoft Sans Serif"/>
              </a:rPr>
              <a:t>if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22222"/>
                </a:solidFill>
                <a:latin typeface="Microsoft Sans Serif"/>
                <a:cs typeface="Microsoft Sans Serif"/>
              </a:rPr>
              <a:t>you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222222"/>
                </a:solidFill>
                <a:latin typeface="Microsoft Sans Serif"/>
                <a:cs typeface="Microsoft Sans Serif"/>
              </a:rPr>
              <a:t>use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22222"/>
                </a:solidFill>
                <a:latin typeface="Microsoft Sans Serif"/>
                <a:cs typeface="Microsoft Sans Serif"/>
              </a:rPr>
              <a:t>any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22222"/>
                </a:solidFill>
                <a:latin typeface="Microsoft Sans Serif"/>
                <a:cs typeface="Microsoft Sans Serif"/>
              </a:rPr>
              <a:t>other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22222"/>
                </a:solidFill>
                <a:latin typeface="Microsoft Sans Serif"/>
                <a:cs typeface="Microsoft Sans Serif"/>
              </a:rPr>
              <a:t>resource,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22222"/>
                </a:solidFill>
                <a:latin typeface="Microsoft Sans Serif"/>
                <a:cs typeface="Microsoft Sans Serif"/>
              </a:rPr>
              <a:t>you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22222"/>
                </a:solidFill>
                <a:latin typeface="Microsoft Sans Serif"/>
                <a:cs typeface="Microsoft Sans Serif"/>
              </a:rPr>
              <a:t>should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22222"/>
                </a:solidFill>
                <a:latin typeface="Microsoft Sans Serif"/>
                <a:cs typeface="Microsoft Sans Serif"/>
              </a:rPr>
              <a:t>cite </a:t>
            </a:r>
            <a:r>
              <a:rPr sz="1800" spc="-46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22222"/>
                </a:solidFill>
                <a:latin typeface="Microsoft Sans Serif"/>
                <a:cs typeface="Microsoft Sans Serif"/>
              </a:rPr>
              <a:t>it</a:t>
            </a:r>
            <a:r>
              <a:rPr sz="1800" spc="-2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222222"/>
                </a:solidFill>
                <a:latin typeface="Microsoft Sans Serif"/>
                <a:cs typeface="Microsoft Sans Serif"/>
              </a:rPr>
              <a:t>in</a:t>
            </a:r>
            <a:r>
              <a:rPr sz="18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2222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22222"/>
                </a:solidFill>
                <a:latin typeface="Microsoft Sans Serif"/>
                <a:cs typeface="Microsoft Sans Serif"/>
              </a:rPr>
              <a:t>reference.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22222"/>
                </a:solidFill>
                <a:latin typeface="Microsoft Sans Serif"/>
                <a:cs typeface="Microsoft Sans Serif"/>
              </a:rPr>
              <a:t>(</a:t>
            </a:r>
            <a:r>
              <a:rPr sz="1800" spc="-40" dirty="0">
                <a:solidFill>
                  <a:srgbClr val="222222"/>
                </a:solidFill>
                <a:latin typeface="MS PGothic"/>
                <a:cs typeface="MS PGothic"/>
              </a:rPr>
              <a:t>＊</a:t>
            </a:r>
            <a:r>
              <a:rPr sz="1800" spc="-40" dirty="0">
                <a:solidFill>
                  <a:srgbClr val="222222"/>
                </a:solidFill>
                <a:latin typeface="Microsoft Sans Serif"/>
                <a:cs typeface="Microsoft Sans Serif"/>
              </a:rPr>
              <a:t>)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222222"/>
                </a:solidFill>
                <a:latin typeface="Microsoft Sans Serif"/>
                <a:cs typeface="Microsoft Sans Serif"/>
              </a:rPr>
              <a:t>Do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NOT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22222"/>
                </a:solidFill>
                <a:latin typeface="Microsoft Sans Serif"/>
                <a:cs typeface="Microsoft Sans Serif"/>
              </a:rPr>
              <a:t>share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22222"/>
                </a:solidFill>
                <a:latin typeface="Microsoft Sans Serif"/>
                <a:cs typeface="Microsoft Sans Serif"/>
              </a:rPr>
              <a:t>codes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222222"/>
                </a:solidFill>
                <a:latin typeface="Microsoft Sans Serif"/>
                <a:cs typeface="Microsoft Sans Serif"/>
              </a:rPr>
              <a:t>or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22222"/>
                </a:solidFill>
                <a:latin typeface="Microsoft Sans Serif"/>
                <a:cs typeface="Microsoft Sans Serif"/>
              </a:rPr>
              <a:t>prediction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22222"/>
                </a:solidFill>
                <a:latin typeface="Microsoft Sans Serif"/>
                <a:cs typeface="Microsoft Sans Serif"/>
              </a:rPr>
              <a:t>ﬁles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22222"/>
                </a:solidFill>
                <a:latin typeface="Microsoft Sans Serif"/>
                <a:cs typeface="Microsoft Sans Serif"/>
              </a:rPr>
              <a:t>with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22222"/>
                </a:solidFill>
                <a:latin typeface="Microsoft Sans Serif"/>
                <a:cs typeface="Microsoft Sans Serif"/>
              </a:rPr>
              <a:t>any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22222"/>
                </a:solidFill>
                <a:latin typeface="Microsoft Sans Serif"/>
                <a:cs typeface="Microsoft Sans Serif"/>
              </a:rPr>
              <a:t>living</a:t>
            </a:r>
            <a:r>
              <a:rPr sz="18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22222"/>
                </a:solidFill>
                <a:latin typeface="Microsoft Sans Serif"/>
                <a:cs typeface="Microsoft Sans Serif"/>
              </a:rPr>
              <a:t>creatures.</a:t>
            </a:r>
            <a:endParaRPr sz="1800" dirty="0">
              <a:latin typeface="Microsoft Sans Serif"/>
              <a:cs typeface="Microsoft Sans Serif"/>
            </a:endParaRPr>
          </a:p>
          <a:p>
            <a:pPr marL="379095" marR="121285" indent="-367030">
              <a:lnSpc>
                <a:spcPct val="1145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222222"/>
                </a:solidFill>
                <a:latin typeface="Microsoft Sans Serif"/>
                <a:cs typeface="Microsoft Sans Serif"/>
              </a:rPr>
              <a:t>Do</a:t>
            </a:r>
            <a:r>
              <a:rPr sz="18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NOT </a:t>
            </a:r>
            <a:r>
              <a:rPr sz="1800" spc="20" dirty="0">
                <a:solidFill>
                  <a:srgbClr val="222222"/>
                </a:solidFill>
                <a:latin typeface="Microsoft Sans Serif"/>
                <a:cs typeface="Microsoft Sans Serif"/>
              </a:rPr>
              <a:t>use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22222"/>
                </a:solidFill>
                <a:latin typeface="Microsoft Sans Serif"/>
                <a:cs typeface="Microsoft Sans Serif"/>
              </a:rPr>
              <a:t>any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22222"/>
                </a:solidFill>
                <a:latin typeface="Microsoft Sans Serif"/>
                <a:cs typeface="Microsoft Sans Serif"/>
              </a:rPr>
              <a:t>approaches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22222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22222"/>
                </a:solidFill>
                <a:latin typeface="Microsoft Sans Serif"/>
                <a:cs typeface="Microsoft Sans Serif"/>
              </a:rPr>
              <a:t>submit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22222"/>
                </a:solidFill>
                <a:latin typeface="Microsoft Sans Serif"/>
                <a:cs typeface="Microsoft Sans Serif"/>
              </a:rPr>
              <a:t>your</a:t>
            </a:r>
            <a:r>
              <a:rPr sz="18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22222"/>
                </a:solidFill>
                <a:latin typeface="Microsoft Sans Serif"/>
                <a:cs typeface="Microsoft Sans Serif"/>
              </a:rPr>
              <a:t>results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22222"/>
                </a:solidFill>
                <a:latin typeface="Microsoft Sans Serif"/>
                <a:cs typeface="Microsoft Sans Serif"/>
              </a:rPr>
              <a:t>more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22222"/>
                </a:solidFill>
                <a:latin typeface="Microsoft Sans Serif"/>
                <a:cs typeface="Microsoft Sans Serif"/>
              </a:rPr>
              <a:t>than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22222"/>
                </a:solidFill>
                <a:latin typeface="Microsoft Sans Serif"/>
                <a:cs typeface="Microsoft Sans Serif"/>
              </a:rPr>
              <a:t>5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22222"/>
                </a:solidFill>
                <a:latin typeface="Microsoft Sans Serif"/>
                <a:cs typeface="Microsoft Sans Serif"/>
              </a:rPr>
              <a:t>times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22222"/>
                </a:solidFill>
                <a:latin typeface="Microsoft Sans Serif"/>
                <a:cs typeface="Microsoft Sans Serif"/>
              </a:rPr>
              <a:t>a </a:t>
            </a:r>
            <a:r>
              <a:rPr sz="1800" spc="-46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22222"/>
                </a:solidFill>
                <a:latin typeface="Microsoft Sans Serif"/>
                <a:cs typeface="Microsoft Sans Serif"/>
              </a:rPr>
              <a:t>day.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Do</a:t>
            </a:r>
            <a:r>
              <a:rPr sz="1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NOT</a:t>
            </a:r>
            <a:r>
              <a:rPr sz="18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search</a:t>
            </a:r>
            <a:r>
              <a:rPr sz="1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0000"/>
                </a:solidFill>
                <a:latin typeface="Microsoft Sans Serif"/>
                <a:cs typeface="Microsoft Sans Serif"/>
              </a:rPr>
              <a:t>or</a:t>
            </a:r>
            <a:r>
              <a:rPr sz="1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use</a:t>
            </a:r>
            <a:r>
              <a:rPr sz="1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0000"/>
                </a:solidFill>
                <a:latin typeface="Microsoft Sans Serif"/>
                <a:cs typeface="Microsoft Sans Serif"/>
              </a:rPr>
              <a:t>additional</a:t>
            </a:r>
            <a:r>
              <a:rPr sz="18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data.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Do</a:t>
            </a:r>
            <a:r>
              <a:rPr sz="18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NOT</a:t>
            </a:r>
            <a:r>
              <a:rPr sz="18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search</a:t>
            </a:r>
            <a:r>
              <a:rPr sz="18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label</a:t>
            </a:r>
            <a:r>
              <a:rPr sz="18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0000"/>
                </a:solidFill>
                <a:latin typeface="Microsoft Sans Serif"/>
                <a:cs typeface="Microsoft Sans Serif"/>
              </a:rPr>
              <a:t>or</a:t>
            </a:r>
            <a:r>
              <a:rPr sz="18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FF0000"/>
                </a:solidFill>
                <a:latin typeface="Microsoft Sans Serif"/>
                <a:cs typeface="Microsoft Sans Serif"/>
              </a:rPr>
              <a:t>dataset</a:t>
            </a:r>
            <a:r>
              <a:rPr sz="18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FF0000"/>
                </a:solidFill>
                <a:latin typeface="Microsoft Sans Serif"/>
                <a:cs typeface="Microsoft Sans Serif"/>
              </a:rPr>
              <a:t>on</a:t>
            </a:r>
            <a:r>
              <a:rPr sz="18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0000"/>
                </a:solidFill>
                <a:latin typeface="Microsoft Sans Serif"/>
                <a:cs typeface="Microsoft Sans Serif"/>
              </a:rPr>
              <a:t>Internet.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20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FF0000"/>
                </a:solidFill>
                <a:latin typeface="Arial"/>
                <a:cs typeface="Arial"/>
              </a:rPr>
              <a:t>pre-trained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FF0000"/>
                </a:solidFill>
                <a:latin typeface="Arial"/>
                <a:cs typeface="Arial"/>
              </a:rPr>
              <a:t>models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FF0000"/>
                </a:solidFill>
                <a:latin typeface="Arial"/>
                <a:cs typeface="Arial"/>
              </a:rPr>
              <a:t>any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FF0000"/>
                </a:solidFill>
                <a:latin typeface="Arial"/>
                <a:cs typeface="Arial"/>
              </a:rPr>
              <a:t>image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FF0000"/>
                </a:solidFill>
                <a:latin typeface="Arial"/>
                <a:cs typeface="Arial"/>
              </a:rPr>
              <a:t>datasets.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222222"/>
                </a:solidFill>
                <a:latin typeface="Microsoft Sans Serif"/>
                <a:cs typeface="Microsoft Sans Serif"/>
              </a:rPr>
              <a:t>Your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85" dirty="0">
                <a:solidFill>
                  <a:srgbClr val="FF0000"/>
                </a:solidFill>
                <a:latin typeface="Arial"/>
                <a:cs typeface="Arial"/>
              </a:rPr>
              <a:t>ﬁnal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FF0000"/>
                </a:solidFill>
                <a:latin typeface="Arial"/>
                <a:cs typeface="Arial"/>
              </a:rPr>
              <a:t>grade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0.9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222222"/>
                </a:solidFill>
                <a:latin typeface="Microsoft Sans Serif"/>
                <a:cs typeface="Microsoft Sans Serif"/>
              </a:rPr>
              <a:t>if</a:t>
            </a:r>
            <a:r>
              <a:rPr sz="18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22222"/>
                </a:solidFill>
                <a:latin typeface="Microsoft Sans Serif"/>
                <a:cs typeface="Microsoft Sans Serif"/>
              </a:rPr>
              <a:t>you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22222"/>
                </a:solidFill>
                <a:latin typeface="Microsoft Sans Serif"/>
                <a:cs typeface="Microsoft Sans Serif"/>
              </a:rPr>
              <a:t>violate</a:t>
            </a:r>
            <a:r>
              <a:rPr sz="18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22222"/>
                </a:solidFill>
                <a:latin typeface="Microsoft Sans Serif"/>
                <a:cs typeface="Microsoft Sans Serif"/>
              </a:rPr>
              <a:t>any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22222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2222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22222"/>
                </a:solidFill>
                <a:latin typeface="Microsoft Sans Serif"/>
                <a:cs typeface="Microsoft Sans Serif"/>
              </a:rPr>
              <a:t>above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22222"/>
                </a:solidFill>
                <a:latin typeface="Microsoft Sans Serif"/>
                <a:cs typeface="Microsoft Sans Serif"/>
              </a:rPr>
              <a:t>rules.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222222"/>
                </a:solidFill>
                <a:latin typeface="Microsoft Sans Serif"/>
                <a:cs typeface="Microsoft Sans Serif"/>
              </a:rPr>
              <a:t>Prof.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Wu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222222"/>
                </a:solidFill>
                <a:latin typeface="Microsoft Sans Serif"/>
                <a:cs typeface="Microsoft Sans Serif"/>
              </a:rPr>
              <a:t>&amp;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22222"/>
                </a:solidFill>
                <a:latin typeface="Microsoft Sans Serif"/>
                <a:cs typeface="Microsoft Sans Serif"/>
              </a:rPr>
              <a:t>TAs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22222"/>
                </a:solidFill>
                <a:latin typeface="Microsoft Sans Serif"/>
                <a:cs typeface="Microsoft Sans Serif"/>
              </a:rPr>
              <a:t>preserve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2222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22222"/>
                </a:solidFill>
                <a:latin typeface="Microsoft Sans Serif"/>
                <a:cs typeface="Microsoft Sans Serif"/>
              </a:rPr>
              <a:t>rights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22222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222222"/>
                </a:solidFill>
                <a:latin typeface="Microsoft Sans Serif"/>
                <a:cs typeface="Microsoft Sans Serif"/>
              </a:rPr>
              <a:t>change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2222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22222"/>
                </a:solidFill>
                <a:latin typeface="Microsoft Sans Serif"/>
                <a:cs typeface="Microsoft Sans Serif"/>
              </a:rPr>
              <a:t>rules</a:t>
            </a:r>
            <a:r>
              <a:rPr sz="1800" spc="-1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222222"/>
                </a:solidFill>
                <a:latin typeface="Microsoft Sans Serif"/>
                <a:cs typeface="Microsoft Sans Serif"/>
              </a:rPr>
              <a:t>&amp;</a:t>
            </a:r>
            <a:r>
              <a:rPr sz="1800" spc="-20" dirty="0">
                <a:solidFill>
                  <a:srgbClr val="22222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22222"/>
                </a:solidFill>
                <a:latin typeface="Microsoft Sans Serif"/>
                <a:cs typeface="Microsoft Sans Serif"/>
              </a:rPr>
              <a:t>grades.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7387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If any questions, you can ask us via...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458333"/>
            <a:ext cx="6169660" cy="59824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spcBef>
                <a:spcPts val="25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222222"/>
                </a:solidFill>
                <a:latin typeface="Microsoft Sans Serif"/>
                <a:cs typeface="Microsoft Sans Serif"/>
              </a:rPr>
              <a:t>Email</a:t>
            </a:r>
            <a:r>
              <a:rPr lang="en-US" altLang="zh-TW" sz="1800" spc="50" dirty="0">
                <a:solidFill>
                  <a:srgbClr val="222222"/>
                </a:solidFill>
                <a:latin typeface="Microsoft Sans Serif"/>
                <a:cs typeface="Microsoft Sans Serif"/>
              </a:rPr>
              <a:t>(recommended)</a:t>
            </a:r>
            <a:endParaRPr sz="1800" dirty="0">
              <a:latin typeface="Microsoft Sans Serif"/>
              <a:cs typeface="Microsoft Sans Serif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lang="en-US" sz="1400" spc="35" dirty="0">
                <a:solidFill>
                  <a:srgbClr val="222222"/>
                </a:solidFill>
                <a:latin typeface="Microsoft Sans Serif"/>
                <a:cs typeface="Microsoft Sans Serif"/>
              </a:rPr>
              <a:t>kafuchino0410@gmail.com</a:t>
            </a:r>
            <a:endParaRPr lang="en-US" sz="1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2"/>
            <a:ext cx="2510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30" dirty="0"/>
              <a:t>Task</a:t>
            </a:r>
            <a:r>
              <a:rPr spc="-40" dirty="0"/>
              <a:t> </a:t>
            </a:r>
            <a:r>
              <a:rPr spc="50" dirty="0"/>
              <a:t>Description</a:t>
            </a: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35" dirty="0"/>
              <a:t>Dataset</a:t>
            </a: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35" dirty="0"/>
              <a:t>Data</a:t>
            </a:r>
            <a:r>
              <a:rPr spc="-40" dirty="0"/>
              <a:t> </a:t>
            </a:r>
            <a:r>
              <a:rPr spc="110" dirty="0"/>
              <a:t>&amp;</a:t>
            </a:r>
            <a:r>
              <a:rPr spc="-40" dirty="0"/>
              <a:t> </a:t>
            </a:r>
            <a:r>
              <a:rPr spc="30" dirty="0"/>
              <a:t>Submission</a:t>
            </a:r>
            <a:r>
              <a:rPr spc="-35" dirty="0"/>
              <a:t> </a:t>
            </a:r>
            <a:r>
              <a:rPr spc="55" dirty="0"/>
              <a:t>Format</a:t>
            </a: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35" dirty="0"/>
              <a:t>Grading</a:t>
            </a:r>
            <a:r>
              <a:rPr spc="-50" dirty="0"/>
              <a:t> </a:t>
            </a:r>
            <a:r>
              <a:rPr spc="-5" dirty="0"/>
              <a:t>Policy</a:t>
            </a: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10" dirty="0"/>
              <a:t>Baseline</a:t>
            </a:r>
            <a:r>
              <a:rPr spc="-55" dirty="0"/>
              <a:t> </a:t>
            </a:r>
            <a:r>
              <a:rPr spc="20" dirty="0"/>
              <a:t>Guides</a:t>
            </a:r>
          </a:p>
          <a:p>
            <a:pPr marL="379095" indent="-367030">
              <a:lnSpc>
                <a:spcPct val="100000"/>
              </a:lnSpc>
              <a:spcBef>
                <a:spcPts val="15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20" dirty="0"/>
              <a:t>Regulations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35549" y="499762"/>
            <a:ext cx="4241165" cy="3526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00"/>
              </a:spcBef>
            </a:pPr>
            <a:r>
              <a:rPr sz="3600" b="1" spc="-300" dirty="0">
                <a:solidFill>
                  <a:srgbClr val="EE6C00"/>
                </a:solidFill>
                <a:latin typeface="Trebuchet MS"/>
                <a:cs typeface="Trebuchet MS"/>
              </a:rPr>
              <a:t>Links</a:t>
            </a:r>
            <a:endParaRPr sz="3600" spc="-3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u="heavy" spc="-2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2"/>
              </a:rPr>
              <a:t>Kaggle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u="heavy" spc="3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3"/>
              </a:rPr>
              <a:t>Data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u="heavy" spc="30" dirty="0" err="1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4"/>
              </a:rPr>
              <a:t>colab</a:t>
            </a:r>
            <a:r>
              <a:rPr u="heavy" spc="-3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4"/>
              </a:rPr>
              <a:t> </a:t>
            </a:r>
            <a:r>
              <a:rPr u="heavy" spc="8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Microsoft Sans Serif"/>
                <a:cs typeface="Microsoft Sans Serif"/>
                <a:hlinkClick r:id="rId4"/>
              </a:rPr>
              <a:t>tutorial</a:t>
            </a:r>
            <a:endParaRPr sz="1800" dirty="0">
              <a:latin typeface="Microsoft Sans Serif"/>
              <a:cs typeface="Microsoft Sans Serif"/>
            </a:endParaRPr>
          </a:p>
          <a:p>
            <a:pPr marL="161290">
              <a:lnSpc>
                <a:spcPct val="100000"/>
              </a:lnSpc>
              <a:spcBef>
                <a:spcPts val="1860"/>
              </a:spcBef>
            </a:pPr>
            <a:r>
              <a:rPr sz="3600" b="1" spc="-300" dirty="0">
                <a:solidFill>
                  <a:srgbClr val="EE6C00"/>
                </a:solidFill>
                <a:latin typeface="Trebuchet MS"/>
                <a:cs typeface="Trebuchet MS"/>
              </a:rPr>
              <a:t>Due</a:t>
            </a:r>
            <a:endParaRPr sz="3600" spc="-3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35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Kaggle:</a:t>
            </a:r>
            <a:r>
              <a:rPr sz="18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202</a:t>
            </a:r>
            <a:r>
              <a:rPr lang="en-US" altLang="zh-TW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3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/0</a:t>
            </a:r>
            <a:r>
              <a:rPr lang="en-US" altLang="zh-TW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6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/</a:t>
            </a:r>
            <a:r>
              <a:rPr lang="en-US" altLang="zh-TW"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09</a:t>
            </a:r>
            <a:r>
              <a:rPr sz="18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23:59:59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</a:t>
            </a:r>
            <a:r>
              <a:rPr sz="18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&amp;</a:t>
            </a:r>
            <a:r>
              <a:rPr sz="18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Report: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202</a:t>
            </a:r>
            <a:r>
              <a:rPr lang="en-US" altLang="zh-TW"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3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/0</a:t>
            </a:r>
            <a:r>
              <a:rPr lang="en-US" altLang="zh-TW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6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/</a:t>
            </a:r>
            <a:r>
              <a:rPr lang="en-US" altLang="zh-TW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12</a:t>
            </a:r>
            <a:r>
              <a:rPr sz="18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23:59:59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85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FF0000"/>
                </a:solidFill>
                <a:latin typeface="Arial"/>
                <a:cs typeface="Arial"/>
              </a:rPr>
              <a:t>Late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Submission!!!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7082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Hidden Guideline - DaNN </a:t>
            </a:r>
            <a:r>
              <a:rPr sz="1200" spc="-300" dirty="0"/>
              <a:t>(1/3)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8156575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這裡我們介紹最基礎的</a:t>
            </a:r>
            <a:r>
              <a:rPr sz="1800" spc="-85" dirty="0">
                <a:solidFill>
                  <a:srgbClr val="685D46"/>
                </a:solidFill>
                <a:latin typeface="MS PGothic"/>
                <a:cs typeface="MS PGothic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DaNN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(Domain-Adversarial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Training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NNs)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。</a:t>
            </a:r>
            <a:endParaRPr sz="1800">
              <a:latin typeface="MS PGothic"/>
              <a:cs typeface="MS PGothic"/>
            </a:endParaRPr>
          </a:p>
          <a:p>
            <a:pPr marL="379095" marR="90170" indent="-367030">
              <a:lnSpc>
                <a:spcPct val="1145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如果一個模型在測試時吃到不是與訓練集同個</a:t>
            </a:r>
            <a:r>
              <a:rPr sz="1800" spc="-114" dirty="0">
                <a:solidFill>
                  <a:srgbClr val="685D46"/>
                </a:solidFill>
                <a:latin typeface="MS PGothic"/>
                <a:cs typeface="MS PGothic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distribution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的輸入，那麼輸出 往往會爆走，如下圖。</a:t>
            </a:r>
            <a:endParaRPr sz="1800">
              <a:latin typeface="MS PGothic"/>
              <a:cs typeface="MS PGothic"/>
            </a:endParaRPr>
          </a:p>
          <a:p>
            <a:pPr marL="379095" marR="5080" indent="-367030">
              <a:lnSpc>
                <a:spcPct val="1145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而為什麼不能讓圖中的</a:t>
            </a:r>
            <a:r>
              <a:rPr sz="1800" spc="-100" dirty="0">
                <a:solidFill>
                  <a:srgbClr val="685D46"/>
                </a:solidFill>
                <a:latin typeface="MS PGothic"/>
                <a:cs typeface="MS PGothic"/>
              </a:rPr>
              <a:t> 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CNN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在輸入</a:t>
            </a:r>
            <a:r>
              <a:rPr sz="1800" spc="-95" dirty="0">
                <a:solidFill>
                  <a:srgbClr val="685D46"/>
                </a:solidFill>
                <a:latin typeface="MS PGothic"/>
                <a:cs typeface="MS PGothic"/>
              </a:rPr>
              <a:t> </a:t>
            </a:r>
            <a:r>
              <a:rPr sz="18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B</a:t>
            </a:r>
            <a:r>
              <a:rPr sz="18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dataset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輸出正常的</a:t>
            </a:r>
            <a:r>
              <a:rPr sz="1800" spc="-95" dirty="0">
                <a:solidFill>
                  <a:srgbClr val="685D46"/>
                </a:solidFill>
                <a:latin typeface="MS PGothic"/>
                <a:cs typeface="MS PGothic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output</a:t>
            </a:r>
            <a:r>
              <a:rPr sz="1800" spc="95" dirty="0">
                <a:solidFill>
                  <a:srgbClr val="685D46"/>
                </a:solidFill>
                <a:latin typeface="MS PGothic"/>
                <a:cs typeface="MS PGothic"/>
              </a:rPr>
              <a:t>？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因為你並 沒有</a:t>
            </a:r>
            <a:r>
              <a:rPr sz="1800" spc="-90" dirty="0">
                <a:solidFill>
                  <a:srgbClr val="685D46"/>
                </a:solidFill>
                <a:latin typeface="MS PGothic"/>
                <a:cs typeface="MS PGothic"/>
              </a:rPr>
              <a:t> </a:t>
            </a:r>
            <a:r>
              <a:rPr sz="18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B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dataset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的</a:t>
            </a:r>
            <a:r>
              <a:rPr sz="1800" spc="-85" dirty="0">
                <a:solidFill>
                  <a:srgbClr val="685D46"/>
                </a:solidFill>
                <a:latin typeface="MS PGothic"/>
                <a:cs typeface="MS PGothic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label</a:t>
            </a: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使模型學習。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7549" y="3162499"/>
            <a:ext cx="2029460" cy="1098550"/>
          </a:xfrm>
          <a:prstGeom prst="rect">
            <a:avLst/>
          </a:prstGeom>
          <a:solidFill>
            <a:srgbClr val="9FC5E7"/>
          </a:solidFill>
          <a:ln w="2857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CNN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250" y="3228413"/>
            <a:ext cx="1689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Microsoft Sans Serif"/>
                <a:cs typeface="Microsoft Sans Serif"/>
              </a:rPr>
              <a:t>A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dataset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(</a:t>
            </a:r>
            <a:r>
              <a:rPr sz="1200" spc="-20" dirty="0">
                <a:solidFill>
                  <a:srgbClr val="222222"/>
                </a:solidFill>
                <a:latin typeface="MS PGothic"/>
                <a:cs typeface="MS PGothic"/>
              </a:rPr>
              <a:t>∈</a:t>
            </a:r>
            <a:r>
              <a:rPr sz="1200" spc="-65" dirty="0">
                <a:solidFill>
                  <a:srgbClr val="222222"/>
                </a:solidFill>
                <a:latin typeface="MS PGothic"/>
                <a:cs typeface="MS PGothic"/>
              </a:rPr>
              <a:t> </a:t>
            </a:r>
            <a:r>
              <a:rPr sz="1200" spc="-15" dirty="0">
                <a:solidFill>
                  <a:srgbClr val="222222"/>
                </a:solidFill>
                <a:latin typeface="Arial MT"/>
                <a:cs typeface="Arial MT"/>
              </a:rPr>
              <a:t>Training</a:t>
            </a:r>
            <a:r>
              <a:rPr sz="1400" spc="-15" dirty="0">
                <a:latin typeface="Microsoft Sans Serif"/>
                <a:cs typeface="Microsoft Sans Serif"/>
              </a:rPr>
              <a:t>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250" y="3774613"/>
            <a:ext cx="1615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Microsoft Sans Serif"/>
                <a:cs typeface="Microsoft Sans Serif"/>
              </a:rPr>
              <a:t>B </a:t>
            </a:r>
            <a:r>
              <a:rPr sz="1400" spc="30" dirty="0">
                <a:latin typeface="Microsoft Sans Serif"/>
                <a:cs typeface="Microsoft Sans Serif"/>
              </a:rPr>
              <a:t>dataset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(</a:t>
            </a:r>
            <a:r>
              <a:rPr sz="1200" spc="-20" dirty="0">
                <a:solidFill>
                  <a:srgbClr val="FF0000"/>
                </a:solidFill>
                <a:latin typeface="MS PGothic"/>
                <a:cs typeface="MS PGothic"/>
              </a:rPr>
              <a:t>∉</a:t>
            </a:r>
            <a:r>
              <a:rPr sz="1200" spc="-65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1200" spc="-15" dirty="0">
                <a:solidFill>
                  <a:srgbClr val="222222"/>
                </a:solidFill>
                <a:latin typeface="Arial MT"/>
                <a:cs typeface="Arial MT"/>
              </a:rPr>
              <a:t>Training</a:t>
            </a:r>
            <a:r>
              <a:rPr sz="1400" spc="-15" dirty="0">
                <a:latin typeface="Microsoft Sans Serif"/>
                <a:cs typeface="Microsoft Sans Serif"/>
              </a:rPr>
              <a:t>)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25837" y="3375012"/>
            <a:ext cx="708025" cy="575310"/>
            <a:chOff x="2825837" y="3375012"/>
            <a:chExt cx="708025" cy="575310"/>
          </a:xfrm>
        </p:grpSpPr>
        <p:sp>
          <p:nvSpPr>
            <p:cNvPr id="8" name="object 8"/>
            <p:cNvSpPr/>
            <p:nvPr/>
          </p:nvSpPr>
          <p:spPr>
            <a:xfrm>
              <a:off x="2840124" y="3389300"/>
              <a:ext cx="561340" cy="252095"/>
            </a:xfrm>
            <a:custGeom>
              <a:avLst/>
              <a:gdLst/>
              <a:ahLst/>
              <a:cxnLst/>
              <a:rect l="l" t="t" r="r" b="b"/>
              <a:pathLst>
                <a:path w="561339" h="252095">
                  <a:moveTo>
                    <a:pt x="0" y="0"/>
                  </a:moveTo>
                  <a:lnTo>
                    <a:pt x="560903" y="251949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7401" y="3583907"/>
              <a:ext cx="166204" cy="1247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40124" y="3762527"/>
              <a:ext cx="553720" cy="173355"/>
            </a:xfrm>
            <a:custGeom>
              <a:avLst/>
              <a:gdLst/>
              <a:ahLst/>
              <a:cxnLst/>
              <a:rect l="l" t="t" r="r" b="b"/>
              <a:pathLst>
                <a:path w="553720" h="173354">
                  <a:moveTo>
                    <a:pt x="0" y="172972"/>
                  </a:moveTo>
                  <a:lnTo>
                    <a:pt x="55365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5413" y="3703189"/>
              <a:ext cx="166426" cy="11867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76900" y="3277513"/>
            <a:ext cx="1283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latin typeface="Microsoft Sans Serif"/>
                <a:cs typeface="Microsoft Sans Serif"/>
              </a:rPr>
              <a:t>Normal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Output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6900" y="3823713"/>
            <a:ext cx="14814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solidFill>
                  <a:srgbClr val="FF0000"/>
                </a:solidFill>
                <a:latin typeface="Microsoft Sans Serif"/>
                <a:cs typeface="Microsoft Sans Serif"/>
              </a:rPr>
              <a:t>Abnormal</a:t>
            </a:r>
            <a:r>
              <a:rPr sz="1400" spc="-6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Output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72162" y="3439071"/>
            <a:ext cx="707390" cy="545465"/>
            <a:chOff x="5572162" y="3439071"/>
            <a:chExt cx="707390" cy="545465"/>
          </a:xfrm>
        </p:grpSpPr>
        <p:sp>
          <p:nvSpPr>
            <p:cNvPr id="15" name="object 15"/>
            <p:cNvSpPr/>
            <p:nvPr/>
          </p:nvSpPr>
          <p:spPr>
            <a:xfrm>
              <a:off x="5586450" y="3499484"/>
              <a:ext cx="557530" cy="212090"/>
            </a:xfrm>
            <a:custGeom>
              <a:avLst/>
              <a:gdLst/>
              <a:ahLst/>
              <a:cxnLst/>
              <a:rect l="l" t="t" r="r" b="b"/>
              <a:pathLst>
                <a:path w="557529" h="212089">
                  <a:moveTo>
                    <a:pt x="0" y="212014"/>
                  </a:moveTo>
                  <a:lnTo>
                    <a:pt x="557062" y="0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2437" y="3439071"/>
              <a:ext cx="166558" cy="1188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86450" y="3711499"/>
              <a:ext cx="557530" cy="212090"/>
            </a:xfrm>
            <a:custGeom>
              <a:avLst/>
              <a:gdLst/>
              <a:ahLst/>
              <a:cxnLst/>
              <a:rect l="l" t="t" r="r" b="b"/>
              <a:pathLst>
                <a:path w="557529" h="212089">
                  <a:moveTo>
                    <a:pt x="0" y="0"/>
                  </a:moveTo>
                  <a:lnTo>
                    <a:pt x="557062" y="212014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2437" y="3865115"/>
              <a:ext cx="166558" cy="118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6168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Hidden Guideline - DaNN </a:t>
            </a:r>
            <a:r>
              <a:rPr sz="1200" spc="-300" dirty="0"/>
              <a:t>(2/3)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827849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為了因應這樣的情況</a:t>
            </a:r>
            <a:r>
              <a:rPr sz="1800" spc="25" dirty="0">
                <a:solidFill>
                  <a:srgbClr val="685D46"/>
                </a:solidFill>
                <a:latin typeface="MS PGothic"/>
                <a:cs typeface="MS PGothic"/>
              </a:rPr>
              <a:t>，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DaNN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就將</a:t>
            </a:r>
            <a:r>
              <a:rPr sz="1800" spc="-110" dirty="0">
                <a:solidFill>
                  <a:srgbClr val="685D46"/>
                </a:solidFill>
                <a:latin typeface="MS PGothic"/>
                <a:cs typeface="MS PGothic"/>
              </a:rPr>
              <a:t> 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CNN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先拆成兩個部分，並且想辦法讓前半的 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CNN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在吃入兩個</a:t>
            </a:r>
            <a:r>
              <a:rPr sz="1800" spc="-85" dirty="0">
                <a:solidFill>
                  <a:srgbClr val="685D46"/>
                </a:solidFill>
                <a:latin typeface="MS PGothic"/>
                <a:cs typeface="MS PGothic"/>
              </a:rPr>
              <a:t> </a:t>
            </a:r>
            <a:r>
              <a:rPr sz="1800" spc="-6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dataset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&amp;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B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dataset 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後得到的</a:t>
            </a:r>
            <a:r>
              <a:rPr sz="1800" spc="-85" dirty="0">
                <a:solidFill>
                  <a:srgbClr val="685D46"/>
                </a:solidFill>
                <a:latin typeface="MS PGothic"/>
                <a:cs typeface="MS PGothic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distribution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是相近的，那麼 後半就會因為輸入是正常的</a:t>
            </a:r>
            <a:r>
              <a:rPr sz="1800" spc="-90" dirty="0">
                <a:solidFill>
                  <a:srgbClr val="685D46"/>
                </a:solidFill>
                <a:latin typeface="MS PGothic"/>
                <a:cs typeface="MS PGothic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output</a:t>
            </a:r>
            <a:r>
              <a:rPr sz="1800" spc="90" dirty="0">
                <a:solidFill>
                  <a:srgbClr val="685D46"/>
                </a:solidFill>
                <a:latin typeface="MS PGothic"/>
                <a:cs typeface="MS PGothic"/>
              </a:rPr>
              <a:t>，</a:t>
            </a:r>
            <a:r>
              <a:rPr sz="1800" spc="-5" dirty="0">
                <a:solidFill>
                  <a:srgbClr val="685D46"/>
                </a:solidFill>
                <a:latin typeface="MS PGothic"/>
                <a:cs typeface="MS PGothic"/>
              </a:rPr>
              <a:t>而發揮正常的功用。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8824" y="3162499"/>
            <a:ext cx="1621790" cy="1111885"/>
          </a:xfrm>
          <a:prstGeom prst="rect">
            <a:avLst/>
          </a:prstGeom>
          <a:solidFill>
            <a:srgbClr val="B6D7A8"/>
          </a:solidFill>
          <a:ln w="28574">
            <a:solidFill>
              <a:srgbClr val="6AA84F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410209" marR="231775" indent="-171450">
              <a:lnSpc>
                <a:spcPct val="100699"/>
              </a:lnSpc>
              <a:spcBef>
                <a:spcPts val="1025"/>
              </a:spcBef>
            </a:pPr>
            <a:r>
              <a:rPr sz="1800" dirty="0">
                <a:latin typeface="MS PGothic"/>
                <a:cs typeface="MS PGothic"/>
              </a:rPr>
              <a:t>前半</a:t>
            </a:r>
            <a:r>
              <a:rPr sz="1800" spc="-100" dirty="0">
                <a:latin typeface="MS PGothic"/>
                <a:cs typeface="MS PGothic"/>
              </a:rPr>
              <a:t> </a:t>
            </a:r>
            <a:r>
              <a:rPr sz="1800" spc="-5" dirty="0">
                <a:latin typeface="Arial MT"/>
                <a:cs typeface="Arial MT"/>
              </a:rPr>
              <a:t>CNN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Feature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Extrator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050" y="3228413"/>
            <a:ext cx="1689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Microsoft Sans Serif"/>
                <a:cs typeface="Microsoft Sans Serif"/>
              </a:rPr>
              <a:t>A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dataset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(</a:t>
            </a:r>
            <a:r>
              <a:rPr sz="1200" spc="-20" dirty="0">
                <a:solidFill>
                  <a:srgbClr val="222222"/>
                </a:solidFill>
                <a:latin typeface="MS PGothic"/>
                <a:cs typeface="MS PGothic"/>
              </a:rPr>
              <a:t>∈</a:t>
            </a:r>
            <a:r>
              <a:rPr sz="1200" spc="-65" dirty="0">
                <a:solidFill>
                  <a:srgbClr val="222222"/>
                </a:solidFill>
                <a:latin typeface="MS PGothic"/>
                <a:cs typeface="MS PGothic"/>
              </a:rPr>
              <a:t> </a:t>
            </a:r>
            <a:r>
              <a:rPr sz="1200" spc="-15" dirty="0">
                <a:solidFill>
                  <a:srgbClr val="222222"/>
                </a:solidFill>
                <a:latin typeface="Arial MT"/>
                <a:cs typeface="Arial MT"/>
              </a:rPr>
              <a:t>Training</a:t>
            </a:r>
            <a:r>
              <a:rPr sz="1400" spc="-15" dirty="0">
                <a:latin typeface="Microsoft Sans Serif"/>
                <a:cs typeface="Microsoft Sans Serif"/>
              </a:rPr>
              <a:t>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050" y="3774613"/>
            <a:ext cx="1615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Microsoft Sans Serif"/>
                <a:cs typeface="Microsoft Sans Serif"/>
              </a:rPr>
              <a:t>B </a:t>
            </a:r>
            <a:r>
              <a:rPr sz="1400" spc="30" dirty="0">
                <a:latin typeface="Microsoft Sans Serif"/>
                <a:cs typeface="Microsoft Sans Serif"/>
              </a:rPr>
              <a:t>dataset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(</a:t>
            </a:r>
            <a:r>
              <a:rPr sz="1200" spc="-20" dirty="0">
                <a:solidFill>
                  <a:srgbClr val="FF0000"/>
                </a:solidFill>
                <a:latin typeface="MS PGothic"/>
                <a:cs typeface="MS PGothic"/>
              </a:rPr>
              <a:t>∉</a:t>
            </a:r>
            <a:r>
              <a:rPr sz="1200" spc="-65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1200" spc="-15" dirty="0">
                <a:solidFill>
                  <a:srgbClr val="222222"/>
                </a:solidFill>
                <a:latin typeface="Arial MT"/>
                <a:cs typeface="Arial MT"/>
              </a:rPr>
              <a:t>Training</a:t>
            </a:r>
            <a:r>
              <a:rPr sz="1400" spc="-15" dirty="0">
                <a:latin typeface="Microsoft Sans Serif"/>
                <a:cs typeface="Microsoft Sans Serif"/>
              </a:rPr>
              <a:t>)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30137" y="3375012"/>
            <a:ext cx="238760" cy="575310"/>
            <a:chOff x="2130137" y="3375012"/>
            <a:chExt cx="238760" cy="5753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0137" y="3375012"/>
              <a:ext cx="238647" cy="3236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0137" y="3732412"/>
              <a:ext cx="232239" cy="21737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00975" y="3163812"/>
            <a:ext cx="736600" cy="126873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5725" marR="21590">
              <a:lnSpc>
                <a:spcPts val="1650"/>
              </a:lnSpc>
              <a:spcBef>
                <a:spcPts val="180"/>
              </a:spcBef>
            </a:pPr>
            <a:r>
              <a:rPr sz="1400" spc="50" dirty="0">
                <a:latin typeface="Microsoft Sans Serif"/>
                <a:cs typeface="Microsoft Sans Serif"/>
              </a:rPr>
              <a:t>Normal  </a:t>
            </a:r>
            <a:r>
              <a:rPr sz="1400" spc="70" dirty="0">
                <a:latin typeface="Microsoft Sans Serif"/>
                <a:cs typeface="Microsoft Sans Serif"/>
              </a:rPr>
              <a:t>Output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ts val="1650"/>
              </a:lnSpc>
              <a:spcBef>
                <a:spcPts val="1510"/>
              </a:spcBef>
            </a:pPr>
            <a:r>
              <a:rPr sz="1400" dirty="0">
                <a:solidFill>
                  <a:srgbClr val="FF0000"/>
                </a:solidFill>
                <a:latin typeface="MS PGothic"/>
                <a:cs typeface="MS PGothic"/>
              </a:rPr>
              <a:t>努力變成  </a:t>
            </a:r>
            <a:r>
              <a:rPr sz="1400" spc="55" dirty="0">
                <a:solidFill>
                  <a:srgbClr val="FF0000"/>
                </a:solidFill>
                <a:latin typeface="Microsoft Sans Serif"/>
                <a:cs typeface="Microsoft Sans Serif"/>
              </a:rPr>
              <a:t>Normal </a:t>
            </a:r>
            <a:r>
              <a:rPr sz="1400" spc="6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Output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86037" y="3339781"/>
            <a:ext cx="400050" cy="706755"/>
            <a:chOff x="3986037" y="3339781"/>
            <a:chExt cx="400050" cy="706755"/>
          </a:xfrm>
        </p:grpSpPr>
        <p:sp>
          <p:nvSpPr>
            <p:cNvPr id="12" name="object 12"/>
            <p:cNvSpPr/>
            <p:nvPr/>
          </p:nvSpPr>
          <p:spPr>
            <a:xfrm>
              <a:off x="4000324" y="3444929"/>
              <a:ext cx="278765" cy="273685"/>
            </a:xfrm>
            <a:custGeom>
              <a:avLst/>
              <a:gdLst/>
              <a:ahLst/>
              <a:cxnLst/>
              <a:rect l="l" t="t" r="r" b="b"/>
              <a:pathLst>
                <a:path w="278764" h="273685">
                  <a:moveTo>
                    <a:pt x="0" y="273470"/>
                  </a:moveTo>
                  <a:lnTo>
                    <a:pt x="278472" y="0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1439" y="3339781"/>
              <a:ext cx="154167" cy="1531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6037" y="3704112"/>
              <a:ext cx="327370" cy="34241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876875" y="3218500"/>
            <a:ext cx="1452880" cy="1111885"/>
          </a:xfrm>
          <a:prstGeom prst="rect">
            <a:avLst/>
          </a:prstGeom>
          <a:solidFill>
            <a:srgbClr val="9FC5E7"/>
          </a:solidFill>
          <a:ln w="28574">
            <a:solidFill>
              <a:srgbClr val="0000FF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154305" marR="147320" algn="ctr">
              <a:lnSpc>
                <a:spcPct val="100699"/>
              </a:lnSpc>
              <a:spcBef>
                <a:spcPts val="1025"/>
              </a:spcBef>
            </a:pPr>
            <a:r>
              <a:rPr sz="1800" dirty="0">
                <a:latin typeface="MS PGothic"/>
                <a:cs typeface="MS PGothic"/>
              </a:rPr>
              <a:t>後半</a:t>
            </a:r>
            <a:r>
              <a:rPr sz="1800" spc="-100" dirty="0">
                <a:latin typeface="MS PGothic"/>
                <a:cs typeface="MS PGothic"/>
              </a:rPr>
              <a:t> </a:t>
            </a:r>
            <a:r>
              <a:rPr sz="1800" spc="-5" dirty="0">
                <a:latin typeface="Arial MT"/>
                <a:cs typeface="Arial MT"/>
              </a:rPr>
              <a:t>CNN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Label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Predictor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02399" y="3340413"/>
            <a:ext cx="647065" cy="99504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50" dirty="0">
                <a:latin typeface="Microsoft Sans Serif"/>
                <a:cs typeface="Microsoft Sans Serif"/>
              </a:rPr>
              <a:t>Normal  </a:t>
            </a:r>
            <a:r>
              <a:rPr sz="1400" spc="70" dirty="0">
                <a:latin typeface="Microsoft Sans Serif"/>
                <a:cs typeface="Microsoft Sans Serif"/>
              </a:rPr>
              <a:t>Output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ts val="1650"/>
              </a:lnSpc>
              <a:spcBef>
                <a:spcPts val="1000"/>
              </a:spcBef>
            </a:pPr>
            <a:r>
              <a:rPr sz="1400" spc="50" dirty="0">
                <a:solidFill>
                  <a:srgbClr val="FF0000"/>
                </a:solidFill>
                <a:latin typeface="Microsoft Sans Serif"/>
                <a:cs typeface="Microsoft Sans Serif"/>
              </a:rPr>
              <a:t>Normal  </a:t>
            </a:r>
            <a:r>
              <a:rPr sz="1400" spc="70" dirty="0">
                <a:latin typeface="Microsoft Sans Serif"/>
                <a:cs typeface="Microsoft Sans Serif"/>
              </a:rPr>
              <a:t>Output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14887" y="3507128"/>
            <a:ext cx="492125" cy="534670"/>
            <a:chOff x="7314887" y="3507128"/>
            <a:chExt cx="492125" cy="534670"/>
          </a:xfrm>
        </p:grpSpPr>
        <p:sp>
          <p:nvSpPr>
            <p:cNvPr id="18" name="object 18"/>
            <p:cNvSpPr/>
            <p:nvPr/>
          </p:nvSpPr>
          <p:spPr>
            <a:xfrm>
              <a:off x="7329175" y="3583549"/>
              <a:ext cx="349885" cy="191135"/>
            </a:xfrm>
            <a:custGeom>
              <a:avLst/>
              <a:gdLst/>
              <a:ahLst/>
              <a:cxnLst/>
              <a:rect l="l" t="t" r="r" b="b"/>
              <a:pathLst>
                <a:path w="349884" h="191135">
                  <a:moveTo>
                    <a:pt x="0" y="190850"/>
                  </a:moveTo>
                  <a:lnTo>
                    <a:pt x="349612" y="0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1885" y="3507128"/>
              <a:ext cx="165010" cy="1321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329175" y="3774400"/>
              <a:ext cx="349885" cy="191135"/>
            </a:xfrm>
            <a:custGeom>
              <a:avLst/>
              <a:gdLst/>
              <a:ahLst/>
              <a:cxnLst/>
              <a:rect l="l" t="t" r="r" b="b"/>
              <a:pathLst>
                <a:path w="349884" h="191135">
                  <a:moveTo>
                    <a:pt x="0" y="0"/>
                  </a:moveTo>
                  <a:lnTo>
                    <a:pt x="349612" y="19085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41885" y="3909535"/>
              <a:ext cx="165010" cy="132136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264512" y="3310412"/>
            <a:ext cx="593725" cy="766445"/>
            <a:chOff x="5264512" y="3310412"/>
            <a:chExt cx="593725" cy="766445"/>
          </a:xfrm>
        </p:grpSpPr>
        <p:sp>
          <p:nvSpPr>
            <p:cNvPr id="23" name="object 23"/>
            <p:cNvSpPr/>
            <p:nvPr/>
          </p:nvSpPr>
          <p:spPr>
            <a:xfrm>
              <a:off x="5278799" y="3324700"/>
              <a:ext cx="461645" cy="346710"/>
            </a:xfrm>
            <a:custGeom>
              <a:avLst/>
              <a:gdLst/>
              <a:ahLst/>
              <a:cxnLst/>
              <a:rect l="l" t="t" r="r" b="b"/>
              <a:pathLst>
                <a:path w="461645" h="346710">
                  <a:moveTo>
                    <a:pt x="0" y="0"/>
                  </a:moveTo>
                  <a:lnTo>
                    <a:pt x="461155" y="346676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7306" y="3619361"/>
              <a:ext cx="160589" cy="14422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278949" y="3848803"/>
              <a:ext cx="443865" cy="213995"/>
            </a:xfrm>
            <a:custGeom>
              <a:avLst/>
              <a:gdLst/>
              <a:ahLst/>
              <a:cxnLst/>
              <a:rect l="l" t="t" r="r" b="b"/>
              <a:pathLst>
                <a:path w="443864" h="213995">
                  <a:moveTo>
                    <a:pt x="0" y="213596"/>
                  </a:moveTo>
                  <a:lnTo>
                    <a:pt x="443435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7615" y="3778241"/>
              <a:ext cx="165886" cy="127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67780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Hidden Guideline - DaNN </a:t>
            </a:r>
            <a:r>
              <a:rPr sz="1200" spc="-300" dirty="0"/>
              <a:t>(3/3)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8087995" cy="938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而如何讓前半段的模型輸入兩種不同分布的資料，輸出卻是同個分布呢？最簡 單的方法就是像</a:t>
            </a:r>
            <a:r>
              <a:rPr sz="1800" spc="-90" dirty="0">
                <a:solidFill>
                  <a:srgbClr val="685D46"/>
                </a:solidFill>
                <a:latin typeface="MS PGothic"/>
                <a:cs typeface="MS PGothic"/>
              </a:rPr>
              <a:t> </a:t>
            </a:r>
            <a:r>
              <a:rPr sz="18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GAN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一樣導入一個</a:t>
            </a:r>
            <a:r>
              <a:rPr sz="1800" spc="-90" dirty="0">
                <a:solidFill>
                  <a:srgbClr val="685D46"/>
                </a:solidFill>
                <a:latin typeface="MS PGothic"/>
                <a:cs typeface="MS PGothic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discriminator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來分辨輸入是哪個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dataset</a:t>
            </a:r>
            <a:r>
              <a:rPr sz="1800" spc="35" dirty="0">
                <a:solidFill>
                  <a:srgbClr val="685D46"/>
                </a:solidFill>
                <a:latin typeface="MS PGothic"/>
                <a:cs typeface="MS PGothic"/>
              </a:rPr>
              <a:t>，</a:t>
            </a:r>
            <a:r>
              <a:rPr sz="1800" spc="-5" dirty="0">
                <a:solidFill>
                  <a:srgbClr val="685D46"/>
                </a:solidFill>
                <a:latin typeface="MS PGothic"/>
                <a:cs typeface="MS PGothic"/>
              </a:rPr>
              <a:t>並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讓</a:t>
            </a:r>
            <a:r>
              <a:rPr sz="1800" spc="-90" dirty="0">
                <a:solidFill>
                  <a:srgbClr val="685D46"/>
                </a:solidFill>
                <a:latin typeface="MS PGothic"/>
                <a:cs typeface="MS PGothic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extractor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來騙過</a:t>
            </a:r>
            <a:r>
              <a:rPr sz="1800" spc="-85" dirty="0">
                <a:solidFill>
                  <a:srgbClr val="685D46"/>
                </a:solidFill>
                <a:latin typeface="MS PGothic"/>
                <a:cs typeface="MS PGothic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discriminator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dirty="0" err="1">
                <a:solidFill>
                  <a:srgbClr val="685D46"/>
                </a:solidFill>
                <a:latin typeface="MS PGothic"/>
                <a:cs typeface="MS PGothic"/>
              </a:rPr>
              <a:t>即可</a:t>
            </a:r>
            <a:r>
              <a:rPr sz="1800" dirty="0">
                <a:solidFill>
                  <a:srgbClr val="685D46"/>
                </a:solidFill>
                <a:latin typeface="MS PGothic"/>
                <a:cs typeface="MS PGothic"/>
              </a:rPr>
              <a:t>。</a:t>
            </a:r>
            <a:endParaRPr sz="1800" dirty="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99" y="2877399"/>
            <a:ext cx="1621790" cy="1111885"/>
          </a:xfrm>
          <a:prstGeom prst="rect">
            <a:avLst/>
          </a:prstGeom>
          <a:solidFill>
            <a:srgbClr val="B6D7A8"/>
          </a:solidFill>
          <a:ln w="28574">
            <a:solidFill>
              <a:srgbClr val="6AA84F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410209" marR="231775" indent="-171450">
              <a:lnSpc>
                <a:spcPct val="100699"/>
              </a:lnSpc>
              <a:spcBef>
                <a:spcPts val="1025"/>
              </a:spcBef>
            </a:pPr>
            <a:r>
              <a:rPr sz="1800" dirty="0">
                <a:latin typeface="MS PGothic"/>
                <a:cs typeface="MS PGothic"/>
              </a:rPr>
              <a:t>前半</a:t>
            </a:r>
            <a:r>
              <a:rPr sz="1800" spc="-100" dirty="0">
                <a:latin typeface="MS PGothic"/>
                <a:cs typeface="MS PGothic"/>
              </a:rPr>
              <a:t> </a:t>
            </a:r>
            <a:r>
              <a:rPr sz="1800" spc="-5" dirty="0">
                <a:latin typeface="Arial MT"/>
                <a:cs typeface="Arial MT"/>
              </a:rPr>
              <a:t>CNN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Feature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Extrator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2943312"/>
            <a:ext cx="1689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Microsoft Sans Serif"/>
                <a:cs typeface="Microsoft Sans Serif"/>
              </a:rPr>
              <a:t>A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dataset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(</a:t>
            </a:r>
            <a:r>
              <a:rPr sz="1200" spc="-20" dirty="0">
                <a:solidFill>
                  <a:srgbClr val="222222"/>
                </a:solidFill>
                <a:latin typeface="MS PGothic"/>
                <a:cs typeface="MS PGothic"/>
              </a:rPr>
              <a:t>∈</a:t>
            </a:r>
            <a:r>
              <a:rPr sz="1200" spc="-65" dirty="0">
                <a:solidFill>
                  <a:srgbClr val="222222"/>
                </a:solidFill>
                <a:latin typeface="MS PGothic"/>
                <a:cs typeface="MS PGothic"/>
              </a:rPr>
              <a:t> </a:t>
            </a:r>
            <a:r>
              <a:rPr sz="1200" spc="-15" dirty="0">
                <a:solidFill>
                  <a:srgbClr val="222222"/>
                </a:solidFill>
                <a:latin typeface="Arial MT"/>
                <a:cs typeface="Arial MT"/>
              </a:rPr>
              <a:t>Training</a:t>
            </a:r>
            <a:r>
              <a:rPr sz="1400" spc="-15" dirty="0">
                <a:latin typeface="Microsoft Sans Serif"/>
                <a:cs typeface="Microsoft Sans Serif"/>
              </a:rPr>
              <a:t>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5" y="3489512"/>
            <a:ext cx="1615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Microsoft Sans Serif"/>
                <a:cs typeface="Microsoft Sans Serif"/>
              </a:rPr>
              <a:t>B </a:t>
            </a:r>
            <a:r>
              <a:rPr sz="1400" spc="30" dirty="0">
                <a:latin typeface="Microsoft Sans Serif"/>
                <a:cs typeface="Microsoft Sans Serif"/>
              </a:rPr>
              <a:t>dataset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(</a:t>
            </a:r>
            <a:r>
              <a:rPr sz="1200" spc="-20" dirty="0">
                <a:solidFill>
                  <a:srgbClr val="FF0000"/>
                </a:solidFill>
                <a:latin typeface="MS PGothic"/>
                <a:cs typeface="MS PGothic"/>
              </a:rPr>
              <a:t>∉</a:t>
            </a:r>
            <a:r>
              <a:rPr sz="1200" spc="-65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1200" spc="-15" dirty="0">
                <a:solidFill>
                  <a:srgbClr val="222222"/>
                </a:solidFill>
                <a:latin typeface="Arial MT"/>
                <a:cs typeface="Arial MT"/>
              </a:rPr>
              <a:t>Training</a:t>
            </a:r>
            <a:r>
              <a:rPr sz="1400" spc="-15" dirty="0">
                <a:latin typeface="Microsoft Sans Serif"/>
                <a:cs typeface="Microsoft Sans Serif"/>
              </a:rPr>
              <a:t>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7650" y="2597638"/>
            <a:ext cx="89789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MS PGothic"/>
                <a:cs typeface="MS PGothic"/>
              </a:rPr>
              <a:t>努力變成 </a:t>
            </a:r>
            <a:r>
              <a:rPr sz="1400" spc="-50" dirty="0">
                <a:solidFill>
                  <a:srgbClr val="FF0000"/>
                </a:solidFill>
                <a:latin typeface="Microsoft Sans Serif"/>
                <a:cs typeface="Microsoft Sans Serif"/>
              </a:rPr>
              <a:t>B’s</a:t>
            </a:r>
            <a:r>
              <a:rPr sz="14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FF0000"/>
                </a:solidFill>
                <a:latin typeface="Microsoft Sans Serif"/>
                <a:cs typeface="Microsoft Sans Serif"/>
              </a:rPr>
              <a:t>normal  </a:t>
            </a:r>
            <a:r>
              <a:rPr sz="1400" spc="70" dirty="0">
                <a:latin typeface="Microsoft Sans Serif"/>
                <a:cs typeface="Microsoft Sans Serif"/>
              </a:rPr>
              <a:t>Output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5700" y="3489512"/>
            <a:ext cx="91948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MS PGothic"/>
                <a:cs typeface="MS PGothic"/>
              </a:rPr>
              <a:t>努力變成</a:t>
            </a:r>
            <a:endParaRPr sz="1400">
              <a:latin typeface="MS PGothic"/>
              <a:cs typeface="MS PGothic"/>
            </a:endParaRPr>
          </a:p>
          <a:p>
            <a:pPr marL="12700">
              <a:lnSpc>
                <a:spcPts val="1664"/>
              </a:lnSpc>
            </a:pPr>
            <a:r>
              <a:rPr sz="1400" spc="-55" dirty="0">
                <a:solidFill>
                  <a:srgbClr val="FF0000"/>
                </a:solidFill>
                <a:latin typeface="Microsoft Sans Serif"/>
                <a:cs typeface="Microsoft Sans Serif"/>
              </a:rPr>
              <a:t>A’</a:t>
            </a:r>
            <a:r>
              <a:rPr sz="1400" spc="-60" dirty="0">
                <a:solidFill>
                  <a:srgbClr val="FF0000"/>
                </a:solidFill>
                <a:latin typeface="Microsoft Sans Serif"/>
                <a:cs typeface="Microsoft Sans Serif"/>
              </a:rPr>
              <a:t>s</a:t>
            </a:r>
            <a:r>
              <a:rPr sz="14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FF0000"/>
                </a:solidFill>
                <a:latin typeface="Microsoft Sans Serif"/>
                <a:cs typeface="Microsoft Sans Serif"/>
              </a:rPr>
              <a:t>Normal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5700" y="3908613"/>
            <a:ext cx="615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latin typeface="Microsoft Sans Serif"/>
                <a:cs typeface="Microsoft Sans Serif"/>
              </a:rPr>
              <a:t>Output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45712" y="2938359"/>
            <a:ext cx="340360" cy="820419"/>
            <a:chOff x="4045712" y="2938359"/>
            <a:chExt cx="340360" cy="820419"/>
          </a:xfrm>
        </p:grpSpPr>
        <p:sp>
          <p:nvSpPr>
            <p:cNvPr id="11" name="object 11"/>
            <p:cNvSpPr/>
            <p:nvPr/>
          </p:nvSpPr>
          <p:spPr>
            <a:xfrm>
              <a:off x="4059999" y="3061441"/>
              <a:ext cx="241300" cy="372110"/>
            </a:xfrm>
            <a:custGeom>
              <a:avLst/>
              <a:gdLst/>
              <a:ahLst/>
              <a:cxnLst/>
              <a:rect l="l" t="t" r="r" b="b"/>
              <a:pathLst>
                <a:path w="241300" h="372110">
                  <a:moveTo>
                    <a:pt x="0" y="371858"/>
                  </a:moveTo>
                  <a:lnTo>
                    <a:pt x="241199" y="0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7314" y="2938359"/>
              <a:ext cx="138739" cy="16305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5712" y="3419012"/>
              <a:ext cx="266019" cy="33947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739150" y="2877399"/>
            <a:ext cx="1673225" cy="1111885"/>
          </a:xfrm>
          <a:prstGeom prst="rect">
            <a:avLst/>
          </a:prstGeom>
          <a:solidFill>
            <a:srgbClr val="FCE4CD"/>
          </a:solidFill>
          <a:ln w="28574">
            <a:solidFill>
              <a:srgbClr val="FF9900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106045" marR="99695" algn="ctr">
              <a:lnSpc>
                <a:spcPct val="100699"/>
              </a:lnSpc>
              <a:spcBef>
                <a:spcPts val="1025"/>
              </a:spcBef>
            </a:pPr>
            <a:r>
              <a:rPr sz="1800" spc="-5" dirty="0">
                <a:latin typeface="Arial MT"/>
                <a:cs typeface="Arial MT"/>
              </a:rPr>
              <a:t>Discriminator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Domain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Classifier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41737" y="2903387"/>
            <a:ext cx="292100" cy="888365"/>
            <a:chOff x="5441737" y="2903387"/>
            <a:chExt cx="292100" cy="888365"/>
          </a:xfrm>
        </p:grpSpPr>
        <p:sp>
          <p:nvSpPr>
            <p:cNvPr id="16" name="object 16"/>
            <p:cNvSpPr/>
            <p:nvPr/>
          </p:nvSpPr>
          <p:spPr>
            <a:xfrm>
              <a:off x="5456025" y="2917675"/>
              <a:ext cx="201295" cy="365760"/>
            </a:xfrm>
            <a:custGeom>
              <a:avLst/>
              <a:gdLst/>
              <a:ahLst/>
              <a:cxnLst/>
              <a:rect l="l" t="t" r="r" b="b"/>
              <a:pathLst>
                <a:path w="201295" h="365760">
                  <a:moveTo>
                    <a:pt x="0" y="0"/>
                  </a:moveTo>
                  <a:lnTo>
                    <a:pt x="200672" y="365419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1039" y="3246087"/>
              <a:ext cx="132365" cy="1649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2187" y="3452111"/>
              <a:ext cx="266019" cy="33947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164912" y="3089912"/>
            <a:ext cx="262255" cy="575310"/>
            <a:chOff x="2164912" y="3089912"/>
            <a:chExt cx="262255" cy="57531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64912" y="3089912"/>
              <a:ext cx="261927" cy="32485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4912" y="3445743"/>
              <a:ext cx="255756" cy="21894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395700" y="4113738"/>
            <a:ext cx="193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S PGothic"/>
                <a:cs typeface="MS PGothic"/>
              </a:rPr>
              <a:t>，以騙</a:t>
            </a:r>
            <a:r>
              <a:rPr sz="1400" dirty="0">
                <a:latin typeface="MS PGothic"/>
                <a:cs typeface="MS PGothic"/>
              </a:rPr>
              <a:t>過</a:t>
            </a:r>
            <a:r>
              <a:rPr sz="1400" spc="-40" dirty="0">
                <a:latin typeface="MS PGothic"/>
                <a:cs typeface="MS PGothic"/>
              </a:rPr>
              <a:t> </a:t>
            </a:r>
            <a:r>
              <a:rPr sz="1400" b="1" spc="40" dirty="0">
                <a:latin typeface="Arial"/>
                <a:cs typeface="Arial"/>
              </a:rPr>
              <a:t>discriminator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397962" y="3201266"/>
            <a:ext cx="465455" cy="446405"/>
            <a:chOff x="7397962" y="3201266"/>
            <a:chExt cx="465455" cy="446405"/>
          </a:xfrm>
        </p:grpSpPr>
        <p:sp>
          <p:nvSpPr>
            <p:cNvPr id="24" name="object 24"/>
            <p:cNvSpPr/>
            <p:nvPr/>
          </p:nvSpPr>
          <p:spPr>
            <a:xfrm>
              <a:off x="7412249" y="3273458"/>
              <a:ext cx="320675" cy="160020"/>
            </a:xfrm>
            <a:custGeom>
              <a:avLst/>
              <a:gdLst/>
              <a:ahLst/>
              <a:cxnLst/>
              <a:rect l="l" t="t" r="r" b="b"/>
              <a:pathLst>
                <a:path w="320675" h="160020">
                  <a:moveTo>
                    <a:pt x="0" y="159841"/>
                  </a:moveTo>
                  <a:lnTo>
                    <a:pt x="320292" y="0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7178" y="3201266"/>
              <a:ext cx="165680" cy="12871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412249" y="3433300"/>
              <a:ext cx="318135" cy="146050"/>
            </a:xfrm>
            <a:custGeom>
              <a:avLst/>
              <a:gdLst/>
              <a:ahLst/>
              <a:cxnLst/>
              <a:rect l="l" t="t" r="r" b="b"/>
              <a:pathLst>
                <a:path w="318134" h="146050">
                  <a:moveTo>
                    <a:pt x="0" y="0"/>
                  </a:moveTo>
                  <a:lnTo>
                    <a:pt x="317851" y="14574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6142" y="3521850"/>
              <a:ext cx="166122" cy="12552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958850" y="3035913"/>
            <a:ext cx="10267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S PGothic"/>
                <a:cs typeface="MS PGothic"/>
              </a:rPr>
              <a:t>是</a:t>
            </a:r>
            <a:r>
              <a:rPr sz="1400" spc="-40" dirty="0">
                <a:latin typeface="MS PGothic"/>
                <a:cs typeface="MS PGothic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A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dataset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58850" y="3489512"/>
            <a:ext cx="1029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S PGothic"/>
                <a:cs typeface="MS PGothic"/>
              </a:rPr>
              <a:t>是</a:t>
            </a:r>
            <a:r>
              <a:rPr sz="1400" spc="-75" dirty="0">
                <a:latin typeface="MS PGothic"/>
                <a:cs typeface="MS PGothic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B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dataset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2"/>
            <a:ext cx="7463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Task Description - Domain Adaptation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96" y="1271753"/>
            <a:ext cx="8008620" cy="1685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1524000" indent="-397510">
              <a:lnSpc>
                <a:spcPct val="113599"/>
              </a:lnSpc>
              <a:spcBef>
                <a:spcPts val="100"/>
              </a:spcBef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Imagine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want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30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do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tasks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related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30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3D </a:t>
            </a:r>
            <a:r>
              <a:rPr sz="2200" spc="-56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environment,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then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discover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80" dirty="0">
                <a:solidFill>
                  <a:srgbClr val="685D46"/>
                </a:solidFill>
                <a:latin typeface="Microsoft Sans Serif"/>
                <a:cs typeface="Microsoft Sans Serif"/>
              </a:rPr>
              <a:t>that…</a:t>
            </a:r>
            <a:endParaRPr sz="2200">
              <a:latin typeface="Microsoft Sans Serif"/>
              <a:cs typeface="Microsoft Sans Serif"/>
            </a:endParaRPr>
          </a:p>
          <a:p>
            <a:pPr marL="866775" lvl="1" indent="-359410">
              <a:lnSpc>
                <a:spcPct val="100000"/>
              </a:lnSpc>
              <a:spcBef>
                <a:spcPts val="380"/>
              </a:spcBef>
              <a:buFont typeface="Arial MT"/>
              <a:buChar char="○"/>
              <a:tabLst>
                <a:tab pos="866775" algn="l"/>
                <a:tab pos="867410" algn="l"/>
              </a:tabLst>
            </a:pPr>
            <a:r>
              <a:rPr sz="17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3D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diﬃcult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mark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therefore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expensive.</a:t>
            </a:r>
            <a:endParaRPr sz="1700">
              <a:latin typeface="Microsoft Sans Serif"/>
              <a:cs typeface="Microsoft Sans Serif"/>
            </a:endParaRPr>
          </a:p>
          <a:p>
            <a:pPr marL="866775" marR="5080" lvl="1" indent="-359410">
              <a:lnSpc>
                <a:spcPct val="113999"/>
              </a:lnSpc>
              <a:buFont typeface="Arial MT"/>
              <a:buChar char="○"/>
              <a:tabLst>
                <a:tab pos="866775" algn="l"/>
                <a:tab pos="867410" algn="l"/>
              </a:tabLst>
            </a:pPr>
            <a:r>
              <a:rPr sz="17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Simulated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(such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simulated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685D46"/>
                </a:solidFill>
                <a:latin typeface="Microsoft Sans Serif"/>
                <a:cs typeface="Microsoft Sans Serif"/>
              </a:rPr>
              <a:t>scene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on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685D46"/>
                </a:solidFill>
                <a:latin typeface="Microsoft Sans Serif"/>
                <a:cs typeface="Microsoft Sans Serif"/>
              </a:rPr>
              <a:t>GTA-5)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17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easy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label. </a:t>
            </a:r>
            <a:r>
              <a:rPr sz="1700" spc="-434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Why</a:t>
            </a:r>
            <a:r>
              <a:rPr sz="17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not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just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train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on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simulated</a:t>
            </a:r>
            <a:r>
              <a:rPr sz="17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images?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8525" y="39454"/>
            <a:ext cx="36722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Microsoft Sans Serif"/>
                <a:cs typeface="Microsoft Sans Serif"/>
              </a:rPr>
              <a:t>Image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Reference: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Arial MT"/>
                <a:cs typeface="Arial MT"/>
              </a:rPr>
              <a:t>https://arxiv.org/pdf/1810.07911.pdf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58625" y="3225762"/>
            <a:ext cx="1887220" cy="1495425"/>
            <a:chOff x="3758625" y="3225762"/>
            <a:chExt cx="1887220" cy="14954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8150" y="3343304"/>
              <a:ext cx="1804789" cy="133671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63388" y="3230524"/>
              <a:ext cx="1877695" cy="1485900"/>
            </a:xfrm>
            <a:custGeom>
              <a:avLst/>
              <a:gdLst/>
              <a:ahLst/>
              <a:cxnLst/>
              <a:rect l="l" t="t" r="r" b="b"/>
              <a:pathLst>
                <a:path w="1877695" h="1485900">
                  <a:moveTo>
                    <a:pt x="0" y="0"/>
                  </a:moveTo>
                  <a:lnTo>
                    <a:pt x="1877324" y="0"/>
                  </a:lnTo>
                  <a:lnTo>
                    <a:pt x="1877324" y="1485761"/>
                  </a:lnTo>
                  <a:lnTo>
                    <a:pt x="0" y="148576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412398" y="3209148"/>
            <a:ext cx="1887220" cy="1529080"/>
            <a:chOff x="6412398" y="3209148"/>
            <a:chExt cx="1887220" cy="15290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7757" y="3236590"/>
              <a:ext cx="1760300" cy="14154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417161" y="3213911"/>
              <a:ext cx="1877695" cy="1519555"/>
            </a:xfrm>
            <a:custGeom>
              <a:avLst/>
              <a:gdLst/>
              <a:ahLst/>
              <a:cxnLst/>
              <a:rect l="l" t="t" r="r" b="b"/>
              <a:pathLst>
                <a:path w="1877695" h="1519554">
                  <a:moveTo>
                    <a:pt x="0" y="0"/>
                  </a:moveTo>
                  <a:lnTo>
                    <a:pt x="1877325" y="0"/>
                  </a:lnTo>
                  <a:lnTo>
                    <a:pt x="1877325" y="1519000"/>
                  </a:lnTo>
                  <a:lnTo>
                    <a:pt x="0" y="1519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90625" y="3193987"/>
            <a:ext cx="1887220" cy="1558925"/>
            <a:chOff x="1190625" y="3193987"/>
            <a:chExt cx="1887220" cy="15589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150" y="3271846"/>
              <a:ext cx="1822244" cy="142590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95387" y="3198749"/>
              <a:ext cx="1877695" cy="1549400"/>
            </a:xfrm>
            <a:custGeom>
              <a:avLst/>
              <a:gdLst/>
              <a:ahLst/>
              <a:cxnLst/>
              <a:rect l="l" t="t" r="r" b="b"/>
              <a:pathLst>
                <a:path w="1877695" h="1549400">
                  <a:moveTo>
                    <a:pt x="0" y="0"/>
                  </a:moveTo>
                  <a:lnTo>
                    <a:pt x="1877325" y="0"/>
                  </a:lnTo>
                  <a:lnTo>
                    <a:pt x="1877325" y="1549320"/>
                  </a:lnTo>
                  <a:lnTo>
                    <a:pt x="0" y="154932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3850680"/>
            <a:ext cx="9144000" cy="1292860"/>
            <a:chOff x="-74" y="3850680"/>
            <a:chExt cx="9144000" cy="1292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125" y="3911741"/>
              <a:ext cx="1374317" cy="10753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8362" y="3855442"/>
              <a:ext cx="1418590" cy="1170940"/>
            </a:xfrm>
            <a:custGeom>
              <a:avLst/>
              <a:gdLst/>
              <a:ahLst/>
              <a:cxnLst/>
              <a:rect l="l" t="t" r="r" b="b"/>
              <a:pathLst>
                <a:path w="1418589" h="1170939">
                  <a:moveTo>
                    <a:pt x="0" y="0"/>
                  </a:moveTo>
                  <a:lnTo>
                    <a:pt x="1418199" y="0"/>
                  </a:lnTo>
                  <a:lnTo>
                    <a:pt x="1418199" y="1170819"/>
                  </a:lnTo>
                  <a:lnTo>
                    <a:pt x="0" y="11708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4" y="499762"/>
            <a:ext cx="75400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Task Description - Domain Adaptation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2237" y="1266546"/>
            <a:ext cx="6066155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080" indent="-389890">
              <a:lnSpc>
                <a:spcPct val="116100"/>
              </a:lnSpc>
              <a:spcBef>
                <a:spcPts val="100"/>
              </a:spcBef>
              <a:buFont typeface="Arial MT"/>
              <a:buChar char="●"/>
              <a:tabLst>
                <a:tab pos="401955" algn="l"/>
                <a:tab pos="402590" algn="l"/>
              </a:tabLst>
            </a:pPr>
            <a:r>
              <a:rPr sz="21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1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1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Net,</a:t>
            </a:r>
            <a:r>
              <a:rPr sz="21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1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1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1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input</a:t>
            </a:r>
            <a:r>
              <a:rPr sz="21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1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1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“abnormal”,</a:t>
            </a:r>
            <a:r>
              <a:rPr sz="21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1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which</a:t>
            </a:r>
            <a:r>
              <a:rPr sz="21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1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makes </a:t>
            </a:r>
            <a:r>
              <a:rPr sz="2100" spc="-5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1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Net</a:t>
            </a:r>
            <a:r>
              <a:rPr sz="21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1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doesn’t</a:t>
            </a:r>
            <a:r>
              <a:rPr sz="21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1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work</a:t>
            </a:r>
            <a:r>
              <a:rPr sz="21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1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properly.</a:t>
            </a:r>
            <a:endParaRPr sz="2100">
              <a:latin typeface="Microsoft Sans Serif"/>
              <a:cs typeface="Microsoft Sans Serif"/>
            </a:endParaRPr>
          </a:p>
          <a:p>
            <a:pPr marL="528955">
              <a:lnSpc>
                <a:spcPct val="100000"/>
              </a:lnSpc>
              <a:spcBef>
                <a:spcPts val="695"/>
              </a:spcBef>
            </a:pPr>
            <a:r>
              <a:rPr sz="1400" spc="20" dirty="0">
                <a:latin typeface="Microsoft Sans Serif"/>
                <a:cs typeface="Microsoft Sans Serif"/>
              </a:rPr>
              <a:t>Train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8525" y="39454"/>
            <a:ext cx="36722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Microsoft Sans Serif"/>
                <a:cs typeface="Microsoft Sans Serif"/>
              </a:rPr>
              <a:t>Image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Reference: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Arial MT"/>
                <a:cs typeface="Arial MT"/>
              </a:rPr>
              <a:t>https://arxiv.org/pdf/1810.07911.pdf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82600" y="1004699"/>
            <a:ext cx="1275715" cy="1739900"/>
            <a:chOff x="7682600" y="1004699"/>
            <a:chExt cx="1275715" cy="17399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2125" y="1086898"/>
              <a:ext cx="1214256" cy="8993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87362" y="1009462"/>
              <a:ext cx="1266190" cy="1003300"/>
            </a:xfrm>
            <a:custGeom>
              <a:avLst/>
              <a:gdLst/>
              <a:ahLst/>
              <a:cxnLst/>
              <a:rect l="l" t="t" r="r" b="b"/>
              <a:pathLst>
                <a:path w="1266190" h="1003300">
                  <a:moveTo>
                    <a:pt x="0" y="0"/>
                  </a:moveTo>
                  <a:lnTo>
                    <a:pt x="1266174" y="0"/>
                  </a:lnTo>
                  <a:lnTo>
                    <a:pt x="1266174" y="1002725"/>
                  </a:lnTo>
                  <a:lnTo>
                    <a:pt x="0" y="100272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35787" y="2031962"/>
              <a:ext cx="369570" cy="708025"/>
            </a:xfrm>
            <a:custGeom>
              <a:avLst/>
              <a:gdLst/>
              <a:ahLst/>
              <a:cxnLst/>
              <a:rect l="l" t="t" r="r" b="b"/>
              <a:pathLst>
                <a:path w="369570" h="708025">
                  <a:moveTo>
                    <a:pt x="184649" y="707399"/>
                  </a:moveTo>
                  <a:lnTo>
                    <a:pt x="0" y="522749"/>
                  </a:lnTo>
                  <a:lnTo>
                    <a:pt x="92324" y="522749"/>
                  </a:lnTo>
                  <a:lnTo>
                    <a:pt x="92324" y="0"/>
                  </a:lnTo>
                  <a:lnTo>
                    <a:pt x="276974" y="0"/>
                  </a:lnTo>
                  <a:lnTo>
                    <a:pt x="276974" y="522749"/>
                  </a:lnTo>
                  <a:lnTo>
                    <a:pt x="369299" y="522749"/>
                  </a:lnTo>
                  <a:lnTo>
                    <a:pt x="184649" y="7073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35787" y="2031962"/>
              <a:ext cx="369570" cy="708025"/>
            </a:xfrm>
            <a:custGeom>
              <a:avLst/>
              <a:gdLst/>
              <a:ahLst/>
              <a:cxnLst/>
              <a:rect l="l" t="t" r="r" b="b"/>
              <a:pathLst>
                <a:path w="369570" h="708025">
                  <a:moveTo>
                    <a:pt x="276974" y="0"/>
                  </a:moveTo>
                  <a:lnTo>
                    <a:pt x="276974" y="522749"/>
                  </a:lnTo>
                  <a:lnTo>
                    <a:pt x="369299" y="522749"/>
                  </a:lnTo>
                  <a:lnTo>
                    <a:pt x="184649" y="707399"/>
                  </a:lnTo>
                  <a:lnTo>
                    <a:pt x="0" y="522749"/>
                  </a:lnTo>
                  <a:lnTo>
                    <a:pt x="92324" y="522749"/>
                  </a:lnTo>
                  <a:lnTo>
                    <a:pt x="92324" y="0"/>
                  </a:lnTo>
                  <a:lnTo>
                    <a:pt x="276974" y="0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63599" y="2340749"/>
            <a:ext cx="2174240" cy="1157605"/>
            <a:chOff x="463599" y="2340749"/>
            <a:chExt cx="2174240" cy="115760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149" y="2363787"/>
              <a:ext cx="1327600" cy="10674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8362" y="2345512"/>
              <a:ext cx="1418590" cy="1148080"/>
            </a:xfrm>
            <a:custGeom>
              <a:avLst/>
              <a:gdLst/>
              <a:ahLst/>
              <a:cxnLst/>
              <a:rect l="l" t="t" r="r" b="b"/>
              <a:pathLst>
                <a:path w="1418589" h="1148079">
                  <a:moveTo>
                    <a:pt x="0" y="0"/>
                  </a:moveTo>
                  <a:lnTo>
                    <a:pt x="1418199" y="0"/>
                  </a:lnTo>
                  <a:lnTo>
                    <a:pt x="1418199" y="1147949"/>
                  </a:lnTo>
                  <a:lnTo>
                    <a:pt x="0" y="11479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25375" y="2800350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25375" y="2800350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76350" y="2639924"/>
            <a:ext cx="825500" cy="2389505"/>
          </a:xfrm>
          <a:prstGeom prst="rect">
            <a:avLst/>
          </a:prstGeom>
          <a:solidFill>
            <a:srgbClr val="C9DAF7"/>
          </a:solidFill>
          <a:ln w="9524">
            <a:solidFill>
              <a:srgbClr val="22222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73990" marR="137795" indent="-29209">
              <a:lnSpc>
                <a:spcPts val="3229"/>
              </a:lnSpc>
            </a:pPr>
            <a:r>
              <a:rPr sz="2700" spc="-5" dirty="0">
                <a:latin typeface="Arial MT"/>
                <a:cs typeface="Arial MT"/>
              </a:rPr>
              <a:t>Net  </a:t>
            </a:r>
            <a:r>
              <a:rPr sz="2700" dirty="0">
                <a:latin typeface="Arial MT"/>
                <a:cs typeface="Arial MT"/>
              </a:rPr>
              <a:t>(U)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9550" y="2639924"/>
            <a:ext cx="825500" cy="2389505"/>
          </a:xfrm>
          <a:prstGeom prst="rect">
            <a:avLst/>
          </a:prstGeom>
          <a:solidFill>
            <a:srgbClr val="C9DAF7"/>
          </a:solidFill>
          <a:ln w="9524">
            <a:solidFill>
              <a:srgbClr val="22222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73990" marR="137795" indent="-29209">
              <a:lnSpc>
                <a:spcPts val="3229"/>
              </a:lnSpc>
            </a:pPr>
            <a:r>
              <a:rPr sz="2700" spc="-5" dirty="0">
                <a:latin typeface="Arial MT"/>
                <a:cs typeface="Arial MT"/>
              </a:rPr>
              <a:t>Net  </a:t>
            </a:r>
            <a:r>
              <a:rPr sz="2700" dirty="0">
                <a:latin typeface="Arial MT"/>
                <a:cs typeface="Arial MT"/>
              </a:rPr>
              <a:t>(D)</a:t>
            </a:r>
            <a:endParaRPr sz="27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40162" y="2795587"/>
            <a:ext cx="717550" cy="379095"/>
            <a:chOff x="3540162" y="2795587"/>
            <a:chExt cx="717550" cy="379095"/>
          </a:xfrm>
        </p:grpSpPr>
        <p:sp>
          <p:nvSpPr>
            <p:cNvPr id="21" name="object 21"/>
            <p:cNvSpPr/>
            <p:nvPr/>
          </p:nvSpPr>
          <p:spPr>
            <a:xfrm>
              <a:off x="3544925" y="2800350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44925" y="2800350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327424" y="2795574"/>
            <a:ext cx="717550" cy="379095"/>
            <a:chOff x="5327424" y="2795574"/>
            <a:chExt cx="717550" cy="379095"/>
          </a:xfrm>
        </p:grpSpPr>
        <p:sp>
          <p:nvSpPr>
            <p:cNvPr id="24" name="object 24"/>
            <p:cNvSpPr/>
            <p:nvPr/>
          </p:nvSpPr>
          <p:spPr>
            <a:xfrm>
              <a:off x="5332187" y="2800337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32187" y="2800337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295899" y="2763890"/>
            <a:ext cx="900430" cy="442595"/>
          </a:xfrm>
          <a:prstGeom prst="rect">
            <a:avLst/>
          </a:prstGeom>
          <a:solidFill>
            <a:srgbClr val="FF9900"/>
          </a:solidFill>
          <a:ln w="952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Arial MT"/>
                <a:cs typeface="Arial MT"/>
              </a:rPr>
              <a:t>Fea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006900" y="2795587"/>
            <a:ext cx="717550" cy="379095"/>
            <a:chOff x="7006900" y="2795587"/>
            <a:chExt cx="717550" cy="379095"/>
          </a:xfrm>
        </p:grpSpPr>
        <p:sp>
          <p:nvSpPr>
            <p:cNvPr id="28" name="object 28"/>
            <p:cNvSpPr/>
            <p:nvPr/>
          </p:nvSpPr>
          <p:spPr>
            <a:xfrm>
              <a:off x="7011662" y="2800350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11662" y="2800350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70449" y="2763902"/>
            <a:ext cx="900430" cy="442595"/>
          </a:xfrm>
          <a:prstGeom prst="rect">
            <a:avLst/>
          </a:prstGeom>
          <a:solidFill>
            <a:srgbClr val="FF9900"/>
          </a:solidFill>
          <a:ln w="952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20612" y="4251424"/>
            <a:ext cx="5803265" cy="379095"/>
            <a:chOff x="1920612" y="4251424"/>
            <a:chExt cx="5803265" cy="379095"/>
          </a:xfrm>
        </p:grpSpPr>
        <p:sp>
          <p:nvSpPr>
            <p:cNvPr id="32" name="object 32"/>
            <p:cNvSpPr/>
            <p:nvPr/>
          </p:nvSpPr>
          <p:spPr>
            <a:xfrm>
              <a:off x="1925374" y="4256199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25374" y="4256199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53112" y="4256199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53112" y="4256199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40374" y="4256187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40374" y="4256187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11674" y="4256187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11674" y="4256187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320387" y="4219740"/>
            <a:ext cx="900430" cy="442595"/>
          </a:xfrm>
          <a:prstGeom prst="rect">
            <a:avLst/>
          </a:prstGeom>
          <a:solidFill>
            <a:srgbClr val="FF0000"/>
          </a:solidFill>
          <a:ln w="952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Arial MT"/>
                <a:cs typeface="Arial MT"/>
              </a:rPr>
              <a:t>????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86799" y="4219752"/>
            <a:ext cx="900430" cy="442595"/>
          </a:xfrm>
          <a:prstGeom prst="rect">
            <a:avLst/>
          </a:prstGeom>
          <a:solidFill>
            <a:srgbClr val="FF0000"/>
          </a:solidFill>
          <a:ln w="952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Arial MT"/>
                <a:cs typeface="Arial MT"/>
              </a:rPr>
              <a:t>????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02050" y="4022563"/>
            <a:ext cx="280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97975" y="4041550"/>
            <a:ext cx="280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92007" y="3630813"/>
            <a:ext cx="371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Microsoft Sans Serif"/>
                <a:cs typeface="Microsoft Sans Serif"/>
              </a:rPr>
              <a:t>Test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3850680"/>
            <a:ext cx="9144000" cy="1292860"/>
            <a:chOff x="-74" y="3850680"/>
            <a:chExt cx="9144000" cy="1292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125" y="3911741"/>
              <a:ext cx="1374317" cy="10753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8362" y="3855442"/>
              <a:ext cx="1418590" cy="1170940"/>
            </a:xfrm>
            <a:custGeom>
              <a:avLst/>
              <a:gdLst/>
              <a:ahLst/>
              <a:cxnLst/>
              <a:rect l="l" t="t" r="r" b="b"/>
              <a:pathLst>
                <a:path w="1418589" h="1170939">
                  <a:moveTo>
                    <a:pt x="0" y="0"/>
                  </a:moveTo>
                  <a:lnTo>
                    <a:pt x="1418199" y="0"/>
                  </a:lnTo>
                  <a:lnTo>
                    <a:pt x="1418199" y="1170819"/>
                  </a:lnTo>
                  <a:lnTo>
                    <a:pt x="0" y="11708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4" y="499762"/>
            <a:ext cx="7387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Task Description - Domain Adaptation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7608" y="1318998"/>
            <a:ext cx="63315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 indent="-3746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Therefore,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one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simple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way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solve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this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problem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1503" y="1674724"/>
            <a:ext cx="632460" cy="289560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FeatA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925" y="1652372"/>
            <a:ext cx="4036695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93465" algn="l"/>
              </a:tabLst>
            </a:pP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mak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e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th</a:t>
            </a:r>
            <a:r>
              <a:rPr sz="19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e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distribution</a:t>
            </a:r>
            <a:r>
              <a:rPr sz="19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s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900" dirty="0">
                <a:solidFill>
                  <a:srgbClr val="685D46"/>
                </a:solidFill>
                <a:latin typeface="Microsoft Sans Serif"/>
                <a:cs typeface="Microsoft Sans Serif"/>
              </a:rPr>
              <a:t>	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endParaRPr sz="1900">
              <a:latin typeface="Microsoft Sans Serif"/>
              <a:cs typeface="Microsoft Sans Serif"/>
            </a:endParaRPr>
          </a:p>
          <a:p>
            <a:pPr marL="139065">
              <a:lnSpc>
                <a:spcPct val="100000"/>
              </a:lnSpc>
              <a:spcBef>
                <a:spcPts val="1225"/>
              </a:spcBef>
            </a:pPr>
            <a:r>
              <a:rPr sz="1400" spc="20" dirty="0">
                <a:latin typeface="Microsoft Sans Serif"/>
                <a:cs typeface="Microsoft Sans Serif"/>
              </a:rPr>
              <a:t>Train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8790" y="1674724"/>
            <a:ext cx="635635" cy="2895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FeatB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4107" y="1652372"/>
            <a:ext cx="8451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similar.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8525" y="39454"/>
            <a:ext cx="36722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Microsoft Sans Serif"/>
                <a:cs typeface="Microsoft Sans Serif"/>
              </a:rPr>
              <a:t>Image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Reference: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Arial MT"/>
                <a:cs typeface="Arial MT"/>
              </a:rPr>
              <a:t>https://arxiv.org/pdf/1810.07911.pdf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82600" y="1004699"/>
            <a:ext cx="1275715" cy="1739900"/>
            <a:chOff x="7682600" y="1004699"/>
            <a:chExt cx="1275715" cy="17399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2125" y="1086898"/>
              <a:ext cx="1214256" cy="89933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687362" y="1009462"/>
              <a:ext cx="1266190" cy="1003300"/>
            </a:xfrm>
            <a:custGeom>
              <a:avLst/>
              <a:gdLst/>
              <a:ahLst/>
              <a:cxnLst/>
              <a:rect l="l" t="t" r="r" b="b"/>
              <a:pathLst>
                <a:path w="1266190" h="1003300">
                  <a:moveTo>
                    <a:pt x="0" y="0"/>
                  </a:moveTo>
                  <a:lnTo>
                    <a:pt x="1266174" y="0"/>
                  </a:lnTo>
                  <a:lnTo>
                    <a:pt x="1266174" y="1002725"/>
                  </a:lnTo>
                  <a:lnTo>
                    <a:pt x="0" y="100272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35787" y="2031962"/>
              <a:ext cx="369570" cy="708025"/>
            </a:xfrm>
            <a:custGeom>
              <a:avLst/>
              <a:gdLst/>
              <a:ahLst/>
              <a:cxnLst/>
              <a:rect l="l" t="t" r="r" b="b"/>
              <a:pathLst>
                <a:path w="369570" h="708025">
                  <a:moveTo>
                    <a:pt x="184649" y="707399"/>
                  </a:moveTo>
                  <a:lnTo>
                    <a:pt x="0" y="522749"/>
                  </a:lnTo>
                  <a:lnTo>
                    <a:pt x="92324" y="522749"/>
                  </a:lnTo>
                  <a:lnTo>
                    <a:pt x="92324" y="0"/>
                  </a:lnTo>
                  <a:lnTo>
                    <a:pt x="276974" y="0"/>
                  </a:lnTo>
                  <a:lnTo>
                    <a:pt x="276974" y="522749"/>
                  </a:lnTo>
                  <a:lnTo>
                    <a:pt x="369299" y="522749"/>
                  </a:lnTo>
                  <a:lnTo>
                    <a:pt x="184649" y="7073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35787" y="2031962"/>
              <a:ext cx="369570" cy="708025"/>
            </a:xfrm>
            <a:custGeom>
              <a:avLst/>
              <a:gdLst/>
              <a:ahLst/>
              <a:cxnLst/>
              <a:rect l="l" t="t" r="r" b="b"/>
              <a:pathLst>
                <a:path w="369570" h="708025">
                  <a:moveTo>
                    <a:pt x="276974" y="0"/>
                  </a:moveTo>
                  <a:lnTo>
                    <a:pt x="276974" y="522749"/>
                  </a:lnTo>
                  <a:lnTo>
                    <a:pt x="369299" y="522749"/>
                  </a:lnTo>
                  <a:lnTo>
                    <a:pt x="184649" y="707399"/>
                  </a:lnTo>
                  <a:lnTo>
                    <a:pt x="0" y="522749"/>
                  </a:lnTo>
                  <a:lnTo>
                    <a:pt x="92324" y="522749"/>
                  </a:lnTo>
                  <a:lnTo>
                    <a:pt x="92324" y="0"/>
                  </a:lnTo>
                  <a:lnTo>
                    <a:pt x="276974" y="0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63599" y="2340749"/>
            <a:ext cx="2174240" cy="1157605"/>
            <a:chOff x="463599" y="2340749"/>
            <a:chExt cx="2174240" cy="115760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149" y="2363787"/>
              <a:ext cx="1327600" cy="10674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8362" y="2345512"/>
              <a:ext cx="1418590" cy="1148080"/>
            </a:xfrm>
            <a:custGeom>
              <a:avLst/>
              <a:gdLst/>
              <a:ahLst/>
              <a:cxnLst/>
              <a:rect l="l" t="t" r="r" b="b"/>
              <a:pathLst>
                <a:path w="1418589" h="1148079">
                  <a:moveTo>
                    <a:pt x="0" y="0"/>
                  </a:moveTo>
                  <a:lnTo>
                    <a:pt x="1418199" y="0"/>
                  </a:lnTo>
                  <a:lnTo>
                    <a:pt x="1418199" y="1147949"/>
                  </a:lnTo>
                  <a:lnTo>
                    <a:pt x="0" y="11479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25375" y="2800350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25375" y="2800350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76350" y="2639924"/>
            <a:ext cx="825500" cy="2389505"/>
          </a:xfrm>
          <a:prstGeom prst="rect">
            <a:avLst/>
          </a:prstGeom>
          <a:solidFill>
            <a:srgbClr val="C9DAF7"/>
          </a:solidFill>
          <a:ln w="9524">
            <a:solidFill>
              <a:srgbClr val="22222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73990" marR="137795" indent="-29209">
              <a:lnSpc>
                <a:spcPts val="3229"/>
              </a:lnSpc>
            </a:pPr>
            <a:r>
              <a:rPr sz="2700" spc="-5" dirty="0">
                <a:latin typeface="Arial MT"/>
                <a:cs typeface="Arial MT"/>
              </a:rPr>
              <a:t>Net  </a:t>
            </a:r>
            <a:r>
              <a:rPr sz="2700" dirty="0">
                <a:latin typeface="Arial MT"/>
                <a:cs typeface="Arial MT"/>
              </a:rPr>
              <a:t>(U)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99550" y="2639924"/>
            <a:ext cx="825500" cy="2389505"/>
          </a:xfrm>
          <a:prstGeom prst="rect">
            <a:avLst/>
          </a:prstGeom>
          <a:solidFill>
            <a:srgbClr val="C9DAF7"/>
          </a:solidFill>
          <a:ln w="9524">
            <a:solidFill>
              <a:srgbClr val="22222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73990" marR="137795" indent="-29209">
              <a:lnSpc>
                <a:spcPts val="3229"/>
              </a:lnSpc>
            </a:pPr>
            <a:r>
              <a:rPr sz="2700" spc="-5" dirty="0">
                <a:latin typeface="Arial MT"/>
                <a:cs typeface="Arial MT"/>
              </a:rPr>
              <a:t>Net  </a:t>
            </a:r>
            <a:r>
              <a:rPr sz="2700" dirty="0">
                <a:latin typeface="Arial MT"/>
                <a:cs typeface="Arial MT"/>
              </a:rPr>
              <a:t>(D)</a:t>
            </a:r>
            <a:endParaRPr sz="27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40162" y="2795587"/>
            <a:ext cx="717550" cy="379095"/>
            <a:chOff x="3540162" y="2795587"/>
            <a:chExt cx="717550" cy="379095"/>
          </a:xfrm>
        </p:grpSpPr>
        <p:sp>
          <p:nvSpPr>
            <p:cNvPr id="25" name="object 25"/>
            <p:cNvSpPr/>
            <p:nvPr/>
          </p:nvSpPr>
          <p:spPr>
            <a:xfrm>
              <a:off x="3544925" y="2800350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44925" y="2800350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327424" y="2795574"/>
            <a:ext cx="717550" cy="379095"/>
            <a:chOff x="5327424" y="2795574"/>
            <a:chExt cx="717550" cy="379095"/>
          </a:xfrm>
        </p:grpSpPr>
        <p:sp>
          <p:nvSpPr>
            <p:cNvPr id="28" name="object 28"/>
            <p:cNvSpPr/>
            <p:nvPr/>
          </p:nvSpPr>
          <p:spPr>
            <a:xfrm>
              <a:off x="5332187" y="2800337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32187" y="2800337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95899" y="2763890"/>
            <a:ext cx="900430" cy="442595"/>
          </a:xfrm>
          <a:prstGeom prst="rect">
            <a:avLst/>
          </a:prstGeom>
          <a:solidFill>
            <a:srgbClr val="FF9900"/>
          </a:solidFill>
          <a:ln w="952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Arial MT"/>
                <a:cs typeface="Arial MT"/>
              </a:rPr>
              <a:t>Fea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06900" y="2795587"/>
            <a:ext cx="717550" cy="379095"/>
            <a:chOff x="7006900" y="2795587"/>
            <a:chExt cx="717550" cy="379095"/>
          </a:xfrm>
        </p:grpSpPr>
        <p:sp>
          <p:nvSpPr>
            <p:cNvPr id="32" name="object 32"/>
            <p:cNvSpPr/>
            <p:nvPr/>
          </p:nvSpPr>
          <p:spPr>
            <a:xfrm>
              <a:off x="7011662" y="2800350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11662" y="2800350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69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870449" y="2763902"/>
            <a:ext cx="900430" cy="442595"/>
          </a:xfrm>
          <a:prstGeom prst="rect">
            <a:avLst/>
          </a:prstGeom>
          <a:solidFill>
            <a:srgbClr val="FF9900"/>
          </a:solidFill>
          <a:ln w="952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920612" y="4251424"/>
            <a:ext cx="5803265" cy="379095"/>
            <a:chOff x="1920612" y="4251424"/>
            <a:chExt cx="5803265" cy="379095"/>
          </a:xfrm>
        </p:grpSpPr>
        <p:sp>
          <p:nvSpPr>
            <p:cNvPr id="36" name="object 36"/>
            <p:cNvSpPr/>
            <p:nvPr/>
          </p:nvSpPr>
          <p:spPr>
            <a:xfrm>
              <a:off x="1925374" y="4256199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25374" y="4256199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53112" y="4256199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53112" y="4256199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40374" y="4256187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40374" y="4256187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11674" y="4256187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522749" y="369299"/>
                  </a:move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11674" y="4256187"/>
              <a:ext cx="708025" cy="369570"/>
            </a:xfrm>
            <a:custGeom>
              <a:avLst/>
              <a:gdLst/>
              <a:ahLst/>
              <a:cxnLst/>
              <a:rect l="l" t="t" r="r" b="b"/>
              <a:pathLst>
                <a:path w="708025" h="369570">
                  <a:moveTo>
                    <a:pt x="0" y="92324"/>
                  </a:moveTo>
                  <a:lnTo>
                    <a:pt x="522749" y="92324"/>
                  </a:lnTo>
                  <a:lnTo>
                    <a:pt x="522749" y="0"/>
                  </a:lnTo>
                  <a:lnTo>
                    <a:pt x="707399" y="184649"/>
                  </a:lnTo>
                  <a:lnTo>
                    <a:pt x="522749" y="369299"/>
                  </a:lnTo>
                  <a:lnTo>
                    <a:pt x="522749" y="276974"/>
                  </a:lnTo>
                  <a:lnTo>
                    <a:pt x="0" y="276974"/>
                  </a:lnTo>
                  <a:lnTo>
                    <a:pt x="0" y="92324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320387" y="4219740"/>
            <a:ext cx="900430" cy="442595"/>
          </a:xfrm>
          <a:prstGeom prst="rect">
            <a:avLst/>
          </a:prstGeom>
          <a:solidFill>
            <a:srgbClr val="FF0000"/>
          </a:solidFill>
          <a:ln w="952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Arial MT"/>
                <a:cs typeface="Arial MT"/>
              </a:rPr>
              <a:t>Feat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86799" y="4219752"/>
            <a:ext cx="900430" cy="442595"/>
          </a:xfrm>
          <a:prstGeom prst="rect">
            <a:avLst/>
          </a:prstGeom>
          <a:solidFill>
            <a:srgbClr val="00FF00"/>
          </a:solidFill>
          <a:ln w="952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02050" y="4022563"/>
            <a:ext cx="280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92007" y="3630813"/>
            <a:ext cx="371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Microsoft Sans Serif"/>
                <a:cs typeface="Microsoft Sans Serif"/>
              </a:rPr>
              <a:t>Test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580037" y="3258012"/>
            <a:ext cx="332105" cy="909955"/>
            <a:chOff x="4580037" y="3258012"/>
            <a:chExt cx="332105" cy="909955"/>
          </a:xfrm>
        </p:grpSpPr>
        <p:sp>
          <p:nvSpPr>
            <p:cNvPr id="49" name="object 49"/>
            <p:cNvSpPr/>
            <p:nvPr/>
          </p:nvSpPr>
          <p:spPr>
            <a:xfrm>
              <a:off x="4584799" y="3262774"/>
              <a:ext cx="322580" cy="900430"/>
            </a:xfrm>
            <a:custGeom>
              <a:avLst/>
              <a:gdLst/>
              <a:ahLst/>
              <a:cxnLst/>
              <a:rect l="l" t="t" r="r" b="b"/>
              <a:pathLst>
                <a:path w="322579" h="900429">
                  <a:moveTo>
                    <a:pt x="161099" y="900299"/>
                  </a:moveTo>
                  <a:lnTo>
                    <a:pt x="0" y="739199"/>
                  </a:lnTo>
                  <a:lnTo>
                    <a:pt x="80549" y="739199"/>
                  </a:lnTo>
                  <a:lnTo>
                    <a:pt x="80549" y="161099"/>
                  </a:lnTo>
                  <a:lnTo>
                    <a:pt x="0" y="161099"/>
                  </a:lnTo>
                  <a:lnTo>
                    <a:pt x="161099" y="0"/>
                  </a:lnTo>
                  <a:lnTo>
                    <a:pt x="322199" y="161099"/>
                  </a:lnTo>
                  <a:lnTo>
                    <a:pt x="241649" y="161099"/>
                  </a:lnTo>
                  <a:lnTo>
                    <a:pt x="241649" y="739199"/>
                  </a:lnTo>
                  <a:lnTo>
                    <a:pt x="322199" y="739199"/>
                  </a:lnTo>
                  <a:lnTo>
                    <a:pt x="161099" y="90029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84799" y="3262774"/>
              <a:ext cx="322580" cy="900430"/>
            </a:xfrm>
            <a:custGeom>
              <a:avLst/>
              <a:gdLst/>
              <a:ahLst/>
              <a:cxnLst/>
              <a:rect l="l" t="t" r="r" b="b"/>
              <a:pathLst>
                <a:path w="322579" h="900429">
                  <a:moveTo>
                    <a:pt x="161099" y="0"/>
                  </a:moveTo>
                  <a:lnTo>
                    <a:pt x="322199" y="161099"/>
                  </a:lnTo>
                  <a:lnTo>
                    <a:pt x="241649" y="161099"/>
                  </a:lnTo>
                  <a:lnTo>
                    <a:pt x="241649" y="739199"/>
                  </a:lnTo>
                  <a:lnTo>
                    <a:pt x="322199" y="739199"/>
                  </a:lnTo>
                  <a:lnTo>
                    <a:pt x="161099" y="900299"/>
                  </a:lnTo>
                  <a:lnTo>
                    <a:pt x="0" y="739199"/>
                  </a:lnTo>
                  <a:lnTo>
                    <a:pt x="80549" y="739199"/>
                  </a:lnTo>
                  <a:lnTo>
                    <a:pt x="80549" y="161099"/>
                  </a:lnTo>
                  <a:lnTo>
                    <a:pt x="0" y="161099"/>
                  </a:lnTo>
                  <a:lnTo>
                    <a:pt x="161099" y="0"/>
                  </a:lnTo>
                  <a:close/>
                </a:path>
              </a:pathLst>
            </a:custGeom>
            <a:ln w="9524">
              <a:solidFill>
                <a:srgbClr val="2222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980025" y="3560513"/>
            <a:ext cx="582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Microsoft Sans Serif"/>
                <a:cs typeface="Microsoft Sans Serif"/>
              </a:rPr>
              <a:t>similar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82840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Task Description - Domain Adaptation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79500"/>
            <a:ext cx="793559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Our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task: </a:t>
            </a:r>
            <a:r>
              <a:rPr sz="18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Given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real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(with </a:t>
            </a:r>
            <a:r>
              <a:rPr sz="18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labels)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drawing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(without </a:t>
            </a:r>
            <a:r>
              <a:rPr sz="18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labels),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please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use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domain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adaptation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technique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make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 </a:t>
            </a:r>
            <a:r>
              <a:rPr sz="1800" spc="-46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drawing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correctly.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1775" y="2435065"/>
            <a:ext cx="4462775" cy="25501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2"/>
            <a:ext cx="3577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54576"/>
            <a:ext cx="808799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Label: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10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classes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(numbered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from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0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9),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following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pictures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discribed.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Training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: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5000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(32,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32)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685D46"/>
                </a:solidFill>
                <a:latin typeface="Microsoft Sans Serif"/>
                <a:cs typeface="Microsoft Sans Serif"/>
              </a:rPr>
              <a:t>RGB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real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(with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label).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Testing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: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100000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(28,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28)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gray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scale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drawing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49" y="2489175"/>
            <a:ext cx="9004099" cy="1024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04546"/>
            <a:ext cx="9143999" cy="8327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3882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Data</a:t>
            </a:r>
            <a:r>
              <a:rPr sz="3600" spc="-350" dirty="0"/>
              <a:t> </a:t>
            </a:r>
            <a:r>
              <a:rPr sz="3600" spc="-505" dirty="0"/>
              <a:t>Format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119150"/>
            <a:ext cx="6330950" cy="39389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86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Unzip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10" dirty="0">
                <a:solidFill>
                  <a:srgbClr val="685D46"/>
                </a:solidFill>
                <a:latin typeface="Arial"/>
                <a:cs typeface="Arial"/>
              </a:rPr>
              <a:t>real_or_drawing.zip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,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format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is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below: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76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real_or_drawing/</a:t>
            </a:r>
            <a:endParaRPr sz="1800">
              <a:latin typeface="Microsoft Sans Serif"/>
              <a:cs typeface="Microsoft Sans Serif"/>
            </a:endParaRPr>
          </a:p>
          <a:p>
            <a:pPr marL="836294" lvl="1" indent="-336550">
              <a:lnSpc>
                <a:spcPct val="100000"/>
              </a:lnSpc>
              <a:spcBef>
                <a:spcPts val="780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train_data/</a:t>
            </a:r>
            <a:endParaRPr sz="1400">
              <a:latin typeface="Microsoft Sans Serif"/>
              <a:cs typeface="Microsoft Sans Serif"/>
            </a:endParaRPr>
          </a:p>
          <a:p>
            <a:pPr marL="1293495" lvl="2" indent="-336550">
              <a:lnSpc>
                <a:spcPct val="100000"/>
              </a:lnSpc>
              <a:spcBef>
                <a:spcPts val="570"/>
              </a:spcBef>
              <a:buFont typeface="Arial MT"/>
              <a:buChar char="■"/>
              <a:tabLst>
                <a:tab pos="1293495" algn="l"/>
                <a:tab pos="1294130" algn="l"/>
              </a:tabLst>
            </a:pPr>
            <a:r>
              <a:rPr sz="1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0/</a:t>
            </a:r>
            <a:endParaRPr sz="1400">
              <a:latin typeface="Microsoft Sans Serif"/>
              <a:cs typeface="Microsoft Sans Serif"/>
            </a:endParaRPr>
          </a:p>
          <a:p>
            <a:pPr marL="1750695" lvl="3" indent="-336550">
              <a:lnSpc>
                <a:spcPct val="100000"/>
              </a:lnSpc>
              <a:spcBef>
                <a:spcPts val="570"/>
              </a:spcBef>
              <a:buFont typeface="Arial MT"/>
              <a:buChar char="●"/>
              <a:tabLst>
                <a:tab pos="1750695" algn="l"/>
                <a:tab pos="1751330" algn="l"/>
              </a:tabLst>
            </a:pPr>
            <a:r>
              <a:rPr sz="1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0.bmp,</a:t>
            </a:r>
            <a:r>
              <a:rPr sz="1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1.bmp</a:t>
            </a:r>
            <a:r>
              <a:rPr sz="1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305" dirty="0">
                <a:solidFill>
                  <a:srgbClr val="685D46"/>
                </a:solidFill>
                <a:latin typeface="Microsoft Sans Serif"/>
                <a:cs typeface="Microsoft Sans Serif"/>
              </a:rPr>
              <a:t>…</a:t>
            </a:r>
            <a:r>
              <a:rPr sz="1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499.bmp</a:t>
            </a:r>
            <a:endParaRPr sz="1400">
              <a:latin typeface="Microsoft Sans Serif"/>
              <a:cs typeface="Microsoft Sans Serif"/>
            </a:endParaRPr>
          </a:p>
          <a:p>
            <a:pPr marL="1293495" lvl="2" indent="-336550">
              <a:lnSpc>
                <a:spcPct val="100000"/>
              </a:lnSpc>
              <a:spcBef>
                <a:spcPts val="570"/>
              </a:spcBef>
              <a:buFont typeface="Arial MT"/>
              <a:buChar char="■"/>
              <a:tabLst>
                <a:tab pos="1293495" algn="l"/>
                <a:tab pos="1294130" algn="l"/>
              </a:tabLst>
            </a:pPr>
            <a:r>
              <a:rPr sz="1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1/</a:t>
            </a:r>
            <a:endParaRPr sz="1400">
              <a:latin typeface="Microsoft Sans Serif"/>
              <a:cs typeface="Microsoft Sans Serif"/>
            </a:endParaRPr>
          </a:p>
          <a:p>
            <a:pPr marL="1750695" lvl="3" indent="-336550">
              <a:lnSpc>
                <a:spcPct val="100000"/>
              </a:lnSpc>
              <a:spcBef>
                <a:spcPts val="570"/>
              </a:spcBef>
              <a:buFont typeface="Arial MT"/>
              <a:buChar char="●"/>
              <a:tabLst>
                <a:tab pos="1750695" algn="l"/>
                <a:tab pos="1751330" algn="l"/>
              </a:tabLst>
            </a:pPr>
            <a:r>
              <a:rPr sz="1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500.bmp,</a:t>
            </a:r>
            <a:r>
              <a:rPr sz="1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501.bmp</a:t>
            </a:r>
            <a:r>
              <a:rPr sz="1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305" dirty="0">
                <a:solidFill>
                  <a:srgbClr val="685D46"/>
                </a:solidFill>
                <a:latin typeface="Microsoft Sans Serif"/>
                <a:cs typeface="Microsoft Sans Serif"/>
              </a:rPr>
              <a:t>…</a:t>
            </a:r>
            <a:r>
              <a:rPr sz="1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999.bmp</a:t>
            </a:r>
            <a:endParaRPr sz="1400">
              <a:latin typeface="Microsoft Sans Serif"/>
              <a:cs typeface="Microsoft Sans Serif"/>
            </a:endParaRPr>
          </a:p>
          <a:p>
            <a:pPr marL="335280" marR="4676775" lvl="2" indent="-335280" algn="r">
              <a:lnSpc>
                <a:spcPct val="100000"/>
              </a:lnSpc>
              <a:spcBef>
                <a:spcPts val="570"/>
              </a:spcBef>
              <a:buFont typeface="Arial MT"/>
              <a:buChar char="■"/>
              <a:tabLst>
                <a:tab pos="335280" algn="l"/>
                <a:tab pos="1294130" algn="l"/>
              </a:tabLst>
            </a:pPr>
            <a:r>
              <a:rPr sz="1400" spc="305" dirty="0">
                <a:solidFill>
                  <a:srgbClr val="685D46"/>
                </a:solidFill>
                <a:latin typeface="Microsoft Sans Serif"/>
                <a:cs typeface="Microsoft Sans Serif"/>
              </a:rPr>
              <a:t>…</a:t>
            </a:r>
            <a:r>
              <a:rPr sz="1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9/</a:t>
            </a:r>
            <a:endParaRPr sz="1400">
              <a:latin typeface="Microsoft Sans Serif"/>
              <a:cs typeface="Microsoft Sans Serif"/>
            </a:endParaRPr>
          </a:p>
          <a:p>
            <a:pPr marL="335280" marR="4661535" lvl="1" indent="-335280" algn="r">
              <a:lnSpc>
                <a:spcPct val="100000"/>
              </a:lnSpc>
              <a:spcBef>
                <a:spcPts val="570"/>
              </a:spcBef>
              <a:buFont typeface="Arial MT"/>
              <a:buChar char="○"/>
              <a:tabLst>
                <a:tab pos="335280" algn="l"/>
                <a:tab pos="836930" algn="l"/>
              </a:tabLst>
            </a:pPr>
            <a:r>
              <a:rPr sz="1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test_data/</a:t>
            </a:r>
            <a:endParaRPr sz="1400">
              <a:latin typeface="Microsoft Sans Serif"/>
              <a:cs typeface="Microsoft Sans Serif"/>
            </a:endParaRPr>
          </a:p>
          <a:p>
            <a:pPr marL="1293495" lvl="2" indent="-336550">
              <a:lnSpc>
                <a:spcPct val="100000"/>
              </a:lnSpc>
              <a:spcBef>
                <a:spcPts val="570"/>
              </a:spcBef>
              <a:buFont typeface="Arial MT"/>
              <a:buChar char="■"/>
              <a:tabLst>
                <a:tab pos="1293495" algn="l"/>
                <a:tab pos="1294130" algn="l"/>
              </a:tabLst>
            </a:pPr>
            <a:r>
              <a:rPr sz="1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0/</a:t>
            </a:r>
            <a:endParaRPr sz="1400">
              <a:latin typeface="Microsoft Sans Serif"/>
              <a:cs typeface="Microsoft Sans Serif"/>
            </a:endParaRPr>
          </a:p>
          <a:p>
            <a:pPr marL="1750695" lvl="3" indent="-336550">
              <a:lnSpc>
                <a:spcPct val="100000"/>
              </a:lnSpc>
              <a:spcBef>
                <a:spcPts val="570"/>
              </a:spcBef>
              <a:buFont typeface="Arial MT"/>
              <a:buChar char="●"/>
              <a:tabLst>
                <a:tab pos="1750695" algn="l"/>
                <a:tab pos="1751330" algn="l"/>
              </a:tabLst>
            </a:pPr>
            <a:r>
              <a:rPr sz="1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00000.bmp</a:t>
            </a:r>
            <a:endParaRPr sz="1400">
              <a:latin typeface="Microsoft Sans Serif"/>
              <a:cs typeface="Microsoft Sans Serif"/>
            </a:endParaRPr>
          </a:p>
          <a:p>
            <a:pPr marL="1750695" lvl="3" indent="-336550">
              <a:lnSpc>
                <a:spcPct val="100000"/>
              </a:lnSpc>
              <a:spcBef>
                <a:spcPts val="570"/>
              </a:spcBef>
              <a:buFont typeface="Arial MT"/>
              <a:buChar char="●"/>
              <a:tabLst>
                <a:tab pos="1750695" algn="l"/>
                <a:tab pos="1751330" algn="l"/>
              </a:tabLst>
            </a:pPr>
            <a:r>
              <a:rPr sz="1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00001.bmp</a:t>
            </a:r>
            <a:endParaRPr sz="1400">
              <a:latin typeface="Microsoft Sans Serif"/>
              <a:cs typeface="Microsoft Sans Serif"/>
            </a:endParaRPr>
          </a:p>
          <a:p>
            <a:pPr marL="1750695" lvl="3" indent="-336550">
              <a:lnSpc>
                <a:spcPct val="100000"/>
              </a:lnSpc>
              <a:spcBef>
                <a:spcPts val="570"/>
              </a:spcBef>
              <a:buFont typeface="Arial MT"/>
              <a:buChar char="●"/>
              <a:tabLst>
                <a:tab pos="1750695" algn="l"/>
                <a:tab pos="1751330" algn="l"/>
              </a:tabLst>
            </a:pPr>
            <a:r>
              <a:rPr sz="1400" spc="305" dirty="0">
                <a:solidFill>
                  <a:srgbClr val="685D46"/>
                </a:solidFill>
                <a:latin typeface="Microsoft Sans Serif"/>
                <a:cs typeface="Microsoft Sans Serif"/>
              </a:rPr>
              <a:t>…</a:t>
            </a:r>
            <a:r>
              <a:rPr sz="14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99999.bmp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26632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/>
              <a:t>Data</a:t>
            </a:r>
            <a:r>
              <a:rPr sz="3600" spc="-350" dirty="0"/>
              <a:t> </a:t>
            </a:r>
            <a:r>
              <a:rPr sz="3600" spc="-505" dirty="0"/>
              <a:t>Format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197426"/>
            <a:ext cx="800290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354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You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can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simply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use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following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get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dataloader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after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extracting </a:t>
            </a:r>
            <a:r>
              <a:rPr sz="1800" spc="-459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zip.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(You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can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apply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your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own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source/target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transform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function.)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499" y="2339400"/>
            <a:ext cx="8169275" cy="1677670"/>
          </a:xfrm>
          <a:prstGeom prst="rect">
            <a:avLst/>
          </a:prstGeom>
          <a:ln w="9524">
            <a:solidFill>
              <a:srgbClr val="222222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85725" marR="210820">
              <a:lnSpc>
                <a:spcPct val="1417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source_dataset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ImageFolder(</a:t>
            </a:r>
            <a:r>
              <a:rPr sz="1200" spc="-5" dirty="0">
                <a:solidFill>
                  <a:srgbClr val="A31414"/>
                </a:solidFill>
                <a:latin typeface="Courier New"/>
                <a:cs typeface="Courier New"/>
              </a:rPr>
              <a:t>'real_or_drawing/train_data'</a:t>
            </a:r>
            <a:r>
              <a:rPr sz="1200" spc="-5" dirty="0">
                <a:latin typeface="Courier New"/>
                <a:cs typeface="Courier New"/>
              </a:rPr>
              <a:t>, transform=source_transform)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target_dataset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ImageFolder(</a:t>
            </a:r>
            <a:r>
              <a:rPr sz="1200" spc="-5" dirty="0">
                <a:solidFill>
                  <a:srgbClr val="A31414"/>
                </a:solidFill>
                <a:latin typeface="Courier New"/>
                <a:cs typeface="Courier New"/>
              </a:rPr>
              <a:t>'real_or_drawing/test_data'</a:t>
            </a:r>
            <a:r>
              <a:rPr sz="1200" spc="-5" dirty="0">
                <a:latin typeface="Courier New"/>
                <a:cs typeface="Courier New"/>
              </a:rPr>
              <a:t>,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transform=target_transform)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85725" marR="1216025" algn="just">
              <a:lnSpc>
                <a:spcPct val="141700"/>
              </a:lnSpc>
            </a:pPr>
            <a:r>
              <a:rPr sz="1200" spc="-5" dirty="0">
                <a:latin typeface="Courier New"/>
                <a:cs typeface="Courier New"/>
              </a:rPr>
              <a:t>source_dataloader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DataLoader(source_dataset, batch_size=</a:t>
            </a:r>
            <a:r>
              <a:rPr sz="1200" spc="-5" dirty="0">
                <a:solidFill>
                  <a:srgbClr val="09885A"/>
                </a:solidFill>
                <a:latin typeface="Courier New"/>
                <a:cs typeface="Courier New"/>
              </a:rPr>
              <a:t>32</a:t>
            </a:r>
            <a:r>
              <a:rPr sz="1200" spc="-5" dirty="0">
                <a:latin typeface="Courier New"/>
                <a:cs typeface="Courier New"/>
              </a:rPr>
              <a:t>, shuffle=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1200" spc="-5" dirty="0">
                <a:latin typeface="Courier New"/>
                <a:cs typeface="Courier New"/>
              </a:rPr>
              <a:t>)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target_dataloader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DataLoader(target_dataset, batch_size=</a:t>
            </a:r>
            <a:r>
              <a:rPr sz="1200" spc="-5" dirty="0">
                <a:solidFill>
                  <a:srgbClr val="09885A"/>
                </a:solidFill>
                <a:latin typeface="Courier New"/>
                <a:cs typeface="Courier New"/>
              </a:rPr>
              <a:t>32</a:t>
            </a:r>
            <a:r>
              <a:rPr sz="1200" spc="-5" dirty="0">
                <a:latin typeface="Courier New"/>
                <a:cs typeface="Courier New"/>
              </a:rPr>
              <a:t>, shuffle=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1200" spc="-5" dirty="0">
                <a:latin typeface="Courier New"/>
                <a:cs typeface="Courier New"/>
              </a:rPr>
              <a:t>)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test_dataloader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DataLoader(target_dataset,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batch_size=</a:t>
            </a:r>
            <a:r>
              <a:rPr sz="1200" spc="-5" dirty="0">
                <a:solidFill>
                  <a:srgbClr val="09885A"/>
                </a:solidFill>
                <a:latin typeface="Courier New"/>
                <a:cs typeface="Courier New"/>
              </a:rPr>
              <a:t>128</a:t>
            </a:r>
            <a:r>
              <a:rPr sz="1200" spc="-5" dirty="0">
                <a:latin typeface="Courier New"/>
                <a:cs typeface="Courier New"/>
              </a:rPr>
              <a:t>,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shuffle=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1200" spc="-5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E93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1282</Words>
  <Application>Microsoft Office PowerPoint</Application>
  <PresentationFormat>如螢幕大小 (16:9)</PresentationFormat>
  <Paragraphs>188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Arial MT</vt:lpstr>
      <vt:lpstr>MS PGothic</vt:lpstr>
      <vt:lpstr>Arial</vt:lpstr>
      <vt:lpstr>Calibri</vt:lpstr>
      <vt:lpstr>Courier New</vt:lpstr>
      <vt:lpstr>Microsoft Sans Serif</vt:lpstr>
      <vt:lpstr>Times New Roman</vt:lpstr>
      <vt:lpstr>Trebuchet MS</vt:lpstr>
      <vt:lpstr>Office Theme</vt:lpstr>
      <vt:lpstr>Machine Learning HW7</vt:lpstr>
      <vt:lpstr>Outline</vt:lpstr>
      <vt:lpstr>Task Description - Domain Adaptation</vt:lpstr>
      <vt:lpstr>Task Description - Domain Adaptation</vt:lpstr>
      <vt:lpstr>Task Description - Domain Adaptation</vt:lpstr>
      <vt:lpstr>Task Description - Domain Adaptation</vt:lpstr>
      <vt:lpstr>Dataset</vt:lpstr>
      <vt:lpstr>Data Format</vt:lpstr>
      <vt:lpstr>Data Format</vt:lpstr>
      <vt:lpstr>Submission Format</vt:lpstr>
      <vt:lpstr>Grades</vt:lpstr>
      <vt:lpstr>Baseline Guides</vt:lpstr>
      <vt:lpstr>Baseline Guides</vt:lpstr>
      <vt:lpstr>Learning Curve (Loss)</vt:lpstr>
      <vt:lpstr>Learning Curve (Accuracy)</vt:lpstr>
      <vt:lpstr>Kaggle Submission</vt:lpstr>
      <vt:lpstr>Code Submission – 數位學苑</vt:lpstr>
      <vt:lpstr>Regulations</vt:lpstr>
      <vt:lpstr>If any questions, you can ask us via...</vt:lpstr>
      <vt:lpstr>Hidden Guideline - DaNN (1/3)</vt:lpstr>
      <vt:lpstr>Hidden Guideline - DaNN (2/3)</vt:lpstr>
      <vt:lpstr>Hidden Guideline - DaNN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HW11</dc:title>
  <cp:lastModifiedBy>陳靚</cp:lastModifiedBy>
  <cp:revision>25</cp:revision>
  <dcterms:created xsi:type="dcterms:W3CDTF">2022-05-31T05:28:18Z</dcterms:created>
  <dcterms:modified xsi:type="dcterms:W3CDTF">2023-05-25T16:09:27Z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2021-05-21T00:00:00Z</vt:filetime>
  </property>
  <property fmtid="{D5CDD505-2E9C-101B-9397-08002B2CF9AE}" pid="3" name="Creator">
    <vt:lpwstr>Google</vt:lpwstr>
  </property>
  <property fmtid="{D5CDD505-2E9C-101B-9397-08002B2CF9AE}" pid="4" name="LastSaved">
    <vt:filetime>2022-05-31T00:00:00Z</vt:filetime>
  </property>
</Properties>
</file>