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-4U3pATlAXHpFImxPFmUfvHTGSh4Xhg?usp=sharing" TargetMode="External"/><Relationship Id="rId2" Type="http://schemas.openxmlformats.org/officeDocument/2006/relationships/hyperlink" Target="https://www.kaggle.com/t/b1b12516529c483c8c0154a82d14b5b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200" y="977900"/>
            <a:ext cx="7175500" cy="114300"/>
          </a:xfrm>
          <a:custGeom>
            <a:avLst/>
            <a:gdLst>
              <a:gd name="connsiteX0" fmla="*/ 7175612 w 7175500"/>
              <a:gd name="connsiteY0" fmla="*/ 44125 h 114300"/>
              <a:gd name="connsiteX1" fmla="*/ 38944 w 7175500"/>
              <a:gd name="connsiteY1" fmla="*/ 4412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114300">
                <a:moveTo>
                  <a:pt x="7175612" y="44125"/>
                </a:moveTo>
                <a:lnTo>
                  <a:pt x="38944" y="44125"/>
                </a:lnTo>
              </a:path>
            </a:pathLst>
          </a:custGeom>
          <a:ln w="76200">
            <a:solidFill>
              <a:srgbClr val="4CB5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65200" y="1130300"/>
            <a:ext cx="7175500" cy="38100"/>
          </a:xfrm>
          <a:custGeom>
            <a:avLst/>
            <a:gdLst>
              <a:gd name="connsiteX0" fmla="*/ 7175612 w 7175500"/>
              <a:gd name="connsiteY0" fmla="*/ 44125 h 38100"/>
              <a:gd name="connsiteX1" fmla="*/ 38944 w 7175500"/>
              <a:gd name="connsiteY1" fmla="*/ 4412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38100">
                <a:moveTo>
                  <a:pt x="7175612" y="44125"/>
                </a:moveTo>
                <a:lnTo>
                  <a:pt x="38944" y="44125"/>
                </a:lnTo>
              </a:path>
            </a:pathLst>
          </a:custGeom>
          <a:ln w="9525">
            <a:solidFill>
              <a:srgbClr val="4CB5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5200" y="4076700"/>
            <a:ext cx="7175500" cy="114300"/>
          </a:xfrm>
          <a:custGeom>
            <a:avLst/>
            <a:gdLst>
              <a:gd name="connsiteX0" fmla="*/ 38951 w 7175500"/>
              <a:gd name="connsiteY0" fmla="*/ 44799 h 114300"/>
              <a:gd name="connsiteX1" fmla="*/ 7175619 w 7175500"/>
              <a:gd name="connsiteY1" fmla="*/ 4479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114300">
                <a:moveTo>
                  <a:pt x="38951" y="44799"/>
                </a:moveTo>
                <a:lnTo>
                  <a:pt x="7175619" y="44799"/>
                </a:lnTo>
              </a:path>
            </a:pathLst>
          </a:custGeom>
          <a:ln w="76200">
            <a:solidFill>
              <a:srgbClr val="4CB5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5200" y="3924300"/>
            <a:ext cx="7175500" cy="38100"/>
          </a:xfrm>
          <a:custGeom>
            <a:avLst/>
            <a:gdLst>
              <a:gd name="connsiteX0" fmla="*/ 38951 w 7175500"/>
              <a:gd name="connsiteY0" fmla="*/ 44799 h 38100"/>
              <a:gd name="connsiteX1" fmla="*/ 7175619 w 7175500"/>
              <a:gd name="connsiteY1" fmla="*/ 4479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38100">
                <a:moveTo>
                  <a:pt x="38951" y="44799"/>
                </a:moveTo>
                <a:lnTo>
                  <a:pt x="7175619" y="44799"/>
                </a:lnTo>
              </a:path>
            </a:pathLst>
          </a:custGeom>
          <a:ln w="9525">
            <a:solidFill>
              <a:srgbClr val="4CB5A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743700" y="3149600"/>
            <a:ext cx="38100" cy="444500"/>
          </a:xfrm>
          <a:custGeom>
            <a:avLst/>
            <a:gdLst>
              <a:gd name="connsiteX0" fmla="*/ 45570 w 38100"/>
              <a:gd name="connsiteY0" fmla="*/ 41801 h 444500"/>
              <a:gd name="connsiteX1" fmla="*/ 45570 w 38100"/>
              <a:gd name="connsiteY1" fmla="*/ 456883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44500">
                <a:moveTo>
                  <a:pt x="45570" y="41801"/>
                </a:moveTo>
                <a:lnTo>
                  <a:pt x="45570" y="456883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592012" y="1829512"/>
            <a:ext cx="5974337" cy="1121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5400" b="1" spc="-590" dirty="0">
                <a:solidFill>
                  <a:srgbClr val="EE6B0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Machine</a:t>
            </a:r>
            <a:r>
              <a:rPr lang="en-US" altLang="zh-CN" sz="5400" b="1" spc="-275" dirty="0">
                <a:solidFill>
                  <a:srgbClr val="EE6B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5400" b="1" spc="-550" dirty="0">
                <a:solidFill>
                  <a:srgbClr val="EE6B0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Learning</a:t>
            </a:r>
            <a:r>
              <a:rPr lang="en-US" altLang="zh-CN" sz="5400" b="1" spc="-284" dirty="0">
                <a:solidFill>
                  <a:srgbClr val="EE6B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5400" b="1" spc="-769" dirty="0">
                <a:solidFill>
                  <a:srgbClr val="EE6B00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HW8</a:t>
            </a:r>
          </a:p>
          <a:p>
            <a:pPr>
              <a:lnSpc>
                <a:spcPts val="1685"/>
              </a:lnSpc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397425" y="504232"/>
            <a:ext cx="8661734" cy="4200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7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Special</a:t>
            </a:r>
            <a:r>
              <a:rPr lang="en-US" altLang="zh-CN" sz="3600" b="1" spc="-15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8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Regulations</a:t>
            </a:r>
            <a:r>
              <a:rPr lang="en-US" altLang="zh-CN" sz="3600" b="1" spc="-15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0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3600" b="1" spc="-15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0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1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b="1" spc="185" dirty="0">
                <a:solidFill>
                  <a:srgbClr val="0000FE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8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b="1" spc="18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Make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4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sure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total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7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number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4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6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b="1" spc="13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1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less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equal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than</a:t>
            </a:r>
            <a:r>
              <a:rPr lang="en-US" altLang="zh-CN" sz="1800" b="1" spc="8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100,</a:t>
            </a:r>
            <a:r>
              <a:rPr lang="en-US" altLang="zh-CN" sz="1800" b="1" spc="7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000.</a:t>
            </a:r>
          </a:p>
          <a:p>
            <a:pPr marL="0" indent="578468">
              <a:lnSpc>
                <a:spcPct val="113333"/>
              </a:lnSpc>
            </a:pPr>
            <a:r>
              <a:rPr lang="en-US" altLang="zh-CN" sz="1400" b="1" spc="129" dirty="0">
                <a:solidFill>
                  <a:srgbClr val="0000FE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Please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2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make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sure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follow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8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rule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before</a:t>
            </a:r>
            <a:r>
              <a:rPr lang="en-US" altLang="zh-CN" sz="1400" b="1" spc="5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submitting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kaggle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/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400" b="1" spc="15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數位學院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400" b="1" spc="11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prevent</a:t>
            </a:r>
            <a:r>
              <a:rPr lang="en-US" altLang="zh-CN" sz="1400" b="1" spc="64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2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anyone</a:t>
            </a:r>
            <a:r>
              <a:rPr lang="en-US" altLang="zh-CN" sz="1400" b="1" spc="64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2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from</a:t>
            </a:r>
            <a:r>
              <a:rPr lang="en-US" altLang="zh-CN" sz="1400" b="1" spc="69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polluting</a:t>
            </a:r>
            <a:r>
              <a:rPr lang="en-US" altLang="zh-CN" sz="1400" b="1" spc="64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1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b="1" spc="69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1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leaderboard.</a:t>
            </a:r>
          </a:p>
          <a:p>
            <a:pPr marL="0" indent="578468">
              <a:lnSpc>
                <a:spcPct val="113333"/>
              </a:lnSpc>
            </a:pPr>
            <a:r>
              <a:rPr lang="en-US" altLang="zh-CN" sz="1400" b="1" spc="135" dirty="0">
                <a:solidFill>
                  <a:srgbClr val="0000FE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400" b="1" spc="85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400" b="1" spc="69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2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don’t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follow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8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8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rule,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9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you’ll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get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2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0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point</a:t>
            </a:r>
            <a:r>
              <a:rPr lang="en-US" altLang="zh-CN" sz="1400" b="1" spc="55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89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400" b="1" spc="60" dirty="0">
                <a:solidFill>
                  <a:srgbClr val="0000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spc="104" dirty="0">
                <a:solidFill>
                  <a:srgbClr val="0000F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assignment.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b="1" spc="-30" dirty="0">
                <a:solidFill>
                  <a:srgbClr val="FE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b="1" spc="-4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b="1" spc="-1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TEST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4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FOR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PURPOSE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OTHER</a:t>
            </a:r>
            <a:r>
              <a:rPr lang="en-US" altLang="zh-CN" sz="1800" b="1" spc="-1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THAN</a:t>
            </a:r>
            <a:r>
              <a:rPr lang="en-US" altLang="zh-CN" sz="1800" b="1" spc="-2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-3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INFERENCING.</a:t>
            </a:r>
          </a:p>
          <a:p>
            <a:pPr marL="0" indent="578468">
              <a:lnSpc>
                <a:spcPct val="113333"/>
              </a:lnSpc>
            </a:pPr>
            <a:r>
              <a:rPr lang="en-US" altLang="zh-CN" sz="1400" spc="139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Because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teacher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predict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pseudo-labels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test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data,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only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student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overfit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these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pseudo-labels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without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train/unlabeled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data.</a:t>
            </a:r>
          </a:p>
          <a:p>
            <a:pPr marL="914400" hangingPunct="0">
              <a:lnSpc>
                <a:spcPct val="115833"/>
              </a:lnSpc>
            </a:pP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way,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kaggle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accuracy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will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high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teacher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network,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but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fact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4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just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overfit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test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true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testing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accuracy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4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very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low.</a:t>
            </a:r>
          </a:p>
          <a:p>
            <a:pPr marL="0" indent="578468">
              <a:lnSpc>
                <a:spcPct val="113333"/>
              </a:lnSpc>
            </a:pPr>
            <a:r>
              <a:rPr lang="en-US" altLang="zh-CN" sz="1400" spc="150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4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These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contradict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purpose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these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assignment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(network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compression);</a:t>
            </a:r>
            <a:r>
              <a:rPr lang="en-US" altLang="zh-CN" sz="14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therefore,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4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misuse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test</a:t>
            </a:r>
            <a:r>
              <a:rPr lang="en-US" altLang="zh-CN" sz="14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data.</a:t>
            </a:r>
          </a:p>
          <a:p>
            <a:pPr marL="0" indent="578468">
              <a:lnSpc>
                <a:spcPct val="113333"/>
              </a:lnSpc>
              <a:tabLst>
                <a:tab pos="914400" algn="l"/>
              </a:tabLst>
            </a:pPr>
            <a:r>
              <a:rPr lang="en-US" altLang="zh-CN" sz="1400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	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have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concerns,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email</a:t>
            </a:r>
            <a:r>
              <a:rPr lang="en-US" altLang="zh-CN" sz="1400" spc="5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8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5314950" y="1314450"/>
            <a:ext cx="1568450" cy="323850"/>
          </a:xfrm>
          <a:custGeom>
            <a:avLst/>
            <a:gdLst>
              <a:gd name="connsiteX0" fmla="*/ 6639 w 1568450"/>
              <a:gd name="connsiteY0" fmla="*/ 12717 h 323850"/>
              <a:gd name="connsiteX1" fmla="*/ 1578153 w 1568450"/>
              <a:gd name="connsiteY1" fmla="*/ 12717 h 323850"/>
              <a:gd name="connsiteX2" fmla="*/ 1578153 w 1568450"/>
              <a:gd name="connsiteY2" fmla="*/ 324028 h 323850"/>
              <a:gd name="connsiteX3" fmla="*/ 6639 w 1568450"/>
              <a:gd name="connsiteY3" fmla="*/ 324028 h 323850"/>
              <a:gd name="connsiteX4" fmla="*/ 6639 w 1568450"/>
              <a:gd name="connsiteY4" fmla="*/ 12717 h 323850"/>
              <a:gd name="connsiteX5" fmla="*/ 6639 w 1568450"/>
              <a:gd name="connsiteY5" fmla="*/ 1271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8450" h="323850">
                <a:moveTo>
                  <a:pt x="6639" y="12717"/>
                </a:moveTo>
                <a:lnTo>
                  <a:pt x="1578153" y="12717"/>
                </a:lnTo>
                <a:lnTo>
                  <a:pt x="1578153" y="324028"/>
                </a:lnTo>
                <a:lnTo>
                  <a:pt x="6639" y="324028"/>
                </a:lnTo>
                <a:lnTo>
                  <a:pt x="6639" y="12717"/>
                </a:lnTo>
                <a:lnTo>
                  <a:pt x="6639" y="127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97425" y="504232"/>
            <a:ext cx="8180815" cy="3023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7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Special</a:t>
            </a:r>
            <a:r>
              <a:rPr lang="en-US" altLang="zh-CN" sz="3600" b="1" spc="-15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8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Regulations</a:t>
            </a:r>
            <a:r>
              <a:rPr lang="en-US" altLang="zh-CN" sz="3600" b="1" spc="-15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0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3600" b="1" spc="-15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0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99" indent="-366675" hangingPunct="0">
              <a:lnSpc>
                <a:spcPct val="114166"/>
              </a:lnSpc>
            </a:pPr>
            <a:r>
              <a:rPr lang="en-US" altLang="zh-CN" sz="1800" b="1" spc="179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8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20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strongly</a:t>
            </a:r>
            <a:r>
              <a:rPr lang="en-US" altLang="zh-CN" sz="1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recommend</a:t>
            </a:r>
            <a:r>
              <a:rPr lang="en-US" altLang="zh-CN" sz="1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torchsummary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package</a:t>
            </a:r>
            <a:r>
              <a:rPr lang="en-US" altLang="zh-CN" sz="1800" spc="7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measure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8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number</a:t>
            </a:r>
            <a:r>
              <a:rPr lang="en-US" altLang="zh-CN" sz="1800" spc="94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94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model.</a:t>
            </a:r>
            <a:r>
              <a:rPr lang="en-US" altLang="zh-CN" sz="1800" spc="94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Note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non-trainable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also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</a:t>
            </a:r>
            <a:r>
              <a:rPr lang="en-US" altLang="zh-CN" sz="1800" spc="89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considered.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99" indent="-366675" hangingPunct="0">
              <a:lnSpc>
                <a:spcPct val="114166"/>
              </a:lnSpc>
            </a:pPr>
            <a:r>
              <a:rPr lang="en-US" altLang="zh-CN" sz="1800" b="1" spc="185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8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b="1" spc="16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Ensemble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techniques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8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/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0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4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other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4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multi-model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techniques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are</a:t>
            </a:r>
            <a:r>
              <a:rPr lang="en-US" altLang="zh-CN" sz="1800" b="1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allowed</a:t>
            </a:r>
            <a:r>
              <a:rPr lang="en-US" altLang="zh-CN" sz="1800" b="1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r>
              <a:rPr lang="en-US" altLang="zh-CN" sz="1800" b="1" spc="8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But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need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sum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all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numbers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make</a:t>
            </a:r>
            <a:r>
              <a:rPr lang="en-US" altLang="zh-CN" sz="180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sure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number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80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exceed</a:t>
            </a:r>
            <a:r>
              <a:rPr lang="en-US" altLang="zh-CN" sz="1800" spc="85" dirty="0">
                <a:solidFill>
                  <a:srgbClr val="5353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53535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100,000.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1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2"/>
          <p:cNvSpPr txBox="1"/>
          <p:nvPr/>
        </p:nvSpPr>
        <p:spPr>
          <a:xfrm>
            <a:off x="397425" y="504232"/>
            <a:ext cx="7505856" cy="3953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41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Gra</a:t>
            </a:r>
            <a:r>
              <a:rPr lang="en-US" altLang="zh-CN" sz="3600" b="1" spc="-40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</a:t>
            </a:r>
          </a:p>
          <a:p>
            <a:pPr>
              <a:lnSpc>
                <a:spcPts val="1854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05896">
              <a:lnSpc>
                <a:spcPct val="112500"/>
              </a:lnSpc>
            </a:pPr>
            <a:r>
              <a:rPr lang="en-US" altLang="zh-CN" sz="1600" spc="154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+3pt</a:t>
            </a:r>
            <a:r>
              <a:rPr lang="en-US" altLang="zh-CN" sz="16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code</a:t>
            </a:r>
            <a:r>
              <a:rPr lang="en-US" altLang="zh-CN" sz="16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submission</a:t>
            </a:r>
          </a:p>
          <a:p>
            <a:pPr marL="0" indent="98255">
              <a:lnSpc>
                <a:spcPct val="113333"/>
              </a:lnSpc>
            </a:pPr>
            <a:r>
              <a:rPr lang="en-US" altLang="zh-CN" sz="1700" spc="12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7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+1pt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(Describe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7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6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it’s</a:t>
            </a:r>
            <a:r>
              <a:rPr lang="en-US" altLang="zh-CN" sz="17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#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parameters)</a:t>
            </a:r>
          </a:p>
          <a:p>
            <a:pPr marL="105896" hangingPunct="0">
              <a:lnSpc>
                <a:spcPct val="112916"/>
              </a:lnSpc>
            </a:pPr>
            <a:r>
              <a:rPr lang="en-US" altLang="zh-CN" sz="1600" spc="12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+1pt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Simple</a:t>
            </a:r>
            <a:r>
              <a:rPr lang="en-US" altLang="zh-CN" sz="16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public</a:t>
            </a:r>
            <a:r>
              <a:rPr lang="en-US" altLang="zh-CN" sz="16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16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600" spc="135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+1pt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Simple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private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18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896" hangingPunct="0">
              <a:lnSpc>
                <a:spcPct val="112916"/>
              </a:lnSpc>
            </a:pPr>
            <a:r>
              <a:rPr lang="en-US" altLang="zh-CN" sz="1600" spc="12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2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5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Medium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public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16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600" spc="135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25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4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Medium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private</a:t>
            </a:r>
            <a:r>
              <a:rPr lang="en-US" altLang="zh-CN" sz="16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18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896" hangingPunct="0">
              <a:lnSpc>
                <a:spcPct val="112916"/>
              </a:lnSpc>
            </a:pPr>
            <a:r>
              <a:rPr lang="en-US" altLang="zh-CN" sz="1600" spc="12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public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16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600" spc="13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10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+1</a:t>
            </a:r>
            <a:r>
              <a:rPr lang="en-US" altLang="zh-CN" sz="1600" spc="69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75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</a:t>
            </a:r>
            <a:r>
              <a:rPr lang="en-US" altLang="zh-CN" sz="16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private</a:t>
            </a:r>
            <a:r>
              <a:rPr lang="en-US" altLang="zh-CN" sz="1600" spc="5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18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3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397425" y="504232"/>
            <a:ext cx="8229292" cy="4549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7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3600" b="1" spc="-20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0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Guides</a:t>
            </a:r>
          </a:p>
          <a:p>
            <a:pPr>
              <a:lnSpc>
                <a:spcPts val="944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455" indent="-457200" hangingPunct="0">
              <a:lnSpc>
                <a:spcPct val="113750"/>
              </a:lnSpc>
            </a:pPr>
            <a:r>
              <a:rPr lang="en-US" altLang="zh-CN" sz="1700" spc="12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Simple</a:t>
            </a:r>
            <a:r>
              <a:rPr lang="en-US" altLang="zh-CN" sz="17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Basline</a:t>
            </a:r>
            <a:r>
              <a:rPr lang="en-US" altLang="zh-CN" sz="17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(2pts,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acc</a:t>
            </a:r>
            <a:r>
              <a:rPr lang="en-US" altLang="zh-CN" sz="17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spc="104" dirty="0">
                <a:solidFill>
                  <a:srgbClr val="989898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≥</a:t>
            </a:r>
            <a:r>
              <a:rPr lang="en-US" altLang="zh-CN" sz="1500" spc="50" dirty="0">
                <a:solidFill>
                  <a:srgbClr val="9898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0.54751,</a:t>
            </a:r>
            <a:r>
              <a:rPr lang="en-US" altLang="zh-CN" sz="17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</a:t>
            </a:r>
            <a:r>
              <a:rPr lang="en-US" altLang="zh-CN" sz="17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700" spc="17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7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Just</a:t>
            </a:r>
            <a:r>
              <a:rPr lang="en-US" altLang="zh-CN" sz="1700" spc="8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run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3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code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4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submit</a:t>
            </a:r>
            <a:r>
              <a:rPr lang="en-US" altLang="zh-CN" sz="17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answer.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33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8255">
              <a:lnSpc>
                <a:spcPct val="113333"/>
              </a:lnSpc>
            </a:pPr>
            <a:r>
              <a:rPr lang="en-US" altLang="zh-CN" sz="1700" spc="129" dirty="0">
                <a:solidFill>
                  <a:srgbClr val="92C37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2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Medium</a:t>
            </a:r>
            <a:r>
              <a:rPr lang="en-US" altLang="zh-CN" sz="1700" spc="64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1700" spc="55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(2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75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pts,</a:t>
            </a:r>
            <a:r>
              <a:rPr lang="en-US" altLang="zh-CN" sz="1700" spc="55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acc</a:t>
            </a:r>
            <a:r>
              <a:rPr lang="en-US" altLang="zh-CN" sz="1700" spc="55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spc="104" dirty="0">
                <a:solidFill>
                  <a:srgbClr val="B5D6A7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≥</a:t>
            </a:r>
            <a:r>
              <a:rPr lang="en-US" altLang="zh-CN" sz="1500" spc="55" dirty="0">
                <a:solidFill>
                  <a:srgbClr val="B5D6A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0.62163</a:t>
            </a:r>
            <a:r>
              <a:rPr lang="en-US" altLang="zh-CN" sz="1700" spc="8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</a:t>
            </a:r>
          </a:p>
          <a:p>
            <a:pPr marL="0" indent="555455">
              <a:lnSpc>
                <a:spcPct val="113333"/>
              </a:lnSpc>
            </a:pPr>
            <a:r>
              <a:rPr lang="en-US" altLang="zh-CN" sz="1700" spc="139" dirty="0">
                <a:solidFill>
                  <a:srgbClr val="92C37C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700" spc="64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1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Complete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loss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knowledge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5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distillation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control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4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alpha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89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700" spc="60" dirty="0">
                <a:solidFill>
                  <a:srgbClr val="92C3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92C37C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T.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3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8255">
              <a:lnSpc>
                <a:spcPct val="113333"/>
              </a:lnSpc>
            </a:pPr>
            <a:r>
              <a:rPr lang="en-US" altLang="zh-CN" sz="1700" spc="129" dirty="0">
                <a:solidFill>
                  <a:srgbClr val="FE98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Baseline</a:t>
            </a:r>
            <a:r>
              <a:rPr lang="en-US" altLang="zh-CN" sz="1700" spc="5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9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(2</a:t>
            </a:r>
            <a:r>
              <a:rPr lang="en-US" altLang="zh-CN" sz="1700" spc="5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75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pts,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acc</a:t>
            </a:r>
            <a:r>
              <a:rPr lang="en-US" altLang="zh-CN" sz="1700" spc="5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spc="110" dirty="0">
                <a:solidFill>
                  <a:srgbClr val="FE98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≥</a:t>
            </a:r>
            <a:r>
              <a:rPr lang="en-US" altLang="zh-CN" sz="1500" spc="5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0.64375</a:t>
            </a:r>
            <a:r>
              <a:rPr lang="en-US" altLang="zh-CN" sz="1700" spc="89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</a:t>
            </a:r>
          </a:p>
          <a:p>
            <a:pPr marL="1012655" indent="-457199" hangingPunct="0">
              <a:lnSpc>
                <a:spcPct val="113750"/>
              </a:lnSpc>
            </a:pPr>
            <a:r>
              <a:rPr lang="en-US" altLang="zh-CN" sz="1700" spc="150" dirty="0">
                <a:solidFill>
                  <a:srgbClr val="FE98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25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Modify</a:t>
            </a:r>
            <a:r>
              <a:rPr lang="en-US" altLang="zh-CN" sz="1700" spc="75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5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architecture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with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depth-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5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point-wise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layer.</a:t>
            </a:r>
            <a:r>
              <a:rPr lang="en-US" altLang="zh-CN" sz="170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45" dirty="0">
                <a:solidFill>
                  <a:srgbClr val="FE98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■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0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Or,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take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great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ideas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from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MobileNet,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ShuffleNet,</a:t>
            </a:r>
            <a:r>
              <a:rPr lang="en-US" altLang="zh-CN" sz="1700" spc="60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DenseNet,</a:t>
            </a:r>
          </a:p>
          <a:p>
            <a:pPr marL="0" indent="1371600">
              <a:lnSpc>
                <a:spcPct val="113333"/>
              </a:lnSpc>
            </a:pPr>
            <a:r>
              <a:rPr lang="en-US" altLang="zh-CN" sz="1700" spc="11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SqueezeNet,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4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GhostNet,</a:t>
            </a:r>
            <a:r>
              <a:rPr lang="en-US" altLang="zh-CN" sz="1700" spc="64" dirty="0">
                <a:solidFill>
                  <a:srgbClr val="FE98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98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etc.</a:t>
            </a:r>
          </a:p>
          <a:p>
            <a:pPr marL="0" indent="555455">
              <a:lnSpc>
                <a:spcPct val="113333"/>
              </a:lnSpc>
            </a:pPr>
            <a:r>
              <a:rPr lang="en-US" altLang="zh-CN" sz="1700" spc="135" dirty="0">
                <a:solidFill>
                  <a:srgbClr val="FED8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700" spc="64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700" spc="129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techniques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methods</a:t>
            </a:r>
            <a:r>
              <a:rPr lang="en-US" altLang="zh-CN" sz="1700" spc="64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9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learned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9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6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HW3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85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35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CNN.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For</a:t>
            </a:r>
            <a:r>
              <a:rPr lang="en-US" altLang="zh-CN" sz="1700" spc="60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example,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700" spc="15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make</a:t>
            </a:r>
            <a:r>
              <a:rPr lang="en-US" altLang="zh-CN" sz="1700" spc="69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9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augmentation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stronger,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45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modify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25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semi-supervised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10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learning,</a:t>
            </a:r>
            <a:r>
              <a:rPr lang="en-US" altLang="zh-CN" sz="1700" spc="75" dirty="0">
                <a:solidFill>
                  <a:srgbClr val="FED8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700" spc="104" dirty="0">
                <a:solidFill>
                  <a:srgbClr val="FED8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2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/>
          <p:cNvSpPr/>
          <p:nvPr/>
        </p:nvSpPr>
        <p:spPr>
          <a:xfrm>
            <a:off x="1758950" y="1822450"/>
            <a:ext cx="6350" cy="247650"/>
          </a:xfrm>
          <a:custGeom>
            <a:avLst/>
            <a:gdLst>
              <a:gd name="connsiteX0" fmla="*/ 9361 w 6350"/>
              <a:gd name="connsiteY0" fmla="*/ 6852 h 247650"/>
              <a:gd name="connsiteX1" fmla="*/ 9361 w 6350"/>
              <a:gd name="connsiteY1" fmla="*/ 248848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47650">
                <a:moveTo>
                  <a:pt x="9361" y="6852"/>
                </a:moveTo>
                <a:lnTo>
                  <a:pt x="9361" y="248848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4741798" y="2379598"/>
            <a:ext cx="8000" cy="249300"/>
          </a:xfrm>
          <a:custGeom>
            <a:avLst/>
            <a:gdLst>
              <a:gd name="connsiteX0" fmla="*/ 16448 w 8000"/>
              <a:gd name="connsiteY0" fmla="*/ 11678 h 249300"/>
              <a:gd name="connsiteX1" fmla="*/ 16448 w 8000"/>
              <a:gd name="connsiteY1" fmla="*/ 253674 h 2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00" h="249300">
                <a:moveTo>
                  <a:pt x="16448" y="11678"/>
                </a:moveTo>
                <a:lnTo>
                  <a:pt x="16448" y="253674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7"/>
          <p:cNvSpPr txBox="1"/>
          <p:nvPr/>
        </p:nvSpPr>
        <p:spPr>
          <a:xfrm>
            <a:off x="453986" y="756911"/>
            <a:ext cx="5893202" cy="1871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3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3600" b="1" spc="-16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4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3600" b="1" spc="-16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7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questions,</a:t>
            </a:r>
            <a:r>
              <a:rPr lang="en-US" altLang="zh-CN" sz="3600" b="1" spc="-16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5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3600" b="1" spc="-16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2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3600" b="1" spc="-16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2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ask</a:t>
            </a:r>
            <a:r>
              <a:rPr lang="en-US" altLang="zh-CN" sz="3600" b="1" spc="-16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0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</a:t>
            </a:r>
            <a:r>
              <a:rPr lang="en-US" altLang="zh-CN" sz="3600" b="1" spc="-16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2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via...</a:t>
            </a: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269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4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Email</a:t>
            </a:r>
          </a:p>
          <a:p>
            <a:pPr indent="90524">
              <a:lnSpc>
                <a:spcPct val="113333"/>
              </a:lnSpc>
            </a:pPr>
            <a:r>
              <a:rPr lang="en-US" altLang="zh-CN" sz="1400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    ○ maypp555@gmail.com</a:t>
            </a:r>
            <a:endParaRPr lang="en-US" altLang="zh-CN" sz="1400" spc="89" dirty="0">
              <a:solidFill>
                <a:srgbClr val="CD92D7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0" indent="578468">
              <a:lnSpc>
                <a:spcPct val="113333"/>
              </a:lnSpc>
              <a:tabLst>
                <a:tab pos="914400" algn="l"/>
              </a:tabLst>
            </a:pPr>
            <a:r>
              <a:rPr lang="en-US" altLang="zh-CN" sz="1400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	</a:t>
            </a:r>
            <a:r>
              <a:rPr lang="en-US" altLang="zh-CN" sz="1400" spc="7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4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4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title</a:t>
            </a:r>
            <a:r>
              <a:rPr lang="en-US" altLang="zh-CN" sz="1400" spc="4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400" spc="4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begin</a:t>
            </a:r>
            <a:r>
              <a:rPr lang="en-US" altLang="zh-CN" sz="1400" spc="4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with</a:t>
            </a:r>
            <a:r>
              <a:rPr lang="en-US" altLang="zh-CN" sz="1400" spc="4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“[hw8]”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810250" y="1200150"/>
            <a:ext cx="6350" cy="323850"/>
          </a:xfrm>
          <a:custGeom>
            <a:avLst/>
            <a:gdLst>
              <a:gd name="connsiteX0" fmla="*/ 8669 w 6350"/>
              <a:gd name="connsiteY0" fmla="*/ 13117 h 323850"/>
              <a:gd name="connsiteX1" fmla="*/ 8669 w 6350"/>
              <a:gd name="connsiteY1" fmla="*/ 32442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23850">
                <a:moveTo>
                  <a:pt x="8669" y="13117"/>
                </a:moveTo>
                <a:lnTo>
                  <a:pt x="8669" y="324428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504813" y="1513713"/>
            <a:ext cx="10287" cy="315087"/>
          </a:xfrm>
          <a:custGeom>
            <a:avLst/>
            <a:gdLst>
              <a:gd name="connsiteX0" fmla="*/ 17319 w 10287"/>
              <a:gd name="connsiteY0" fmla="*/ 13879 h 315087"/>
              <a:gd name="connsiteX1" fmla="*/ 17319 w 10287"/>
              <a:gd name="connsiteY1" fmla="*/ 325190 h 3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" h="315087">
                <a:moveTo>
                  <a:pt x="17319" y="13879"/>
                </a:moveTo>
                <a:lnTo>
                  <a:pt x="17319" y="325190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97425" y="504232"/>
            <a:ext cx="2760255" cy="3467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30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Out</a:t>
            </a:r>
            <a:r>
              <a:rPr lang="en-US" altLang="zh-CN" sz="3600" b="1" spc="-30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line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524" hangingPunct="0">
              <a:lnSpc>
                <a:spcPct val="170000"/>
              </a:lnSpc>
            </a:pP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Task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Description</a:t>
            </a:r>
            <a:r>
              <a:rPr lang="en-US" altLang="zh-CN" sz="18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179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Dataset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39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Guidelines</a:t>
            </a:r>
          </a:p>
          <a:p>
            <a:pPr>
              <a:lnSpc>
                <a:spcPts val="122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524" hangingPunct="0">
              <a:lnSpc>
                <a:spcPct val="170000"/>
              </a:lnSpc>
            </a:pPr>
            <a:r>
              <a:rPr lang="en-US" altLang="zh-CN" sz="1800" spc="10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Kaggle</a:t>
            </a:r>
            <a:r>
              <a:rPr lang="en-US" altLang="zh-CN" sz="18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8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Regulations</a:t>
            </a:r>
            <a:r>
              <a:rPr lang="en-US" altLang="zh-CN" sz="18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Grades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4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5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Links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71962" y="501533"/>
            <a:ext cx="4289528" cy="4022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8800">
              <a:lnSpc>
                <a:spcPct val="107500"/>
              </a:lnSpc>
            </a:pPr>
            <a:r>
              <a:rPr lang="en-US" altLang="zh-CN" sz="3600" b="1" spc="-42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Lin</a:t>
            </a:r>
            <a:r>
              <a:rPr lang="en-US" altLang="zh-CN" sz="3600" b="1" spc="-41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ks</a:t>
            </a:r>
          </a:p>
          <a:p>
            <a:pPr>
              <a:lnSpc>
                <a:spcPts val="9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lnSpc>
                <a:spcPct val="113333"/>
              </a:lnSpc>
            </a:pPr>
            <a:r>
              <a:rPr lang="en-US" altLang="zh-CN" sz="1800" spc="8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4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4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altLang="zh-CN" sz="1800" spc="4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lnSpc>
                <a:spcPct val="113333"/>
              </a:lnSpc>
            </a:pPr>
            <a:r>
              <a:rPr lang="en-US" altLang="zh-CN" sz="1800" spc="154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   </a:t>
            </a:r>
            <a:r>
              <a:rPr lang="en-US" altLang="zh-CN" sz="1800" spc="154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569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48800">
              <a:lnSpc>
                <a:spcPct val="107500"/>
              </a:lnSpc>
            </a:pPr>
            <a:r>
              <a:rPr lang="en-US" altLang="zh-CN" sz="3600" b="1" spc="-37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Due</a:t>
            </a:r>
          </a:p>
          <a:p>
            <a:pPr>
              <a:lnSpc>
                <a:spcPts val="969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>
              <a:lnSpc>
                <a:spcPct val="113333"/>
              </a:lnSpc>
            </a:pP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Kaggle:</a:t>
            </a:r>
            <a:r>
              <a:rPr lang="en-US" altLang="zh-CN" sz="18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2023/06/19</a:t>
            </a:r>
            <a:r>
              <a:rPr lang="en-US" altLang="zh-CN" sz="18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23:59:59</a:t>
            </a:r>
          </a:p>
          <a:p>
            <a:pPr marL="0" hangingPunct="0">
              <a:lnSpc>
                <a:spcPct val="114166"/>
              </a:lnSpc>
            </a:pP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Code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Report: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2023/06/20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23:59:59</a:t>
            </a:r>
            <a:r>
              <a:rPr lang="en-US" altLang="zh-CN" sz="18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5" dirty="0">
                <a:solidFill>
                  <a:srgbClr val="FE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64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b="1" spc="12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</a:t>
            </a:r>
            <a:r>
              <a:rPr lang="en-US" altLang="zh-CN" sz="1800" b="1" spc="64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0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Late</a:t>
            </a:r>
            <a:r>
              <a:rPr lang="en-US" altLang="zh-CN" sz="1800" b="1" spc="64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9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Submission!!!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97425" y="504232"/>
            <a:ext cx="8338107" cy="2066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39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Task</a:t>
            </a:r>
            <a:r>
              <a:rPr lang="en-US" altLang="zh-CN" sz="3600" b="1" spc="-234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3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Description</a:t>
            </a:r>
          </a:p>
          <a:p>
            <a:pPr>
              <a:lnSpc>
                <a:spcPts val="175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spc="17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4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Compression: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simulate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prediction/accuracy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large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54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this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task,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need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train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very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complete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HW3,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is,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15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classification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on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food-11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368550" y="1162050"/>
            <a:ext cx="6350" cy="323850"/>
          </a:xfrm>
          <a:custGeom>
            <a:avLst/>
            <a:gdLst>
              <a:gd name="connsiteX0" fmla="*/ 6354 w 6350"/>
              <a:gd name="connsiteY0" fmla="*/ 12717 h 323850"/>
              <a:gd name="connsiteX1" fmla="*/ 6354 w 6350"/>
              <a:gd name="connsiteY1" fmla="*/ 32402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23850">
                <a:moveTo>
                  <a:pt x="6354" y="12717"/>
                </a:moveTo>
                <a:lnTo>
                  <a:pt x="6354" y="324028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783080"/>
            <a:ext cx="6880859" cy="3108960"/>
          </a:xfrm>
          <a:prstGeom prst="rect">
            <a:avLst/>
          </a:prstGeom>
        </p:spPr>
      </p:pic>
      <p:sp>
        <p:nvSpPr>
          <p:cNvPr id="2" name="TextBox 22"/>
          <p:cNvSpPr txBox="1"/>
          <p:nvPr/>
        </p:nvSpPr>
        <p:spPr>
          <a:xfrm>
            <a:off x="1021080" y="425136"/>
            <a:ext cx="5357356" cy="10607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0524" indent="-90524" hangingPunct="0">
              <a:lnSpc>
                <a:spcPct val="128750"/>
              </a:lnSpc>
            </a:pPr>
            <a:r>
              <a:rPr lang="en-US" altLang="zh-CN" sz="3600" b="1" spc="-46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Task</a:t>
            </a:r>
            <a:r>
              <a:rPr lang="en-US" altLang="zh-CN" sz="3600" b="1" spc="-215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8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3600" b="1" spc="-22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47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Food</a:t>
            </a:r>
            <a:r>
              <a:rPr lang="en-US" altLang="zh-CN" sz="3600" b="1" spc="-22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5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Classification</a:t>
            </a:r>
            <a:r>
              <a:rPr lang="en-US" altLang="zh-CN" sz="3600" b="1" spc="-22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52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 G A I N!</a:t>
            </a:r>
            <a:r>
              <a:rPr lang="en-US" altLang="zh-CN" sz="3600" b="1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Same</a:t>
            </a:r>
            <a:r>
              <a:rPr lang="en-US" altLang="zh-CN" sz="1800" spc="5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</a:t>
            </a:r>
            <a:r>
              <a:rPr lang="en-US" altLang="zh-CN" sz="18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CD92D7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HW3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863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EE6C00"/>
                </a:solidFill>
                <a:latin typeface="+mj-lt"/>
                <a:cs typeface="Tahoma"/>
              </a:rPr>
              <a:t>Task - Food Classiﬁcation</a:t>
            </a:r>
            <a:endParaRPr sz="3600" spc="-150" dirty="0">
              <a:latin typeface="+mj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82675"/>
            <a:ext cx="7567930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33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collected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food-11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classiﬁed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11 </a:t>
            </a:r>
            <a:r>
              <a:rPr sz="1800" spc="-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classes.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here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slightly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modiﬁed: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Training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280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90" dirty="0">
                <a:solidFill>
                  <a:srgbClr val="685D46"/>
                </a:solidFill>
                <a:latin typeface="Microsoft Sans Serif"/>
                <a:cs typeface="Microsoft Sans Serif"/>
              </a:rPr>
              <a:t>*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11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+</a:t>
            </a:r>
            <a:r>
              <a:rPr sz="18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6786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685D46"/>
                </a:solidFill>
                <a:latin typeface="Arial"/>
                <a:cs typeface="Arial"/>
              </a:rPr>
              <a:t>unlabeled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Validation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60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90" dirty="0">
                <a:solidFill>
                  <a:srgbClr val="685D46"/>
                </a:solidFill>
                <a:latin typeface="Microsoft Sans Serif"/>
                <a:cs typeface="Microsoft Sans Serif"/>
              </a:rPr>
              <a:t>*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11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0" dirty="0">
                <a:solidFill>
                  <a:srgbClr val="685D46"/>
                </a:solidFill>
                <a:latin typeface="Arial"/>
                <a:cs typeface="Arial"/>
              </a:rPr>
              <a:t>labeled</a:t>
            </a:r>
            <a:r>
              <a:rPr sz="1800" b="1" spc="-4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Testing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set: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3347</a:t>
            </a:r>
            <a:r>
              <a:rPr sz="18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images</a:t>
            </a:r>
            <a:endParaRPr sz="18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30" dirty="0">
                <a:solidFill>
                  <a:srgbClr val="685D46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85D46"/>
                </a:solidFill>
                <a:latin typeface="Arial"/>
                <a:cs typeface="Arial"/>
              </a:rPr>
              <a:t>NOT</a:t>
            </a:r>
            <a:r>
              <a:rPr sz="1800" b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utilize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original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8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labels.</a:t>
            </a:r>
            <a:endParaRPr sz="18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315"/>
              </a:spcBef>
              <a:buFont typeface="Arial MT"/>
              <a:buChar char="○"/>
              <a:tabLst>
                <a:tab pos="836294" algn="l"/>
                <a:tab pos="836930" algn="l"/>
              </a:tabLst>
            </a:pP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18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cheating.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5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397425" y="504232"/>
            <a:ext cx="8271342" cy="33880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37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3600" b="1" spc="-36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tro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spc="175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There</a:t>
            </a:r>
            <a:r>
              <a:rPr lang="en-US" altLang="zh-CN" sz="1800" spc="8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are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many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types</a:t>
            </a:r>
            <a:r>
              <a:rPr lang="en-US" altLang="zh-CN" sz="18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Network/Model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Compression,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here</a:t>
            </a:r>
            <a:r>
              <a:rPr lang="en-US" altLang="zh-CN" sz="18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introduce</a:t>
            </a:r>
            <a:r>
              <a:rPr lang="en-US" altLang="zh-CN" sz="1800" spc="2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two:</a:t>
            </a:r>
          </a:p>
          <a:p>
            <a:pPr marL="914400" indent="-351303" hangingPunct="0">
              <a:lnSpc>
                <a:spcPct val="112916"/>
              </a:lnSpc>
            </a:pPr>
            <a:r>
              <a:rPr lang="en-US" altLang="zh-CN" sz="1600" spc="154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b="1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Knowledge</a:t>
            </a:r>
            <a:r>
              <a:rPr lang="en-US" altLang="zh-CN" sz="1600" b="1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Distillation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Let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learn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better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3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by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observing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behavior(prediction)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large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when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learning.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(in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7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literal: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let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60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extract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knowledge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out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big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model)</a:t>
            </a:r>
          </a:p>
          <a:p>
            <a:pPr marL="0" indent="563096">
              <a:lnSpc>
                <a:spcPct val="112916"/>
              </a:lnSpc>
            </a:pPr>
            <a:r>
              <a:rPr lang="en-US" altLang="zh-CN" sz="1600" spc="160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600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b="1" spc="12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Design</a:t>
            </a:r>
            <a:r>
              <a:rPr lang="en-US" altLang="zh-CN" sz="1600" b="1" spc="7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Architecture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: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3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fewer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parameters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represent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original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layer.</a:t>
            </a:r>
          </a:p>
          <a:p>
            <a:pPr marL="0" indent="914400">
              <a:lnSpc>
                <a:spcPct val="112916"/>
              </a:lnSpc>
            </a:pP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(E.g.</a:t>
            </a:r>
            <a:r>
              <a:rPr lang="en-US" altLang="zh-CN" sz="1600" spc="4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Normal</a:t>
            </a:r>
            <a:r>
              <a:rPr lang="en-US" altLang="zh-CN" sz="1600" spc="4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</a:t>
            </a:r>
            <a:r>
              <a:rPr lang="en-US" altLang="zh-CN" sz="1600" spc="4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MS Gothic"/>
                <a:cs typeface="Calibri" panose="020F0502020204030204" pitchFamily="34" charset="0"/>
              </a:rPr>
              <a:t>￫</a:t>
            </a:r>
            <a:r>
              <a:rPr lang="en-US" altLang="zh-CN" sz="1600" spc="8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Depthwise</a:t>
            </a:r>
            <a:r>
              <a:rPr lang="en-US" altLang="zh-CN" sz="1600" spc="4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6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600" spc="4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Pointwise</a:t>
            </a:r>
            <a:r>
              <a:rPr lang="en-US" altLang="zh-CN" sz="1600" spc="44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Convolution)</a:t>
            </a:r>
          </a:p>
          <a:p>
            <a:pPr marL="0" indent="563096">
              <a:lnSpc>
                <a:spcPct val="112916"/>
              </a:lnSpc>
            </a:pPr>
            <a:r>
              <a:rPr lang="en-US" altLang="zh-CN" sz="1600" spc="139" dirty="0">
                <a:solidFill>
                  <a:srgbClr val="685C4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600" spc="7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600" spc="69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are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9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interested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</a:t>
            </a:r>
            <a:r>
              <a:rPr lang="en-US" altLang="zh-CN" sz="1600" b="1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spc="12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Pruning</a:t>
            </a:r>
            <a:r>
              <a:rPr lang="en-US" altLang="zh-CN" sz="1600" spc="6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1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view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10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colab</a:t>
            </a:r>
            <a:r>
              <a:rPr lang="en-US" altLang="zh-CN" sz="1600" spc="60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8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tutorial</a:t>
            </a: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94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600" spc="55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ML-</a:t>
            </a:r>
            <a:r>
              <a:rPr lang="en-US" altLang="zh-CN" sz="1600" spc="50" dirty="0">
                <a:solidFill>
                  <a:srgbClr val="685C4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Spring2020-HW7.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9"/>
          <p:cNvSpPr/>
          <p:nvPr/>
        </p:nvSpPr>
        <p:spPr>
          <a:xfrm>
            <a:off x="298450" y="1250950"/>
            <a:ext cx="8528050" cy="3308350"/>
          </a:xfrm>
          <a:custGeom>
            <a:avLst/>
            <a:gdLst>
              <a:gd name="connsiteX0" fmla="*/ 13250 w 8528050"/>
              <a:gd name="connsiteY0" fmla="*/ 15375 h 3308350"/>
              <a:gd name="connsiteX1" fmla="*/ 8533850 w 8528050"/>
              <a:gd name="connsiteY1" fmla="*/ 15375 h 3308350"/>
              <a:gd name="connsiteX2" fmla="*/ 8533850 w 8528050"/>
              <a:gd name="connsiteY2" fmla="*/ 3318074 h 3308350"/>
              <a:gd name="connsiteX3" fmla="*/ 13250 w 8528050"/>
              <a:gd name="connsiteY3" fmla="*/ 3318074 h 3308350"/>
              <a:gd name="connsiteX4" fmla="*/ 13250 w 8528050"/>
              <a:gd name="connsiteY4" fmla="*/ 15375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8050" h="3308350">
                <a:moveTo>
                  <a:pt x="13250" y="15375"/>
                </a:moveTo>
                <a:lnTo>
                  <a:pt x="8533850" y="15375"/>
                </a:lnTo>
                <a:lnTo>
                  <a:pt x="8533850" y="3318074"/>
                </a:lnTo>
                <a:lnTo>
                  <a:pt x="13250" y="3318074"/>
                </a:lnTo>
                <a:lnTo>
                  <a:pt x="13250" y="1537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79" y="2141220"/>
            <a:ext cx="4655820" cy="290322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397425" y="504232"/>
            <a:ext cx="8378983" cy="3651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9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Intro</a:t>
            </a:r>
            <a:r>
              <a:rPr lang="en-US" altLang="zh-CN" sz="3600" b="1" spc="-17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2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3600" b="1" spc="-17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5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Knowledge</a:t>
            </a:r>
            <a:r>
              <a:rPr lang="en-US" altLang="zh-CN" sz="3600" b="1" spc="-17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5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Distillation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99" indent="-366675" hangingPunct="0">
              <a:lnSpc>
                <a:spcPct val="114166"/>
              </a:lnSpc>
            </a:pPr>
            <a:r>
              <a:rPr lang="en-US" altLang="zh-CN" sz="1800" spc="170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7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When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training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model,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add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some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information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from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large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(such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probability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distribution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prediction)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help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small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800" spc="8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learn</a:t>
            </a:r>
            <a:r>
              <a:rPr lang="en-US" altLang="zh-CN" sz="1800" spc="9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better.</a:t>
            </a:r>
          </a:p>
          <a:p>
            <a:pPr marL="0" indent="105896">
              <a:lnSpc>
                <a:spcPct val="113333"/>
              </a:lnSpc>
            </a:pPr>
            <a:r>
              <a:rPr lang="en-US" altLang="zh-CN" sz="1600" spc="145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64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have</a:t>
            </a:r>
            <a:r>
              <a:rPr lang="en-US" altLang="zh-CN" sz="18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provided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well-trained</a:t>
            </a:r>
            <a:r>
              <a:rPr lang="en-US" altLang="zh-CN" sz="1800" spc="69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network</a:t>
            </a:r>
          </a:p>
          <a:p>
            <a:pPr marL="0" indent="516407">
              <a:lnSpc>
                <a:spcPct val="113333"/>
              </a:lnSpc>
            </a:pPr>
            <a:r>
              <a:rPr lang="en-US" altLang="zh-CN" sz="18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help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knowledge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4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distillation</a:t>
            </a:r>
            <a:r>
              <a:rPr lang="en-US" altLang="zh-CN" sz="1800" spc="3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(Acc</a:t>
            </a:r>
            <a:r>
              <a:rPr lang="en-US" altLang="zh-CN" sz="1800" spc="3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~=</a:t>
            </a:r>
            <a:r>
              <a:rPr lang="en-US" altLang="zh-CN" sz="1800" spc="3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5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0.788).</a:t>
            </a:r>
          </a:p>
          <a:p>
            <a:pPr marL="457199" indent="-351303" hangingPunct="0">
              <a:lnSpc>
                <a:spcPct val="114166"/>
              </a:lnSpc>
            </a:pPr>
            <a:r>
              <a:rPr lang="en-US" altLang="zh-CN" sz="1600" spc="164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600" spc="7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Please</a:t>
            </a:r>
            <a:r>
              <a:rPr lang="en-US" altLang="zh-CN" sz="1800" spc="8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note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4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only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14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8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8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pre-trained</a:t>
            </a:r>
            <a:r>
              <a:rPr lang="en-US" altLang="zh-CN" sz="1800" spc="8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</a:t>
            </a:r>
            <a:r>
              <a:rPr lang="en-US" altLang="zh-CN" sz="1800" spc="8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provide</a:t>
            </a:r>
            <a:r>
              <a:rPr lang="en-US" altLang="zh-CN" sz="18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when</a:t>
            </a:r>
            <a:r>
              <a:rPr lang="en-US" altLang="zh-CN" sz="18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writing</a:t>
            </a:r>
            <a:r>
              <a:rPr lang="en-US" altLang="zh-CN" sz="18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homework.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1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0" y="2887980"/>
            <a:ext cx="3581400" cy="214122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397425" y="504232"/>
            <a:ext cx="7978959" cy="3566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325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Intro</a:t>
            </a:r>
            <a:r>
              <a:rPr lang="en-US" altLang="zh-CN" sz="3600" b="1" spc="-18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250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-</a:t>
            </a:r>
            <a:r>
              <a:rPr lang="en-US" altLang="zh-CN" sz="3600" b="1" spc="-189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5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Design</a:t>
            </a:r>
            <a:r>
              <a:rPr lang="en-US" altLang="zh-CN" sz="3600" b="1" spc="-200" dirty="0">
                <a:solidFill>
                  <a:srgbClr val="EE6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600" b="1" spc="-32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Architecture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Depthwise</a:t>
            </a:r>
            <a:r>
              <a:rPr lang="en-US" altLang="zh-CN" sz="18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8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Pointwise</a:t>
            </a:r>
            <a:r>
              <a:rPr lang="en-US" altLang="zh-CN" sz="18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</a:t>
            </a:r>
            <a:r>
              <a:rPr lang="en-US" altLang="zh-CN" sz="18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Layer</a:t>
            </a:r>
            <a:r>
              <a:rPr lang="en-US" altLang="zh-CN" sz="18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(Proposed</a:t>
            </a:r>
            <a:r>
              <a:rPr lang="en-US" altLang="zh-CN" sz="18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8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MobileNet)</a:t>
            </a:r>
          </a:p>
          <a:p>
            <a:pPr marL="0" indent="578468">
              <a:lnSpc>
                <a:spcPct val="113333"/>
              </a:lnSpc>
              <a:tabLst>
                <a:tab pos="914400" algn="l"/>
              </a:tabLst>
            </a:pPr>
            <a:r>
              <a:rPr lang="en-US" altLang="zh-CN" sz="1400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	</a:t>
            </a:r>
            <a:r>
              <a:rPr lang="en-US" altLang="zh-CN" sz="14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can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consider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original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as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Dense/Linear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Layer,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but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each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line/each</a:t>
            </a:r>
          </a:p>
          <a:p>
            <a:pPr marL="914400" hangingPunct="0">
              <a:lnSpc>
                <a:spcPct val="115833"/>
              </a:lnSpc>
            </a:pP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weight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filter,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original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multiplication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becomes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convolution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operation.</a:t>
            </a:r>
            <a:r>
              <a:rPr lang="en-US" altLang="zh-CN" sz="14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(input*weight</a:t>
            </a:r>
            <a:r>
              <a:rPr lang="en-US" altLang="zh-CN" sz="1400" spc="5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25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→</a:t>
            </a:r>
            <a:r>
              <a:rPr lang="en-US" altLang="zh-CN" sz="14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input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*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6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filter)</a:t>
            </a:r>
          </a:p>
          <a:p>
            <a:pPr marL="0" indent="578468">
              <a:lnSpc>
                <a:spcPct val="113333"/>
              </a:lnSpc>
            </a:pPr>
            <a:r>
              <a:rPr lang="en-US" altLang="zh-CN" sz="1400" spc="139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</a:t>
            </a:r>
            <a:r>
              <a:rPr lang="en-US" altLang="zh-CN" sz="1400" spc="6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Depthwise: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let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1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each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channel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pass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respective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filter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first,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and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8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let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every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pixel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pass</a:t>
            </a:r>
            <a:r>
              <a:rPr lang="en-US" altLang="zh-CN" sz="1400" spc="6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</a:p>
          <a:p>
            <a:pPr marL="0" indent="914400">
              <a:lnSpc>
                <a:spcPct val="113333"/>
              </a:lnSpc>
            </a:pPr>
            <a:r>
              <a:rPr lang="en-US" altLang="zh-CN" sz="1400" spc="9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shared-weight</a:t>
            </a:r>
            <a:r>
              <a:rPr lang="en-US" altLang="zh-CN" sz="1400" spc="3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Dense/Linear.</a:t>
            </a:r>
          </a:p>
          <a:p>
            <a:pPr marL="0" indent="578468">
              <a:lnSpc>
                <a:spcPct val="113333"/>
              </a:lnSpc>
              <a:tabLst>
                <a:tab pos="914400" algn="l"/>
              </a:tabLst>
            </a:pPr>
            <a:r>
              <a:rPr lang="en-US" altLang="zh-CN" sz="1400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○	</a:t>
            </a:r>
            <a:r>
              <a:rPr lang="en-US" altLang="zh-CN" sz="1400" spc="6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Pointwise</a:t>
            </a:r>
            <a:r>
              <a:rPr lang="en-US" altLang="zh-CN" sz="1400" spc="3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5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400" spc="4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  <a:r>
              <a:rPr lang="en-US" altLang="zh-CN" sz="1400" spc="4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1x1</a:t>
            </a:r>
            <a:r>
              <a:rPr lang="en-US" altLang="zh-CN" sz="1400" spc="34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spc="7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Conv.</a:t>
            </a:r>
          </a:p>
          <a:p>
            <a:pPr marL="457199" indent="-366675" hangingPunct="0">
              <a:lnSpc>
                <a:spcPct val="114166"/>
              </a:lnSpc>
            </a:pPr>
            <a:r>
              <a:rPr lang="en-US" altLang="zh-CN" sz="1800" spc="175" dirty="0">
                <a:solidFill>
                  <a:srgbClr val="656565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8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It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is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strongly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recommended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that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114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similar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techniques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design</a:t>
            </a:r>
            <a:r>
              <a:rPr lang="en-US" altLang="zh-CN" sz="1800" spc="7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5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800" spc="8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model.</a:t>
            </a:r>
            <a:r>
              <a:rPr lang="en-US" altLang="zh-CN" sz="180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3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(NMkk</a:t>
            </a:r>
            <a:r>
              <a:rPr lang="en-US" altLang="zh-CN" sz="1800" spc="25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3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/</a:t>
            </a:r>
            <a:r>
              <a:rPr lang="en-US" altLang="zh-CN" sz="1800" spc="30" dirty="0">
                <a:solidFill>
                  <a:srgbClr val="65656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30" dirty="0">
                <a:solidFill>
                  <a:srgbClr val="656565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Nkk+NM)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4"/>
          <p:cNvSpPr/>
          <p:nvPr/>
        </p:nvSpPr>
        <p:spPr>
          <a:xfrm>
            <a:off x="0" y="5045700"/>
            <a:ext cx="9143925" cy="97799"/>
          </a:xfrm>
          <a:custGeom>
            <a:avLst/>
            <a:gdLst>
              <a:gd name="connsiteX0" fmla="*/ 0 w 9143925"/>
              <a:gd name="connsiteY0" fmla="*/ 0 h 97799"/>
              <a:gd name="connsiteX1" fmla="*/ 9143925 w 9143925"/>
              <a:gd name="connsiteY1" fmla="*/ 0 h 97799"/>
              <a:gd name="connsiteX2" fmla="*/ 9143925 w 9143925"/>
              <a:gd name="connsiteY2" fmla="*/ 97799 h 97799"/>
              <a:gd name="connsiteX3" fmla="*/ 0 w 9143925"/>
              <a:gd name="connsiteY3" fmla="*/ 97799 h 97799"/>
              <a:gd name="connsiteX4" fmla="*/ 0 w 9143925"/>
              <a:gd name="connsiteY4" fmla="*/ 0 h 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25" h="97799">
                <a:moveTo>
                  <a:pt x="0" y="0"/>
                </a:moveTo>
                <a:lnTo>
                  <a:pt x="9143925" y="0"/>
                </a:lnTo>
                <a:lnTo>
                  <a:pt x="9143925" y="97799"/>
                </a:lnTo>
                <a:lnTo>
                  <a:pt x="0" y="97799"/>
                </a:lnTo>
                <a:lnTo>
                  <a:pt x="0" y="0"/>
                </a:lnTo>
                <a:close/>
              </a:path>
            </a:pathLst>
          </a:custGeom>
          <a:solidFill>
            <a:srgbClr val="4CB5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397425" y="504232"/>
            <a:ext cx="8220816" cy="39627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500"/>
              </a:lnSpc>
            </a:pPr>
            <a:r>
              <a:rPr lang="en-US" altLang="zh-CN" sz="3600" b="1" spc="-284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Regul</a:t>
            </a:r>
            <a:r>
              <a:rPr lang="en-US" altLang="zh-CN" sz="3600" b="1" spc="-279" dirty="0">
                <a:solidFill>
                  <a:srgbClr val="EE6B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ations</a:t>
            </a:r>
          </a:p>
          <a:p>
            <a:pPr>
              <a:lnSpc>
                <a:spcPts val="1835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90524">
              <a:lnSpc>
                <a:spcPct val="113333"/>
              </a:lnSpc>
            </a:pPr>
            <a:r>
              <a:rPr lang="en-US" altLang="zh-CN" sz="1800" spc="145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plagiarize,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other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resource,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should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cite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it</a:t>
            </a:r>
            <a:r>
              <a:rPr lang="en-US" altLang="zh-CN" sz="1800" spc="5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reference.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</a:t>
            </a:r>
            <a:r>
              <a:rPr lang="zh-CN" altLang="en-US" sz="1800" spc="229" dirty="0">
                <a:solidFill>
                  <a:srgbClr val="212121"/>
                </a:solidFill>
                <a:latin typeface="Calibri" panose="020F0502020204030204" pitchFamily="34" charset="0"/>
                <a:ea typeface="MS Gothic"/>
                <a:cs typeface="Calibri" panose="020F0502020204030204" pitchFamily="34" charset="0"/>
              </a:rPr>
              <a:t>＊</a:t>
            </a:r>
            <a:r>
              <a:rPr lang="en-US" altLang="zh-CN" sz="1800" spc="8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45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4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6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share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codes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prediction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files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with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living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creatures.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75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7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approaches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submit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results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more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than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5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times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</a:t>
            </a:r>
          </a:p>
          <a:p>
            <a:pPr marL="0" indent="457199">
              <a:lnSpc>
                <a:spcPct val="113333"/>
              </a:lnSpc>
            </a:pPr>
            <a:r>
              <a:rPr lang="en-US" altLang="zh-CN" sz="1800" spc="10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54" dirty="0">
                <a:solidFill>
                  <a:srgbClr val="FE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6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6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7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6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search</a:t>
            </a:r>
            <a:r>
              <a:rPr lang="en-US" altLang="zh-CN" sz="1800" spc="6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</a:t>
            </a:r>
            <a:r>
              <a:rPr lang="en-US" altLang="zh-CN" sz="1800" spc="6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spc="64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additional</a:t>
            </a:r>
            <a:r>
              <a:rPr lang="en-US" altLang="zh-CN" sz="1800" spc="6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75" dirty="0">
                <a:solidFill>
                  <a:srgbClr val="FE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7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spc="89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search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label</a:t>
            </a:r>
            <a:r>
              <a:rPr lang="en-US" altLang="zh-CN" sz="1800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or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dataset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5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on</a:t>
            </a:r>
            <a:r>
              <a:rPr lang="en-US" altLang="zh-CN" sz="1800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Internet.</a:t>
            </a:r>
          </a:p>
          <a:p>
            <a:pPr marL="90524" hangingPunct="0">
              <a:lnSpc>
                <a:spcPct val="114166"/>
              </a:lnSpc>
            </a:pPr>
            <a:r>
              <a:rPr lang="en-US" altLang="zh-CN" sz="1800" b="1" spc="170" dirty="0">
                <a:solidFill>
                  <a:srgbClr val="FE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b="1" spc="17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Do</a:t>
            </a:r>
            <a:r>
              <a:rPr lang="en-US" altLang="zh-CN" sz="1800" b="1" spc="8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20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NOT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9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use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2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pre-trained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models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on</a:t>
            </a:r>
            <a:r>
              <a:rPr lang="en-US" altLang="zh-CN" sz="1800" b="1" spc="8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5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4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image</a:t>
            </a:r>
            <a:r>
              <a:rPr lang="en-US" altLang="zh-CN" sz="1800" b="1" spc="75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1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datasets.</a:t>
            </a:r>
            <a:r>
              <a:rPr lang="en-US" altLang="zh-CN" sz="1800" b="1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Your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9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final</a:t>
            </a:r>
            <a:r>
              <a:rPr lang="en-US" altLang="zh-CN" sz="1800" b="1" spc="6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14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grade</a:t>
            </a:r>
            <a:r>
              <a:rPr lang="en-US" altLang="zh-CN" sz="1800" b="1" spc="6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35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x</a:t>
            </a:r>
            <a:r>
              <a:rPr lang="en-US" altLang="zh-CN" sz="1800" b="1" spc="64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spc="100" dirty="0">
                <a:solidFill>
                  <a:srgbClr val="FE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0.9</a:t>
            </a:r>
            <a:r>
              <a:rPr lang="en-US" altLang="zh-CN" sz="1800" b="1" spc="60" dirty="0">
                <a:solidFill>
                  <a:srgbClr val="FE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6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if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you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violate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any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of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above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8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rules.</a:t>
            </a:r>
          </a:p>
          <a:p>
            <a:pPr marL="0" indent="90524">
              <a:lnSpc>
                <a:spcPct val="113333"/>
              </a:lnSpc>
            </a:pPr>
            <a:r>
              <a:rPr lang="en-US" altLang="zh-CN" sz="1800" spc="150" dirty="0">
                <a:solidFill>
                  <a:srgbClr val="21212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●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Prof.</a:t>
            </a:r>
            <a:r>
              <a:rPr lang="en-US" altLang="zh-CN" sz="1800" spc="75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25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Lee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3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TAs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preserve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rights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to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1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change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the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94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rules</a:t>
            </a:r>
            <a:r>
              <a:rPr lang="en-US" altLang="zh-CN" sz="1800" spc="6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209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&amp;</a:t>
            </a:r>
            <a:r>
              <a:rPr lang="en-US" altLang="zh-CN" sz="1800" spc="64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spc="100" dirty="0">
                <a:solidFill>
                  <a:srgbClr val="21212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grades.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1031</Words>
  <Application>Microsoft Macintosh PowerPoint</Application>
  <PresentationFormat>如螢幕大小 (16:9)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 MT</vt:lpstr>
      <vt:lpstr>Arial</vt:lpstr>
      <vt:lpstr>Calibri</vt:lpstr>
      <vt:lpstr>Microsoft Sans Serif</vt:lpstr>
      <vt:lpstr>Office Theme</vt:lpstr>
      <vt:lpstr>PowerPoint 簡報</vt:lpstr>
      <vt:lpstr>PowerPoint 簡報</vt:lpstr>
      <vt:lpstr>PowerPoint 簡報</vt:lpstr>
      <vt:lpstr>PowerPoint 簡報</vt:lpstr>
      <vt:lpstr>Task - Food Classiﬁcation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詹哲愷</cp:lastModifiedBy>
  <cp:revision>9</cp:revision>
  <dcterms:created xsi:type="dcterms:W3CDTF">2011-01-21T15:00:27Z</dcterms:created>
  <dcterms:modified xsi:type="dcterms:W3CDTF">2023-06-06T09:48:14Z</dcterms:modified>
</cp:coreProperties>
</file>