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1" r:id="rId16"/>
    <p:sldId id="270" r:id="rId17"/>
    <p:sldId id="272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951" autoAdjust="0"/>
  </p:normalViewPr>
  <p:slideViewPr>
    <p:cSldViewPr snapToGrid="0">
      <p:cViewPr varScale="1">
        <p:scale>
          <a:sx n="64" d="100"/>
          <a:sy n="64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03ABF-3BC6-41BC-96DC-0AA70A4D50E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DB8CF69-1C90-4530-B5BE-6F0144665716}">
      <dgm:prSet phldrT="[文字]" custT="1"/>
      <dgm:spPr/>
      <dgm:t>
        <a:bodyPr/>
        <a:lstStyle/>
        <a:p>
          <a:r>
            <a:rPr lang="zh-TW" altLang="en-US" sz="2000" b="1" dirty="0"/>
            <a:t>呼吸音</a:t>
          </a:r>
          <a:r>
            <a:rPr lang="en-US" altLang="zh-TW" sz="2000" b="1" dirty="0"/>
            <a:t>(</a:t>
          </a:r>
          <a:r>
            <a:rPr lang="zh-TW" altLang="en-US" sz="2000" b="1" dirty="0"/>
            <a:t>肺音</a:t>
          </a:r>
          <a:r>
            <a:rPr lang="en-US" altLang="zh-TW" sz="2000" b="1" dirty="0"/>
            <a:t>)</a:t>
          </a:r>
          <a:endParaRPr lang="zh-TW" altLang="en-US" sz="2000" b="1" dirty="0"/>
        </a:p>
      </dgm:t>
    </dgm:pt>
    <dgm:pt modelId="{B76F93CD-5075-4DAE-BB39-EF6BC78E2AA0}" type="parTrans" cxnId="{7F0EF8F7-F147-4CC8-9835-9BF3B5DA1E4C}">
      <dgm:prSet/>
      <dgm:spPr/>
      <dgm:t>
        <a:bodyPr/>
        <a:lstStyle/>
        <a:p>
          <a:endParaRPr lang="zh-TW" altLang="en-US"/>
        </a:p>
      </dgm:t>
    </dgm:pt>
    <dgm:pt modelId="{AE5623ED-1255-4AD6-B4FB-3A47194CC7CB}" type="sibTrans" cxnId="{7F0EF8F7-F147-4CC8-9835-9BF3B5DA1E4C}">
      <dgm:prSet/>
      <dgm:spPr/>
      <dgm:t>
        <a:bodyPr/>
        <a:lstStyle/>
        <a:p>
          <a:endParaRPr lang="zh-TW" altLang="en-US"/>
        </a:p>
      </dgm:t>
    </dgm:pt>
    <dgm:pt modelId="{C8F14914-6991-4BA9-80B1-138B52FAB47A}">
      <dgm:prSet phldrT="[文字]" custT="1"/>
      <dgm:spPr/>
      <dgm:t>
        <a:bodyPr/>
        <a:lstStyle/>
        <a:p>
          <a:r>
            <a:rPr lang="zh-TW" altLang="en-US" sz="2000" b="1" dirty="0"/>
            <a:t>環境檢測數據</a:t>
          </a:r>
        </a:p>
      </dgm:t>
    </dgm:pt>
    <dgm:pt modelId="{212B033F-277C-4D43-97E9-8E0274ABE28B}" type="parTrans" cxnId="{2474BFB7-623B-4271-AB1A-18B76BD58757}">
      <dgm:prSet/>
      <dgm:spPr/>
      <dgm:t>
        <a:bodyPr/>
        <a:lstStyle/>
        <a:p>
          <a:endParaRPr lang="zh-TW" altLang="en-US"/>
        </a:p>
      </dgm:t>
    </dgm:pt>
    <dgm:pt modelId="{8367D67F-4B2C-4C57-8990-593464564E97}" type="sibTrans" cxnId="{2474BFB7-623B-4271-AB1A-18B76BD58757}">
      <dgm:prSet/>
      <dgm:spPr/>
      <dgm:t>
        <a:bodyPr/>
        <a:lstStyle/>
        <a:p>
          <a:endParaRPr lang="zh-TW" altLang="en-US"/>
        </a:p>
      </dgm:t>
    </dgm:pt>
    <dgm:pt modelId="{97665E76-3F4E-4663-8A9B-923174FA10C4}">
      <dgm:prSet phldrT="[文字]" custT="1"/>
      <dgm:spPr/>
      <dgm:t>
        <a:bodyPr/>
        <a:lstStyle/>
        <a:p>
          <a:r>
            <a:rPr lang="zh-TW" altLang="en-US" sz="2000" b="1" dirty="0"/>
            <a:t>即時性</a:t>
          </a:r>
        </a:p>
      </dgm:t>
    </dgm:pt>
    <dgm:pt modelId="{DE6114CE-5594-409E-B2D6-A0B44888491F}" type="parTrans" cxnId="{12D315EA-CC8C-4A78-B3DB-22ACCBEB2790}">
      <dgm:prSet/>
      <dgm:spPr/>
      <dgm:t>
        <a:bodyPr/>
        <a:lstStyle/>
        <a:p>
          <a:endParaRPr lang="zh-TW" altLang="en-US"/>
        </a:p>
      </dgm:t>
    </dgm:pt>
    <dgm:pt modelId="{BC626FD8-669D-45B9-A416-E9C3D3523453}" type="sibTrans" cxnId="{12D315EA-CC8C-4A78-B3DB-22ACCBEB2790}">
      <dgm:prSet/>
      <dgm:spPr/>
      <dgm:t>
        <a:bodyPr/>
        <a:lstStyle/>
        <a:p>
          <a:endParaRPr lang="zh-TW" altLang="en-US"/>
        </a:p>
      </dgm:t>
    </dgm:pt>
    <dgm:pt modelId="{BEE239D8-1811-4D6C-BB7D-B9FF5ACE86A2}">
      <dgm:prSet phldrT="[文字]" custT="1"/>
      <dgm:spPr/>
      <dgm:t>
        <a:bodyPr/>
        <a:lstStyle/>
        <a:p>
          <a:r>
            <a:rPr lang="zh-TW" altLang="en-US" sz="2000" b="1" dirty="0"/>
            <a:t>提升精準診斷</a:t>
          </a:r>
        </a:p>
      </dgm:t>
    </dgm:pt>
    <dgm:pt modelId="{38C812BA-30B3-4FF7-9B7A-31BCC46E9ED1}" type="parTrans" cxnId="{7596AA78-E2C3-4767-AE7D-EC0AF5772365}">
      <dgm:prSet/>
      <dgm:spPr/>
      <dgm:t>
        <a:bodyPr/>
        <a:lstStyle/>
        <a:p>
          <a:endParaRPr lang="zh-TW" altLang="en-US"/>
        </a:p>
      </dgm:t>
    </dgm:pt>
    <dgm:pt modelId="{55FF2534-9BD3-4225-AC28-98E8C4309D76}" type="sibTrans" cxnId="{7596AA78-E2C3-4767-AE7D-EC0AF5772365}">
      <dgm:prSet/>
      <dgm:spPr/>
      <dgm:t>
        <a:bodyPr/>
        <a:lstStyle/>
        <a:p>
          <a:endParaRPr lang="zh-TW" altLang="en-US"/>
        </a:p>
      </dgm:t>
    </dgm:pt>
    <dgm:pt modelId="{E4BCEB48-CB7E-42E9-ADDA-2CE1EE87542E}">
      <dgm:prSet phldrT="[文字]" custT="1"/>
      <dgm:spPr/>
      <dgm:t>
        <a:bodyPr/>
        <a:lstStyle/>
        <a:p>
          <a:r>
            <a:rPr lang="zh-TW" altLang="en-US" sz="1400" b="1" dirty="0"/>
            <a:t>實作仿真聽診器</a:t>
          </a:r>
        </a:p>
      </dgm:t>
    </dgm:pt>
    <dgm:pt modelId="{87D48DC4-A4EF-4763-BF06-9DBD635FC677}" type="parTrans" cxnId="{B5E4FE4D-E5C2-40A1-BFEF-6E11F0B9F5E6}">
      <dgm:prSet/>
      <dgm:spPr/>
      <dgm:t>
        <a:bodyPr/>
        <a:lstStyle/>
        <a:p>
          <a:endParaRPr lang="zh-TW" altLang="en-US" sz="2000" b="1"/>
        </a:p>
      </dgm:t>
    </dgm:pt>
    <dgm:pt modelId="{50F07922-52E6-44B5-9F4A-95EB9760EEF8}" type="sibTrans" cxnId="{B5E4FE4D-E5C2-40A1-BFEF-6E11F0B9F5E6}">
      <dgm:prSet/>
      <dgm:spPr/>
      <dgm:t>
        <a:bodyPr/>
        <a:lstStyle/>
        <a:p>
          <a:endParaRPr lang="zh-TW" altLang="en-US"/>
        </a:p>
      </dgm:t>
    </dgm:pt>
    <dgm:pt modelId="{16923330-872E-436F-835E-EFF97E740BAF}">
      <dgm:prSet phldrT="[文字]" custT="1"/>
      <dgm:spPr/>
      <dgm:t>
        <a:bodyPr/>
        <a:lstStyle/>
        <a:p>
          <a:r>
            <a:rPr lang="en-US" altLang="zh-TW" sz="1400" b="1" dirty="0"/>
            <a:t>VOC</a:t>
          </a:r>
          <a:r>
            <a:rPr lang="zh-TW" altLang="en-US" sz="1400" b="1" dirty="0"/>
            <a:t> </a:t>
          </a:r>
          <a:r>
            <a:rPr lang="en-US" altLang="zh-TW" sz="1400" b="1" dirty="0"/>
            <a:t>sensor</a:t>
          </a:r>
          <a:endParaRPr lang="zh-TW" altLang="en-US" sz="1400" b="1" dirty="0"/>
        </a:p>
      </dgm:t>
    </dgm:pt>
    <dgm:pt modelId="{AE45C915-D318-4103-AD94-B8B5CCD6C4E8}" type="parTrans" cxnId="{A745BE87-9CE8-4755-8ADC-1DE8835E7248}">
      <dgm:prSet/>
      <dgm:spPr/>
      <dgm:t>
        <a:bodyPr/>
        <a:lstStyle/>
        <a:p>
          <a:endParaRPr lang="zh-TW" altLang="en-US" sz="2000" b="1"/>
        </a:p>
      </dgm:t>
    </dgm:pt>
    <dgm:pt modelId="{A64AA531-79FC-47E4-AA18-912AD0C6CCA1}" type="sibTrans" cxnId="{A745BE87-9CE8-4755-8ADC-1DE8835E7248}">
      <dgm:prSet/>
      <dgm:spPr/>
      <dgm:t>
        <a:bodyPr/>
        <a:lstStyle/>
        <a:p>
          <a:endParaRPr lang="zh-TW" altLang="en-US"/>
        </a:p>
      </dgm:t>
    </dgm:pt>
    <dgm:pt modelId="{A170A22C-ECAF-4849-922D-739570626357}">
      <dgm:prSet phldrT="[文字]" custT="1"/>
      <dgm:spPr/>
      <dgm:t>
        <a:bodyPr/>
        <a:lstStyle/>
        <a:p>
          <a:r>
            <a:rPr lang="en-US" altLang="zh-TW" sz="1400" b="1" dirty="0"/>
            <a:t>Temperature</a:t>
          </a:r>
          <a:r>
            <a:rPr lang="zh-TW" altLang="en-US" sz="1400" b="1" dirty="0"/>
            <a:t> </a:t>
          </a:r>
          <a:r>
            <a:rPr lang="en-US" altLang="zh-TW" sz="1400" b="1" dirty="0"/>
            <a:t>sensor</a:t>
          </a:r>
          <a:endParaRPr lang="zh-TW" altLang="en-US" sz="1400" b="1" dirty="0"/>
        </a:p>
      </dgm:t>
    </dgm:pt>
    <dgm:pt modelId="{70446407-C5E2-4E07-92AF-C0C0C9197AEF}" type="parTrans" cxnId="{3BD0C004-F923-40C9-9941-CA991F1E19E5}">
      <dgm:prSet/>
      <dgm:spPr/>
      <dgm:t>
        <a:bodyPr/>
        <a:lstStyle/>
        <a:p>
          <a:endParaRPr lang="zh-TW" altLang="en-US" sz="2000" b="1"/>
        </a:p>
      </dgm:t>
    </dgm:pt>
    <dgm:pt modelId="{74D471F2-39E1-4495-9AD3-424889637978}" type="sibTrans" cxnId="{3BD0C004-F923-40C9-9941-CA991F1E19E5}">
      <dgm:prSet/>
      <dgm:spPr/>
      <dgm:t>
        <a:bodyPr/>
        <a:lstStyle/>
        <a:p>
          <a:endParaRPr lang="zh-TW" altLang="en-US"/>
        </a:p>
      </dgm:t>
    </dgm:pt>
    <dgm:pt modelId="{BABBC38F-E294-4448-8086-B83C0E13CC66}">
      <dgm:prSet phldrT="[文字]" custT="1"/>
      <dgm:spPr/>
      <dgm:t>
        <a:bodyPr/>
        <a:lstStyle/>
        <a:p>
          <a:r>
            <a:rPr lang="en-US" altLang="zh-TW" sz="1400" b="1" dirty="0"/>
            <a:t>BLE module</a:t>
          </a:r>
          <a:endParaRPr lang="zh-TW" altLang="en-US" sz="1400" b="1" dirty="0"/>
        </a:p>
      </dgm:t>
    </dgm:pt>
    <dgm:pt modelId="{32F21C7E-D176-456D-8E72-695253C0E3CB}" type="parTrans" cxnId="{7677EE1D-B042-496B-B061-C17311A8AE7E}">
      <dgm:prSet/>
      <dgm:spPr/>
      <dgm:t>
        <a:bodyPr/>
        <a:lstStyle/>
        <a:p>
          <a:endParaRPr lang="zh-TW" altLang="en-US" sz="2000" b="1"/>
        </a:p>
      </dgm:t>
    </dgm:pt>
    <dgm:pt modelId="{EDE06EC7-4AB7-4655-BC53-741AE0CC9B79}" type="sibTrans" cxnId="{7677EE1D-B042-496B-B061-C17311A8AE7E}">
      <dgm:prSet/>
      <dgm:spPr/>
      <dgm:t>
        <a:bodyPr/>
        <a:lstStyle/>
        <a:p>
          <a:endParaRPr lang="zh-TW" altLang="en-US"/>
        </a:p>
      </dgm:t>
    </dgm:pt>
    <dgm:pt modelId="{AE303D72-78E8-47BD-BEA2-2B80CC4D7BDD}">
      <dgm:prSet phldrT="[文字]" custT="1"/>
      <dgm:spPr/>
      <dgm:t>
        <a:bodyPr/>
        <a:lstStyle/>
        <a:p>
          <a:r>
            <a:rPr lang="zh-TW" altLang="en-US" sz="1400" b="1" dirty="0"/>
            <a:t>紀錄下</a:t>
          </a:r>
          <a:r>
            <a:rPr lang="en-US" altLang="zh-TW" sz="1400" b="1" dirty="0"/>
            <a:t>COPD</a:t>
          </a:r>
          <a:r>
            <a:rPr lang="zh-TW" altLang="en-US" sz="1400" b="1" dirty="0"/>
            <a:t>發生時之環境數據</a:t>
          </a:r>
        </a:p>
      </dgm:t>
    </dgm:pt>
    <dgm:pt modelId="{0E0C2D79-9EE2-4156-B2CF-5758AE6A8252}" type="parTrans" cxnId="{87BE0EBB-3C60-40E7-9136-F221A9935C83}">
      <dgm:prSet/>
      <dgm:spPr/>
      <dgm:t>
        <a:bodyPr/>
        <a:lstStyle/>
        <a:p>
          <a:endParaRPr lang="zh-TW" altLang="en-US" sz="2000" b="1"/>
        </a:p>
      </dgm:t>
    </dgm:pt>
    <dgm:pt modelId="{16EAC289-9CE6-4987-A291-709E9A7FB589}" type="sibTrans" cxnId="{87BE0EBB-3C60-40E7-9136-F221A9935C83}">
      <dgm:prSet/>
      <dgm:spPr/>
      <dgm:t>
        <a:bodyPr/>
        <a:lstStyle/>
        <a:p>
          <a:endParaRPr lang="zh-TW" altLang="en-US"/>
        </a:p>
      </dgm:t>
    </dgm:pt>
    <dgm:pt modelId="{5D735E17-6E41-43C7-A081-6120DD221AE1}">
      <dgm:prSet phldrT="[文字]" custT="1"/>
      <dgm:spPr/>
      <dgm:t>
        <a:bodyPr/>
        <a:lstStyle/>
        <a:p>
          <a:r>
            <a:rPr lang="zh-TW" altLang="en-US" sz="1400" b="1" dirty="0"/>
            <a:t>做為長期呼吸數據蒐集裝置</a:t>
          </a:r>
        </a:p>
      </dgm:t>
    </dgm:pt>
    <dgm:pt modelId="{9EE005C8-F4F7-4B60-9FC1-23E7153A453C}" type="parTrans" cxnId="{003C8A88-4B65-42BF-BAEA-E012FF9769A6}">
      <dgm:prSet/>
      <dgm:spPr/>
      <dgm:t>
        <a:bodyPr/>
        <a:lstStyle/>
        <a:p>
          <a:endParaRPr lang="zh-TW" altLang="en-US" sz="2000" b="1"/>
        </a:p>
      </dgm:t>
    </dgm:pt>
    <dgm:pt modelId="{5956868C-98C1-4FB9-8E33-6FF795C357ED}" type="sibTrans" cxnId="{003C8A88-4B65-42BF-BAEA-E012FF9769A6}">
      <dgm:prSet/>
      <dgm:spPr/>
      <dgm:t>
        <a:bodyPr/>
        <a:lstStyle/>
        <a:p>
          <a:endParaRPr lang="zh-TW" altLang="en-US"/>
        </a:p>
      </dgm:t>
    </dgm:pt>
    <dgm:pt modelId="{B3640A09-133D-4BD2-844A-BB4DB782D981}" type="pres">
      <dgm:prSet presAssocID="{76903ABF-3BC6-41BC-96DC-0AA70A4D50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372AFB8-41ED-4E06-825F-07A776DE8E04}" type="pres">
      <dgm:prSet presAssocID="{8DB8CF69-1C90-4530-B5BE-6F0144665716}" presName="root" presStyleCnt="0"/>
      <dgm:spPr/>
    </dgm:pt>
    <dgm:pt modelId="{CA4873B0-8EFD-4655-B844-D67C3CA87793}" type="pres">
      <dgm:prSet presAssocID="{8DB8CF69-1C90-4530-B5BE-6F0144665716}" presName="rootComposite" presStyleCnt="0"/>
      <dgm:spPr/>
    </dgm:pt>
    <dgm:pt modelId="{2B097396-26AE-4305-AB3A-A143FC302984}" type="pres">
      <dgm:prSet presAssocID="{8DB8CF69-1C90-4530-B5BE-6F0144665716}" presName="rootText" presStyleLbl="node1" presStyleIdx="0" presStyleCnt="4"/>
      <dgm:spPr/>
      <dgm:t>
        <a:bodyPr/>
        <a:lstStyle/>
        <a:p>
          <a:endParaRPr lang="zh-TW" altLang="en-US"/>
        </a:p>
      </dgm:t>
    </dgm:pt>
    <dgm:pt modelId="{8F2ACB42-3935-466C-BA11-EA970D3BAF16}" type="pres">
      <dgm:prSet presAssocID="{8DB8CF69-1C90-4530-B5BE-6F0144665716}" presName="rootConnector" presStyleLbl="node1" presStyleIdx="0" presStyleCnt="4"/>
      <dgm:spPr/>
      <dgm:t>
        <a:bodyPr/>
        <a:lstStyle/>
        <a:p>
          <a:endParaRPr lang="zh-TW" altLang="en-US"/>
        </a:p>
      </dgm:t>
    </dgm:pt>
    <dgm:pt modelId="{DB6BE9DF-96DA-4DD6-A63B-376E52FB96CB}" type="pres">
      <dgm:prSet presAssocID="{8DB8CF69-1C90-4530-B5BE-6F0144665716}" presName="childShape" presStyleCnt="0"/>
      <dgm:spPr/>
    </dgm:pt>
    <dgm:pt modelId="{8E0A6DD4-B764-4053-B49F-C81AB869299C}" type="pres">
      <dgm:prSet presAssocID="{87D48DC4-A4EF-4763-BF06-9DBD635FC677}" presName="Name13" presStyleLbl="parChTrans1D2" presStyleIdx="0" presStyleCnt="6"/>
      <dgm:spPr/>
      <dgm:t>
        <a:bodyPr/>
        <a:lstStyle/>
        <a:p>
          <a:endParaRPr lang="zh-TW" altLang="en-US"/>
        </a:p>
      </dgm:t>
    </dgm:pt>
    <dgm:pt modelId="{B3F7A25E-2C15-4F3D-88AB-1B9F72613E88}" type="pres">
      <dgm:prSet presAssocID="{E4BCEB48-CB7E-42E9-ADDA-2CE1EE87542E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4D2B96-38A7-43DD-9241-A0C8BA6C94F2}" type="pres">
      <dgm:prSet presAssocID="{C8F14914-6991-4BA9-80B1-138B52FAB47A}" presName="root" presStyleCnt="0"/>
      <dgm:spPr/>
    </dgm:pt>
    <dgm:pt modelId="{FDA4A3C8-0A7F-4703-B84E-8E6D109A21DC}" type="pres">
      <dgm:prSet presAssocID="{C8F14914-6991-4BA9-80B1-138B52FAB47A}" presName="rootComposite" presStyleCnt="0"/>
      <dgm:spPr/>
    </dgm:pt>
    <dgm:pt modelId="{646B287A-FF5E-4749-BC64-8BDF01A3E26B}" type="pres">
      <dgm:prSet presAssocID="{C8F14914-6991-4BA9-80B1-138B52FAB47A}" presName="rootText" presStyleLbl="node1" presStyleIdx="1" presStyleCnt="4"/>
      <dgm:spPr/>
      <dgm:t>
        <a:bodyPr/>
        <a:lstStyle/>
        <a:p>
          <a:endParaRPr lang="zh-TW" altLang="en-US"/>
        </a:p>
      </dgm:t>
    </dgm:pt>
    <dgm:pt modelId="{272A41A5-4629-4C8F-AE2B-B64751994DBF}" type="pres">
      <dgm:prSet presAssocID="{C8F14914-6991-4BA9-80B1-138B52FAB47A}" presName="rootConnector" presStyleLbl="node1" presStyleIdx="1" presStyleCnt="4"/>
      <dgm:spPr/>
      <dgm:t>
        <a:bodyPr/>
        <a:lstStyle/>
        <a:p>
          <a:endParaRPr lang="zh-TW" altLang="en-US"/>
        </a:p>
      </dgm:t>
    </dgm:pt>
    <dgm:pt modelId="{93A931C5-3A6C-40A4-9905-38EE59C61679}" type="pres">
      <dgm:prSet presAssocID="{C8F14914-6991-4BA9-80B1-138B52FAB47A}" presName="childShape" presStyleCnt="0"/>
      <dgm:spPr/>
    </dgm:pt>
    <dgm:pt modelId="{A06B0E0E-AA15-49DF-9115-8025408E9051}" type="pres">
      <dgm:prSet presAssocID="{AE45C915-D318-4103-AD94-B8B5CCD6C4E8}" presName="Name13" presStyleLbl="parChTrans1D2" presStyleIdx="1" presStyleCnt="6"/>
      <dgm:spPr/>
      <dgm:t>
        <a:bodyPr/>
        <a:lstStyle/>
        <a:p>
          <a:endParaRPr lang="zh-TW" altLang="en-US"/>
        </a:p>
      </dgm:t>
    </dgm:pt>
    <dgm:pt modelId="{D34C42C1-4D33-4F9D-A714-01F69D4B1740}" type="pres">
      <dgm:prSet presAssocID="{16923330-872E-436F-835E-EFF97E740BAF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9F6864-DAE5-41B6-8BE2-43EE20E37A28}" type="pres">
      <dgm:prSet presAssocID="{70446407-C5E2-4E07-92AF-C0C0C9197AEF}" presName="Name13" presStyleLbl="parChTrans1D2" presStyleIdx="2" presStyleCnt="6"/>
      <dgm:spPr/>
      <dgm:t>
        <a:bodyPr/>
        <a:lstStyle/>
        <a:p>
          <a:endParaRPr lang="zh-TW" altLang="en-US"/>
        </a:p>
      </dgm:t>
    </dgm:pt>
    <dgm:pt modelId="{2BFD90BD-3D09-4619-A615-7E2BAB22FDB7}" type="pres">
      <dgm:prSet presAssocID="{A170A22C-ECAF-4849-922D-739570626357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8386B1-1DFC-40FA-B25E-00A9BFDDF207}" type="pres">
      <dgm:prSet presAssocID="{97665E76-3F4E-4663-8A9B-923174FA10C4}" presName="root" presStyleCnt="0"/>
      <dgm:spPr/>
    </dgm:pt>
    <dgm:pt modelId="{B47F3FE0-8A2E-4F9F-A45C-9079BA6BAB11}" type="pres">
      <dgm:prSet presAssocID="{97665E76-3F4E-4663-8A9B-923174FA10C4}" presName="rootComposite" presStyleCnt="0"/>
      <dgm:spPr/>
    </dgm:pt>
    <dgm:pt modelId="{9A9D5917-2993-4AB6-9F51-5FBA812756DD}" type="pres">
      <dgm:prSet presAssocID="{97665E76-3F4E-4663-8A9B-923174FA10C4}" presName="rootText" presStyleLbl="node1" presStyleIdx="2" presStyleCnt="4"/>
      <dgm:spPr/>
      <dgm:t>
        <a:bodyPr/>
        <a:lstStyle/>
        <a:p>
          <a:endParaRPr lang="zh-TW" altLang="en-US"/>
        </a:p>
      </dgm:t>
    </dgm:pt>
    <dgm:pt modelId="{5F22FF67-EB50-4027-B8B3-BEB0E6C44982}" type="pres">
      <dgm:prSet presAssocID="{97665E76-3F4E-4663-8A9B-923174FA10C4}" presName="rootConnector" presStyleLbl="node1" presStyleIdx="2" presStyleCnt="4"/>
      <dgm:spPr/>
      <dgm:t>
        <a:bodyPr/>
        <a:lstStyle/>
        <a:p>
          <a:endParaRPr lang="zh-TW" altLang="en-US"/>
        </a:p>
      </dgm:t>
    </dgm:pt>
    <dgm:pt modelId="{C21B7CA9-E5F7-4A5C-AD66-8457BD2010B3}" type="pres">
      <dgm:prSet presAssocID="{97665E76-3F4E-4663-8A9B-923174FA10C4}" presName="childShape" presStyleCnt="0"/>
      <dgm:spPr/>
    </dgm:pt>
    <dgm:pt modelId="{CDCFD37A-ED55-47BB-B896-DCC9427D6E3A}" type="pres">
      <dgm:prSet presAssocID="{32F21C7E-D176-456D-8E72-695253C0E3CB}" presName="Name13" presStyleLbl="parChTrans1D2" presStyleIdx="3" presStyleCnt="6"/>
      <dgm:spPr/>
      <dgm:t>
        <a:bodyPr/>
        <a:lstStyle/>
        <a:p>
          <a:endParaRPr lang="zh-TW" altLang="en-US"/>
        </a:p>
      </dgm:t>
    </dgm:pt>
    <dgm:pt modelId="{A7C3AAAC-4175-498B-817D-7CAC9000082C}" type="pres">
      <dgm:prSet presAssocID="{BABBC38F-E294-4448-8086-B83C0E13CC66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F71D05-5D46-4920-B14D-3BEEF7F33730}" type="pres">
      <dgm:prSet presAssocID="{BEE239D8-1811-4D6C-BB7D-B9FF5ACE86A2}" presName="root" presStyleCnt="0"/>
      <dgm:spPr/>
    </dgm:pt>
    <dgm:pt modelId="{944D07A8-C6A1-4213-89F4-8F4BBAB6B790}" type="pres">
      <dgm:prSet presAssocID="{BEE239D8-1811-4D6C-BB7D-B9FF5ACE86A2}" presName="rootComposite" presStyleCnt="0"/>
      <dgm:spPr/>
    </dgm:pt>
    <dgm:pt modelId="{1B097094-A0B1-4093-B7AD-DAA252B52908}" type="pres">
      <dgm:prSet presAssocID="{BEE239D8-1811-4D6C-BB7D-B9FF5ACE86A2}" presName="rootText" presStyleLbl="node1" presStyleIdx="3" presStyleCnt="4"/>
      <dgm:spPr/>
      <dgm:t>
        <a:bodyPr/>
        <a:lstStyle/>
        <a:p>
          <a:endParaRPr lang="zh-TW" altLang="en-US"/>
        </a:p>
      </dgm:t>
    </dgm:pt>
    <dgm:pt modelId="{19F472C3-F9B4-470D-808C-0AD94614DEA5}" type="pres">
      <dgm:prSet presAssocID="{BEE239D8-1811-4D6C-BB7D-B9FF5ACE86A2}" presName="rootConnector" presStyleLbl="node1" presStyleIdx="3" presStyleCnt="4"/>
      <dgm:spPr/>
      <dgm:t>
        <a:bodyPr/>
        <a:lstStyle/>
        <a:p>
          <a:endParaRPr lang="zh-TW" altLang="en-US"/>
        </a:p>
      </dgm:t>
    </dgm:pt>
    <dgm:pt modelId="{14C858F7-92B4-4EF9-8F36-77785D08653E}" type="pres">
      <dgm:prSet presAssocID="{BEE239D8-1811-4D6C-BB7D-B9FF5ACE86A2}" presName="childShape" presStyleCnt="0"/>
      <dgm:spPr/>
    </dgm:pt>
    <dgm:pt modelId="{32FEC935-5F93-4FAE-9E93-F9C3C52B4FFD}" type="pres">
      <dgm:prSet presAssocID="{0E0C2D79-9EE2-4156-B2CF-5758AE6A8252}" presName="Name13" presStyleLbl="parChTrans1D2" presStyleIdx="4" presStyleCnt="6"/>
      <dgm:spPr/>
      <dgm:t>
        <a:bodyPr/>
        <a:lstStyle/>
        <a:p>
          <a:endParaRPr lang="zh-TW" altLang="en-US"/>
        </a:p>
      </dgm:t>
    </dgm:pt>
    <dgm:pt modelId="{F39ED92D-6AF4-4B90-905D-C823CB4E0DB6}" type="pres">
      <dgm:prSet presAssocID="{AE303D72-78E8-47BD-BEA2-2B80CC4D7BDD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0B4F0F-F54D-4693-A843-044EF4B0DE06}" type="pres">
      <dgm:prSet presAssocID="{9EE005C8-F4F7-4B60-9FC1-23E7153A453C}" presName="Name13" presStyleLbl="parChTrans1D2" presStyleIdx="5" presStyleCnt="6"/>
      <dgm:spPr/>
      <dgm:t>
        <a:bodyPr/>
        <a:lstStyle/>
        <a:p>
          <a:endParaRPr lang="zh-TW" altLang="en-US"/>
        </a:p>
      </dgm:t>
    </dgm:pt>
    <dgm:pt modelId="{8A3D6990-AC13-404E-9058-C2566BFE3BB1}" type="pres">
      <dgm:prSet presAssocID="{5D735E17-6E41-43C7-A081-6120DD221AE1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0EF8F7-F147-4CC8-9835-9BF3B5DA1E4C}" srcId="{76903ABF-3BC6-41BC-96DC-0AA70A4D50ED}" destId="{8DB8CF69-1C90-4530-B5BE-6F0144665716}" srcOrd="0" destOrd="0" parTransId="{B76F93CD-5075-4DAE-BB39-EF6BC78E2AA0}" sibTransId="{AE5623ED-1255-4AD6-B4FB-3A47194CC7CB}"/>
    <dgm:cxn modelId="{003C8A88-4B65-42BF-BAEA-E012FF9769A6}" srcId="{BEE239D8-1811-4D6C-BB7D-B9FF5ACE86A2}" destId="{5D735E17-6E41-43C7-A081-6120DD221AE1}" srcOrd="1" destOrd="0" parTransId="{9EE005C8-F4F7-4B60-9FC1-23E7153A453C}" sibTransId="{5956868C-98C1-4FB9-8E33-6FF795C357ED}"/>
    <dgm:cxn modelId="{D5375A59-02BD-4B76-AB4B-CB56B3B95357}" type="presOf" srcId="{E4BCEB48-CB7E-42E9-ADDA-2CE1EE87542E}" destId="{B3F7A25E-2C15-4F3D-88AB-1B9F72613E88}" srcOrd="0" destOrd="0" presId="urn:microsoft.com/office/officeart/2005/8/layout/hierarchy3"/>
    <dgm:cxn modelId="{EC9833D4-C6C5-4FB4-9069-2EAA8F027C1C}" type="presOf" srcId="{BABBC38F-E294-4448-8086-B83C0E13CC66}" destId="{A7C3AAAC-4175-498B-817D-7CAC9000082C}" srcOrd="0" destOrd="0" presId="urn:microsoft.com/office/officeart/2005/8/layout/hierarchy3"/>
    <dgm:cxn modelId="{5A4B9B2D-3499-47E5-9328-8BE47DA276AC}" type="presOf" srcId="{70446407-C5E2-4E07-92AF-C0C0C9197AEF}" destId="{8C9F6864-DAE5-41B6-8BE2-43EE20E37A28}" srcOrd="0" destOrd="0" presId="urn:microsoft.com/office/officeart/2005/8/layout/hierarchy3"/>
    <dgm:cxn modelId="{924B6149-3135-4BE6-BC09-B69479608C71}" type="presOf" srcId="{C8F14914-6991-4BA9-80B1-138B52FAB47A}" destId="{272A41A5-4629-4C8F-AE2B-B64751994DBF}" srcOrd="1" destOrd="0" presId="urn:microsoft.com/office/officeart/2005/8/layout/hierarchy3"/>
    <dgm:cxn modelId="{A745BE87-9CE8-4755-8ADC-1DE8835E7248}" srcId="{C8F14914-6991-4BA9-80B1-138B52FAB47A}" destId="{16923330-872E-436F-835E-EFF97E740BAF}" srcOrd="0" destOrd="0" parTransId="{AE45C915-D318-4103-AD94-B8B5CCD6C4E8}" sibTransId="{A64AA531-79FC-47E4-AA18-912AD0C6CCA1}"/>
    <dgm:cxn modelId="{3BD0C004-F923-40C9-9941-CA991F1E19E5}" srcId="{C8F14914-6991-4BA9-80B1-138B52FAB47A}" destId="{A170A22C-ECAF-4849-922D-739570626357}" srcOrd="1" destOrd="0" parTransId="{70446407-C5E2-4E07-92AF-C0C0C9197AEF}" sibTransId="{74D471F2-39E1-4495-9AD3-424889637978}"/>
    <dgm:cxn modelId="{9B5CC5B5-655B-4D2C-BC17-DD5192CEA3A1}" type="presOf" srcId="{0E0C2D79-9EE2-4156-B2CF-5758AE6A8252}" destId="{32FEC935-5F93-4FAE-9E93-F9C3C52B4FFD}" srcOrd="0" destOrd="0" presId="urn:microsoft.com/office/officeart/2005/8/layout/hierarchy3"/>
    <dgm:cxn modelId="{B04ADCE6-3862-4AD9-BFDF-39E46F3B8A0E}" type="presOf" srcId="{AE303D72-78E8-47BD-BEA2-2B80CC4D7BDD}" destId="{F39ED92D-6AF4-4B90-905D-C823CB4E0DB6}" srcOrd="0" destOrd="0" presId="urn:microsoft.com/office/officeart/2005/8/layout/hierarchy3"/>
    <dgm:cxn modelId="{B5E4FE4D-E5C2-40A1-BFEF-6E11F0B9F5E6}" srcId="{8DB8CF69-1C90-4530-B5BE-6F0144665716}" destId="{E4BCEB48-CB7E-42E9-ADDA-2CE1EE87542E}" srcOrd="0" destOrd="0" parTransId="{87D48DC4-A4EF-4763-BF06-9DBD635FC677}" sibTransId="{50F07922-52E6-44B5-9F4A-95EB9760EEF8}"/>
    <dgm:cxn modelId="{87BE0EBB-3C60-40E7-9136-F221A9935C83}" srcId="{BEE239D8-1811-4D6C-BB7D-B9FF5ACE86A2}" destId="{AE303D72-78E8-47BD-BEA2-2B80CC4D7BDD}" srcOrd="0" destOrd="0" parTransId="{0E0C2D79-9EE2-4156-B2CF-5758AE6A8252}" sibTransId="{16EAC289-9CE6-4987-A291-709E9A7FB589}"/>
    <dgm:cxn modelId="{B4CAA96A-369D-4342-B956-B7F00666BCEB}" type="presOf" srcId="{87D48DC4-A4EF-4763-BF06-9DBD635FC677}" destId="{8E0A6DD4-B764-4053-B49F-C81AB869299C}" srcOrd="0" destOrd="0" presId="urn:microsoft.com/office/officeart/2005/8/layout/hierarchy3"/>
    <dgm:cxn modelId="{5C1D0592-9E05-4600-B13A-CA750E60D02C}" type="presOf" srcId="{5D735E17-6E41-43C7-A081-6120DD221AE1}" destId="{8A3D6990-AC13-404E-9058-C2566BFE3BB1}" srcOrd="0" destOrd="0" presId="urn:microsoft.com/office/officeart/2005/8/layout/hierarchy3"/>
    <dgm:cxn modelId="{CC1D2DA8-FA4A-44BE-B2C0-FFA60E11CEFE}" type="presOf" srcId="{C8F14914-6991-4BA9-80B1-138B52FAB47A}" destId="{646B287A-FF5E-4749-BC64-8BDF01A3E26B}" srcOrd="0" destOrd="0" presId="urn:microsoft.com/office/officeart/2005/8/layout/hierarchy3"/>
    <dgm:cxn modelId="{7596AA78-E2C3-4767-AE7D-EC0AF5772365}" srcId="{76903ABF-3BC6-41BC-96DC-0AA70A4D50ED}" destId="{BEE239D8-1811-4D6C-BB7D-B9FF5ACE86A2}" srcOrd="3" destOrd="0" parTransId="{38C812BA-30B3-4FF7-9B7A-31BCC46E9ED1}" sibTransId="{55FF2534-9BD3-4225-AC28-98E8C4309D76}"/>
    <dgm:cxn modelId="{2474BFB7-623B-4271-AB1A-18B76BD58757}" srcId="{76903ABF-3BC6-41BC-96DC-0AA70A4D50ED}" destId="{C8F14914-6991-4BA9-80B1-138B52FAB47A}" srcOrd="1" destOrd="0" parTransId="{212B033F-277C-4D43-97E9-8E0274ABE28B}" sibTransId="{8367D67F-4B2C-4C57-8990-593464564E97}"/>
    <dgm:cxn modelId="{DCA7C7E9-8276-4226-BBFA-A7FAF6CA5E9E}" type="presOf" srcId="{BEE239D8-1811-4D6C-BB7D-B9FF5ACE86A2}" destId="{1B097094-A0B1-4093-B7AD-DAA252B52908}" srcOrd="0" destOrd="0" presId="urn:microsoft.com/office/officeart/2005/8/layout/hierarchy3"/>
    <dgm:cxn modelId="{172F699E-0DF2-4820-8FEB-C3E7DA16071E}" type="presOf" srcId="{97665E76-3F4E-4663-8A9B-923174FA10C4}" destId="{9A9D5917-2993-4AB6-9F51-5FBA812756DD}" srcOrd="0" destOrd="0" presId="urn:microsoft.com/office/officeart/2005/8/layout/hierarchy3"/>
    <dgm:cxn modelId="{DF53EE81-135B-4415-8323-C1BFA7851F95}" type="presOf" srcId="{9EE005C8-F4F7-4B60-9FC1-23E7153A453C}" destId="{2B0B4F0F-F54D-4693-A843-044EF4B0DE06}" srcOrd="0" destOrd="0" presId="urn:microsoft.com/office/officeart/2005/8/layout/hierarchy3"/>
    <dgm:cxn modelId="{12D315EA-CC8C-4A78-B3DB-22ACCBEB2790}" srcId="{76903ABF-3BC6-41BC-96DC-0AA70A4D50ED}" destId="{97665E76-3F4E-4663-8A9B-923174FA10C4}" srcOrd="2" destOrd="0" parTransId="{DE6114CE-5594-409E-B2D6-A0B44888491F}" sibTransId="{BC626FD8-669D-45B9-A416-E9C3D3523453}"/>
    <dgm:cxn modelId="{789AF418-271A-4A92-8E37-1D013B5A712D}" type="presOf" srcId="{8DB8CF69-1C90-4530-B5BE-6F0144665716}" destId="{2B097396-26AE-4305-AB3A-A143FC302984}" srcOrd="0" destOrd="0" presId="urn:microsoft.com/office/officeart/2005/8/layout/hierarchy3"/>
    <dgm:cxn modelId="{F0B5A54B-D481-4846-A6BB-D0556B243173}" type="presOf" srcId="{32F21C7E-D176-456D-8E72-695253C0E3CB}" destId="{CDCFD37A-ED55-47BB-B896-DCC9427D6E3A}" srcOrd="0" destOrd="0" presId="urn:microsoft.com/office/officeart/2005/8/layout/hierarchy3"/>
    <dgm:cxn modelId="{7F9C553F-5A72-420F-B61D-C42A47FB02D6}" type="presOf" srcId="{16923330-872E-436F-835E-EFF97E740BAF}" destId="{D34C42C1-4D33-4F9D-A714-01F69D4B1740}" srcOrd="0" destOrd="0" presId="urn:microsoft.com/office/officeart/2005/8/layout/hierarchy3"/>
    <dgm:cxn modelId="{A8D288A0-2A85-462A-B8D6-5431B1403DE7}" type="presOf" srcId="{76903ABF-3BC6-41BC-96DC-0AA70A4D50ED}" destId="{B3640A09-133D-4BD2-844A-BB4DB782D981}" srcOrd="0" destOrd="0" presId="urn:microsoft.com/office/officeart/2005/8/layout/hierarchy3"/>
    <dgm:cxn modelId="{B92B213B-7FB0-468E-A243-BFD0DFCC1677}" type="presOf" srcId="{A170A22C-ECAF-4849-922D-739570626357}" destId="{2BFD90BD-3D09-4619-A615-7E2BAB22FDB7}" srcOrd="0" destOrd="0" presId="urn:microsoft.com/office/officeart/2005/8/layout/hierarchy3"/>
    <dgm:cxn modelId="{EE54AF84-4B6C-4473-AB1B-ED66155DB1B0}" type="presOf" srcId="{AE45C915-D318-4103-AD94-B8B5CCD6C4E8}" destId="{A06B0E0E-AA15-49DF-9115-8025408E9051}" srcOrd="0" destOrd="0" presId="urn:microsoft.com/office/officeart/2005/8/layout/hierarchy3"/>
    <dgm:cxn modelId="{D934609D-AB57-4923-A27D-BFB58FAE929B}" type="presOf" srcId="{BEE239D8-1811-4D6C-BB7D-B9FF5ACE86A2}" destId="{19F472C3-F9B4-470D-808C-0AD94614DEA5}" srcOrd="1" destOrd="0" presId="urn:microsoft.com/office/officeart/2005/8/layout/hierarchy3"/>
    <dgm:cxn modelId="{E12567DE-1EA1-4902-ADF7-F7CE2EB677E7}" type="presOf" srcId="{97665E76-3F4E-4663-8A9B-923174FA10C4}" destId="{5F22FF67-EB50-4027-B8B3-BEB0E6C44982}" srcOrd="1" destOrd="0" presId="urn:microsoft.com/office/officeart/2005/8/layout/hierarchy3"/>
    <dgm:cxn modelId="{311C7BE5-BD55-4B90-A535-3F972DEA73BD}" type="presOf" srcId="{8DB8CF69-1C90-4530-B5BE-6F0144665716}" destId="{8F2ACB42-3935-466C-BA11-EA970D3BAF16}" srcOrd="1" destOrd="0" presId="urn:microsoft.com/office/officeart/2005/8/layout/hierarchy3"/>
    <dgm:cxn modelId="{7677EE1D-B042-496B-B061-C17311A8AE7E}" srcId="{97665E76-3F4E-4663-8A9B-923174FA10C4}" destId="{BABBC38F-E294-4448-8086-B83C0E13CC66}" srcOrd="0" destOrd="0" parTransId="{32F21C7E-D176-456D-8E72-695253C0E3CB}" sibTransId="{EDE06EC7-4AB7-4655-BC53-741AE0CC9B79}"/>
    <dgm:cxn modelId="{CEDFBA73-0A32-4E4E-97A5-95918939459E}" type="presParOf" srcId="{B3640A09-133D-4BD2-844A-BB4DB782D981}" destId="{7372AFB8-41ED-4E06-825F-07A776DE8E04}" srcOrd="0" destOrd="0" presId="urn:microsoft.com/office/officeart/2005/8/layout/hierarchy3"/>
    <dgm:cxn modelId="{7209E2EE-7D84-4453-88B9-11DCAE087DC7}" type="presParOf" srcId="{7372AFB8-41ED-4E06-825F-07A776DE8E04}" destId="{CA4873B0-8EFD-4655-B844-D67C3CA87793}" srcOrd="0" destOrd="0" presId="urn:microsoft.com/office/officeart/2005/8/layout/hierarchy3"/>
    <dgm:cxn modelId="{734BAC27-C47E-40EC-9461-6C7E5AA2422B}" type="presParOf" srcId="{CA4873B0-8EFD-4655-B844-D67C3CA87793}" destId="{2B097396-26AE-4305-AB3A-A143FC302984}" srcOrd="0" destOrd="0" presId="urn:microsoft.com/office/officeart/2005/8/layout/hierarchy3"/>
    <dgm:cxn modelId="{99DAE158-009C-4D46-9B3C-8E3E9FF89ECD}" type="presParOf" srcId="{CA4873B0-8EFD-4655-B844-D67C3CA87793}" destId="{8F2ACB42-3935-466C-BA11-EA970D3BAF16}" srcOrd="1" destOrd="0" presId="urn:microsoft.com/office/officeart/2005/8/layout/hierarchy3"/>
    <dgm:cxn modelId="{11AC53CD-6AD8-4A5D-A0CF-3CB4BD4F586D}" type="presParOf" srcId="{7372AFB8-41ED-4E06-825F-07A776DE8E04}" destId="{DB6BE9DF-96DA-4DD6-A63B-376E52FB96CB}" srcOrd="1" destOrd="0" presId="urn:microsoft.com/office/officeart/2005/8/layout/hierarchy3"/>
    <dgm:cxn modelId="{51439AF3-4CF0-4255-9081-FD37CEB84C40}" type="presParOf" srcId="{DB6BE9DF-96DA-4DD6-A63B-376E52FB96CB}" destId="{8E0A6DD4-B764-4053-B49F-C81AB869299C}" srcOrd="0" destOrd="0" presId="urn:microsoft.com/office/officeart/2005/8/layout/hierarchy3"/>
    <dgm:cxn modelId="{36ECC035-880A-4B4F-A7F1-B04139D06CB3}" type="presParOf" srcId="{DB6BE9DF-96DA-4DD6-A63B-376E52FB96CB}" destId="{B3F7A25E-2C15-4F3D-88AB-1B9F72613E88}" srcOrd="1" destOrd="0" presId="urn:microsoft.com/office/officeart/2005/8/layout/hierarchy3"/>
    <dgm:cxn modelId="{9A46189F-2BB1-4D50-BA2F-364984728E47}" type="presParOf" srcId="{B3640A09-133D-4BD2-844A-BB4DB782D981}" destId="{1F4D2B96-38A7-43DD-9241-A0C8BA6C94F2}" srcOrd="1" destOrd="0" presId="urn:microsoft.com/office/officeart/2005/8/layout/hierarchy3"/>
    <dgm:cxn modelId="{B1784258-87BD-4B5B-A845-531D1F361D1E}" type="presParOf" srcId="{1F4D2B96-38A7-43DD-9241-A0C8BA6C94F2}" destId="{FDA4A3C8-0A7F-4703-B84E-8E6D109A21DC}" srcOrd="0" destOrd="0" presId="urn:microsoft.com/office/officeart/2005/8/layout/hierarchy3"/>
    <dgm:cxn modelId="{2A0F5F38-AA19-4F8B-8FBD-3DD69A6EEC3D}" type="presParOf" srcId="{FDA4A3C8-0A7F-4703-B84E-8E6D109A21DC}" destId="{646B287A-FF5E-4749-BC64-8BDF01A3E26B}" srcOrd="0" destOrd="0" presId="urn:microsoft.com/office/officeart/2005/8/layout/hierarchy3"/>
    <dgm:cxn modelId="{8E0B9AF6-46A7-4247-BD8F-333CB03C18D8}" type="presParOf" srcId="{FDA4A3C8-0A7F-4703-B84E-8E6D109A21DC}" destId="{272A41A5-4629-4C8F-AE2B-B64751994DBF}" srcOrd="1" destOrd="0" presId="urn:microsoft.com/office/officeart/2005/8/layout/hierarchy3"/>
    <dgm:cxn modelId="{90F31098-3ED6-4371-8A8F-A3BCE8EFC643}" type="presParOf" srcId="{1F4D2B96-38A7-43DD-9241-A0C8BA6C94F2}" destId="{93A931C5-3A6C-40A4-9905-38EE59C61679}" srcOrd="1" destOrd="0" presId="urn:microsoft.com/office/officeart/2005/8/layout/hierarchy3"/>
    <dgm:cxn modelId="{66AC7AFB-E388-4A08-BE57-AF4C4E77D72A}" type="presParOf" srcId="{93A931C5-3A6C-40A4-9905-38EE59C61679}" destId="{A06B0E0E-AA15-49DF-9115-8025408E9051}" srcOrd="0" destOrd="0" presId="urn:microsoft.com/office/officeart/2005/8/layout/hierarchy3"/>
    <dgm:cxn modelId="{5CD7D294-B142-4E41-AD14-A0BDBA25E8AB}" type="presParOf" srcId="{93A931C5-3A6C-40A4-9905-38EE59C61679}" destId="{D34C42C1-4D33-4F9D-A714-01F69D4B1740}" srcOrd="1" destOrd="0" presId="urn:microsoft.com/office/officeart/2005/8/layout/hierarchy3"/>
    <dgm:cxn modelId="{408317E0-1A38-416F-8648-305AF053B288}" type="presParOf" srcId="{93A931C5-3A6C-40A4-9905-38EE59C61679}" destId="{8C9F6864-DAE5-41B6-8BE2-43EE20E37A28}" srcOrd="2" destOrd="0" presId="urn:microsoft.com/office/officeart/2005/8/layout/hierarchy3"/>
    <dgm:cxn modelId="{3FA8CDE8-9E2F-4821-AA21-AC07F11B4C44}" type="presParOf" srcId="{93A931C5-3A6C-40A4-9905-38EE59C61679}" destId="{2BFD90BD-3D09-4619-A615-7E2BAB22FDB7}" srcOrd="3" destOrd="0" presId="urn:microsoft.com/office/officeart/2005/8/layout/hierarchy3"/>
    <dgm:cxn modelId="{2A933626-5062-4F67-AE18-F60D32B8F8AA}" type="presParOf" srcId="{B3640A09-133D-4BD2-844A-BB4DB782D981}" destId="{178386B1-1DFC-40FA-B25E-00A9BFDDF207}" srcOrd="2" destOrd="0" presId="urn:microsoft.com/office/officeart/2005/8/layout/hierarchy3"/>
    <dgm:cxn modelId="{49A491EE-3E3E-4D6C-9139-F1C1E54BB93D}" type="presParOf" srcId="{178386B1-1DFC-40FA-B25E-00A9BFDDF207}" destId="{B47F3FE0-8A2E-4F9F-A45C-9079BA6BAB11}" srcOrd="0" destOrd="0" presId="urn:microsoft.com/office/officeart/2005/8/layout/hierarchy3"/>
    <dgm:cxn modelId="{218B654A-F087-4BAC-9D55-BAA3703E4793}" type="presParOf" srcId="{B47F3FE0-8A2E-4F9F-A45C-9079BA6BAB11}" destId="{9A9D5917-2993-4AB6-9F51-5FBA812756DD}" srcOrd="0" destOrd="0" presId="urn:microsoft.com/office/officeart/2005/8/layout/hierarchy3"/>
    <dgm:cxn modelId="{B643C71F-D835-4247-99B2-F31FDC250F66}" type="presParOf" srcId="{B47F3FE0-8A2E-4F9F-A45C-9079BA6BAB11}" destId="{5F22FF67-EB50-4027-B8B3-BEB0E6C44982}" srcOrd="1" destOrd="0" presId="urn:microsoft.com/office/officeart/2005/8/layout/hierarchy3"/>
    <dgm:cxn modelId="{2239F8C5-D31B-4536-9863-714A15E0E960}" type="presParOf" srcId="{178386B1-1DFC-40FA-B25E-00A9BFDDF207}" destId="{C21B7CA9-E5F7-4A5C-AD66-8457BD2010B3}" srcOrd="1" destOrd="0" presId="urn:microsoft.com/office/officeart/2005/8/layout/hierarchy3"/>
    <dgm:cxn modelId="{F0D6D25B-1CFD-46AF-95E8-3C231FE1A9C4}" type="presParOf" srcId="{C21B7CA9-E5F7-4A5C-AD66-8457BD2010B3}" destId="{CDCFD37A-ED55-47BB-B896-DCC9427D6E3A}" srcOrd="0" destOrd="0" presId="urn:microsoft.com/office/officeart/2005/8/layout/hierarchy3"/>
    <dgm:cxn modelId="{B3DBA136-8C2C-46BE-9058-7CA876B37B4B}" type="presParOf" srcId="{C21B7CA9-E5F7-4A5C-AD66-8457BD2010B3}" destId="{A7C3AAAC-4175-498B-817D-7CAC9000082C}" srcOrd="1" destOrd="0" presId="urn:microsoft.com/office/officeart/2005/8/layout/hierarchy3"/>
    <dgm:cxn modelId="{ECECC34D-C42F-4D04-9CF4-B4D4D2C16BF3}" type="presParOf" srcId="{B3640A09-133D-4BD2-844A-BB4DB782D981}" destId="{2CF71D05-5D46-4920-B14D-3BEEF7F33730}" srcOrd="3" destOrd="0" presId="urn:microsoft.com/office/officeart/2005/8/layout/hierarchy3"/>
    <dgm:cxn modelId="{CBABAD6F-6564-46BE-B66F-FEDAA706B7F0}" type="presParOf" srcId="{2CF71D05-5D46-4920-B14D-3BEEF7F33730}" destId="{944D07A8-C6A1-4213-89F4-8F4BBAB6B790}" srcOrd="0" destOrd="0" presId="urn:microsoft.com/office/officeart/2005/8/layout/hierarchy3"/>
    <dgm:cxn modelId="{7E178823-EE52-437B-90F5-0553C518A0A9}" type="presParOf" srcId="{944D07A8-C6A1-4213-89F4-8F4BBAB6B790}" destId="{1B097094-A0B1-4093-B7AD-DAA252B52908}" srcOrd="0" destOrd="0" presId="urn:microsoft.com/office/officeart/2005/8/layout/hierarchy3"/>
    <dgm:cxn modelId="{9CB0532B-3024-4BA2-86A0-3C499BB590B3}" type="presParOf" srcId="{944D07A8-C6A1-4213-89F4-8F4BBAB6B790}" destId="{19F472C3-F9B4-470D-808C-0AD94614DEA5}" srcOrd="1" destOrd="0" presId="urn:microsoft.com/office/officeart/2005/8/layout/hierarchy3"/>
    <dgm:cxn modelId="{61716B86-7BA6-4625-B17B-78F9890843B3}" type="presParOf" srcId="{2CF71D05-5D46-4920-B14D-3BEEF7F33730}" destId="{14C858F7-92B4-4EF9-8F36-77785D08653E}" srcOrd="1" destOrd="0" presId="urn:microsoft.com/office/officeart/2005/8/layout/hierarchy3"/>
    <dgm:cxn modelId="{C7FB4D00-3622-4310-92DC-A9A739523CAE}" type="presParOf" srcId="{14C858F7-92B4-4EF9-8F36-77785D08653E}" destId="{32FEC935-5F93-4FAE-9E93-F9C3C52B4FFD}" srcOrd="0" destOrd="0" presId="urn:microsoft.com/office/officeart/2005/8/layout/hierarchy3"/>
    <dgm:cxn modelId="{D853CF07-151E-45BA-9766-A12210D2AC5F}" type="presParOf" srcId="{14C858F7-92B4-4EF9-8F36-77785D08653E}" destId="{F39ED92D-6AF4-4B90-905D-C823CB4E0DB6}" srcOrd="1" destOrd="0" presId="urn:microsoft.com/office/officeart/2005/8/layout/hierarchy3"/>
    <dgm:cxn modelId="{BB7FFA46-AED9-4C3D-B99E-6349DA9316DE}" type="presParOf" srcId="{14C858F7-92B4-4EF9-8F36-77785D08653E}" destId="{2B0B4F0F-F54D-4693-A843-044EF4B0DE06}" srcOrd="2" destOrd="0" presId="urn:microsoft.com/office/officeart/2005/8/layout/hierarchy3"/>
    <dgm:cxn modelId="{3B84CDBF-8633-4100-A2C6-FA8367578673}" type="presParOf" srcId="{14C858F7-92B4-4EF9-8F36-77785D08653E}" destId="{8A3D6990-AC13-404E-9058-C2566BFE3BB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97396-26AE-4305-AB3A-A143FC302984}">
      <dsp:nvSpPr>
        <dsp:cNvPr id="0" name=""/>
        <dsp:cNvSpPr/>
      </dsp:nvSpPr>
      <dsp:spPr>
        <a:xfrm>
          <a:off x="1326" y="1392766"/>
          <a:ext cx="1524177" cy="76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/>
            <a:t>呼吸音</a:t>
          </a:r>
          <a:r>
            <a:rPr lang="en-US" altLang="zh-TW" sz="2000" b="1" kern="1200" dirty="0"/>
            <a:t>(</a:t>
          </a:r>
          <a:r>
            <a:rPr lang="zh-TW" altLang="en-US" sz="2000" b="1" kern="1200" dirty="0"/>
            <a:t>肺音</a:t>
          </a:r>
          <a:r>
            <a:rPr lang="en-US" altLang="zh-TW" sz="2000" b="1" kern="1200" dirty="0"/>
            <a:t>)</a:t>
          </a:r>
          <a:endParaRPr lang="zh-TW" altLang="en-US" sz="2000" b="1" kern="1200" dirty="0"/>
        </a:p>
      </dsp:txBody>
      <dsp:txXfrm>
        <a:off x="23647" y="1415087"/>
        <a:ext cx="1479535" cy="717446"/>
      </dsp:txXfrm>
    </dsp:sp>
    <dsp:sp modelId="{8E0A6DD4-B764-4053-B49F-C81AB869299C}">
      <dsp:nvSpPr>
        <dsp:cNvPr id="0" name=""/>
        <dsp:cNvSpPr/>
      </dsp:nvSpPr>
      <dsp:spPr>
        <a:xfrm>
          <a:off x="153743" y="2154855"/>
          <a:ext cx="152417" cy="57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566"/>
              </a:lnTo>
              <a:lnTo>
                <a:pt x="152417" y="5715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7A25E-2C15-4F3D-88AB-1B9F72613E88}">
      <dsp:nvSpPr>
        <dsp:cNvPr id="0" name=""/>
        <dsp:cNvSpPr/>
      </dsp:nvSpPr>
      <dsp:spPr>
        <a:xfrm>
          <a:off x="306161" y="2345378"/>
          <a:ext cx="1219342" cy="762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實作仿真聽診器</a:t>
          </a:r>
        </a:p>
      </dsp:txBody>
      <dsp:txXfrm>
        <a:off x="328482" y="2367699"/>
        <a:ext cx="1174700" cy="717446"/>
      </dsp:txXfrm>
    </dsp:sp>
    <dsp:sp modelId="{646B287A-FF5E-4749-BC64-8BDF01A3E26B}">
      <dsp:nvSpPr>
        <dsp:cNvPr id="0" name=""/>
        <dsp:cNvSpPr/>
      </dsp:nvSpPr>
      <dsp:spPr>
        <a:xfrm>
          <a:off x="1906548" y="1392766"/>
          <a:ext cx="1524177" cy="76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/>
            <a:t>環境檢測數據</a:t>
          </a:r>
        </a:p>
      </dsp:txBody>
      <dsp:txXfrm>
        <a:off x="1928869" y="1415087"/>
        <a:ext cx="1479535" cy="717446"/>
      </dsp:txXfrm>
    </dsp:sp>
    <dsp:sp modelId="{A06B0E0E-AA15-49DF-9115-8025408E9051}">
      <dsp:nvSpPr>
        <dsp:cNvPr id="0" name=""/>
        <dsp:cNvSpPr/>
      </dsp:nvSpPr>
      <dsp:spPr>
        <a:xfrm>
          <a:off x="2058966" y="2154855"/>
          <a:ext cx="152417" cy="57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566"/>
              </a:lnTo>
              <a:lnTo>
                <a:pt x="152417" y="5715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C42C1-4D33-4F9D-A714-01F69D4B1740}">
      <dsp:nvSpPr>
        <dsp:cNvPr id="0" name=""/>
        <dsp:cNvSpPr/>
      </dsp:nvSpPr>
      <dsp:spPr>
        <a:xfrm>
          <a:off x="2211384" y="2345378"/>
          <a:ext cx="1219342" cy="762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/>
            <a:t>VOC</a:t>
          </a:r>
          <a:r>
            <a:rPr lang="zh-TW" altLang="en-US" sz="1400" b="1" kern="1200" dirty="0"/>
            <a:t> </a:t>
          </a:r>
          <a:r>
            <a:rPr lang="en-US" altLang="zh-TW" sz="1400" b="1" kern="1200" dirty="0"/>
            <a:t>sensor</a:t>
          </a:r>
          <a:endParaRPr lang="zh-TW" altLang="en-US" sz="1400" b="1" kern="1200" dirty="0"/>
        </a:p>
      </dsp:txBody>
      <dsp:txXfrm>
        <a:off x="2233705" y="2367699"/>
        <a:ext cx="1174700" cy="717446"/>
      </dsp:txXfrm>
    </dsp:sp>
    <dsp:sp modelId="{8C9F6864-DAE5-41B6-8BE2-43EE20E37A28}">
      <dsp:nvSpPr>
        <dsp:cNvPr id="0" name=""/>
        <dsp:cNvSpPr/>
      </dsp:nvSpPr>
      <dsp:spPr>
        <a:xfrm>
          <a:off x="2058966" y="2154855"/>
          <a:ext cx="152417" cy="152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177"/>
              </a:lnTo>
              <a:lnTo>
                <a:pt x="152417" y="1524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D90BD-3D09-4619-A615-7E2BAB22FDB7}">
      <dsp:nvSpPr>
        <dsp:cNvPr id="0" name=""/>
        <dsp:cNvSpPr/>
      </dsp:nvSpPr>
      <dsp:spPr>
        <a:xfrm>
          <a:off x="2211384" y="3297989"/>
          <a:ext cx="1219342" cy="762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/>
            <a:t>Temperature</a:t>
          </a:r>
          <a:r>
            <a:rPr lang="zh-TW" altLang="en-US" sz="1400" b="1" kern="1200" dirty="0"/>
            <a:t> </a:t>
          </a:r>
          <a:r>
            <a:rPr lang="en-US" altLang="zh-TW" sz="1400" b="1" kern="1200" dirty="0"/>
            <a:t>sensor</a:t>
          </a:r>
          <a:endParaRPr lang="zh-TW" altLang="en-US" sz="1400" b="1" kern="1200" dirty="0"/>
        </a:p>
      </dsp:txBody>
      <dsp:txXfrm>
        <a:off x="2233705" y="3320310"/>
        <a:ext cx="1174700" cy="717446"/>
      </dsp:txXfrm>
    </dsp:sp>
    <dsp:sp modelId="{9A9D5917-2993-4AB6-9F51-5FBA812756DD}">
      <dsp:nvSpPr>
        <dsp:cNvPr id="0" name=""/>
        <dsp:cNvSpPr/>
      </dsp:nvSpPr>
      <dsp:spPr>
        <a:xfrm>
          <a:off x="3811770" y="1392766"/>
          <a:ext cx="1524177" cy="76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/>
            <a:t>即時性</a:t>
          </a:r>
        </a:p>
      </dsp:txBody>
      <dsp:txXfrm>
        <a:off x="3834091" y="1415087"/>
        <a:ext cx="1479535" cy="717446"/>
      </dsp:txXfrm>
    </dsp:sp>
    <dsp:sp modelId="{CDCFD37A-ED55-47BB-B896-DCC9427D6E3A}">
      <dsp:nvSpPr>
        <dsp:cNvPr id="0" name=""/>
        <dsp:cNvSpPr/>
      </dsp:nvSpPr>
      <dsp:spPr>
        <a:xfrm>
          <a:off x="3964188" y="2154855"/>
          <a:ext cx="152417" cy="57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566"/>
              </a:lnTo>
              <a:lnTo>
                <a:pt x="152417" y="5715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3AAAC-4175-498B-817D-7CAC9000082C}">
      <dsp:nvSpPr>
        <dsp:cNvPr id="0" name=""/>
        <dsp:cNvSpPr/>
      </dsp:nvSpPr>
      <dsp:spPr>
        <a:xfrm>
          <a:off x="4116606" y="2345378"/>
          <a:ext cx="1219342" cy="762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/>
            <a:t>BLE module</a:t>
          </a:r>
          <a:endParaRPr lang="zh-TW" altLang="en-US" sz="1400" b="1" kern="1200" dirty="0"/>
        </a:p>
      </dsp:txBody>
      <dsp:txXfrm>
        <a:off x="4138927" y="2367699"/>
        <a:ext cx="1174700" cy="717446"/>
      </dsp:txXfrm>
    </dsp:sp>
    <dsp:sp modelId="{1B097094-A0B1-4093-B7AD-DAA252B52908}">
      <dsp:nvSpPr>
        <dsp:cNvPr id="0" name=""/>
        <dsp:cNvSpPr/>
      </dsp:nvSpPr>
      <dsp:spPr>
        <a:xfrm>
          <a:off x="5716993" y="1392766"/>
          <a:ext cx="1524177" cy="76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/>
            <a:t>提升精準診斷</a:t>
          </a:r>
        </a:p>
      </dsp:txBody>
      <dsp:txXfrm>
        <a:off x="5739314" y="1415087"/>
        <a:ext cx="1479535" cy="717446"/>
      </dsp:txXfrm>
    </dsp:sp>
    <dsp:sp modelId="{32FEC935-5F93-4FAE-9E93-F9C3C52B4FFD}">
      <dsp:nvSpPr>
        <dsp:cNvPr id="0" name=""/>
        <dsp:cNvSpPr/>
      </dsp:nvSpPr>
      <dsp:spPr>
        <a:xfrm>
          <a:off x="5869410" y="2154855"/>
          <a:ext cx="152417" cy="57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566"/>
              </a:lnTo>
              <a:lnTo>
                <a:pt x="152417" y="5715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ED92D-6AF4-4B90-905D-C823CB4E0DB6}">
      <dsp:nvSpPr>
        <dsp:cNvPr id="0" name=""/>
        <dsp:cNvSpPr/>
      </dsp:nvSpPr>
      <dsp:spPr>
        <a:xfrm>
          <a:off x="6021828" y="2345378"/>
          <a:ext cx="1219342" cy="762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紀錄下</a:t>
          </a:r>
          <a:r>
            <a:rPr lang="en-US" altLang="zh-TW" sz="1400" b="1" kern="1200" dirty="0"/>
            <a:t>COPD</a:t>
          </a:r>
          <a:r>
            <a:rPr lang="zh-TW" altLang="en-US" sz="1400" b="1" kern="1200" dirty="0"/>
            <a:t>發生時之環境數據</a:t>
          </a:r>
        </a:p>
      </dsp:txBody>
      <dsp:txXfrm>
        <a:off x="6044149" y="2367699"/>
        <a:ext cx="1174700" cy="717446"/>
      </dsp:txXfrm>
    </dsp:sp>
    <dsp:sp modelId="{2B0B4F0F-F54D-4693-A843-044EF4B0DE06}">
      <dsp:nvSpPr>
        <dsp:cNvPr id="0" name=""/>
        <dsp:cNvSpPr/>
      </dsp:nvSpPr>
      <dsp:spPr>
        <a:xfrm>
          <a:off x="5869410" y="2154855"/>
          <a:ext cx="152417" cy="152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177"/>
              </a:lnTo>
              <a:lnTo>
                <a:pt x="152417" y="1524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D6990-AC13-404E-9058-C2566BFE3BB1}">
      <dsp:nvSpPr>
        <dsp:cNvPr id="0" name=""/>
        <dsp:cNvSpPr/>
      </dsp:nvSpPr>
      <dsp:spPr>
        <a:xfrm>
          <a:off x="6021828" y="3297989"/>
          <a:ext cx="1219342" cy="762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做為長期呼吸數據蒐集裝置</a:t>
          </a:r>
        </a:p>
      </dsp:txBody>
      <dsp:txXfrm>
        <a:off x="6044149" y="3320310"/>
        <a:ext cx="1174700" cy="71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F7B9E-45D9-4D0E-8153-F0DFCAE428BA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3234F-A985-4476-916D-001D82876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8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拾音部分（胸件），傳導部分（膠管）及聽音部分（耳件）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34F-A985-4476-916D-001D8287697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03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34F-A985-4476-916D-001D828769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81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拾音部分（胸件），傳導部分（膠管）及聽音部分（耳件）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管路的內徑越大、長度越短、管壁越厚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34F-A985-4476-916D-001D8287697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0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1~21</a:t>
            </a:r>
            <a:r>
              <a:rPr lang="zh-TW" altLang="en-US" dirty="0"/>
              <a:t>是參考許多關於呼吸道疾病相關的</a:t>
            </a:r>
            <a:r>
              <a:rPr lang="en-US" altLang="zh-TW" dirty="0"/>
              <a:t>paper</a:t>
            </a:r>
            <a:r>
              <a:rPr lang="zh-TW" altLang="en-US" dirty="0"/>
              <a:t>指出用來進行辨識語音與呼吸道疾病的</a:t>
            </a:r>
            <a:r>
              <a:rPr lang="en-US" altLang="zh-TW" dirty="0" err="1"/>
              <a:t>deature</a:t>
            </a:r>
            <a:r>
              <a:rPr lang="en-US" altLang="zh-TW" dirty="0"/>
              <a:t> </a:t>
            </a:r>
            <a:r>
              <a:rPr lang="zh-TW" altLang="en-US" dirty="0"/>
              <a:t>而</a:t>
            </a:r>
            <a:r>
              <a:rPr lang="en-US" altLang="zh-TW" dirty="0"/>
              <a:t>22~34</a:t>
            </a:r>
            <a:r>
              <a:rPr lang="zh-TW" altLang="en-US" dirty="0"/>
              <a:t>則是我們所謂的半音階色度係數常被用來做音樂中的和弦辨識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34F-A985-4476-916D-001D828769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03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從這張表可以看出 我們實際採用的三種</a:t>
            </a:r>
            <a:r>
              <a:rPr lang="en-US" altLang="zh-TW" dirty="0"/>
              <a:t>case</a:t>
            </a:r>
            <a:r>
              <a:rPr lang="zh-TW" altLang="en-US" dirty="0"/>
              <a:t>當中 分別用</a:t>
            </a:r>
            <a:r>
              <a:rPr lang="en-US" altLang="zh-TW" dirty="0"/>
              <a:t>Precision Recall F1-socre</a:t>
            </a:r>
            <a:r>
              <a:rPr lang="zh-TW" altLang="en-US" dirty="0"/>
              <a:t>進行評比，可以看出</a:t>
            </a:r>
            <a:r>
              <a:rPr lang="en-US" altLang="zh-TW" dirty="0"/>
              <a:t>asthma</a:t>
            </a:r>
            <a:r>
              <a:rPr lang="zh-TW" altLang="en-US" dirty="0"/>
              <a:t>有較好的辨識度，而正常呼吸與停止呼吸則是因為波型相近，因此略低於</a:t>
            </a:r>
            <a:r>
              <a:rPr lang="en-US" altLang="zh-TW" dirty="0"/>
              <a:t>asthma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34F-A985-4476-916D-001D8287697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1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功能與實用性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(20%)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實作設計考量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(20%)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設計創意性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(15%)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完整性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(15%)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作品展示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(30%)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34F-A985-4476-916D-001D8287697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04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1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6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7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7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6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YjKPG-w53A" TargetMode="External"/><Relationship Id="rId7" Type="http://schemas.openxmlformats.org/officeDocument/2006/relationships/hyperlink" Target="https://www.youtube.com/watch?v=LHqqvrm2j6g&amp;list=PL3n8cHP87ijAalXtLG2YbDpuwjxuJRR-A&amp;index=4&amp;t=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4qNgi4Vrvo&amp;list=PL3n8cHP87ijAalXtLG2YbDpuwjxuJRR-A&amp;index=5&amp;t=0s" TargetMode="External"/><Relationship Id="rId5" Type="http://schemas.openxmlformats.org/officeDocument/2006/relationships/hyperlink" Target="https://www.youtube.com/watch?v=i_hI3gVoRr0" TargetMode="External"/><Relationship Id="rId4" Type="http://schemas.openxmlformats.org/officeDocument/2006/relationships/hyperlink" Target="https://www.youtube.com/watch?v=JSdEK79J4dw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youtube.com/watch?v=NYjKPG-w53A" TargetMode="External"/><Relationship Id="rId7" Type="http://schemas.openxmlformats.org/officeDocument/2006/relationships/hyperlink" Target="https://www.youtube.com/watch?v=LHqqvrm2j6g&amp;list=PL3n8cHP87ijAalXtLG2YbDpuwjxuJRR-A&amp;index=4&amp;t=0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4qNgi4Vrvo&amp;list=PL3n8cHP87ijAalXtLG2YbDpuwjxuJRR-A&amp;index=5&amp;t=0s" TargetMode="External"/><Relationship Id="rId5" Type="http://schemas.openxmlformats.org/officeDocument/2006/relationships/hyperlink" Target="https://www.youtube.com/watch?v=JSdEK79J4dw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www.youtube.com/watch?v=i_hI3gVoRr0" TargetMode="Externa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>
            <a:extLst>
              <a:ext uri="{FF2B5EF4-FFF2-40B4-BE49-F238E27FC236}">
                <a16:creationId xmlns:a16="http://schemas.microsoft.com/office/drawing/2014/main" id="{774DFC0A-E5CB-4B8A-A84A-3C5218D511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14279" y="441381"/>
            <a:ext cx="6725689" cy="2987619"/>
          </a:xfrm>
          <a:prstGeom prst="rect">
            <a:avLst/>
          </a:prstGeom>
        </p:spPr>
        <p:txBody>
          <a:bodyPr/>
          <a:lstStyle/>
          <a:p>
            <a:pPr algn="ctr">
              <a:defRPr sz="2400" b="0"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solidFill>
                  <a:schemeClr val="tx1"/>
                </a:solidFill>
              </a:rPr>
              <a:t>2019 Synopsys ARC </a:t>
            </a:r>
            <a:r>
              <a:rPr dirty="0" err="1">
                <a:solidFill>
                  <a:schemeClr val="tx1"/>
                </a:solidFill>
              </a:rPr>
              <a:t>AIoT</a:t>
            </a:r>
            <a:r>
              <a:rPr dirty="0">
                <a:solidFill>
                  <a:schemeClr val="tx1"/>
                </a:solidFill>
              </a:rPr>
              <a:t> Design Contest</a:t>
            </a:r>
            <a:r>
              <a:rPr lang="zh-TW" altLang="en-US" dirty="0">
                <a:solidFill>
                  <a:schemeClr val="tx1"/>
                </a:solidFill>
              </a:rPr>
              <a:t/>
            </a:r>
            <a:br>
              <a:rPr lang="zh-TW" altLang="en-US"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altLang="zh-TW" sz="2800" b="0" dirty="0">
                <a:solidFill>
                  <a:schemeClr val="tx1"/>
                </a:solidFill>
                <a:sym typeface="Calibri"/>
              </a:rPr>
              <a:t>Final Contest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副標題 7">
            <a:extLst>
              <a:ext uri="{FF2B5EF4-FFF2-40B4-BE49-F238E27FC236}">
                <a16:creationId xmlns:a16="http://schemas.microsoft.com/office/drawing/2014/main" id="{A8B02AA9-E0AF-41A9-A68A-6C310C223F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17040" y="3744322"/>
            <a:ext cx="2674960" cy="2756848"/>
          </a:xfrm>
          <a:prstGeom prst="rect">
            <a:avLst/>
          </a:prstGeom>
        </p:spPr>
        <p:txBody>
          <a:bodyPr/>
          <a:lstStyle/>
          <a:p>
            <a:pPr algn="l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solidFill>
                  <a:schemeClr val="tx1"/>
                </a:solidFill>
              </a:rPr>
              <a:t>Team </a:t>
            </a:r>
            <a:r>
              <a:rPr dirty="0" err="1">
                <a:solidFill>
                  <a:schemeClr val="tx1"/>
                </a:solidFill>
              </a:rPr>
              <a:t>name</a:t>
            </a:r>
            <a:r>
              <a:rPr dirty="0" err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：</a:t>
            </a:r>
            <a:r>
              <a:rPr dirty="0" err="1">
                <a:solidFill>
                  <a:schemeClr val="tx1"/>
                </a:solidFill>
              </a:rPr>
              <a:t>EPL</a:t>
            </a:r>
            <a:endParaRPr dirty="0">
              <a:solidFill>
                <a:schemeClr val="tx1"/>
              </a:solidFill>
            </a:endParaRPr>
          </a:p>
          <a:p>
            <a:pPr algn="l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solidFill>
                  <a:schemeClr val="tx1"/>
                </a:solidFill>
              </a:rPr>
              <a:t>Team member</a:t>
            </a:r>
            <a:r>
              <a:rPr dirty="0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：</a:t>
            </a:r>
          </a:p>
          <a:p>
            <a:pPr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rPr b="1" dirty="0" err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資工碩一</a:t>
            </a:r>
            <a:r>
              <a:rPr b="1" dirty="0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</a:t>
            </a:r>
            <a:r>
              <a:rPr b="1" dirty="0" err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吳彥璋</a:t>
            </a:r>
            <a:endParaRPr b="1" dirty="0">
              <a:solidFill>
                <a:schemeClr val="tx1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rPr b="1" dirty="0" err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資工碩一</a:t>
            </a:r>
            <a:r>
              <a:rPr b="1" dirty="0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</a:t>
            </a:r>
            <a:r>
              <a:rPr b="1" dirty="0" err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方晟軒</a:t>
            </a:r>
            <a:endParaRPr b="1" dirty="0">
              <a:solidFill>
                <a:schemeClr val="tx1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rPr b="1" dirty="0" err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工科大四</a:t>
            </a:r>
            <a:r>
              <a:rPr b="1" dirty="0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</a:t>
            </a:r>
            <a:r>
              <a:rPr b="1" dirty="0" err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吳幸儒</a:t>
            </a:r>
            <a:endParaRPr b="1" dirty="0">
              <a:solidFill>
                <a:schemeClr val="tx1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0D7A09B0-8347-4E18-B1E1-55697CD8E4E0}"/>
              </a:ext>
            </a:extLst>
          </p:cNvPr>
          <p:cNvSpPr txBox="1"/>
          <p:nvPr/>
        </p:nvSpPr>
        <p:spPr>
          <a:xfrm>
            <a:off x="881158" y="3526208"/>
            <a:ext cx="79919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800" b="1"/>
            </a:pPr>
            <a:r>
              <a:rPr lang="zh-TW" altLang="en-US" dirty="0"/>
              <a:t>結合生理與環境訊號達到精準診斷慢性阻塞式肺病</a:t>
            </a:r>
            <a:endParaRPr lang="en-US" altLang="zh-TW" dirty="0"/>
          </a:p>
          <a:p>
            <a:pPr algn="ctr">
              <a:defRPr sz="2800" b="1"/>
            </a:pPr>
            <a:r>
              <a:rPr dirty="0"/>
              <a:t>Wearable and Environmental Sensors to </a:t>
            </a:r>
          </a:p>
          <a:p>
            <a:pPr algn="ctr">
              <a:defRPr sz="2800" b="1"/>
            </a:pPr>
            <a:r>
              <a:rPr dirty="0"/>
              <a:t>Enable Precision Medicine </a:t>
            </a:r>
          </a:p>
          <a:p>
            <a:pPr algn="ctr">
              <a:defRPr sz="2800" b="1"/>
            </a:pPr>
            <a:r>
              <a:rPr dirty="0"/>
              <a:t>for Chronic Obstructive Pulmonary Disease</a:t>
            </a:r>
          </a:p>
        </p:txBody>
      </p:sp>
    </p:spTree>
    <p:extLst>
      <p:ext uri="{BB962C8B-B14F-4D97-AF65-F5344CB8AC3E}">
        <p14:creationId xmlns:p14="http://schemas.microsoft.com/office/powerpoint/2010/main" val="104350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F0A15EE-143E-4BAE-AEBF-DCE953D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硬體實現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46B604-ACF7-40D7-96AE-E87D186C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40694" y="491045"/>
            <a:ext cx="2011700" cy="2682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0D19C4-6231-4EEF-ABF5-3BF62A2DA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717338" y="3793027"/>
            <a:ext cx="2031720" cy="2708959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09637391-0068-4048-B389-8B21936FE044}"/>
              </a:ext>
            </a:extLst>
          </p:cNvPr>
          <p:cNvSpPr/>
          <p:nvPr/>
        </p:nvSpPr>
        <p:spPr>
          <a:xfrm>
            <a:off x="11393156" y="1832178"/>
            <a:ext cx="625087" cy="611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57" y="1393651"/>
            <a:ext cx="5775159" cy="4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6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72902-932C-49F4-A84B-4E072244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軟體設計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文字方塊 19">
            <a:extLst>
              <a:ext uri="{FF2B5EF4-FFF2-40B4-BE49-F238E27FC236}">
                <a16:creationId xmlns:a16="http://schemas.microsoft.com/office/drawing/2014/main" id="{09A13160-F979-4F59-8C0C-4521008AB8E8}"/>
              </a:ext>
            </a:extLst>
          </p:cNvPr>
          <p:cNvSpPr txBox="1"/>
          <p:nvPr/>
        </p:nvSpPr>
        <p:spPr>
          <a:xfrm>
            <a:off x="3514192" y="1015110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軟體架構</a:t>
            </a:r>
            <a:endParaRPr dirty="0"/>
          </a:p>
        </p:txBody>
      </p:sp>
      <p:pic>
        <p:nvPicPr>
          <p:cNvPr id="5" name="圖片 1" descr="圖片 1">
            <a:extLst>
              <a:ext uri="{FF2B5EF4-FFF2-40B4-BE49-F238E27FC236}">
                <a16:creationId xmlns:a16="http://schemas.microsoft.com/office/drawing/2014/main" id="{26B6BB40-D21F-4BA3-A57D-ECBF7DF3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9268" y="1462151"/>
            <a:ext cx="6340134" cy="1864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2" descr="Picture 2">
            <a:extLst>
              <a:ext uri="{FF2B5EF4-FFF2-40B4-BE49-F238E27FC236}">
                <a16:creationId xmlns:a16="http://schemas.microsoft.com/office/drawing/2014/main" id="{C100E0EC-AA16-4D2F-A19D-44FCA1216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1186" y="4165328"/>
            <a:ext cx="6473870" cy="17811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文字方塊 8">
            <a:extLst>
              <a:ext uri="{FF2B5EF4-FFF2-40B4-BE49-F238E27FC236}">
                <a16:creationId xmlns:a16="http://schemas.microsoft.com/office/drawing/2014/main" id="{3F639D60-2DB9-487C-B8CA-CA1B489CB22A}"/>
              </a:ext>
            </a:extLst>
          </p:cNvPr>
          <p:cNvSpPr txBox="1"/>
          <p:nvPr/>
        </p:nvSpPr>
        <p:spPr>
          <a:xfrm>
            <a:off x="3514192" y="3703662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資料處理</a:t>
            </a:r>
            <a:endParaRPr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DCE7F3-05A5-4B65-A233-D9DC443133A4}"/>
              </a:ext>
            </a:extLst>
          </p:cNvPr>
          <p:cNvSpPr txBox="1"/>
          <p:nvPr/>
        </p:nvSpPr>
        <p:spPr>
          <a:xfrm>
            <a:off x="9733363" y="4583806"/>
            <a:ext cx="11336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Abnormal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CC098D-7815-4D00-A4FE-5E0259E4E542}"/>
              </a:ext>
            </a:extLst>
          </p:cNvPr>
          <p:cNvSpPr txBox="1"/>
          <p:nvPr/>
        </p:nvSpPr>
        <p:spPr>
          <a:xfrm>
            <a:off x="9757996" y="5422760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Normal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3CE0B0-79F2-4020-ACB8-9785D2C1B380}"/>
              </a:ext>
            </a:extLst>
          </p:cNvPr>
          <p:cNvSpPr txBox="1"/>
          <p:nvPr/>
        </p:nvSpPr>
        <p:spPr>
          <a:xfrm>
            <a:off x="3931186" y="1462150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呼吸音蒐集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853207-40ED-45E2-A761-07B9C830F623}"/>
              </a:ext>
            </a:extLst>
          </p:cNvPr>
          <p:cNvSpPr txBox="1"/>
          <p:nvPr/>
        </p:nvSpPr>
        <p:spPr>
          <a:xfrm>
            <a:off x="7147326" y="1646816"/>
            <a:ext cx="19335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classifier</a:t>
            </a:r>
            <a:r>
              <a:rPr lang="zh-TW" altLang="en-US" dirty="0"/>
              <a:t>分類</a:t>
            </a:r>
            <a:endParaRPr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FC9ED9-AFCB-4D6D-A656-0245206DFF1C}"/>
              </a:ext>
            </a:extLst>
          </p:cNvPr>
          <p:cNvSpPr txBox="1"/>
          <p:nvPr/>
        </p:nvSpPr>
        <p:spPr>
          <a:xfrm>
            <a:off x="8973166" y="146215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提供醫師診斷</a:t>
            </a:r>
            <a:endParaRPr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CC96C9-3AA1-4E37-875D-D4EFA5063378}"/>
              </a:ext>
            </a:extLst>
          </p:cNvPr>
          <p:cNvSpPr txBox="1"/>
          <p:nvPr/>
        </p:nvSpPr>
        <p:spPr>
          <a:xfrm>
            <a:off x="5075338" y="2617147"/>
            <a:ext cx="84830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透過</a:t>
            </a:r>
            <a:r>
              <a:rPr lang="en-US" altLang="zh-TW" sz="1100" dirty="0"/>
              <a:t>sensor</a:t>
            </a:r>
          </a:p>
          <a:p>
            <a:pPr algn="ctr"/>
            <a:r>
              <a:rPr lang="zh-TW" altLang="en-US" sz="1100" dirty="0"/>
              <a:t>獲得</a:t>
            </a:r>
            <a:r>
              <a:rPr lang="en-US" altLang="zh-TW" sz="1100" dirty="0"/>
              <a:t>data</a:t>
            </a:r>
            <a:endParaRPr lang="zh-TW" altLang="en-US" sz="11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372598-3D95-4CE1-9CD9-5235897EC1EE}"/>
              </a:ext>
            </a:extLst>
          </p:cNvPr>
          <p:cNvSpPr txBox="1"/>
          <p:nvPr/>
        </p:nvSpPr>
        <p:spPr>
          <a:xfrm>
            <a:off x="6598385" y="2701785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上傳至遠端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139E3C-E22D-4CA3-B30B-D335B82FA797}"/>
              </a:ext>
            </a:extLst>
          </p:cNvPr>
          <p:cNvSpPr txBox="1"/>
          <p:nvPr/>
        </p:nvSpPr>
        <p:spPr>
          <a:xfrm>
            <a:off x="4051883" y="4175627"/>
            <a:ext cx="15763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原始波型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400E1F-3457-4D24-9A00-9A057027405A}"/>
              </a:ext>
            </a:extLst>
          </p:cNvPr>
          <p:cNvSpPr txBox="1"/>
          <p:nvPr/>
        </p:nvSpPr>
        <p:spPr>
          <a:xfrm>
            <a:off x="5923648" y="4113014"/>
            <a:ext cx="1430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特徵擷取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E71B368-B84C-4149-9FD4-BA12FCCE270D}"/>
              </a:ext>
            </a:extLst>
          </p:cNvPr>
          <p:cNvSpPr txBox="1"/>
          <p:nvPr/>
        </p:nvSpPr>
        <p:spPr>
          <a:xfrm>
            <a:off x="7488372" y="4113014"/>
            <a:ext cx="20649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Random forest</a:t>
            </a:r>
            <a:r>
              <a:rPr lang="zh-TW" altLang="en-US" dirty="0"/>
              <a:t>分類</a:t>
            </a:r>
          </a:p>
        </p:txBody>
      </p:sp>
    </p:spTree>
    <p:extLst>
      <p:ext uri="{BB962C8B-B14F-4D97-AF65-F5344CB8AC3E}">
        <p14:creationId xmlns:p14="http://schemas.microsoft.com/office/powerpoint/2010/main" val="20744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95D90-D652-4981-996F-CE16A9AD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實現依據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DE5B8-16C1-4654-ADD6-BA98721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435" y="1644284"/>
            <a:ext cx="7315200" cy="5120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545454"/>
                </a:solidFill>
                <a:latin typeface="arial" panose="020B0604020202020204" pitchFamily="34" charset="0"/>
              </a:rPr>
              <a:t>Computerized Respiratory Sound Analysis (</a:t>
            </a:r>
            <a:r>
              <a:rPr lang="en-US" altLang="zh-TW" dirty="0">
                <a:solidFill>
                  <a:srgbClr val="DD4B39"/>
                </a:solidFill>
                <a:latin typeface="arial" panose="020B0604020202020204" pitchFamily="34" charset="0"/>
              </a:rPr>
              <a:t>CORSA</a:t>
            </a:r>
            <a:r>
              <a:rPr lang="en-US" altLang="zh-TW" dirty="0">
                <a:solidFill>
                  <a:srgbClr val="545454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信號採集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模擬預過濾和儲存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類比數位轉換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訊號處理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不正常呼吸音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hlinkClick r:id="rId3"/>
              </a:rPr>
              <a:t>Snoring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hlinkClick r:id="rId4"/>
              </a:rPr>
              <a:t>Stridor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hlinkClick r:id="rId5"/>
              </a:rPr>
              <a:t>Cough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hlinkClick r:id="rId6"/>
              </a:rPr>
              <a:t>Wheeze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hlinkClick r:id="rId7"/>
              </a:rPr>
              <a:t>Crackles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  <a:p>
            <a:pPr lvl="1"/>
            <a:endParaRPr lang="en-US" altLang="zh-TW" dirty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67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3EAE2-7123-46DA-B7DA-690C2298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信號採集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983F0-58BD-4FA1-B174-0417CDCA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105" y="1619117"/>
            <a:ext cx="7315200" cy="5120640"/>
          </a:xfrm>
        </p:spPr>
        <p:txBody>
          <a:bodyPr/>
          <a:lstStyle/>
          <a:p>
            <a:r>
              <a:rPr lang="zh-TW" altLang="en-US" dirty="0"/>
              <a:t>上呼吸道</a:t>
            </a:r>
            <a:endParaRPr lang="en-US" altLang="zh-TW" dirty="0">
              <a:hlinkClick r:id="rId3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3"/>
              </a:rPr>
              <a:t>Snoring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4"/>
              </a:rPr>
              <a:t>Cough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下呼吸道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5"/>
              </a:rPr>
              <a:t>Stridor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6"/>
              </a:rPr>
              <a:t>Wheeze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7"/>
              </a:rPr>
              <a:t>Crackles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12801B-ECCC-4DC0-9676-BE92589CE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54" y="1405760"/>
            <a:ext cx="2824619" cy="38737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43D4B-1F41-4BFB-87E5-F0BDC87C6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532" y="833553"/>
            <a:ext cx="3077004" cy="23148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EF3409-27A0-4800-997F-C30208FA6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4532" y="3424428"/>
            <a:ext cx="3163569" cy="20569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F5471903-D375-44AD-AE27-EB41FD8824DA}"/>
              </a:ext>
            </a:extLst>
          </p:cNvPr>
          <p:cNvSpPr/>
          <p:nvPr/>
        </p:nvSpPr>
        <p:spPr>
          <a:xfrm>
            <a:off x="5989739" y="3976382"/>
            <a:ext cx="654342" cy="4194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25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CA49C-B654-42ED-B13B-070A984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52" y="864108"/>
            <a:ext cx="2947482" cy="4601183"/>
          </a:xfrm>
        </p:spPr>
        <p:txBody>
          <a:bodyPr/>
          <a:lstStyle/>
          <a:p>
            <a:pPr algn="ctr"/>
            <a:r>
              <a:rPr lang="zh-TW" altLang="en-US" b="1" dirty="0"/>
              <a:t>軟體實現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sz="3200" b="1" dirty="0"/>
              <a:t>流程</a:t>
            </a: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514A84-B695-496C-BA24-0415BC018D68}"/>
              </a:ext>
            </a:extLst>
          </p:cNvPr>
          <p:cNvSpPr/>
          <p:nvPr/>
        </p:nvSpPr>
        <p:spPr>
          <a:xfrm>
            <a:off x="5595458" y="1012440"/>
            <a:ext cx="1526796" cy="107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開始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3AD34B-518F-484F-8CBD-F944A85F3433}"/>
              </a:ext>
            </a:extLst>
          </p:cNvPr>
          <p:cNvSpPr/>
          <p:nvPr/>
        </p:nvSpPr>
        <p:spPr>
          <a:xfrm>
            <a:off x="5595457" y="2825140"/>
            <a:ext cx="1526797" cy="107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蒐集溫度</a:t>
            </a:r>
            <a:r>
              <a:rPr lang="en-US" altLang="zh-TW" b="1" dirty="0"/>
              <a:t>,</a:t>
            </a:r>
            <a:r>
              <a:rPr lang="zh-TW" altLang="en-US" b="1" dirty="0"/>
              <a:t> 空氣質量</a:t>
            </a:r>
            <a:r>
              <a:rPr lang="en-US" altLang="zh-TW" b="1" dirty="0"/>
              <a:t>, </a:t>
            </a:r>
            <a:r>
              <a:rPr lang="zh-TW" altLang="en-US" b="1" dirty="0"/>
              <a:t>呼吸音資料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B03A72-8D1A-496D-891D-2A9735C3C9E7}"/>
              </a:ext>
            </a:extLst>
          </p:cNvPr>
          <p:cNvSpPr/>
          <p:nvPr/>
        </p:nvSpPr>
        <p:spPr>
          <a:xfrm>
            <a:off x="8636461" y="2025483"/>
            <a:ext cx="1526796" cy="107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紀錄當前數據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16332E-6269-4A4C-B123-F27F260CE22F}"/>
              </a:ext>
            </a:extLst>
          </p:cNvPr>
          <p:cNvSpPr/>
          <p:nvPr/>
        </p:nvSpPr>
        <p:spPr>
          <a:xfrm>
            <a:off x="8623884" y="4002350"/>
            <a:ext cx="1526796" cy="107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傳送資料到遠端</a:t>
            </a: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C6A9197D-0247-488C-BD4D-088F080125B7}"/>
              </a:ext>
            </a:extLst>
          </p:cNvPr>
          <p:cNvSpPr/>
          <p:nvPr/>
        </p:nvSpPr>
        <p:spPr>
          <a:xfrm>
            <a:off x="4974671" y="4248429"/>
            <a:ext cx="2768367" cy="16526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利用分類器對呼吸音進行判斷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EF80B71-AC11-4C18-9064-6F0E054CCE5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58856" y="2084834"/>
            <a:ext cx="0" cy="7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DEE6A74-115A-47F9-BCD6-81F827449D05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6358855" y="3897534"/>
            <a:ext cx="1" cy="35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1BC02D1-6291-44D7-98A9-29A346214AFE}"/>
              </a:ext>
            </a:extLst>
          </p:cNvPr>
          <p:cNvCxnSpPr>
            <a:stCxn id="15" idx="2"/>
          </p:cNvCxnSpPr>
          <p:nvPr/>
        </p:nvCxnSpPr>
        <p:spPr>
          <a:xfrm flipH="1">
            <a:off x="6358854" y="5901060"/>
            <a:ext cx="1" cy="34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753EBC1-2EB2-4DC5-A5FC-C4745F623AF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454556" y="5074744"/>
            <a:ext cx="520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C0179D2-37B4-43B5-8807-90FDD347F019}"/>
              </a:ext>
            </a:extLst>
          </p:cNvPr>
          <p:cNvCxnSpPr/>
          <p:nvPr/>
        </p:nvCxnSpPr>
        <p:spPr>
          <a:xfrm flipV="1">
            <a:off x="4454556" y="1548637"/>
            <a:ext cx="0" cy="352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BE21C21-E73F-4E0B-B412-2C5381C88D21}"/>
              </a:ext>
            </a:extLst>
          </p:cNvPr>
          <p:cNvCxnSpPr>
            <a:endCxn id="11" idx="1"/>
          </p:cNvCxnSpPr>
          <p:nvPr/>
        </p:nvCxnSpPr>
        <p:spPr>
          <a:xfrm>
            <a:off x="4454556" y="1548637"/>
            <a:ext cx="114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F3B98CF-6F16-4A69-A088-FA655A527324}"/>
              </a:ext>
            </a:extLst>
          </p:cNvPr>
          <p:cNvCxnSpPr/>
          <p:nvPr/>
        </p:nvCxnSpPr>
        <p:spPr>
          <a:xfrm>
            <a:off x="6358854" y="6245146"/>
            <a:ext cx="166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C3FE035-FB9A-48C9-8F72-E5ABEA239DCF}"/>
              </a:ext>
            </a:extLst>
          </p:cNvPr>
          <p:cNvCxnSpPr/>
          <p:nvPr/>
        </p:nvCxnSpPr>
        <p:spPr>
          <a:xfrm flipV="1">
            <a:off x="8027628" y="1480199"/>
            <a:ext cx="0" cy="476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042944D-C6C8-42C5-87B3-34D070AD1F32}"/>
              </a:ext>
            </a:extLst>
          </p:cNvPr>
          <p:cNvCxnSpPr>
            <a:cxnSpLocks/>
          </p:cNvCxnSpPr>
          <p:nvPr/>
        </p:nvCxnSpPr>
        <p:spPr>
          <a:xfrm>
            <a:off x="8027628" y="1480199"/>
            <a:ext cx="1359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42B3447-AD8F-41A3-9A80-E01605BAB176}"/>
              </a:ext>
            </a:extLst>
          </p:cNvPr>
          <p:cNvCxnSpPr/>
          <p:nvPr/>
        </p:nvCxnSpPr>
        <p:spPr>
          <a:xfrm>
            <a:off x="9387282" y="148019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0C17BE3-C444-4555-8034-B127D7BCA49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387282" y="3097877"/>
            <a:ext cx="12577" cy="90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7DACA04-08CA-4071-A8A5-BA2D16D29399}"/>
              </a:ext>
            </a:extLst>
          </p:cNvPr>
          <p:cNvSpPr txBox="1"/>
          <p:nvPr/>
        </p:nvSpPr>
        <p:spPr>
          <a:xfrm>
            <a:off x="4418523" y="4705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正常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6ABF4D9-FB5E-406A-8C3A-EC9EB5663944}"/>
              </a:ext>
            </a:extLst>
          </p:cNvPr>
          <p:cNvSpPr txBox="1"/>
          <p:nvPr/>
        </p:nvSpPr>
        <p:spPr>
          <a:xfrm flipH="1">
            <a:off x="6840803" y="5901060"/>
            <a:ext cx="90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不正常</a:t>
            </a: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CED8931-ACD6-47B5-94A0-15602BFFE213}"/>
              </a:ext>
            </a:extLst>
          </p:cNvPr>
          <p:cNvCxnSpPr>
            <a:stCxn id="14" idx="2"/>
          </p:cNvCxnSpPr>
          <p:nvPr/>
        </p:nvCxnSpPr>
        <p:spPr>
          <a:xfrm>
            <a:off x="9387282" y="5074744"/>
            <a:ext cx="0" cy="53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7FD9111-2DF0-4BA3-ACAF-E7DFB38494AD}"/>
              </a:ext>
            </a:extLst>
          </p:cNvPr>
          <p:cNvCxnSpPr/>
          <p:nvPr/>
        </p:nvCxnSpPr>
        <p:spPr>
          <a:xfrm>
            <a:off x="9399859" y="5607582"/>
            <a:ext cx="111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CA847CF-C1AE-422E-8E06-6AE39D108E65}"/>
              </a:ext>
            </a:extLst>
          </p:cNvPr>
          <p:cNvCxnSpPr/>
          <p:nvPr/>
        </p:nvCxnSpPr>
        <p:spPr>
          <a:xfrm flipV="1">
            <a:off x="10519796" y="1228529"/>
            <a:ext cx="0" cy="437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159D5B5-2125-4327-A3FF-94460B8CDFC0}"/>
              </a:ext>
            </a:extLst>
          </p:cNvPr>
          <p:cNvCxnSpPr/>
          <p:nvPr/>
        </p:nvCxnSpPr>
        <p:spPr>
          <a:xfrm flipH="1">
            <a:off x="7122254" y="1228529"/>
            <a:ext cx="3389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0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F41B-0DFA-4104-B2B0-456A269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軟體實現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sz="3200" b="1" dirty="0"/>
              <a:t>分類與資料處理</a:t>
            </a:r>
            <a:endParaRPr lang="zh-TW" altLang="en-US" dirty="0"/>
          </a:p>
        </p:txBody>
      </p:sp>
      <p:sp>
        <p:nvSpPr>
          <p:cNvPr id="7" name="Breath sounds data waveform">
            <a:extLst>
              <a:ext uri="{FF2B5EF4-FFF2-40B4-BE49-F238E27FC236}">
                <a16:creationId xmlns:a16="http://schemas.microsoft.com/office/drawing/2014/main" id="{21F9AA93-550C-49E2-9D77-75D90AF16FFB}"/>
              </a:ext>
            </a:extLst>
          </p:cNvPr>
          <p:cNvSpPr txBox="1"/>
          <p:nvPr/>
        </p:nvSpPr>
        <p:spPr>
          <a:xfrm>
            <a:off x="3414216" y="1653599"/>
            <a:ext cx="32646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000" dirty="0"/>
              <a:t>Breath sounds data waveform</a:t>
            </a:r>
          </a:p>
        </p:txBody>
      </p:sp>
      <p:sp>
        <p:nvSpPr>
          <p:cNvPr id="8" name="線條">
            <a:extLst>
              <a:ext uri="{FF2B5EF4-FFF2-40B4-BE49-F238E27FC236}">
                <a16:creationId xmlns:a16="http://schemas.microsoft.com/office/drawing/2014/main" id="{5F4FE4D1-A919-4485-A8C7-072367E50586}"/>
              </a:ext>
            </a:extLst>
          </p:cNvPr>
          <p:cNvSpPr/>
          <p:nvPr/>
        </p:nvSpPr>
        <p:spPr>
          <a:xfrm>
            <a:off x="4935394" y="2132084"/>
            <a:ext cx="1" cy="5031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" name="Features extraction">
            <a:extLst>
              <a:ext uri="{FF2B5EF4-FFF2-40B4-BE49-F238E27FC236}">
                <a16:creationId xmlns:a16="http://schemas.microsoft.com/office/drawing/2014/main" id="{FB8826AD-711E-494B-8182-D350E522078B}"/>
              </a:ext>
            </a:extLst>
          </p:cNvPr>
          <p:cNvSpPr txBox="1"/>
          <p:nvPr/>
        </p:nvSpPr>
        <p:spPr>
          <a:xfrm>
            <a:off x="4044725" y="2748285"/>
            <a:ext cx="214738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000" dirty="0"/>
              <a:t>Features extraction</a:t>
            </a:r>
          </a:p>
        </p:txBody>
      </p:sp>
      <p:sp>
        <p:nvSpPr>
          <p:cNvPr id="10" name="線條">
            <a:extLst>
              <a:ext uri="{FF2B5EF4-FFF2-40B4-BE49-F238E27FC236}">
                <a16:creationId xmlns:a16="http://schemas.microsoft.com/office/drawing/2014/main" id="{C206D5EB-1F60-4F96-A1FA-ABF065E1672E}"/>
              </a:ext>
            </a:extLst>
          </p:cNvPr>
          <p:cNvSpPr/>
          <p:nvPr/>
        </p:nvSpPr>
        <p:spPr>
          <a:xfrm>
            <a:off x="4935395" y="3219455"/>
            <a:ext cx="0" cy="5031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" name="Random forest classifier model">
            <a:extLst>
              <a:ext uri="{FF2B5EF4-FFF2-40B4-BE49-F238E27FC236}">
                <a16:creationId xmlns:a16="http://schemas.microsoft.com/office/drawing/2014/main" id="{04662B0F-C1DD-450C-8E8E-D683CAF539C3}"/>
              </a:ext>
            </a:extLst>
          </p:cNvPr>
          <p:cNvSpPr txBox="1"/>
          <p:nvPr/>
        </p:nvSpPr>
        <p:spPr>
          <a:xfrm>
            <a:off x="3418478" y="3842971"/>
            <a:ext cx="336726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2000" dirty="0"/>
              <a:t>Random forest classifier model</a:t>
            </a:r>
          </a:p>
        </p:txBody>
      </p:sp>
      <p:sp>
        <p:nvSpPr>
          <p:cNvPr id="12" name="線條">
            <a:extLst>
              <a:ext uri="{FF2B5EF4-FFF2-40B4-BE49-F238E27FC236}">
                <a16:creationId xmlns:a16="http://schemas.microsoft.com/office/drawing/2014/main" id="{2E080819-176E-40D2-9785-E83B5ECB509E}"/>
              </a:ext>
            </a:extLst>
          </p:cNvPr>
          <p:cNvSpPr/>
          <p:nvPr/>
        </p:nvSpPr>
        <p:spPr>
          <a:xfrm flipH="1">
            <a:off x="4369697" y="4226839"/>
            <a:ext cx="732414" cy="84506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" name="線條">
            <a:extLst>
              <a:ext uri="{FF2B5EF4-FFF2-40B4-BE49-F238E27FC236}">
                <a16:creationId xmlns:a16="http://schemas.microsoft.com/office/drawing/2014/main" id="{43D66945-BADE-468B-B370-C5BE3EBD91A8}"/>
              </a:ext>
            </a:extLst>
          </p:cNvPr>
          <p:cNvSpPr/>
          <p:nvPr/>
        </p:nvSpPr>
        <p:spPr>
          <a:xfrm>
            <a:off x="5102111" y="4226839"/>
            <a:ext cx="625200" cy="84506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" name="COPD">
            <a:extLst>
              <a:ext uri="{FF2B5EF4-FFF2-40B4-BE49-F238E27FC236}">
                <a16:creationId xmlns:a16="http://schemas.microsoft.com/office/drawing/2014/main" id="{C76507FD-2C50-47FD-87E1-CD290A2013E0}"/>
              </a:ext>
            </a:extLst>
          </p:cNvPr>
          <p:cNvSpPr txBox="1"/>
          <p:nvPr/>
        </p:nvSpPr>
        <p:spPr>
          <a:xfrm>
            <a:off x="3788754" y="5071904"/>
            <a:ext cx="11487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2000" dirty="0"/>
              <a:t>Abnormal</a:t>
            </a:r>
            <a:endParaRPr sz="2000" dirty="0"/>
          </a:p>
        </p:txBody>
      </p:sp>
      <p:sp>
        <p:nvSpPr>
          <p:cNvPr id="15" name="Normal">
            <a:extLst>
              <a:ext uri="{FF2B5EF4-FFF2-40B4-BE49-F238E27FC236}">
                <a16:creationId xmlns:a16="http://schemas.microsoft.com/office/drawing/2014/main" id="{C4F9A6D4-6343-48C0-A1A8-227CDC5512EB}"/>
              </a:ext>
            </a:extLst>
          </p:cNvPr>
          <p:cNvSpPr txBox="1"/>
          <p:nvPr/>
        </p:nvSpPr>
        <p:spPr>
          <a:xfrm>
            <a:off x="5332208" y="5071904"/>
            <a:ext cx="8906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000" dirty="0"/>
              <a:t>Normal</a:t>
            </a:r>
          </a:p>
        </p:txBody>
      </p:sp>
      <p:graphicFrame>
        <p:nvGraphicFramePr>
          <p:cNvPr id="16" name="表格">
            <a:extLst>
              <a:ext uri="{FF2B5EF4-FFF2-40B4-BE49-F238E27FC236}">
                <a16:creationId xmlns:a16="http://schemas.microsoft.com/office/drawing/2014/main" id="{0BF61C72-FC65-4751-A141-C5C6F9E3E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726412"/>
              </p:ext>
            </p:extLst>
          </p:nvPr>
        </p:nvGraphicFramePr>
        <p:xfrm>
          <a:off x="6674627" y="813946"/>
          <a:ext cx="5342518" cy="5831682"/>
        </p:xfrm>
        <a:graphic>
          <a:graphicData uri="http://schemas.openxmlformats.org/drawingml/2006/table">
            <a:tbl>
              <a:tblPr bandRow="1"/>
              <a:tblGrid>
                <a:gridCol w="119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542"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200"/>
                        </a:lnSpc>
                        <a:defRPr sz="1800"/>
                      </a:pPr>
                      <a:r>
                        <a:rPr sz="1600" dirty="0">
                          <a:solidFill>
                            <a:srgbClr val="2429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ID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Name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74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Zero Crossing Rate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rate of sign-changes of the signal during the duration of a particular frame.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35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sum of squares of the signal values, normalized by the respective frame length.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074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Entropy of Energy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entropy of sub-frames' normalized energies.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796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Centroid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center of gravity of the spectrum.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074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Spread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second central moment of the spectrum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74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Entropy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Entropy of the normalized spectral energies for a set of sub-frames.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35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Flux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squared difference between the normalized magnitudes of the spectra of the two successive frames.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235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Rolloff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frequency below which 90% of the magnitude distribution of the spectrum is concentrated.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796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9-21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MFCCs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Mel Frequency Cepstral Coefficients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663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22-33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Chroma Vector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12-element representation of the spectral energy where the bins represent the 12 equal-tempered pitch classes of western-type music (semitone spacing)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074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Chroma Deviation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standard deviation of the 12 chroma coefficients.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1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65D8A-D9EF-4E6F-84BD-DF1E32FA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分析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2F1E58-1A3D-42D8-8983-0F8765ECDDBB}"/>
              </a:ext>
            </a:extLst>
          </p:cNvPr>
          <p:cNvSpPr txBox="1"/>
          <p:nvPr/>
        </p:nvSpPr>
        <p:spPr>
          <a:xfrm>
            <a:off x="9270344" y="2908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靜止呼吸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17959C-585B-49B8-9002-F2849554EBAD}"/>
              </a:ext>
            </a:extLst>
          </p:cNvPr>
          <p:cNvSpPr txBox="1"/>
          <p:nvPr/>
        </p:nvSpPr>
        <p:spPr>
          <a:xfrm>
            <a:off x="5133528" y="2908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講話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A8D0C5-5FF3-430D-B6CE-E33581B6981A}"/>
              </a:ext>
            </a:extLst>
          </p:cNvPr>
          <p:cNvSpPr txBox="1"/>
          <p:nvPr/>
        </p:nvSpPr>
        <p:spPr>
          <a:xfrm>
            <a:off x="9516036" y="54805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喘氣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F08CC7-F706-433F-A901-D8DBE02B2749}"/>
              </a:ext>
            </a:extLst>
          </p:cNvPr>
          <p:cNvSpPr txBox="1"/>
          <p:nvPr/>
        </p:nvSpPr>
        <p:spPr>
          <a:xfrm>
            <a:off x="4798779" y="544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正常呼吸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3DEC4B5-B3B8-44E1-B0A2-A186C42F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848" y="1801210"/>
            <a:ext cx="3878888" cy="97109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942DD70-A3C0-4E0B-9961-F67AD406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849" y="4215545"/>
            <a:ext cx="3815005" cy="9845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3CA6D62-A3B9-435C-8730-D8344430A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845" y="1652469"/>
            <a:ext cx="3413863" cy="111250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9548FB1-E350-4D39-9422-0F0497031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207" y="4215545"/>
            <a:ext cx="3477987" cy="10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88710-86E5-4522-ACDE-CEE0B7D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model</a:t>
            </a:r>
            <a:r>
              <a:rPr lang="zh-TW" altLang="en-US" dirty="0"/>
              <a:t>建立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195411-0A60-477F-B7E2-D59D012D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2805894"/>
            <a:ext cx="8640381" cy="22958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74168" y="3729789"/>
            <a:ext cx="8061158" cy="224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0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9B86C-C91F-431E-8DAC-153EB49C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系統測試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92B2C4-3004-4966-9F36-89FF49D5DA6F}"/>
              </a:ext>
            </a:extLst>
          </p:cNvPr>
          <p:cNvSpPr txBox="1"/>
          <p:nvPr/>
        </p:nvSpPr>
        <p:spPr>
          <a:xfrm>
            <a:off x="10258276" y="36232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實時分析預測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6EFB16-EFCC-4819-8359-E3B76CE4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12" y="278943"/>
            <a:ext cx="6794764" cy="629096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89758E3-409B-4699-B77A-0665A00CF974}"/>
              </a:ext>
            </a:extLst>
          </p:cNvPr>
          <p:cNvSpPr txBox="1"/>
          <p:nvPr/>
        </p:nvSpPr>
        <p:spPr>
          <a:xfrm>
            <a:off x="5726855" y="4293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實時波形</a:t>
            </a:r>
          </a:p>
        </p:txBody>
      </p:sp>
    </p:spTree>
    <p:extLst>
      <p:ext uri="{BB962C8B-B14F-4D97-AF65-F5344CB8AC3E}">
        <p14:creationId xmlns:p14="http://schemas.microsoft.com/office/powerpoint/2010/main" val="37181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EAE4B-93E6-4200-A57D-5C8F41D9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9DC5C-FF24-4A06-8D86-096EEBAE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IoT</a:t>
            </a:r>
            <a:r>
              <a:rPr lang="zh-TW" altLang="en-US" dirty="0"/>
              <a:t>的發展進步讓實時診斷、偵測變得強大，並能更進一步蒐集各地資料，讓系統利用度提高。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居家照護日漸重要，現代人可透過簡易、低成本系統達到初步診斷的目的，節省醫療資源！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不再考量單一成因，綜合多方資料，追根溯源。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435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B5F8C-03BA-4B3F-8D4A-D022A9D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D8AD8-24F0-4CF6-ACFF-BC1A1E7D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呼吸是人最重要，也是最脆弱的一項生理功能。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隨著近代科技與文明的發展，呼吸相關疾病目前已躍為全球前四大死因。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目前的診斷方式缺乏完整可靠的資訊，容易導致誤判。</a:t>
            </a:r>
          </a:p>
        </p:txBody>
      </p:sp>
    </p:spTree>
    <p:extLst>
      <p:ext uri="{BB962C8B-B14F-4D97-AF65-F5344CB8AC3E}">
        <p14:creationId xmlns:p14="http://schemas.microsoft.com/office/powerpoint/2010/main" val="34103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085BA-5812-44E9-9C81-C42956C1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大綱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667E81F-E0C3-4F9F-8DD0-B1E029E12433}"/>
              </a:ext>
            </a:extLst>
          </p:cNvPr>
          <p:cNvSpPr txBox="1"/>
          <p:nvPr/>
        </p:nvSpPr>
        <p:spPr>
          <a:xfrm>
            <a:off x="4184462" y="876487"/>
            <a:ext cx="7754619" cy="509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030A0"/>
              </a:buClr>
              <a:buSzPct val="100000"/>
              <a:buChar char="■"/>
              <a:defRPr sz="2000"/>
            </a:pPr>
            <a:r>
              <a:rPr lang="zh-TW" altLang="en-US" dirty="0"/>
              <a:t>方案論證</a:t>
            </a:r>
            <a:endParaRPr lang="en-US" altLang="zh-TW" dirty="0"/>
          </a:p>
          <a:p>
            <a:pPr marL="342900" indent="-342900">
              <a:lnSpc>
                <a:spcPct val="250000"/>
              </a:lnSpc>
              <a:buClr>
                <a:srgbClr val="7030A0"/>
              </a:buClr>
              <a:buSzPct val="100000"/>
              <a:buChar char="■"/>
              <a:defRPr sz="2000"/>
            </a:pPr>
            <a:r>
              <a:rPr lang="zh-TW" altLang="en-US" dirty="0"/>
              <a:t>作品難點與創新</a:t>
            </a:r>
            <a:endParaRPr lang="en-US" altLang="zh-TW" dirty="0"/>
          </a:p>
          <a:p>
            <a:pPr marL="342900" indent="-342900">
              <a:lnSpc>
                <a:spcPct val="250000"/>
              </a:lnSpc>
              <a:buClr>
                <a:srgbClr val="7030A0"/>
              </a:buClr>
              <a:buSzPct val="100000"/>
              <a:buChar char="■"/>
              <a:defRPr sz="2000"/>
            </a:pPr>
            <a:r>
              <a:rPr lang="zh-TW" altLang="en-US" sz="2000" dirty="0"/>
              <a:t>系統結構與硬體實現</a:t>
            </a:r>
            <a:endParaRPr lang="en-US" altLang="zh-TW" sz="2000" dirty="0"/>
          </a:p>
          <a:p>
            <a:pPr marL="342900" indent="-342900">
              <a:lnSpc>
                <a:spcPct val="250000"/>
              </a:lnSpc>
              <a:buClr>
                <a:srgbClr val="7030A0"/>
              </a:buClr>
              <a:buSzPct val="100000"/>
              <a:buChar char="■"/>
              <a:defRPr sz="2000"/>
            </a:pPr>
            <a:r>
              <a:rPr lang="zh-TW" altLang="en-US" sz="2000" dirty="0"/>
              <a:t>軟體設計與實現</a:t>
            </a:r>
            <a:endParaRPr lang="en-US" altLang="zh-TW" sz="2000" dirty="0"/>
          </a:p>
          <a:p>
            <a:pPr marL="342900" indent="-342900">
              <a:lnSpc>
                <a:spcPct val="250000"/>
              </a:lnSpc>
              <a:buClr>
                <a:srgbClr val="7030A0"/>
              </a:buClr>
              <a:buSzPct val="100000"/>
              <a:buChar char="■"/>
              <a:defRPr sz="2000"/>
            </a:pPr>
            <a:r>
              <a:rPr lang="zh-TW" altLang="en-US" sz="2000" dirty="0"/>
              <a:t>系統測試與分析</a:t>
            </a:r>
            <a:endParaRPr lang="en-US" altLang="zh-TW" sz="2000" dirty="0"/>
          </a:p>
          <a:p>
            <a:pPr marL="342900" indent="-342900">
              <a:lnSpc>
                <a:spcPct val="250000"/>
              </a:lnSpc>
              <a:buClr>
                <a:srgbClr val="7030A0"/>
              </a:buClr>
              <a:buSzPct val="100000"/>
              <a:buChar char="■"/>
              <a:defRPr sz="2000"/>
            </a:pPr>
            <a:r>
              <a:rPr lang="zh-TW" altLang="en-US" sz="2000" dirty="0"/>
              <a:t>總結展望</a:t>
            </a:r>
            <a:r>
              <a:rPr lang="zh-TW" altLang="en-US" sz="1200" dirty="0"/>
              <a:t/>
            </a:r>
            <a:br>
              <a:rPr lang="zh-TW" altLang="en-US" sz="1200" dirty="0"/>
            </a:br>
            <a:endParaRPr sz="12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3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DA08491-CA75-46F8-9F87-9CE29466C65A}"/>
              </a:ext>
            </a:extLst>
          </p:cNvPr>
          <p:cNvGrpSpPr/>
          <p:nvPr/>
        </p:nvGrpSpPr>
        <p:grpSpPr>
          <a:xfrm>
            <a:off x="4414136" y="1252071"/>
            <a:ext cx="3123936" cy="1973709"/>
            <a:chOff x="5495202" y="1205147"/>
            <a:chExt cx="3123936" cy="1973709"/>
          </a:xfrm>
        </p:grpSpPr>
        <p:pic>
          <p:nvPicPr>
            <p:cNvPr id="1030" name="Picture 6" descr="ãlung SOUND iconãçåçæå°çµæ">
              <a:extLst>
                <a:ext uri="{FF2B5EF4-FFF2-40B4-BE49-F238E27FC236}">
                  <a16:creationId xmlns:a16="http://schemas.microsoft.com/office/drawing/2014/main" id="{DC368344-570A-46AA-8EC4-1174524A4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202" y="1205147"/>
              <a:ext cx="1509222" cy="15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ãlung SOUND iconãçåçæå°çµæ">
              <a:extLst>
                <a:ext uri="{FF2B5EF4-FFF2-40B4-BE49-F238E27FC236}">
                  <a16:creationId xmlns:a16="http://schemas.microsoft.com/office/drawing/2014/main" id="{20638135-B1CE-458C-BF76-2CE6E1D34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9916" y="1273618"/>
              <a:ext cx="1509222" cy="15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DB62B5A-1117-4D54-8D99-DEF8BFD7E3FF}"/>
                </a:ext>
              </a:extLst>
            </p:cNvPr>
            <p:cNvSpPr txBox="1"/>
            <p:nvPr/>
          </p:nvSpPr>
          <p:spPr>
            <a:xfrm>
              <a:off x="6371573" y="2809524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呼吸音</a:t>
              </a:r>
              <a:r>
                <a:rPr lang="en-US" altLang="zh-TW" b="1" dirty="0"/>
                <a:t>(</a:t>
              </a:r>
              <a:r>
                <a:rPr lang="zh-TW" altLang="en-US" b="1" dirty="0"/>
                <a:t>肺音</a:t>
              </a:r>
              <a:r>
                <a:rPr lang="en-US" altLang="zh-TW" b="1" dirty="0"/>
                <a:t>)</a:t>
              </a:r>
              <a:endParaRPr lang="zh-TW" altLang="en-US" b="1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0438BDA-3637-4280-A548-9C62EF556A8A}"/>
              </a:ext>
            </a:extLst>
          </p:cNvPr>
          <p:cNvGrpSpPr/>
          <p:nvPr/>
        </p:nvGrpSpPr>
        <p:grpSpPr>
          <a:xfrm>
            <a:off x="8401850" y="723147"/>
            <a:ext cx="2251034" cy="2068863"/>
            <a:chOff x="8732826" y="740661"/>
            <a:chExt cx="2251034" cy="2068863"/>
          </a:xfrm>
        </p:grpSpPr>
        <p:pic>
          <p:nvPicPr>
            <p:cNvPr id="1032" name="Picture 8" descr="ãenvironment VOC data iconãçåçæå°çµæ">
              <a:extLst>
                <a:ext uri="{FF2B5EF4-FFF2-40B4-BE49-F238E27FC236}">
                  <a16:creationId xmlns:a16="http://schemas.microsoft.com/office/drawing/2014/main" id="{E2A9BEB4-B29D-44A6-83AC-338A9F581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826" y="740661"/>
              <a:ext cx="2251034" cy="169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9376D2F-18D9-47D5-A036-355C4CE86E90}"/>
                </a:ext>
              </a:extLst>
            </p:cNvPr>
            <p:cNvSpPr txBox="1"/>
            <p:nvPr/>
          </p:nvSpPr>
          <p:spPr>
            <a:xfrm>
              <a:off x="9043447" y="244019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環境檢測數據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903F1C6-4DA1-4AD6-AB43-6A7440DA2FF7}"/>
              </a:ext>
            </a:extLst>
          </p:cNvPr>
          <p:cNvGrpSpPr/>
          <p:nvPr/>
        </p:nvGrpSpPr>
        <p:grpSpPr>
          <a:xfrm>
            <a:off x="5178382" y="3939773"/>
            <a:ext cx="1739317" cy="2221475"/>
            <a:chOff x="5922596" y="3503545"/>
            <a:chExt cx="1739317" cy="2221475"/>
          </a:xfrm>
        </p:grpSpPr>
        <p:pic>
          <p:nvPicPr>
            <p:cNvPr id="1036" name="Picture 12" descr="ãreal time iconãçåçæå°çµæ">
              <a:extLst>
                <a:ext uri="{FF2B5EF4-FFF2-40B4-BE49-F238E27FC236}">
                  <a16:creationId xmlns:a16="http://schemas.microsoft.com/office/drawing/2014/main" id="{FF799F2A-1373-45D3-BDF5-91A28CBFD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596" y="3503545"/>
              <a:ext cx="1739317" cy="173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43C78B4-6F1D-402A-AAE9-19C555261BA7}"/>
                </a:ext>
              </a:extLst>
            </p:cNvPr>
            <p:cNvSpPr txBox="1"/>
            <p:nvPr/>
          </p:nvSpPr>
          <p:spPr>
            <a:xfrm>
              <a:off x="6333970" y="5355688"/>
              <a:ext cx="935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即時性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8C64E-3114-4278-8855-5AA0FE39EB92}"/>
              </a:ext>
            </a:extLst>
          </p:cNvPr>
          <p:cNvGrpSpPr/>
          <p:nvPr/>
        </p:nvGrpSpPr>
        <p:grpSpPr>
          <a:xfrm>
            <a:off x="7596601" y="2950767"/>
            <a:ext cx="2784446" cy="2969112"/>
            <a:chOff x="8135144" y="2940574"/>
            <a:chExt cx="2784446" cy="2969112"/>
          </a:xfrm>
        </p:grpSpPr>
        <p:pic>
          <p:nvPicPr>
            <p:cNvPr id="1038" name="Picture 14" descr="ãup diagnosis iconãçåçæå°çµæ">
              <a:extLst>
                <a:ext uri="{FF2B5EF4-FFF2-40B4-BE49-F238E27FC236}">
                  <a16:creationId xmlns:a16="http://schemas.microsoft.com/office/drawing/2014/main" id="{75C0CEFB-242A-45C9-A5A6-0F5BDB53C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144" y="2940574"/>
              <a:ext cx="2784446" cy="278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F3007AA-4954-4B87-8389-2A6F25DF2E06}"/>
                </a:ext>
              </a:extLst>
            </p:cNvPr>
            <p:cNvSpPr txBox="1"/>
            <p:nvPr/>
          </p:nvSpPr>
          <p:spPr>
            <a:xfrm>
              <a:off x="8876699" y="554035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提升精準診斷</a:t>
              </a:r>
            </a:p>
          </p:txBody>
        </p:sp>
      </p:grpSp>
      <p:sp>
        <p:nvSpPr>
          <p:cNvPr id="25" name="標題 1">
            <a:extLst>
              <a:ext uri="{FF2B5EF4-FFF2-40B4-BE49-F238E27FC236}">
                <a16:creationId xmlns:a16="http://schemas.microsoft.com/office/drawing/2014/main" id="{B75C6A0C-ECA3-4FED-A917-6464B0A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方案論證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200" b="1" dirty="0"/>
              <a:t>需求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0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010E8-BCF9-4641-B1CF-BA67A508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方案論證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200" b="1" dirty="0"/>
              <a:t>資源評估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2677F23-EC79-4B3B-A74D-72A49D959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27911"/>
              </p:ext>
            </p:extLst>
          </p:nvPr>
        </p:nvGraphicFramePr>
        <p:xfrm>
          <a:off x="4074251" y="721452"/>
          <a:ext cx="7242497" cy="545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73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A841D-724C-430B-BD89-EE9D0462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方案論證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200" b="1" dirty="0"/>
              <a:t>預期結果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02562-6AED-4AAB-9FBF-CBE59F90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能夠準確紀錄到呼吸聲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透過藍芽即時呈現聲音訊號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能對正常與異常呼吸做出即時判斷</a:t>
            </a:r>
          </a:p>
        </p:txBody>
      </p:sp>
    </p:spTree>
    <p:extLst>
      <p:ext uri="{BB962C8B-B14F-4D97-AF65-F5344CB8AC3E}">
        <p14:creationId xmlns:p14="http://schemas.microsoft.com/office/powerpoint/2010/main" val="156324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E048C-9E2B-4226-9882-11E283B2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29" y="1123836"/>
            <a:ext cx="2832288" cy="4601183"/>
          </a:xfrm>
        </p:spPr>
        <p:txBody>
          <a:bodyPr/>
          <a:lstStyle/>
          <a:p>
            <a:pPr algn="ctr"/>
            <a:r>
              <a:rPr lang="zh-TW" altLang="en-US" dirty="0"/>
              <a:t>作品難點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E7BBB-9165-4EB8-AE84-4A40E78D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醫療等級器材與開發板模組差異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訊號處理，實作高準確度分類器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疾病患者臨床實驗</a:t>
            </a:r>
          </a:p>
        </p:txBody>
      </p:sp>
    </p:spTree>
    <p:extLst>
      <p:ext uri="{BB962C8B-B14F-4D97-AF65-F5344CB8AC3E}">
        <p14:creationId xmlns:p14="http://schemas.microsoft.com/office/powerpoint/2010/main" val="81153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E5AFD-2902-4C13-A683-B4015684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4" y="864108"/>
            <a:ext cx="2947482" cy="4601183"/>
          </a:xfrm>
        </p:spPr>
        <p:txBody>
          <a:bodyPr/>
          <a:lstStyle/>
          <a:p>
            <a:pPr algn="ctr"/>
            <a:r>
              <a:rPr lang="zh-TW" altLang="en-US" dirty="0"/>
              <a:t>創新部分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1E2D5-E177-4285-BA2E-F28C5324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相對醫院診斷的耗時且昂貴，利用相對有時間與金錢上優勢的開發板實作來達到監測的效果。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透過蓬勃發展的機器學習，只要有資料就可以做出任何異常狀況的偵測。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嵌入式裝置對於呼吸道疾病醫療的開發。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24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E9E65-CC14-4018-A0BC-BE495197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系統結構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DFC0F8F3-2600-4062-A25A-7798C0874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318" y="5535431"/>
            <a:ext cx="1251670" cy="125167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Picture 6" descr="Picture 6">
            <a:extLst>
              <a:ext uri="{FF2B5EF4-FFF2-40B4-BE49-F238E27FC236}">
                <a16:creationId xmlns:a16="http://schemas.microsoft.com/office/drawing/2014/main" id="{E1B8FA3D-B60F-4B47-9656-6C20749A3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1443" y="672086"/>
            <a:ext cx="1524001" cy="15240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Picture 8" descr="Picture 8">
            <a:extLst>
              <a:ext uri="{FF2B5EF4-FFF2-40B4-BE49-F238E27FC236}">
                <a16:creationId xmlns:a16="http://schemas.microsoft.com/office/drawing/2014/main" id="{F819DA09-E26A-4CB7-89C0-DFC10DA77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41251" y="372041"/>
            <a:ext cx="1779989" cy="133604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8" name="群組 13">
            <a:extLst>
              <a:ext uri="{FF2B5EF4-FFF2-40B4-BE49-F238E27FC236}">
                <a16:creationId xmlns:a16="http://schemas.microsoft.com/office/drawing/2014/main" id="{CCF00292-57F9-420B-92CE-87927FD4FB4E}"/>
              </a:ext>
            </a:extLst>
          </p:cNvPr>
          <p:cNvGrpSpPr/>
          <p:nvPr/>
        </p:nvGrpSpPr>
        <p:grpSpPr>
          <a:xfrm>
            <a:off x="4864674" y="3087123"/>
            <a:ext cx="2138739" cy="1922912"/>
            <a:chOff x="0" y="0"/>
            <a:chExt cx="2138738" cy="1922910"/>
          </a:xfrm>
        </p:grpSpPr>
        <p:pic>
          <p:nvPicPr>
            <p:cNvPr id="30" name="Picture 10" descr="Picture 10">
              <a:extLst>
                <a:ext uri="{FF2B5EF4-FFF2-40B4-BE49-F238E27FC236}">
                  <a16:creationId xmlns:a16="http://schemas.microsoft.com/office/drawing/2014/main" id="{7AABE6D5-302C-426F-A306-0ACE1578F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93082"/>
              <a:ext cx="2138739" cy="152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" name="文字方塊 15">
              <a:extLst>
                <a:ext uri="{FF2B5EF4-FFF2-40B4-BE49-F238E27FC236}">
                  <a16:creationId xmlns:a16="http://schemas.microsoft.com/office/drawing/2014/main" id="{118A800C-620D-4FF9-97E7-40330534DE23}"/>
                </a:ext>
              </a:extLst>
            </p:cNvPr>
            <p:cNvSpPr txBox="1"/>
            <p:nvPr/>
          </p:nvSpPr>
          <p:spPr>
            <a:xfrm>
              <a:off x="107887" y="-1"/>
              <a:ext cx="199399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ARC EM Starter Kit</a:t>
              </a:r>
            </a:p>
          </p:txBody>
        </p:sp>
      </p:grpSp>
      <p:pic>
        <p:nvPicPr>
          <p:cNvPr id="9" name="Picture 14" descr="Picture 14">
            <a:extLst>
              <a:ext uri="{FF2B5EF4-FFF2-40B4-BE49-F238E27FC236}">
                <a16:creationId xmlns:a16="http://schemas.microsoft.com/office/drawing/2014/main" id="{40101108-6F4B-46DF-9EFD-C8D73EB8E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50775" y="857819"/>
            <a:ext cx="1433086" cy="14330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0" name="群組 10">
            <a:extLst>
              <a:ext uri="{FF2B5EF4-FFF2-40B4-BE49-F238E27FC236}">
                <a16:creationId xmlns:a16="http://schemas.microsoft.com/office/drawing/2014/main" id="{54F7A6D4-3E87-4AB9-9F69-696A9464181C}"/>
              </a:ext>
            </a:extLst>
          </p:cNvPr>
          <p:cNvGrpSpPr/>
          <p:nvPr/>
        </p:nvGrpSpPr>
        <p:grpSpPr>
          <a:xfrm>
            <a:off x="5137153" y="2169407"/>
            <a:ext cx="1028291" cy="833922"/>
            <a:chOff x="0" y="0"/>
            <a:chExt cx="1028290" cy="833920"/>
          </a:xfrm>
        </p:grpSpPr>
        <p:sp>
          <p:nvSpPr>
            <p:cNvPr id="28" name="上-下雙向箭號 8">
              <a:extLst>
                <a:ext uri="{FF2B5EF4-FFF2-40B4-BE49-F238E27FC236}">
                  <a16:creationId xmlns:a16="http://schemas.microsoft.com/office/drawing/2014/main" id="{A0C3E2FF-F5DE-4C08-B16F-A158FF23D742}"/>
                </a:ext>
              </a:extLst>
            </p:cNvPr>
            <p:cNvSpPr/>
            <p:nvPr/>
          </p:nvSpPr>
          <p:spPr>
            <a:xfrm>
              <a:off x="0" y="0"/>
              <a:ext cx="438439" cy="83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78"/>
                  </a:moveTo>
                  <a:lnTo>
                    <a:pt x="10800" y="0"/>
                  </a:lnTo>
                  <a:lnTo>
                    <a:pt x="21600" y="5678"/>
                  </a:lnTo>
                  <a:lnTo>
                    <a:pt x="16200" y="5678"/>
                  </a:lnTo>
                  <a:lnTo>
                    <a:pt x="16200" y="15922"/>
                  </a:lnTo>
                  <a:lnTo>
                    <a:pt x="21600" y="15922"/>
                  </a:lnTo>
                  <a:lnTo>
                    <a:pt x="10800" y="21600"/>
                  </a:lnTo>
                  <a:lnTo>
                    <a:pt x="0" y="15922"/>
                  </a:lnTo>
                  <a:lnTo>
                    <a:pt x="5400" y="15922"/>
                  </a:lnTo>
                  <a:lnTo>
                    <a:pt x="5400" y="5678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effectLst>
                    <a:outerShdw blurRad="38100" dist="19050" dir="2700000" rotWithShape="0">
                      <a:srgbClr val="000000">
                        <a:alpha val="4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文字方塊 9">
              <a:extLst>
                <a:ext uri="{FF2B5EF4-FFF2-40B4-BE49-F238E27FC236}">
                  <a16:creationId xmlns:a16="http://schemas.microsoft.com/office/drawing/2014/main" id="{EDD6811E-4BB5-4F56-8D30-C9B3EA2F4D6B}"/>
                </a:ext>
              </a:extLst>
            </p:cNvPr>
            <p:cNvSpPr txBox="1"/>
            <p:nvPr/>
          </p:nvSpPr>
          <p:spPr>
            <a:xfrm>
              <a:off x="421984" y="223907"/>
              <a:ext cx="60630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i2c</a:t>
              </a:r>
            </a:p>
          </p:txBody>
        </p:sp>
      </p:grpSp>
      <p:grpSp>
        <p:nvGrpSpPr>
          <p:cNvPr id="11" name="群組 20">
            <a:extLst>
              <a:ext uri="{FF2B5EF4-FFF2-40B4-BE49-F238E27FC236}">
                <a16:creationId xmlns:a16="http://schemas.microsoft.com/office/drawing/2014/main" id="{A4E97DA9-956A-40BF-86A3-0ACA57FD2031}"/>
              </a:ext>
            </a:extLst>
          </p:cNvPr>
          <p:cNvGrpSpPr/>
          <p:nvPr/>
        </p:nvGrpSpPr>
        <p:grpSpPr>
          <a:xfrm>
            <a:off x="6286897" y="2191066"/>
            <a:ext cx="1028291" cy="833922"/>
            <a:chOff x="0" y="0"/>
            <a:chExt cx="1028290" cy="833920"/>
          </a:xfrm>
        </p:grpSpPr>
        <p:sp>
          <p:nvSpPr>
            <p:cNvPr id="26" name="上-下雙向箭號 21">
              <a:extLst>
                <a:ext uri="{FF2B5EF4-FFF2-40B4-BE49-F238E27FC236}">
                  <a16:creationId xmlns:a16="http://schemas.microsoft.com/office/drawing/2014/main" id="{F2F80802-89CF-4BB3-B755-98568E437759}"/>
                </a:ext>
              </a:extLst>
            </p:cNvPr>
            <p:cNvSpPr/>
            <p:nvPr/>
          </p:nvSpPr>
          <p:spPr>
            <a:xfrm>
              <a:off x="0" y="0"/>
              <a:ext cx="438439" cy="83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78"/>
                  </a:moveTo>
                  <a:lnTo>
                    <a:pt x="10800" y="0"/>
                  </a:lnTo>
                  <a:lnTo>
                    <a:pt x="21600" y="5678"/>
                  </a:lnTo>
                  <a:lnTo>
                    <a:pt x="16200" y="5678"/>
                  </a:lnTo>
                  <a:lnTo>
                    <a:pt x="16200" y="15922"/>
                  </a:lnTo>
                  <a:lnTo>
                    <a:pt x="21600" y="15922"/>
                  </a:lnTo>
                  <a:lnTo>
                    <a:pt x="10800" y="21600"/>
                  </a:lnTo>
                  <a:lnTo>
                    <a:pt x="0" y="15922"/>
                  </a:lnTo>
                  <a:lnTo>
                    <a:pt x="5400" y="15922"/>
                  </a:lnTo>
                  <a:lnTo>
                    <a:pt x="5400" y="5678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effectLst>
                    <a:outerShdw blurRad="38100" dist="19050" dir="2700000" rotWithShape="0">
                      <a:srgbClr val="000000">
                        <a:alpha val="4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文字方塊 22">
              <a:extLst>
                <a:ext uri="{FF2B5EF4-FFF2-40B4-BE49-F238E27FC236}">
                  <a16:creationId xmlns:a16="http://schemas.microsoft.com/office/drawing/2014/main" id="{78CCAD42-7A8B-46C3-BDE9-47BCFAA8D84C}"/>
                </a:ext>
              </a:extLst>
            </p:cNvPr>
            <p:cNvSpPr txBox="1"/>
            <p:nvPr/>
          </p:nvSpPr>
          <p:spPr>
            <a:xfrm>
              <a:off x="421984" y="223907"/>
              <a:ext cx="60630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/>
                <a:t>i2c</a:t>
              </a:r>
            </a:p>
          </p:txBody>
        </p:sp>
      </p:grpSp>
      <p:grpSp>
        <p:nvGrpSpPr>
          <p:cNvPr id="12" name="群組 23">
            <a:extLst>
              <a:ext uri="{FF2B5EF4-FFF2-40B4-BE49-F238E27FC236}">
                <a16:creationId xmlns:a16="http://schemas.microsoft.com/office/drawing/2014/main" id="{34A1399B-32FD-45E9-AC64-9BF99CFC1C46}"/>
              </a:ext>
            </a:extLst>
          </p:cNvPr>
          <p:cNvGrpSpPr/>
          <p:nvPr/>
        </p:nvGrpSpPr>
        <p:grpSpPr>
          <a:xfrm rot="16200000">
            <a:off x="4447624" y="4570659"/>
            <a:ext cx="833923" cy="1038994"/>
            <a:chOff x="0" y="-215952"/>
            <a:chExt cx="833922" cy="1038993"/>
          </a:xfrm>
        </p:grpSpPr>
        <p:sp>
          <p:nvSpPr>
            <p:cNvPr id="24" name="上-下雙向箭號 24">
              <a:extLst>
                <a:ext uri="{FF2B5EF4-FFF2-40B4-BE49-F238E27FC236}">
                  <a16:creationId xmlns:a16="http://schemas.microsoft.com/office/drawing/2014/main" id="{DE9698B5-4815-4F34-B99A-4F34F3A63075}"/>
                </a:ext>
              </a:extLst>
            </p:cNvPr>
            <p:cNvSpPr/>
            <p:nvPr/>
          </p:nvSpPr>
          <p:spPr>
            <a:xfrm rot="16200000">
              <a:off x="197741" y="186861"/>
              <a:ext cx="438439" cy="83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78"/>
                  </a:moveTo>
                  <a:lnTo>
                    <a:pt x="10800" y="0"/>
                  </a:lnTo>
                  <a:lnTo>
                    <a:pt x="21600" y="5678"/>
                  </a:lnTo>
                  <a:lnTo>
                    <a:pt x="16200" y="5678"/>
                  </a:lnTo>
                  <a:lnTo>
                    <a:pt x="16200" y="15922"/>
                  </a:lnTo>
                  <a:lnTo>
                    <a:pt x="21600" y="15922"/>
                  </a:lnTo>
                  <a:lnTo>
                    <a:pt x="10800" y="21600"/>
                  </a:lnTo>
                  <a:lnTo>
                    <a:pt x="0" y="15922"/>
                  </a:lnTo>
                  <a:lnTo>
                    <a:pt x="5400" y="15922"/>
                  </a:lnTo>
                  <a:lnTo>
                    <a:pt x="5400" y="5678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effectLst>
                    <a:outerShdw blurRad="38100" dist="19050" dir="2700000" rotWithShape="0">
                      <a:srgbClr val="000000">
                        <a:alpha val="4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文字方塊 25">
              <a:extLst>
                <a:ext uri="{FF2B5EF4-FFF2-40B4-BE49-F238E27FC236}">
                  <a16:creationId xmlns:a16="http://schemas.microsoft.com/office/drawing/2014/main" id="{344E9AEE-61EC-44D7-A82D-733145CA0C88}"/>
                </a:ext>
              </a:extLst>
            </p:cNvPr>
            <p:cNvSpPr txBox="1"/>
            <p:nvPr/>
          </p:nvSpPr>
          <p:spPr>
            <a:xfrm rot="5400000">
              <a:off x="82977" y="0"/>
              <a:ext cx="790043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/>
                <a:t>UART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355E59F-9B2A-4F98-A7C7-96E800819DFA}"/>
              </a:ext>
            </a:extLst>
          </p:cNvPr>
          <p:cNvGrpSpPr/>
          <p:nvPr/>
        </p:nvGrpSpPr>
        <p:grpSpPr>
          <a:xfrm>
            <a:off x="7625259" y="842898"/>
            <a:ext cx="930150" cy="1075475"/>
            <a:chOff x="0" y="0"/>
            <a:chExt cx="930149" cy="1075474"/>
          </a:xfrm>
        </p:grpSpPr>
        <p:sp>
          <p:nvSpPr>
            <p:cNvPr id="22" name="文字方塊 31">
              <a:extLst>
                <a:ext uri="{FF2B5EF4-FFF2-40B4-BE49-F238E27FC236}">
                  <a16:creationId xmlns:a16="http://schemas.microsoft.com/office/drawing/2014/main" id="{D72B1E90-A4A6-4CD1-9DE8-C0526CAC297D}"/>
                </a:ext>
              </a:extLst>
            </p:cNvPr>
            <p:cNvSpPr txBox="1"/>
            <p:nvPr/>
          </p:nvSpPr>
          <p:spPr>
            <a:xfrm>
              <a:off x="-1" y="-1"/>
              <a:ext cx="930151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Analog input</a:t>
              </a:r>
            </a:p>
          </p:txBody>
        </p:sp>
        <p:sp>
          <p:nvSpPr>
            <p:cNvPr id="23" name="向右箭號 11">
              <a:extLst>
                <a:ext uri="{FF2B5EF4-FFF2-40B4-BE49-F238E27FC236}">
                  <a16:creationId xmlns:a16="http://schemas.microsoft.com/office/drawing/2014/main" id="{2637F567-D8BB-4A7D-8720-9DE3963604B7}"/>
                </a:ext>
              </a:extLst>
            </p:cNvPr>
            <p:cNvSpPr/>
            <p:nvPr/>
          </p:nvSpPr>
          <p:spPr>
            <a:xfrm rot="10800000">
              <a:off x="17202" y="580225"/>
              <a:ext cx="746401" cy="4952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4" name="Picture 16" descr="Picture 16">
            <a:extLst>
              <a:ext uri="{FF2B5EF4-FFF2-40B4-BE49-F238E27FC236}">
                <a16:creationId xmlns:a16="http://schemas.microsoft.com/office/drawing/2014/main" id="{2839EFAB-B32E-4D21-8A93-568E0EC550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00210" y="3531165"/>
            <a:ext cx="1489506" cy="115971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5" name="群組 40">
            <a:extLst>
              <a:ext uri="{FF2B5EF4-FFF2-40B4-BE49-F238E27FC236}">
                <a16:creationId xmlns:a16="http://schemas.microsoft.com/office/drawing/2014/main" id="{FF6EFAF2-027C-4AD3-95FD-317F78AE0F82}"/>
              </a:ext>
            </a:extLst>
          </p:cNvPr>
          <p:cNvGrpSpPr/>
          <p:nvPr/>
        </p:nvGrpSpPr>
        <p:grpSpPr>
          <a:xfrm>
            <a:off x="7684852" y="3546084"/>
            <a:ext cx="833922" cy="805355"/>
            <a:chOff x="0" y="0"/>
            <a:chExt cx="833920" cy="805354"/>
          </a:xfrm>
        </p:grpSpPr>
        <p:sp>
          <p:nvSpPr>
            <p:cNvPr id="20" name="上-下雙向箭號 41">
              <a:extLst>
                <a:ext uri="{FF2B5EF4-FFF2-40B4-BE49-F238E27FC236}">
                  <a16:creationId xmlns:a16="http://schemas.microsoft.com/office/drawing/2014/main" id="{7B365DED-4C17-404B-ADCF-C48F5E60CE81}"/>
                </a:ext>
              </a:extLst>
            </p:cNvPr>
            <p:cNvSpPr/>
            <p:nvPr/>
          </p:nvSpPr>
          <p:spPr>
            <a:xfrm rot="16200000">
              <a:off x="197741" y="169174"/>
              <a:ext cx="438439" cy="83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78"/>
                  </a:moveTo>
                  <a:lnTo>
                    <a:pt x="10800" y="0"/>
                  </a:lnTo>
                  <a:lnTo>
                    <a:pt x="21600" y="5678"/>
                  </a:lnTo>
                  <a:lnTo>
                    <a:pt x="16200" y="5678"/>
                  </a:lnTo>
                  <a:lnTo>
                    <a:pt x="16200" y="15922"/>
                  </a:lnTo>
                  <a:lnTo>
                    <a:pt x="21600" y="15922"/>
                  </a:lnTo>
                  <a:lnTo>
                    <a:pt x="10800" y="21600"/>
                  </a:lnTo>
                  <a:lnTo>
                    <a:pt x="0" y="15922"/>
                  </a:lnTo>
                  <a:lnTo>
                    <a:pt x="5400" y="15922"/>
                  </a:lnTo>
                  <a:lnTo>
                    <a:pt x="5400" y="5678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effectLst>
                    <a:outerShdw blurRad="38100" dist="19050" dir="2700000" rotWithShape="0">
                      <a:srgbClr val="000000">
                        <a:alpha val="4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21" name="文字方塊 42">
              <a:extLst>
                <a:ext uri="{FF2B5EF4-FFF2-40B4-BE49-F238E27FC236}">
                  <a16:creationId xmlns:a16="http://schemas.microsoft.com/office/drawing/2014/main" id="{0F026173-B21C-4C8B-81A0-B4D6366BD2ED}"/>
                </a:ext>
              </a:extLst>
            </p:cNvPr>
            <p:cNvSpPr txBox="1"/>
            <p:nvPr/>
          </p:nvSpPr>
          <p:spPr>
            <a:xfrm>
              <a:off x="113806" y="0"/>
              <a:ext cx="606306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i2c</a:t>
              </a:r>
            </a:p>
          </p:txBody>
        </p:sp>
      </p:grpSp>
      <p:pic>
        <p:nvPicPr>
          <p:cNvPr id="16" name="Picture 2" descr="ãads1256ãçåçæå°çµæ">
            <a:extLst>
              <a:ext uri="{FF2B5EF4-FFF2-40B4-BE49-F238E27FC236}">
                <a16:creationId xmlns:a16="http://schemas.microsoft.com/office/drawing/2014/main" id="{1DA6EF3B-B12A-45CD-8997-AE46966F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38" y="2056383"/>
            <a:ext cx="1465621" cy="146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img.alicdn.com/imgextra/i1/740676578/TB2z6KgeXXXXXcZXXXXXXXXXXXX_!!740676578.jpg">
            <a:extLst>
              <a:ext uri="{FF2B5EF4-FFF2-40B4-BE49-F238E27FC236}">
                <a16:creationId xmlns:a16="http://schemas.microsoft.com/office/drawing/2014/main" id="{C053B98F-EABA-482F-A9ED-98F306325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292" y="1859994"/>
            <a:ext cx="1779989" cy="140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FC626C27-57DE-4EF7-9889-5BBF1EA6C655}"/>
              </a:ext>
            </a:extLst>
          </p:cNvPr>
          <p:cNvSpPr/>
          <p:nvPr/>
        </p:nvSpPr>
        <p:spPr>
          <a:xfrm rot="8418218">
            <a:off x="6983557" y="3155737"/>
            <a:ext cx="1165852" cy="497149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A6AEDBA3-2C60-4682-B695-BBF921318E46}"/>
              </a:ext>
            </a:extLst>
          </p:cNvPr>
          <p:cNvSpPr/>
          <p:nvPr/>
        </p:nvSpPr>
        <p:spPr>
          <a:xfrm rot="10800000">
            <a:off x="9544963" y="2115458"/>
            <a:ext cx="795242" cy="497149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28" name="Picture 4" descr="ç¸éåç">
            <a:extLst>
              <a:ext uri="{FF2B5EF4-FFF2-40B4-BE49-F238E27FC236}">
                <a16:creationId xmlns:a16="http://schemas.microsoft.com/office/drawing/2014/main" id="{28B594A1-8283-4D2E-8581-6128F964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76" y="4690877"/>
            <a:ext cx="2120187" cy="21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上-下雙向箭號 41">
            <a:extLst>
              <a:ext uri="{FF2B5EF4-FFF2-40B4-BE49-F238E27FC236}">
                <a16:creationId xmlns:a16="http://schemas.microsoft.com/office/drawing/2014/main" id="{C49484A5-6494-4139-ACEA-EE39458EED50}"/>
              </a:ext>
            </a:extLst>
          </p:cNvPr>
          <p:cNvSpPr/>
          <p:nvPr/>
        </p:nvSpPr>
        <p:spPr>
          <a:xfrm rot="16200000">
            <a:off x="6073843" y="5657971"/>
            <a:ext cx="438440" cy="83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678"/>
                </a:moveTo>
                <a:lnTo>
                  <a:pt x="10800" y="0"/>
                </a:lnTo>
                <a:lnTo>
                  <a:pt x="21600" y="5678"/>
                </a:lnTo>
                <a:lnTo>
                  <a:pt x="16200" y="5678"/>
                </a:lnTo>
                <a:lnTo>
                  <a:pt x="16200" y="15922"/>
                </a:lnTo>
                <a:lnTo>
                  <a:pt x="21600" y="15922"/>
                </a:lnTo>
                <a:lnTo>
                  <a:pt x="10800" y="21600"/>
                </a:lnTo>
                <a:lnTo>
                  <a:pt x="0" y="15922"/>
                </a:lnTo>
                <a:lnTo>
                  <a:pt x="5400" y="15922"/>
                </a:lnTo>
                <a:lnTo>
                  <a:pt x="5400" y="5678"/>
                </a:ln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3A5E8A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89D81D-5D43-479E-8C41-483D036D5DFE}"/>
              </a:ext>
            </a:extLst>
          </p:cNvPr>
          <p:cNvSpPr txBox="1"/>
          <p:nvPr/>
        </p:nvSpPr>
        <p:spPr>
          <a:xfrm>
            <a:off x="6033490" y="553543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7E39F0-9DB6-45CE-A370-E75AEC4323CB}"/>
              </a:ext>
            </a:extLst>
          </p:cNvPr>
          <p:cNvSpPr txBox="1"/>
          <p:nvPr/>
        </p:nvSpPr>
        <p:spPr>
          <a:xfrm>
            <a:off x="8117809" y="219071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spi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764193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3105</TotalTime>
  <Words>844</Words>
  <Application>Microsoft Office PowerPoint</Application>
  <PresentationFormat>寬螢幕</PresentationFormat>
  <Paragraphs>188</Paragraphs>
  <Slides>19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Corbel</vt:lpstr>
      <vt:lpstr>Times New Roman</vt:lpstr>
      <vt:lpstr>Wingdings 2</vt:lpstr>
      <vt:lpstr>框架</vt:lpstr>
      <vt:lpstr>2019 Synopsys ARC AIoT Design Contest  Final Contest</vt:lpstr>
      <vt:lpstr>簡介</vt:lpstr>
      <vt:lpstr>大綱</vt:lpstr>
      <vt:lpstr>方案論證  需求 </vt:lpstr>
      <vt:lpstr>方案論證  資源評估 </vt:lpstr>
      <vt:lpstr>方案論證  預期結果 </vt:lpstr>
      <vt:lpstr>作品難點 </vt:lpstr>
      <vt:lpstr>創新部分</vt:lpstr>
      <vt:lpstr>系統結構 </vt:lpstr>
      <vt:lpstr>硬體實現 </vt:lpstr>
      <vt:lpstr>軟體設計 </vt:lpstr>
      <vt:lpstr>實現依據</vt:lpstr>
      <vt:lpstr>信號採集</vt:lpstr>
      <vt:lpstr>軟體實現  流程  </vt:lpstr>
      <vt:lpstr>軟體實現  分類與資料處理</vt:lpstr>
      <vt:lpstr>分析</vt:lpstr>
      <vt:lpstr>model建立</vt:lpstr>
      <vt:lpstr>系統測試</vt:lpstr>
      <vt:lpstr>總結展望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Synopsys ARC AIoT Design Contest  Final Contest</dc:title>
  <dc:creator>Ryan</dc:creator>
  <cp:lastModifiedBy>彥璋 吳</cp:lastModifiedBy>
  <cp:revision>87</cp:revision>
  <dcterms:created xsi:type="dcterms:W3CDTF">2019-08-19T13:01:29Z</dcterms:created>
  <dcterms:modified xsi:type="dcterms:W3CDTF">2019-08-27T04:33:44Z</dcterms:modified>
</cp:coreProperties>
</file>