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5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31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1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32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06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12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0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8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C9645F-5E1E-413C-A36C-1C3A1942DBF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A36771-9842-4E07-BE3B-99CC3BC9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9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/B_tes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Data Mining Cup 2013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March 25, 2013</a:t>
            </a:r>
          </a:p>
          <a:p>
            <a:r>
              <a:rPr lang="en-CA" dirty="0" smtClean="0"/>
              <a:t>Darrell </a:t>
            </a:r>
            <a:r>
              <a:rPr lang="en-CA" dirty="0" err="1" smtClean="0"/>
              <a:t>Aucoin</a:t>
            </a:r>
            <a:r>
              <a:rPr lang="en-CA" dirty="0" smtClean="0"/>
              <a:t>, William Chong, </a:t>
            </a:r>
            <a:r>
              <a:rPr lang="en-US" dirty="0"/>
              <a:t>André </a:t>
            </a:r>
            <a:r>
              <a:rPr lang="en-US" dirty="0" smtClean="0"/>
              <a:t>Haynes, David 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1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Known Problems Predicting Credit Card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Skewed </a:t>
            </a:r>
            <a:r>
              <a:rPr lang="en-CA" dirty="0" smtClean="0"/>
              <a:t>distribution: only a small percentage of transactions are fraudulent</a:t>
            </a:r>
            <a:endParaRPr lang="en-CA" dirty="0" smtClean="0"/>
          </a:p>
          <a:p>
            <a:r>
              <a:rPr lang="en-CA" dirty="0" smtClean="0"/>
              <a:t>Overlapping </a:t>
            </a:r>
            <a:r>
              <a:rPr lang="en-CA" dirty="0" smtClean="0"/>
              <a:t>data: sometimes no differences between fraudulent and legitimate</a:t>
            </a:r>
            <a:r>
              <a:rPr lang="en-CA" dirty="0" smtClean="0"/>
              <a:t> </a:t>
            </a:r>
            <a:r>
              <a:rPr lang="en-CA" dirty="0" smtClean="0"/>
              <a:t>transactions</a:t>
            </a:r>
          </a:p>
          <a:p>
            <a:r>
              <a:rPr lang="en-CA" dirty="0" smtClean="0"/>
              <a:t>Cost: minimizing prediction error vs. minimizing cost may be very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 Method: 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Advantages</a:t>
            </a:r>
          </a:p>
          <a:p>
            <a:pPr lvl="1"/>
            <a:r>
              <a:rPr lang="en-CA" dirty="0" smtClean="0"/>
              <a:t>Easy to convey to non-technical people – only a basic understanding of Bayes Theorem</a:t>
            </a:r>
          </a:p>
          <a:p>
            <a:pPr lvl="1"/>
            <a:r>
              <a:rPr lang="en-CA" dirty="0" smtClean="0"/>
              <a:t>Small amount of training data required. </a:t>
            </a:r>
            <a:r>
              <a:rPr lang="en-CA" dirty="0"/>
              <a:t> </a:t>
            </a:r>
            <a:r>
              <a:rPr lang="en-CA" dirty="0" smtClean="0"/>
              <a:t>This handles the skewed distribution problem</a:t>
            </a:r>
          </a:p>
          <a:p>
            <a:r>
              <a:rPr lang="en-CA" dirty="0" smtClean="0"/>
              <a:t>Assumption</a:t>
            </a:r>
          </a:p>
          <a:p>
            <a:pPr lvl="1"/>
            <a:r>
              <a:rPr lang="en-CA" dirty="0" smtClean="0"/>
              <a:t>Presence or absence of a feature is </a:t>
            </a:r>
            <a:r>
              <a:rPr lang="en-CA" u="sng" dirty="0" smtClean="0"/>
              <a:t>unrelated</a:t>
            </a:r>
            <a:r>
              <a:rPr lang="en-CA" dirty="0"/>
              <a:t> </a:t>
            </a:r>
            <a:r>
              <a:rPr lang="en-CA" dirty="0" smtClean="0"/>
              <a:t>to the presence or absence of any 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1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Handling the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27 groups (e.g. weekend authorization, purchase at discount store, …)</a:t>
            </a:r>
          </a:p>
          <a:p>
            <a:r>
              <a:rPr lang="en-CA" dirty="0" smtClean="0"/>
              <a:t>Lots of overlap between.  For example: an authorization could be divisible by 20 (even dollar), made outside the US (</a:t>
            </a:r>
            <a:r>
              <a:rPr lang="en-CA" dirty="0" err="1" smtClean="0"/>
              <a:t>intl</a:t>
            </a:r>
            <a:r>
              <a:rPr lang="en-CA" dirty="0" smtClean="0"/>
              <a:t>), and at an auto store (auto)</a:t>
            </a:r>
          </a:p>
          <a:p>
            <a:pPr lvl="1"/>
            <a:r>
              <a:rPr lang="en-CA" dirty="0" smtClean="0"/>
              <a:t>In fact most authorizations are a part of multiple groups</a:t>
            </a:r>
          </a:p>
          <a:p>
            <a:pPr lvl="1"/>
            <a:r>
              <a:rPr lang="en-CA" dirty="0" smtClean="0"/>
              <a:t>Max number of groups for one authorization is 14!</a:t>
            </a:r>
          </a:p>
          <a:p>
            <a:r>
              <a:rPr lang="en-CA" dirty="0" smtClean="0"/>
              <a:t>Need to classify groups into </a:t>
            </a:r>
            <a:r>
              <a:rPr lang="en-CA" u="sng" dirty="0" smtClean="0"/>
              <a:t>mutually exclusive </a:t>
            </a:r>
            <a:r>
              <a:rPr lang="en-CA" dirty="0" smtClean="0"/>
              <a:t>categories (</a:t>
            </a:r>
            <a:r>
              <a:rPr lang="en-CA" dirty="0" err="1" smtClean="0"/>
              <a:t>metagroups</a:t>
            </a:r>
            <a:r>
              <a:rPr lang="en-CA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6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Handling the Assumption (</a:t>
            </a:r>
            <a:r>
              <a:rPr lang="en-CA" dirty="0" err="1" smtClean="0"/>
              <a:t>con’t</a:t>
            </a:r>
            <a:r>
              <a:rPr lang="en-CA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Methodology to create the </a:t>
            </a:r>
            <a:r>
              <a:rPr lang="en-CA" dirty="0" err="1" smtClean="0"/>
              <a:t>metagroups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Categorize similar groups together using “subject matter intuition”</a:t>
            </a:r>
          </a:p>
          <a:p>
            <a:pPr lvl="1"/>
            <a:r>
              <a:rPr lang="en-CA" dirty="0" smtClean="0"/>
              <a:t>Remove redundant variables using more subject matter intuition as well as Principal Component Analysis (PCA)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MetaGroup</a:t>
            </a:r>
            <a:r>
              <a:rPr lang="en-CA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5235667" cy="312420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Metagroup1 : Location</a:t>
            </a:r>
          </a:p>
          <a:p>
            <a:pPr lvl="1"/>
            <a:r>
              <a:rPr lang="en-CA" dirty="0" smtClean="0"/>
              <a:t>Binary indicator if outside USA</a:t>
            </a:r>
          </a:p>
          <a:p>
            <a:r>
              <a:rPr lang="en-CA" dirty="0" smtClean="0"/>
              <a:t>Metagroup2: POS method</a:t>
            </a:r>
          </a:p>
          <a:p>
            <a:pPr lvl="1"/>
            <a:r>
              <a:rPr lang="en-CA" dirty="0" smtClean="0"/>
              <a:t>Internet</a:t>
            </a:r>
          </a:p>
          <a:p>
            <a:pPr lvl="1"/>
            <a:r>
              <a:rPr lang="en-CA" dirty="0" smtClean="0"/>
              <a:t>Swipe</a:t>
            </a:r>
          </a:p>
          <a:p>
            <a:pPr lvl="1"/>
            <a:r>
              <a:rPr lang="en-CA" dirty="0" smtClean="0"/>
              <a:t>Manual</a:t>
            </a:r>
          </a:p>
          <a:p>
            <a:pPr lvl="1"/>
            <a:r>
              <a:rPr lang="en-CA" dirty="0" smtClean="0"/>
              <a:t>Partial magnetic stripe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34257" y="2666999"/>
            <a:ext cx="523566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Metagrop3: Type</a:t>
            </a:r>
          </a:p>
          <a:p>
            <a:pPr lvl="1"/>
            <a:r>
              <a:rPr lang="en-CA" dirty="0" smtClean="0"/>
              <a:t>Auto store</a:t>
            </a:r>
          </a:p>
          <a:p>
            <a:pPr lvl="1"/>
            <a:r>
              <a:rPr lang="en-CA" dirty="0" smtClean="0"/>
              <a:t>Discount store</a:t>
            </a:r>
          </a:p>
          <a:p>
            <a:pPr lvl="1"/>
            <a:r>
              <a:rPr lang="en-CA" dirty="0" err="1" smtClean="0"/>
              <a:t>Fastfood</a:t>
            </a:r>
            <a:r>
              <a:rPr lang="en-CA" dirty="0" smtClean="0"/>
              <a:t> restaurant</a:t>
            </a:r>
          </a:p>
          <a:p>
            <a:pPr lvl="1"/>
            <a:r>
              <a:rPr lang="en-CA" dirty="0" smtClean="0"/>
              <a:t>Gas</a:t>
            </a:r>
          </a:p>
          <a:p>
            <a:pPr lvl="1"/>
            <a:r>
              <a:rPr lang="en-CA" dirty="0" smtClean="0"/>
              <a:t>Cash, wire transfer, foreign currency</a:t>
            </a:r>
          </a:p>
          <a:p>
            <a:pPr lvl="1"/>
            <a:r>
              <a:rPr lang="en-CA" dirty="0" smtClean="0"/>
              <a:t>Travel and entertainment</a:t>
            </a:r>
          </a:p>
        </p:txBody>
      </p:sp>
    </p:spTree>
    <p:extLst>
      <p:ext uri="{BB962C8B-B14F-4D97-AF65-F5344CB8AC3E}">
        <p14:creationId xmlns:p14="http://schemas.microsoft.com/office/powerpoint/2010/main" val="414305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Business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Cost function favours “False Positive Cost”</a:t>
            </a:r>
          </a:p>
          <a:p>
            <a:pPr lvl="1"/>
            <a:r>
              <a:rPr lang="en-CA" dirty="0" smtClean="0"/>
              <a:t>For suspected large ticket items it is economically more efficient to deny transaction and risk loosing business than it is to approve a fraudulent transaction and reimburse</a:t>
            </a:r>
          </a:p>
          <a:p>
            <a:r>
              <a:rPr lang="en-CA" dirty="0" smtClean="0"/>
              <a:t>One thing we lack in our data set is a unique key in order to identify customers.  With it we could: </a:t>
            </a:r>
          </a:p>
          <a:p>
            <a:pPr lvl="1"/>
            <a:r>
              <a:rPr lang="en-CA" dirty="0" smtClean="0"/>
              <a:t>Group transactions by card </a:t>
            </a:r>
            <a:r>
              <a:rPr lang="en-CA" dirty="0" smtClean="0">
                <a:sym typeface="Wingdings" panose="05000000000000000000" pitchFamily="2" charset="2"/>
              </a:rPr>
              <a:t> can build a better model</a:t>
            </a:r>
            <a:endParaRPr lang="en-CA" dirty="0" smtClean="0"/>
          </a:p>
          <a:p>
            <a:pPr lvl="1"/>
            <a:r>
              <a:rPr lang="en-CA" dirty="0" smtClean="0"/>
              <a:t>Model attrition/retention rate </a:t>
            </a:r>
            <a:r>
              <a:rPr lang="en-CA" dirty="0" smtClean="0">
                <a:sym typeface="Wingdings" panose="05000000000000000000" pitchFamily="2" charset="2"/>
              </a:rPr>
              <a:t> give us an understanding if the above mentality is </a:t>
            </a:r>
            <a:r>
              <a:rPr lang="en-CA" u="sng" dirty="0" smtClean="0">
                <a:sym typeface="Wingdings" panose="05000000000000000000" pitchFamily="2" charset="2"/>
              </a:rPr>
              <a:t>economically stable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3669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Long Term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Implement algorithmic adaptability</a:t>
            </a:r>
          </a:p>
          <a:p>
            <a:pPr lvl="1"/>
            <a:r>
              <a:rPr lang="en-CA" dirty="0" smtClean="0"/>
              <a:t>Successful fraud techniques eventually become obsolete</a:t>
            </a:r>
          </a:p>
          <a:p>
            <a:pPr lvl="1"/>
            <a:r>
              <a:rPr lang="en-CA" dirty="0" smtClean="0"/>
              <a:t>“Fraudsters” are trying to stay one step ahead</a:t>
            </a:r>
          </a:p>
          <a:p>
            <a:r>
              <a:rPr lang="en-CA" dirty="0" smtClean="0"/>
              <a:t>Better understanding of  long-term profitability vs. retention/attrition</a:t>
            </a:r>
          </a:p>
          <a:p>
            <a:pPr lvl="1"/>
            <a:r>
              <a:rPr lang="en-CA" dirty="0" smtClean="0"/>
              <a:t>If stopping more fraudulent transactions results in higher retention/attrition rates then we need to calculate if customer acquisition can support this</a:t>
            </a:r>
          </a:p>
          <a:p>
            <a:pPr lvl="1"/>
            <a:r>
              <a:rPr lang="en-CA" dirty="0" smtClean="0">
                <a:hlinkClick r:id="rId2"/>
              </a:rPr>
              <a:t>A/B Testing </a:t>
            </a:r>
            <a:r>
              <a:rPr lang="en-CA" dirty="0" smtClean="0"/>
              <a:t>proposed vs. current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16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177</TotalTime>
  <Words>419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Parallax</vt:lpstr>
      <vt:lpstr>Data Mining Cup 2013 Presentation</vt:lpstr>
      <vt:lpstr>Known Problems Predicting Credit Card Fraud</vt:lpstr>
      <vt:lpstr>Modelling Method: Naïve Bayes Classifier</vt:lpstr>
      <vt:lpstr>Handling the Assumption</vt:lpstr>
      <vt:lpstr>Handling the Assumption (con’t)</vt:lpstr>
      <vt:lpstr>MetaGroup List</vt:lpstr>
      <vt:lpstr>Business Insights</vt:lpstr>
      <vt:lpstr>Long Term Strategy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Chong</dc:creator>
  <cp:lastModifiedBy>William Chong</cp:lastModifiedBy>
  <cp:revision>80</cp:revision>
  <dcterms:created xsi:type="dcterms:W3CDTF">2013-03-24T18:26:10Z</dcterms:created>
  <dcterms:modified xsi:type="dcterms:W3CDTF">2013-03-25T19:02:59Z</dcterms:modified>
</cp:coreProperties>
</file>