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9" r:id="rId3"/>
    <p:sldId id="263" r:id="rId4"/>
    <p:sldId id="262" r:id="rId5"/>
    <p:sldId id="257" r:id="rId6"/>
    <p:sldId id="265" r:id="rId7"/>
    <p:sldId id="266" r:id="rId8"/>
    <p:sldId id="260" r:id="rId9"/>
    <p:sldId id="267" r:id="rId10"/>
    <p:sldId id="268" r:id="rId11"/>
    <p:sldId id="264" r:id="rId12"/>
    <p:sldId id="261" r:id="rId13"/>
  </p:sldIdLst>
  <p:sldSz cx="9144000" cy="5143500" type="screen16x9"/>
  <p:notesSz cx="6858000" cy="9144000"/>
  <p:embeddedFontLst>
    <p:embeddedFont>
      <p:font typeface="Inter SemiBol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algun Gothic" panose="020B0503020000020004" pitchFamily="34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6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826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90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99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80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70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27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5000626" y="1143000"/>
            <a:ext cx="3643200" cy="20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Inter SemiBold"/>
              <a:buNone/>
              <a:defRPr sz="50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628650" y="678656"/>
            <a:ext cx="3643200" cy="3786300"/>
          </a:xfrm>
          <a:prstGeom prst="roundRect">
            <a:avLst>
              <a:gd name="adj" fmla="val 557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4258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628650" y="678656"/>
            <a:ext cx="3643200" cy="3786300"/>
          </a:xfrm>
          <a:prstGeom prst="roundRect">
            <a:avLst>
              <a:gd name="adj" fmla="val 557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사용자 지정 레이아웃">
  <p:cSld name="3_사용자 지정 레이아웃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14363" y="1164431"/>
            <a:ext cx="80796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0" i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12938" y="421133"/>
            <a:ext cx="8009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 SemiBold"/>
              <a:buNone/>
              <a:defRPr sz="3000" b="0">
                <a:solidFill>
                  <a:schemeClr val="accen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 rot="10800000" flipH="1">
            <a:off x="0" y="0"/>
            <a:ext cx="185738" cy="5143500"/>
            <a:chOff x="11944350" y="0"/>
            <a:chExt cx="247650" cy="6858000"/>
          </a:xfrm>
        </p:grpSpPr>
        <p:sp>
          <p:nvSpPr>
            <p:cNvPr id="39" name="Google Shape;39;p6"/>
            <p:cNvSpPr/>
            <p:nvPr/>
          </p:nvSpPr>
          <p:spPr>
            <a:xfrm>
              <a:off x="11944350" y="0"/>
              <a:ext cx="24765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1944350" y="5495929"/>
              <a:ext cx="247650" cy="1362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 SemiBold"/>
              <a:buNone/>
              <a:defRPr sz="3300" b="0" i="0" u="none" strike="noStrike" cap="none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76392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1521620"/>
            <a:ext cx="763929" cy="36219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3815303" y="1219231"/>
            <a:ext cx="4237652" cy="60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Inter SemiBold"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DISTRIMASCOTAPP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APLICACIÓN MOVIL NATIVA</a:t>
            </a:r>
            <a:endParaRPr sz="2400" dirty="0">
              <a:solidFill>
                <a:schemeClr val="accent1"/>
              </a:solidFill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3992848" y="2785688"/>
            <a:ext cx="91209" cy="618790"/>
            <a:chOff x="6774488" y="3421024"/>
            <a:chExt cx="121612" cy="825053"/>
          </a:xfrm>
        </p:grpSpPr>
        <p:sp>
          <p:nvSpPr>
            <p:cNvPr id="57" name="Google Shape;57;p8"/>
            <p:cNvSpPr/>
            <p:nvPr/>
          </p:nvSpPr>
          <p:spPr>
            <a:xfrm>
              <a:off x="6780960" y="3822280"/>
              <a:ext cx="115140" cy="115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6777725" y="4130937"/>
              <a:ext cx="115140" cy="115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6774488" y="3421024"/>
              <a:ext cx="115140" cy="115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30496A8-0FF8-4DF2-9D87-F58B73AC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81" name="Google Shape;56;p1">
            <a:extLst>
              <a:ext uri="{FF2B5EF4-FFF2-40B4-BE49-F238E27FC236}">
                <a16:creationId xmlns:a16="http://schemas.microsoft.com/office/drawing/2014/main" id="{BEACD167-4D07-4CE4-BC2A-A9E872153BBC}"/>
              </a:ext>
            </a:extLst>
          </p:cNvPr>
          <p:cNvSpPr txBox="1"/>
          <p:nvPr/>
        </p:nvSpPr>
        <p:spPr>
          <a:xfrm>
            <a:off x="4171265" y="2672524"/>
            <a:ext cx="4451873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TANIA LORENA PAEZ </a:t>
            </a:r>
            <a:r>
              <a:rPr lang="es-MX" sz="16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RINCÓN </a:t>
            </a:r>
            <a:endParaRPr lang="es-MX" sz="16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dirty="0" smtClea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CAROL DANIELA ZAMORA OROSTEGUI</a:t>
            </a:r>
            <a:endParaRPr lang="es-MX" sz="1600" b="1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WILLIAM ANDRES MORALES BARON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Marcador de posición de imagen 3"/>
          <p:cNvPicPr>
            <a:picLocks noGrp="1" noChangeAspect="1"/>
          </p:cNvPicPr>
          <p:nvPr>
            <p:ph type="pic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7257" r="10934" b="5862"/>
          <a:stretch/>
        </p:blipFill>
        <p:spPr>
          <a:xfrm>
            <a:off x="1724890" y="2171701"/>
            <a:ext cx="1444337" cy="1423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4CE9E9-B6D8-4507-A56F-3C01EA9B0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612938" y="421133"/>
            <a:ext cx="8009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 SemiBold"/>
              <a:buNone/>
            </a:pPr>
            <a:r>
              <a:rPr lang="en-US" dirty="0" smtClean="0"/>
              <a:t>Conclusiones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52" y="110859"/>
            <a:ext cx="918590" cy="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87;p9"/>
          <p:cNvSpPr txBox="1"/>
          <p:nvPr/>
        </p:nvSpPr>
        <p:spPr>
          <a:xfrm>
            <a:off x="1742582" y="1821428"/>
            <a:ext cx="694773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1)Cumplimiento de Requerimientos.</a:t>
            </a:r>
            <a:endParaRPr lang="es-MX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endParaRPr lang="es-MX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2)Optimizacion y Usabilidad.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endParaRPr lang="es-MX" sz="16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3)Rendimieniento y Seguridad.</a:t>
            </a:r>
            <a:endParaRPr lang="es-MX" sz="1600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23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EDC2DEE9-9FF0-474D-8B0E-B1F1AFF20D2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907" r="1907"/>
          <a:stretch>
            <a:fillRect/>
          </a:stretch>
        </p:blipFill>
        <p:spPr>
          <a:xfrm>
            <a:off x="4977114" y="1145894"/>
            <a:ext cx="4074289" cy="3997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A28CC8-4160-48E4-8CD9-4AC09835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6" y="3650366"/>
            <a:ext cx="1388962" cy="1388962"/>
          </a:xfrm>
          <a:prstGeom prst="rect">
            <a:avLst/>
          </a:prstGeom>
        </p:spPr>
      </p:pic>
      <p:sp>
        <p:nvSpPr>
          <p:cNvPr id="100" name="Google Shape;100;p10"/>
          <p:cNvSpPr/>
          <p:nvPr/>
        </p:nvSpPr>
        <p:spPr>
          <a:xfrm>
            <a:off x="0" y="0"/>
            <a:ext cx="9144000" cy="11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p4">
            <a:extLst>
              <a:ext uri="{FF2B5EF4-FFF2-40B4-BE49-F238E27FC236}">
                <a16:creationId xmlns:a16="http://schemas.microsoft.com/office/drawing/2014/main" id="{CC86693B-4CB9-4C7C-8249-82B1ACB58970}"/>
              </a:ext>
            </a:extLst>
          </p:cNvPr>
          <p:cNvSpPr txBox="1"/>
          <p:nvPr/>
        </p:nvSpPr>
        <p:spPr>
          <a:xfrm>
            <a:off x="933438" y="1839587"/>
            <a:ext cx="488223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i="0" u="none" strike="noStrike" cap="none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Link:</a:t>
            </a:r>
            <a:endParaRPr b="1" i="0" u="none" strike="noStrike" cap="none" dirty="0">
              <a:solidFill>
                <a:schemeClr val="bg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</a:t>
            </a:r>
            <a:r>
              <a:rPr lang="es-MX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Cuenta de prueba Login</a:t>
            </a:r>
            <a:r>
              <a:rPr lang="es-MX" b="1" i="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  <a:endParaRPr lang="es-MX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	usuario:	</a:t>
            </a:r>
            <a:r>
              <a:rPr lang="es-MX" u="sng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12345</a:t>
            </a:r>
            <a:endParaRPr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	clave:	</a:t>
            </a:r>
            <a:r>
              <a:rPr lang="es-MX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12345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1;ge9898acd06_0_0">
            <a:extLst>
              <a:ext uri="{FF2B5EF4-FFF2-40B4-BE49-F238E27FC236}">
                <a16:creationId xmlns:a16="http://schemas.microsoft.com/office/drawing/2014/main" id="{BF0F7B74-DE90-4A9A-9C03-D900CCAE7C31}"/>
              </a:ext>
            </a:extLst>
          </p:cNvPr>
          <p:cNvSpPr txBox="1"/>
          <p:nvPr/>
        </p:nvSpPr>
        <p:spPr>
          <a:xfrm>
            <a:off x="145843" y="250806"/>
            <a:ext cx="8564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Link del sistema y Principales Cuentas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83" y="260420"/>
            <a:ext cx="747803" cy="68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407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/>
        </p:nvSpPr>
        <p:spPr>
          <a:xfrm rot="5400000">
            <a:off x="3293250" y="-3293250"/>
            <a:ext cx="255750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DA9425-C77F-4207-8404-85B42D71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24" y="3625762"/>
            <a:ext cx="1388962" cy="1388962"/>
          </a:xfrm>
          <a:prstGeom prst="rect">
            <a:avLst/>
          </a:prstGeom>
        </p:spPr>
      </p:pic>
      <p:sp>
        <p:nvSpPr>
          <p:cNvPr id="158" name="Google Shape;158;p13"/>
          <p:cNvSpPr txBox="1"/>
          <p:nvPr/>
        </p:nvSpPr>
        <p:spPr>
          <a:xfrm>
            <a:off x="1991524" y="4226725"/>
            <a:ext cx="5022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Inter SemiBold"/>
              <a:buNone/>
            </a:pPr>
            <a:r>
              <a:rPr lang="en-US" sz="3200" b="0" dirty="0">
                <a:solidFill>
                  <a:schemeClr val="bg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GRACIAS</a:t>
            </a:r>
            <a:endParaRPr sz="3200" dirty="0">
              <a:solidFill>
                <a:schemeClr val="bg2"/>
              </a:solidFill>
            </a:endParaRPr>
          </a:p>
        </p:txBody>
      </p:sp>
      <p:grpSp>
        <p:nvGrpSpPr>
          <p:cNvPr id="161" name="Google Shape;161;p13"/>
          <p:cNvGrpSpPr/>
          <p:nvPr/>
        </p:nvGrpSpPr>
        <p:grpSpPr>
          <a:xfrm>
            <a:off x="4149284" y="3931129"/>
            <a:ext cx="660236" cy="86355"/>
            <a:chOff x="6780960" y="3822280"/>
            <a:chExt cx="880315" cy="115140"/>
          </a:xfrm>
        </p:grpSpPr>
        <p:sp>
          <p:nvSpPr>
            <p:cNvPr id="162" name="Google Shape;162;p13"/>
            <p:cNvSpPr/>
            <p:nvPr/>
          </p:nvSpPr>
          <p:spPr>
            <a:xfrm>
              <a:off x="6780960" y="3822280"/>
              <a:ext cx="115140" cy="115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7163548" y="3822280"/>
              <a:ext cx="115140" cy="115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546135" y="3822280"/>
              <a:ext cx="115140" cy="115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3" y="2726900"/>
            <a:ext cx="1258683" cy="1148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926" y="2702064"/>
            <a:ext cx="1535654" cy="12643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54" y="2739848"/>
            <a:ext cx="1568067" cy="1169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C1FEC30E-0E3A-470F-A30B-58AA35D7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129" name="Google Shape;129;p11"/>
          <p:cNvSpPr/>
          <p:nvPr/>
        </p:nvSpPr>
        <p:spPr>
          <a:xfrm>
            <a:off x="0" y="0"/>
            <a:ext cx="1314600" cy="3622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 flipH="1">
            <a:off x="2080210" y="279009"/>
            <a:ext cx="630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2"/>
                </a:solidFill>
                <a:latin typeface="Inter SemiBold"/>
                <a:ea typeface="Inter SemiBold"/>
                <a:sym typeface="Inter SemiBold"/>
              </a:rPr>
              <a:t>Planteamiento del problema</a:t>
            </a:r>
            <a:endParaRPr sz="1100" dirty="0"/>
          </a:p>
        </p:txBody>
      </p:sp>
      <p:sp>
        <p:nvSpPr>
          <p:cNvPr id="131" name="Google Shape;131;p11"/>
          <p:cNvSpPr/>
          <p:nvPr/>
        </p:nvSpPr>
        <p:spPr>
          <a:xfrm>
            <a:off x="1024270" y="464604"/>
            <a:ext cx="600000" cy="60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2441064" y="1064604"/>
            <a:ext cx="6008455" cy="311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/>
            <a:r>
              <a:rPr lang="es-MX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La empresa Distrimascotas_w, ubicada en Bogotá, se dedica a la comercialización de juguetes y accesorios para perros y gatos al por mayor, atendiendo a veterinarias y petshops en todo el territorio colombiano. A pesar de su trayectoria en el sector, la empresa enfrenta limitaciones significativas debido a la falta de herramientas tecnológicas que optimicen sus procesos comerciales. Actualmente, no cuenta con un aplicativo móvil que permita automatizar el registro de clientes, exhibir productos organizados por categorías y gestionar de manera eficiente la relación directa entre las ventas y los pedidos realizados por sus clientes.</a:t>
            </a:r>
            <a:endParaRPr lang="es-MX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1"/>
          <p:cNvGrpSpPr/>
          <p:nvPr/>
        </p:nvGrpSpPr>
        <p:grpSpPr>
          <a:xfrm>
            <a:off x="8007514" y="409260"/>
            <a:ext cx="660236" cy="86355"/>
            <a:chOff x="6780960" y="3822280"/>
            <a:chExt cx="880315" cy="115140"/>
          </a:xfrm>
        </p:grpSpPr>
        <p:sp>
          <p:nvSpPr>
            <p:cNvPr id="141" name="Google Shape;141;p11"/>
            <p:cNvSpPr/>
            <p:nvPr/>
          </p:nvSpPr>
          <p:spPr>
            <a:xfrm>
              <a:off x="6780960" y="3822280"/>
              <a:ext cx="115140" cy="115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7163548" y="3822280"/>
              <a:ext cx="115140" cy="1151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7546135" y="3822280"/>
              <a:ext cx="115140" cy="115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11" descr="사람, 실내, 벽, 의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t="31950" b="31950"/>
          <a:stretch/>
        </p:blipFill>
        <p:spPr>
          <a:xfrm>
            <a:off x="0" y="3044141"/>
            <a:ext cx="2080210" cy="2099361"/>
          </a:xfrm>
          <a:prstGeom prst="round1Rect">
            <a:avLst>
              <a:gd name="adj" fmla="val 50000"/>
            </a:avLst>
          </a:prstGeom>
          <a:noFill/>
          <a:ln>
            <a:noFill/>
          </a:ln>
          <a:effectLst>
            <a:outerShdw blurRad="101600" sx="102000" sy="102000" algn="ctr" rotWithShape="0">
              <a:srgbClr val="000000">
                <a:alpha val="9803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9" y="485719"/>
            <a:ext cx="622398" cy="568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86F39EC-A534-4845-A4F2-5C0A7843D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100" name="Google Shape;100;p10"/>
          <p:cNvSpPr/>
          <p:nvPr/>
        </p:nvSpPr>
        <p:spPr>
          <a:xfrm>
            <a:off x="0" y="0"/>
            <a:ext cx="9144000" cy="11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1;ge9898acd06_0_0">
            <a:extLst>
              <a:ext uri="{FF2B5EF4-FFF2-40B4-BE49-F238E27FC236}">
                <a16:creationId xmlns:a16="http://schemas.microsoft.com/office/drawing/2014/main" id="{4E1829B3-2849-43A1-BB35-41EB5753F29E}"/>
              </a:ext>
            </a:extLst>
          </p:cNvPr>
          <p:cNvSpPr txBox="1"/>
          <p:nvPr/>
        </p:nvSpPr>
        <p:spPr>
          <a:xfrm>
            <a:off x="2327935" y="218319"/>
            <a:ext cx="6462775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 Problema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64" y="174980"/>
            <a:ext cx="890664" cy="8128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ángulo 2"/>
          <p:cNvSpPr/>
          <p:nvPr/>
        </p:nvSpPr>
        <p:spPr>
          <a:xfrm>
            <a:off x="1248013" y="2110085"/>
            <a:ext cx="600484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CO" sz="2000" dirty="0"/>
              <a:t>¿Cómo puede Distrimascotas_w desarrollar un </a:t>
            </a:r>
            <a:endParaRPr lang="es-CO" sz="2000" dirty="0" smtClean="0"/>
          </a:p>
          <a:p>
            <a:r>
              <a:rPr lang="es-CO" sz="2000" dirty="0" smtClean="0"/>
              <a:t>aplicativo </a:t>
            </a:r>
            <a:r>
              <a:rPr lang="es-CO" sz="2000" dirty="0"/>
              <a:t>móvil que permita el registro de clientes</a:t>
            </a:r>
            <a:r>
              <a:rPr lang="es-CO" sz="2000" dirty="0" smtClean="0"/>
              <a:t>,</a:t>
            </a:r>
          </a:p>
          <a:p>
            <a:r>
              <a:rPr lang="es-CO" sz="2000" dirty="0" smtClean="0"/>
              <a:t> </a:t>
            </a:r>
            <a:r>
              <a:rPr lang="es-CO" sz="2000" dirty="0"/>
              <a:t>la exhibición de productos y la gestión de ventas </a:t>
            </a:r>
            <a:endParaRPr lang="es-CO" sz="2000" dirty="0" smtClean="0"/>
          </a:p>
          <a:p>
            <a:r>
              <a:rPr lang="es-CO" sz="2000" dirty="0" smtClean="0"/>
              <a:t>y </a:t>
            </a:r>
            <a:r>
              <a:rPr lang="es-CO" sz="2000" dirty="0"/>
              <a:t>pedidos?</a:t>
            </a:r>
          </a:p>
        </p:txBody>
      </p:sp>
    </p:spTree>
    <p:extLst>
      <p:ext uri="{BB962C8B-B14F-4D97-AF65-F5344CB8AC3E}">
        <p14:creationId xmlns:p14="http://schemas.microsoft.com/office/powerpoint/2010/main" val="28525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C2D69DA-E91D-4C43-A34D-4C6346E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100" name="Google Shape;100;p10"/>
          <p:cNvSpPr/>
          <p:nvPr/>
        </p:nvSpPr>
        <p:spPr>
          <a:xfrm>
            <a:off x="0" y="0"/>
            <a:ext cx="9144000" cy="11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0;p7">
            <a:extLst>
              <a:ext uri="{FF2B5EF4-FFF2-40B4-BE49-F238E27FC236}">
                <a16:creationId xmlns:a16="http://schemas.microsoft.com/office/drawing/2014/main" id="{CB7BB09F-FFC8-437C-9398-4E1BC3AF50BB}"/>
              </a:ext>
            </a:extLst>
          </p:cNvPr>
          <p:cNvSpPr txBox="1"/>
          <p:nvPr/>
        </p:nvSpPr>
        <p:spPr>
          <a:xfrm>
            <a:off x="4349881" y="202257"/>
            <a:ext cx="3851966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3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lang="es-MX" sz="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MX" sz="38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eneral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;p7">
            <a:extLst>
              <a:ext uri="{FF2B5EF4-FFF2-40B4-BE49-F238E27FC236}">
                <a16:creationId xmlns:a16="http://schemas.microsoft.com/office/drawing/2014/main" id="{50B45F2C-D07D-4410-8303-A76AAF266690}"/>
              </a:ext>
            </a:extLst>
          </p:cNvPr>
          <p:cNvSpPr txBox="1"/>
          <p:nvPr/>
        </p:nvSpPr>
        <p:spPr>
          <a:xfrm>
            <a:off x="3902573" y="1761997"/>
            <a:ext cx="415531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000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</a:t>
            </a:r>
            <a:r>
              <a:rPr lang="es-MX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aplicativo movil que 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permita gestionar el registro de usuarios, la publicación de productos categorizados, y la generación de reportes de ventas y pedidos, facilitando la administración y el análisis de información comercial.</a:t>
            </a:r>
            <a:endParaRPr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6" y="183019"/>
            <a:ext cx="873047" cy="79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21" y="1236518"/>
            <a:ext cx="1631909" cy="35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EEF6118-05F1-403B-AD3A-157E0DBD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222" y="3650366"/>
            <a:ext cx="1388962" cy="1388962"/>
          </a:xfrm>
          <a:prstGeom prst="rect">
            <a:avLst/>
          </a:prstGeom>
        </p:spPr>
      </p:pic>
      <p:sp>
        <p:nvSpPr>
          <p:cNvPr id="87" name="Google Shape;87;p9"/>
          <p:cNvSpPr txBox="1"/>
          <p:nvPr/>
        </p:nvSpPr>
        <p:spPr>
          <a:xfrm>
            <a:off x="1383701" y="1365383"/>
            <a:ext cx="5359078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0" marR="0" lvl="0" indent="-3746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Inter SemiBold"/>
              <a:buAutoNum type="arabicPeriod"/>
            </a:pPr>
            <a:r>
              <a:rPr lang="es-MX" sz="18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Gestionar el proceso de </a:t>
            </a:r>
            <a:r>
              <a:rPr lang="es-MX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MX" sz="1800" b="0" i="0" u="none" strike="noStrike" cap="none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egistro de usuarios.</a:t>
            </a:r>
          </a:p>
          <a:p>
            <a:pPr marL="381000" marR="0" lvl="0" indent="-37465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Inter SemiBold"/>
              <a:buAutoNum type="arabicPeriod"/>
            </a:pPr>
            <a:r>
              <a:rPr lang="es-MX" sz="1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Publicar  productos por categoria.</a:t>
            </a:r>
            <a:endParaRPr lang="es-MX" sz="1800" b="0" i="0" u="none" strike="noStrike" cap="none" dirty="0" smtClean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indent="-374650">
              <a:lnSpc>
                <a:spcPct val="150000"/>
              </a:lnSpc>
              <a:spcBef>
                <a:spcPts val="200"/>
              </a:spcBef>
              <a:buClr>
                <a:srgbClr val="3F3F3F"/>
              </a:buClr>
              <a:buSzPts val="1500"/>
              <a:buFont typeface="Inter SemiBold"/>
              <a:buAutoNum type="arabicPeriod"/>
            </a:pPr>
            <a:r>
              <a:rPr lang="es-MX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Generar reportes de ventas </a:t>
            </a:r>
            <a:r>
              <a:rPr lang="es-MX" sz="1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y pedidos.</a:t>
            </a:r>
            <a:endParaRPr lang="es-MX" sz="1800" dirty="0">
              <a:solidFill>
                <a:schemeClr val="bg2"/>
              </a:solidFill>
            </a:endParaRPr>
          </a:p>
          <a:p>
            <a:pPr marL="381000" marR="0" lvl="0" indent="-37465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Inter SemiBold"/>
              <a:buAutoNum type="arabicPeriod"/>
            </a:pPr>
            <a:endParaRPr lang="es-MX" sz="1800" b="0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 txBox="1"/>
          <p:nvPr/>
        </p:nvSpPr>
        <p:spPr>
          <a:xfrm flipH="1">
            <a:off x="2384386" y="623989"/>
            <a:ext cx="445625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Objetivos Especificos</a:t>
            </a:r>
            <a:endParaRPr sz="3200" dirty="0"/>
          </a:p>
        </p:txBody>
      </p:sp>
      <p:grpSp>
        <p:nvGrpSpPr>
          <p:cNvPr id="92" name="Google Shape;92;p9"/>
          <p:cNvGrpSpPr/>
          <p:nvPr/>
        </p:nvGrpSpPr>
        <p:grpSpPr>
          <a:xfrm>
            <a:off x="8958263" y="0"/>
            <a:ext cx="185738" cy="5143500"/>
            <a:chOff x="11944350" y="0"/>
            <a:chExt cx="247650" cy="6858000"/>
          </a:xfrm>
        </p:grpSpPr>
        <p:sp>
          <p:nvSpPr>
            <p:cNvPr id="93" name="Google Shape;93;p9"/>
            <p:cNvSpPr/>
            <p:nvPr/>
          </p:nvSpPr>
          <p:spPr>
            <a:xfrm>
              <a:off x="11944350" y="0"/>
              <a:ext cx="24765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1944350" y="5307696"/>
              <a:ext cx="247650" cy="15503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43" y="3768770"/>
            <a:ext cx="3882193" cy="1104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C2D69DA-E91D-4C43-A34D-4C6346E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47" y="3449738"/>
            <a:ext cx="1388962" cy="1388962"/>
          </a:xfrm>
          <a:prstGeom prst="rect">
            <a:avLst/>
          </a:prstGeom>
        </p:spPr>
      </p:pic>
      <p:sp>
        <p:nvSpPr>
          <p:cNvPr id="100" name="Google Shape;100;p10"/>
          <p:cNvSpPr/>
          <p:nvPr/>
        </p:nvSpPr>
        <p:spPr>
          <a:xfrm>
            <a:off x="0" y="0"/>
            <a:ext cx="9144000" cy="11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0;p7">
            <a:extLst>
              <a:ext uri="{FF2B5EF4-FFF2-40B4-BE49-F238E27FC236}">
                <a16:creationId xmlns:a16="http://schemas.microsoft.com/office/drawing/2014/main" id="{CB7BB09F-FFC8-437C-9398-4E1BC3AF50BB}"/>
              </a:ext>
            </a:extLst>
          </p:cNvPr>
          <p:cNvSpPr txBox="1"/>
          <p:nvPr/>
        </p:nvSpPr>
        <p:spPr>
          <a:xfrm>
            <a:off x="972836" y="151673"/>
            <a:ext cx="6134546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3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Requerimientos Funcionales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6" y="183019"/>
            <a:ext cx="873047" cy="79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016" y="1496310"/>
            <a:ext cx="869498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permitir el registro de nuevos usuarios mediante un formulario con validaciones de correo electrónico y contraseña.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permitir que los usuarios inicien sesión con sus credenciales registradas.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contar con la funcionalidad de recuperación de contraseña mediante correo electrónico.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permitir la creación, edición y eliminación de productos por parte del administrador.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categorizar los productos y permitir su visualización por categorías.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permitir la búsqueda de productos mediante palabras clave o filtros (categoría, precio,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gestionar un carrito de compras donde los usuarios puedan agregar, modificar o eliminar productos.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generar reportes de ventas y pedidos, accesibles solo para administradores.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notificar a los usuarios sobre el estado de sus pedidos mediante notificaciones push.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permitir a los usuarios calificar y comentar productos adquiridos.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ofrecer soporte multilingüe para facilitar su uso en diferentes regiones.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debe procesar pedidos, permitiendo al usuario seleccionar métodos de pago y envío.</a:t>
            </a:r>
          </a:p>
        </p:txBody>
      </p:sp>
    </p:spTree>
    <p:extLst>
      <p:ext uri="{BB962C8B-B14F-4D97-AF65-F5344CB8AC3E}">
        <p14:creationId xmlns:p14="http://schemas.microsoft.com/office/powerpoint/2010/main" val="267181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C2D69DA-E91D-4C43-A34D-4C6346E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71" y="3509559"/>
            <a:ext cx="1388962" cy="1388962"/>
          </a:xfrm>
          <a:prstGeom prst="rect">
            <a:avLst/>
          </a:prstGeom>
        </p:spPr>
      </p:pic>
      <p:sp>
        <p:nvSpPr>
          <p:cNvPr id="100" name="Google Shape;100;p10"/>
          <p:cNvSpPr/>
          <p:nvPr/>
        </p:nvSpPr>
        <p:spPr>
          <a:xfrm>
            <a:off x="0" y="0"/>
            <a:ext cx="9144000" cy="11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0;p7">
            <a:extLst>
              <a:ext uri="{FF2B5EF4-FFF2-40B4-BE49-F238E27FC236}">
                <a16:creationId xmlns:a16="http://schemas.microsoft.com/office/drawing/2014/main" id="{CB7BB09F-FFC8-437C-9398-4E1BC3AF50BB}"/>
              </a:ext>
            </a:extLst>
          </p:cNvPr>
          <p:cNvSpPr txBox="1"/>
          <p:nvPr/>
        </p:nvSpPr>
        <p:spPr>
          <a:xfrm>
            <a:off x="972836" y="151673"/>
            <a:ext cx="720168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3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Requerimientos No Funcionales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6" y="183019"/>
            <a:ext cx="873047" cy="79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8950" y="1715151"/>
            <a:ext cx="81661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debe ser compatible con las versiones más recientes de Android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tiempo de carga de cualquier pantalla no debe exceder los 3 segundos.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base de datos debe garantizar la integridad y seguridad de la información de los usuarios y productos.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debe ser accesible.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diseño de la interfaz debe ser intuitivo y responsivo, adaptándose a diferentes tamaños de pantalla.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acceso a la camara debe ser seguro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CO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funcionalidad de geolocalizacion debe ser precisa,con un margen de error inferior a 10 metros.</a:t>
            </a: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consumo de batería debe optimizarse para que no supere el promedio de una aplicación de uso similar.</a:t>
            </a:r>
          </a:p>
        </p:txBody>
      </p:sp>
    </p:spTree>
    <p:extLst>
      <p:ext uri="{BB962C8B-B14F-4D97-AF65-F5344CB8AC3E}">
        <p14:creationId xmlns:p14="http://schemas.microsoft.com/office/powerpoint/2010/main" val="271848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4CE9E9-B6D8-4507-A56F-3C01EA9B0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612938" y="421133"/>
            <a:ext cx="80097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Inter SemiBold"/>
              <a:buNone/>
            </a:pPr>
            <a:r>
              <a:rPr lang="en-US" dirty="0" smtClean="0"/>
              <a:t>Plan de Pruebas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52" y="110859"/>
            <a:ext cx="918590" cy="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87;p9"/>
          <p:cNvSpPr txBox="1"/>
          <p:nvPr/>
        </p:nvSpPr>
        <p:spPr>
          <a:xfrm>
            <a:off x="1145137" y="949184"/>
            <a:ext cx="6947730" cy="348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1)Pruebas de Funcionalidad: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Objetivo: Asegurarse de que el aplicativo cumpla con las funcionalidades </a:t>
            </a:r>
            <a:r>
              <a:rPr lang="es-MX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establecidas.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endParaRPr lang="es-MX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2)Pruebas de Usabilidad: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Objetivo: Garantizar que la aplicación sea fácil de usar y de navegar</a:t>
            </a:r>
            <a:r>
              <a:rPr lang="es-MX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endParaRPr lang="es-MX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3)Pruebas de Rendimiento: 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Objetivo: Asegurarse de que la aplicación se ejecute sin problemas bajo condiciones </a:t>
            </a:r>
            <a:r>
              <a:rPr lang="es-MX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normales.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endParaRPr lang="es-MX" sz="1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4)Pruebas de Seguridad:</a:t>
            </a:r>
          </a:p>
          <a:p>
            <a:pPr marL="6350" lvl="0">
              <a:lnSpc>
                <a:spcPct val="150000"/>
              </a:lnSpc>
              <a:buClr>
                <a:srgbClr val="3F3F3F"/>
              </a:buClr>
              <a:buSzPts val="1500"/>
            </a:pPr>
            <a:r>
              <a:rPr lang="es-MX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Objetivo: Asegurarse de que los datos de los usuarios estén protegidos.</a:t>
            </a:r>
          </a:p>
          <a:p>
            <a:pPr marL="381000" marR="0" lvl="0" indent="-37465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Inter SemiBold"/>
              <a:buAutoNum type="arabicPeriod"/>
            </a:pPr>
            <a:endParaRPr lang="es-MX" sz="1800" b="0" i="0" u="none" strike="noStrike" cap="none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C2D69DA-E91D-4C43-A34D-4C6346E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8" y="3754538"/>
            <a:ext cx="1388962" cy="1388962"/>
          </a:xfrm>
          <a:prstGeom prst="rect">
            <a:avLst/>
          </a:prstGeom>
        </p:spPr>
      </p:pic>
      <p:sp>
        <p:nvSpPr>
          <p:cNvPr id="100" name="Google Shape;100;p10"/>
          <p:cNvSpPr/>
          <p:nvPr/>
        </p:nvSpPr>
        <p:spPr>
          <a:xfrm>
            <a:off x="0" y="0"/>
            <a:ext cx="9144000" cy="116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0;p7">
            <a:extLst>
              <a:ext uri="{FF2B5EF4-FFF2-40B4-BE49-F238E27FC236}">
                <a16:creationId xmlns:a16="http://schemas.microsoft.com/office/drawing/2014/main" id="{CB7BB09F-FFC8-437C-9398-4E1BC3AF50BB}"/>
              </a:ext>
            </a:extLst>
          </p:cNvPr>
          <p:cNvSpPr txBox="1"/>
          <p:nvPr/>
        </p:nvSpPr>
        <p:spPr>
          <a:xfrm>
            <a:off x="3236630" y="202257"/>
            <a:ext cx="4965217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38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6" y="183019"/>
            <a:ext cx="873047" cy="79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7634" y="2001858"/>
            <a:ext cx="70102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aplicación carga rápidamente y soporta múltiples usuarios.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registro de usuarios y la gestión de productos funcionan correctamente.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interfaz es intuitiva y fácil de usar.</a:t>
            </a:r>
          </a:p>
        </p:txBody>
      </p:sp>
    </p:spTree>
    <p:extLst>
      <p:ext uri="{BB962C8B-B14F-4D97-AF65-F5344CB8AC3E}">
        <p14:creationId xmlns:p14="http://schemas.microsoft.com/office/powerpoint/2010/main" val="177176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13">
      <a:dk1>
        <a:srgbClr val="000000"/>
      </a:dk1>
      <a:lt1>
        <a:srgbClr val="FFFFFF"/>
      </a:lt1>
      <a:dk2>
        <a:srgbClr val="000B46"/>
      </a:dk2>
      <a:lt2>
        <a:srgbClr val="E5F1FF"/>
      </a:lt2>
      <a:accent1>
        <a:srgbClr val="003C94"/>
      </a:accent1>
      <a:accent2>
        <a:srgbClr val="015CD1"/>
      </a:accent2>
      <a:accent3>
        <a:srgbClr val="238AF1"/>
      </a:accent3>
      <a:accent4>
        <a:srgbClr val="41AEC5"/>
      </a:accent4>
      <a:accent5>
        <a:srgbClr val="FABF01"/>
      </a:accent5>
      <a:accent6>
        <a:srgbClr val="FF7B81"/>
      </a:accent6>
      <a:hlink>
        <a:srgbClr val="FF8B7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666</Words>
  <Application>Microsoft Office PowerPoint</Application>
  <PresentationFormat>Presentación en pantalla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Inter SemiBold</vt:lpstr>
      <vt:lpstr>Calibri</vt:lpstr>
      <vt:lpstr>Malgun Gothic</vt:lpstr>
      <vt:lpstr>Arial</vt:lpstr>
      <vt:lpstr>Times New Roman</vt:lpstr>
      <vt:lpstr>Office 테마</vt:lpstr>
      <vt:lpstr>DISTRIMASCOTAPP  APLICACIÓN MOVIL NATIVA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Plan de Pruebas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DISTRIMASCOTAPP</dc:title>
  <dc:creator>MiPc</dc:creator>
  <cp:lastModifiedBy>William Andres Morales Baron</cp:lastModifiedBy>
  <cp:revision>23</cp:revision>
  <dcterms:modified xsi:type="dcterms:W3CDTF">2024-11-20T06:44:02Z</dcterms:modified>
</cp:coreProperties>
</file>