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b365a98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6b365a98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b365a98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6b365a98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b365a9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6b365a9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b365a9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b365a9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b365a9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b365a9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b365a9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b365a9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b365a9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b365a9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6b365a9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6b365a9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b365a98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b365a98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b365a9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b365a9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4204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Fundamentos da Computação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8"/>
            <a:ext cx="8123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Ribeiro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G. Hackbart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O. Rocha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Willyan G. de Souza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Borzio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André Rafael Pasqualotto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Definições Técnicas</a:t>
            </a:r>
            <a:endParaRPr b="1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APK contém todos os elementos que um aplicativo precisa para instalar corretamente no seu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APK são ZIPs, mas nem todos os ZIPs são APKs.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Emulador Bluestack.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30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800" y="1799746"/>
            <a:ext cx="1752500" cy="29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Segurança</a:t>
            </a:r>
            <a:endParaRPr b="1" sz="25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863550"/>
            <a:ext cx="8520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●"/>
            </a:pPr>
            <a:r>
              <a:rPr lang="en" sz="2300">
                <a:solidFill>
                  <a:schemeClr val="accent2"/>
                </a:solidFill>
                <a:highlight>
                  <a:srgbClr val="FFFFFF"/>
                </a:highlight>
              </a:rPr>
              <a:t>Os usuários normalmente não visualizam arquivos APK;</a:t>
            </a:r>
            <a:endParaRPr sz="23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●"/>
            </a:pPr>
            <a:r>
              <a:rPr lang="en" sz="2300">
                <a:solidFill>
                  <a:schemeClr val="accent2"/>
                </a:solidFill>
                <a:highlight>
                  <a:srgbClr val="FFFFFF"/>
                </a:highlight>
              </a:rPr>
              <a:t>O Android realiza a instalação em segundo plano (Google Play, Galaxy Store);</a:t>
            </a:r>
            <a:endParaRPr sz="23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6"/>
              </a:buClr>
              <a:buSzPts val="2300"/>
              <a:buChar char="●"/>
            </a:pPr>
            <a:r>
              <a:rPr lang="en" sz="2300">
                <a:solidFill>
                  <a:srgbClr val="272526"/>
                </a:solidFill>
                <a:highlight>
                  <a:srgbClr val="FFFFFF"/>
                </a:highlight>
              </a:rPr>
              <a:t>Os arquivos APK permitem aplicativos que não estão dentro do Google Play, como betas, coisas novas e recursos oferecidos por terceiros.</a:t>
            </a:r>
            <a:endParaRPr sz="23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●"/>
            </a:pPr>
            <a:r>
              <a:rPr lang="en" sz="2300">
                <a:solidFill>
                  <a:schemeClr val="accent2"/>
                </a:solidFill>
                <a:highlight>
                  <a:srgbClr val="FFFFFF"/>
                </a:highlight>
              </a:rPr>
              <a:t>Deve-se ter cuidado com a origem do aplicativo.</a:t>
            </a:r>
            <a:endParaRPr sz="23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250" y="3471300"/>
            <a:ext cx="1273600" cy="1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Extensão de Interpretação: HTML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708263" y="975413"/>
            <a:ext cx="48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</a:rPr>
              <a:t>“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arquivo.html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</a:rPr>
              <a:t>” é um arquivo de texto simples largamente utilizado para estruturar uma página web e seu conteúdo.</a:t>
            </a:r>
            <a:endParaRPr sz="1300">
              <a:solidFill>
                <a:srgbClr val="0000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88" y="1602725"/>
            <a:ext cx="293253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075" y="1602714"/>
            <a:ext cx="3930225" cy="317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História do HTML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2250"/>
            <a:ext cx="504825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611775" y="4281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Tim Berners-Lee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(físico britânico): HTML original,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coleção de ferramentas para comunicação das pesquisas entre ele e o seu grupo de colegas</a:t>
            </a:r>
            <a:endParaRPr sz="1200"/>
          </a:p>
        </p:txBody>
      </p:sp>
      <p:cxnSp>
        <p:nvCxnSpPr>
          <p:cNvPr id="76" name="Google Shape;76;p15"/>
          <p:cNvCxnSpPr>
            <a:endCxn id="75" idx="1"/>
          </p:cNvCxnSpPr>
          <p:nvPr/>
        </p:nvCxnSpPr>
        <p:spPr>
          <a:xfrm flipH="1" rot="10800000">
            <a:off x="3280175" y="889825"/>
            <a:ext cx="2331600" cy="96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5611775" y="13515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Versão formal, com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linguagem baseada em SGML (padrão de formatação de textos)</a:t>
            </a:r>
            <a:endParaRPr sz="1200"/>
          </a:p>
        </p:txBody>
      </p:sp>
      <p:cxnSp>
        <p:nvCxnSpPr>
          <p:cNvPr id="78" name="Google Shape;78;p15"/>
          <p:cNvCxnSpPr>
            <a:endCxn id="77" idx="1"/>
          </p:cNvCxnSpPr>
          <p:nvPr/>
        </p:nvCxnSpPr>
        <p:spPr>
          <a:xfrm flipH="1" rot="10800000">
            <a:off x="3258275" y="1720975"/>
            <a:ext cx="2353500" cy="43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5777825" y="30731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Versão que trouxe novos recursos incorporados, maior suporte para multimídias mais recentes e compatibilidades cross-plataform.</a:t>
            </a:r>
            <a:endParaRPr sz="1200"/>
          </a:p>
        </p:txBody>
      </p:sp>
      <p:cxnSp>
        <p:nvCxnSpPr>
          <p:cNvPr id="80" name="Google Shape;80;p15"/>
          <p:cNvCxnSpPr>
            <a:endCxn id="79" idx="1"/>
          </p:cNvCxnSpPr>
          <p:nvPr/>
        </p:nvCxnSpPr>
        <p:spPr>
          <a:xfrm>
            <a:off x="3290825" y="3290900"/>
            <a:ext cx="2487000" cy="2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5611775" y="4055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Versão mais recente em utilização</a:t>
            </a:r>
            <a:endParaRPr sz="1200"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345575" y="3890275"/>
            <a:ext cx="2266200" cy="3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5677450" y="2059575"/>
            <a:ext cx="2669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200"/>
              <a:t>ornece recursos adicionais em relação às versões anteriores, como tabelas, fluxo de texto em torno de figuras e matemática</a:t>
            </a:r>
            <a:endParaRPr sz="1200"/>
          </a:p>
        </p:txBody>
      </p:sp>
      <p:cxnSp>
        <p:nvCxnSpPr>
          <p:cNvPr id="84" name="Google Shape;84;p15"/>
          <p:cNvCxnSpPr>
            <a:endCxn id="83" idx="1"/>
          </p:cNvCxnSpPr>
          <p:nvPr/>
        </p:nvCxnSpPr>
        <p:spPr>
          <a:xfrm>
            <a:off x="3389050" y="2462625"/>
            <a:ext cx="2288400" cy="74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HTML - </a:t>
            </a:r>
            <a:r>
              <a:rPr b="1" i="1" lang="en" sz="2200"/>
              <a:t>HyperText Markup Language</a:t>
            </a:r>
            <a:r>
              <a:rPr b="1" lang="en" sz="2200"/>
              <a:t> </a:t>
            </a:r>
            <a:r>
              <a:rPr b="1" lang="en" sz="1327"/>
              <a:t>(</a:t>
            </a:r>
            <a:r>
              <a:rPr b="1" lang="en" sz="1327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"Linguagem de Marcação de Hipertexto")</a:t>
            </a:r>
            <a:endParaRPr b="1" sz="1327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017725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Como funciona?</a:t>
            </a:r>
            <a:endParaRPr b="1"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 arquivo HTML diz para o Browser (ex: </a:t>
            </a:r>
            <a:r>
              <a:rPr lang="en" sz="1700"/>
              <a:t>Microsoft Edge, Mozilla Firefox, </a:t>
            </a:r>
            <a:r>
              <a:rPr lang="en" sz="1700"/>
              <a:t>Google Chrome) como a página deverá ser exibida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Tags: 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browser fará a leitura do arquivo e modificará a exibição conforme as </a:t>
            </a:r>
            <a:r>
              <a:rPr lang="en" sz="1600" u="sng"/>
              <a:t>TAGs</a:t>
            </a:r>
            <a:r>
              <a:rPr lang="en" sz="1600"/>
              <a:t> do arquivo HTML;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Por ex:  </a:t>
            </a:r>
            <a:r>
              <a:rPr lang="en" sz="1550">
                <a:solidFill>
                  <a:srgbClr val="223C50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b="1" lang="en" sz="1550">
                <a:solidFill>
                  <a:srgbClr val="223C50"/>
                </a:solidFill>
                <a:latin typeface="Courier New"/>
                <a:ea typeface="Courier New"/>
                <a:cs typeface="Courier New"/>
                <a:sym typeface="Courier New"/>
              </a:rPr>
              <a:t>Esse texto está em negrito</a:t>
            </a:r>
            <a:r>
              <a:rPr lang="en" sz="1550">
                <a:solidFill>
                  <a:srgbClr val="223C50"/>
                </a:solidFill>
                <a:latin typeface="Courier New"/>
                <a:ea typeface="Courier New"/>
                <a:cs typeface="Courier New"/>
                <a:sym typeface="Courier New"/>
              </a:rPr>
              <a:t>&lt;/b&gt;</a:t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9597" l="9549" r="42987" t="29820"/>
          <a:stretch/>
        </p:blipFill>
        <p:spPr>
          <a:xfrm>
            <a:off x="3495600" y="2105725"/>
            <a:ext cx="1936200" cy="93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475" y="2132438"/>
            <a:ext cx="878625" cy="8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175" y="2057150"/>
            <a:ext cx="1715326" cy="102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>
            <a:stCxn id="92" idx="3"/>
            <a:endCxn id="91" idx="1"/>
          </p:cNvCxnSpPr>
          <p:nvPr/>
        </p:nvCxnSpPr>
        <p:spPr>
          <a:xfrm>
            <a:off x="2673100" y="2571750"/>
            <a:ext cx="8226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91" idx="3"/>
            <a:endCxn id="93" idx="1"/>
          </p:cNvCxnSpPr>
          <p:nvPr/>
        </p:nvCxnSpPr>
        <p:spPr>
          <a:xfrm>
            <a:off x="5431800" y="2571750"/>
            <a:ext cx="10035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5592588" y="4589625"/>
            <a:ext cx="3400500" cy="346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Marcadores (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comandos de formatação da linguagem)</a:t>
            </a:r>
            <a:endParaRPr/>
          </a:p>
        </p:txBody>
      </p:sp>
      <p:cxnSp>
        <p:nvCxnSpPr>
          <p:cNvPr id="97" name="Google Shape;97;p16"/>
          <p:cNvCxnSpPr>
            <a:endCxn id="96" idx="0"/>
          </p:cNvCxnSpPr>
          <p:nvPr/>
        </p:nvCxnSpPr>
        <p:spPr>
          <a:xfrm flipH="1">
            <a:off x="7292838" y="3820725"/>
            <a:ext cx="665400" cy="768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Tags (html)	</a:t>
            </a:r>
            <a:endParaRPr b="1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49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&lt;title&gt;Título da Página&lt;/title&gt;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&lt;body&gt;Conteúdo da página</a:t>
            </a:r>
            <a:b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&lt;/html&gt; 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350" y="599458"/>
            <a:ext cx="3890525" cy="33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5174338" y="39000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&lt;p&gt; = parágrafo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&lt;i&gt; = italico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&lt;a&gt; = hiperligação (-href  URL)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150" y="4638900"/>
            <a:ext cx="4204725" cy="283975"/>
          </a:xfrm>
          <a:prstGeom prst="rect">
            <a:avLst/>
          </a:prstGeom>
          <a:noFill/>
          <a:ln cap="flat" cmpd="sng" w="19050">
            <a:solidFill>
              <a:srgbClr val="1E88E5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17"/>
          <p:cNvCxnSpPr>
            <a:stCxn id="106" idx="1"/>
          </p:cNvCxnSpPr>
          <p:nvPr/>
        </p:nvCxnSpPr>
        <p:spPr>
          <a:xfrm flipH="1" rot="10800000">
            <a:off x="4860150" y="4431387"/>
            <a:ext cx="373800" cy="349500"/>
          </a:xfrm>
          <a:prstGeom prst="curvedConnector3">
            <a:avLst>
              <a:gd fmla="val -63704" name="adj1"/>
            </a:avLst>
          </a:prstGeom>
          <a:noFill/>
          <a:ln cap="flat" cmpd="sng" w="28575">
            <a:solidFill>
              <a:srgbClr val="1E88E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12559" l="21185" r="22182" t="8651"/>
          <a:stretch/>
        </p:blipFill>
        <p:spPr>
          <a:xfrm>
            <a:off x="2309325" y="0"/>
            <a:ext cx="6436248" cy="5037350"/>
          </a:xfrm>
          <a:prstGeom prst="rect">
            <a:avLst/>
          </a:prstGeom>
          <a:noFill/>
          <a:ln cap="flat" cmpd="sng" w="9525">
            <a:solidFill>
              <a:srgbClr val="1E88E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Tags </a:t>
            </a:r>
            <a:r>
              <a:rPr b="1" lang="en"/>
              <a:t>(html)</a:t>
            </a:r>
            <a:r>
              <a:rPr b="1" lang="en"/>
              <a:t>	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Como HTML é interpretado?</a:t>
            </a:r>
            <a:endParaRPr b="1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na internet são transmitidos em pacotes ( 1000-1500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bytes são lidos e transformados em um arquivo DOM (Document Object Model)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41703" l="28630" r="28612" t="30493"/>
          <a:stretch/>
        </p:blipFill>
        <p:spPr>
          <a:xfrm>
            <a:off x="1533800" y="2421825"/>
            <a:ext cx="5869790" cy="21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EXTENSÃO DE EXECUÇÃO</a:t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5429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APK - ANDROID APPLICATION PACK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49148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9800" y="3600950"/>
            <a:ext cx="1112500" cy="11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050" y="2124138"/>
            <a:ext cx="895241" cy="8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APK - </a:t>
            </a:r>
            <a:r>
              <a:rPr lang="en" sz="2244">
                <a:solidFill>
                  <a:schemeClr val="accent3"/>
                </a:solidFill>
              </a:rPr>
              <a:t>Android Application Pack</a:t>
            </a:r>
            <a:endParaRPr b="1" sz="3244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7200"/>
              <a:t>APK</a:t>
            </a:r>
            <a:r>
              <a:rPr lang="en" sz="7200"/>
              <a:t> - Android Package;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Pacote de aplicação </a:t>
            </a:r>
            <a:r>
              <a:rPr b="1" lang="en" sz="7200"/>
              <a:t>Android</a:t>
            </a:r>
            <a:r>
              <a:rPr lang="en" sz="7200"/>
              <a:t>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Segue o </a:t>
            </a:r>
            <a:r>
              <a:rPr lang="en" sz="7200"/>
              <a:t>princípio</a:t>
            </a:r>
            <a:r>
              <a:rPr lang="en" sz="7200"/>
              <a:t> de arquivos exe;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Criado pela </a:t>
            </a:r>
            <a:r>
              <a:rPr b="1" lang="en" sz="7200"/>
              <a:t>G</a:t>
            </a:r>
            <a:r>
              <a:rPr b="1" lang="en" sz="7200"/>
              <a:t>oogle</a:t>
            </a:r>
            <a:r>
              <a:rPr lang="en" sz="7200"/>
              <a:t>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Categoria Compressed Files;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Baseado no </a:t>
            </a:r>
            <a:r>
              <a:rPr b="1" lang="en" sz="7200"/>
              <a:t>JAR;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Compatibilidade - Emulador;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850" y="3500750"/>
            <a:ext cx="975651" cy="9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80348">
            <a:off x="6255929" y="1249632"/>
            <a:ext cx="1908141" cy="210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