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sldIdLst>
    <p:sldId id="256" r:id="rId5"/>
    <p:sldId id="257" r:id="rId6"/>
    <p:sldId id="272" r:id="rId7"/>
    <p:sldId id="266" r:id="rId8"/>
    <p:sldId id="267" r:id="rId9"/>
    <p:sldId id="268" r:id="rId10"/>
    <p:sldId id="263" r:id="rId11"/>
    <p:sldId id="269" r:id="rId12"/>
    <p:sldId id="270" r:id="rId13"/>
    <p:sldId id="271" r:id="rId14"/>
    <p:sldId id="258"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2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84D2E9-EFA5-41FE-B402-40B9B965A11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029A85E6-C0EF-48C7-9F89-A28B1A171A3A}" type="pres">
      <dgm:prSet presAssocID="{B084D2E9-EFA5-41FE-B402-40B9B965A110}" presName="Name0" presStyleCnt="0">
        <dgm:presLayoutVars>
          <dgm:dir/>
          <dgm:animLvl val="lvl"/>
          <dgm:resizeHandles val="exact"/>
        </dgm:presLayoutVars>
      </dgm:prSet>
      <dgm:spPr/>
    </dgm:pt>
  </dgm:ptLst>
  <dgm:cxnLst>
    <dgm:cxn modelId="{0C5BC987-C46E-4C38-B27C-2D8276005FC3}" type="presOf" srcId="{B084D2E9-EFA5-41FE-B402-40B9B965A110}" destId="{029A85E6-C0EF-48C7-9F89-A28B1A171A3A}"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66E8604-7063-4C1A-8FF5-18F7ED73DB30}" type="datetimeFigureOut">
              <a:rPr lang="es-ES" smtClean="0"/>
              <a:t>18/05/2022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7481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66E8604-7063-4C1A-8FF5-18F7ED73DB30}" type="datetimeFigureOut">
              <a:rPr lang="es-ES" smtClean="0"/>
              <a:t>18/05/2022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351046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566E8604-7063-4C1A-8FF5-18F7ED73DB30}" type="datetimeFigureOut">
              <a:rPr lang="es-ES" smtClean="0"/>
              <a:t>18/05/2022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3831810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566E8604-7063-4C1A-8FF5-18F7ED73DB30}" type="datetimeFigureOut">
              <a:rPr lang="es-ES" smtClean="0"/>
              <a:t>18/05/2022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4897D0-D995-4571-9D0D-51D776033E6B}"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8901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66E8604-7063-4C1A-8FF5-18F7ED73DB30}" type="datetimeFigureOut">
              <a:rPr lang="es-ES" smtClean="0"/>
              <a:t>18/05/2022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2960110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6E8604-7063-4C1A-8FF5-18F7ED73DB30}" type="datetimeFigureOut">
              <a:rPr lang="es-ES" smtClean="0"/>
              <a:t>18/05/2022</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2081510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6E8604-7063-4C1A-8FF5-18F7ED73DB30}" type="datetimeFigureOut">
              <a:rPr lang="es-ES" smtClean="0"/>
              <a:t>18/05/2022</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120221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66E8604-7063-4C1A-8FF5-18F7ED73DB30}" type="datetimeFigureOut">
              <a:rPr lang="es-ES" smtClean="0"/>
              <a:t>18/05/2022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3656478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66E8604-7063-4C1A-8FF5-18F7ED73DB30}" type="datetimeFigureOut">
              <a:rPr lang="es-ES" smtClean="0"/>
              <a:t>18/05/2022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109173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566E8604-7063-4C1A-8FF5-18F7ED73DB30}" type="datetimeFigureOut">
              <a:rPr lang="es-ES" smtClean="0"/>
              <a:t>18/05/2022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378674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66E8604-7063-4C1A-8FF5-18F7ED73DB30}" type="datetimeFigureOut">
              <a:rPr lang="es-ES" smtClean="0"/>
              <a:t>18/05/2022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211603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66E8604-7063-4C1A-8FF5-18F7ED73DB30}" type="datetimeFigureOut">
              <a:rPr lang="es-ES" smtClean="0"/>
              <a:t>18/05/2022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265315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66E8604-7063-4C1A-8FF5-18F7ED73DB30}" type="datetimeFigureOut">
              <a:rPr lang="es-ES" smtClean="0"/>
              <a:t>18/05/2022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105473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566E8604-7063-4C1A-8FF5-18F7ED73DB30}" type="datetimeFigureOut">
              <a:rPr lang="es-ES" smtClean="0"/>
              <a:t>18/05/2022</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2718518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6E8604-7063-4C1A-8FF5-18F7ED73DB30}" type="datetimeFigureOut">
              <a:rPr lang="es-ES" smtClean="0"/>
              <a:t>18/05/2022</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189070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fld id="{566E8604-7063-4C1A-8FF5-18F7ED73DB30}" type="datetimeFigureOut">
              <a:rPr lang="es-ES" smtClean="0"/>
              <a:t>18/05/2022</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410459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66E8604-7063-4C1A-8FF5-18F7ED73DB30}" type="datetimeFigureOut">
              <a:rPr lang="es-ES" smtClean="0"/>
              <a:t>18/05/2022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04897D0-D995-4571-9D0D-51D776033E6B}" type="slidenum">
              <a:rPr lang="es-ES" smtClean="0"/>
              <a:t>‹Nº›</a:t>
            </a:fld>
            <a:endParaRPr lang="es-ES"/>
          </a:p>
        </p:txBody>
      </p:sp>
    </p:spTree>
    <p:extLst>
      <p:ext uri="{BB962C8B-B14F-4D97-AF65-F5344CB8AC3E}">
        <p14:creationId xmlns:p14="http://schemas.microsoft.com/office/powerpoint/2010/main" val="207451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6E8604-7063-4C1A-8FF5-18F7ED73DB30}" type="datetimeFigureOut">
              <a:rPr lang="es-ES" smtClean="0"/>
              <a:t>18/05/2022</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04897D0-D995-4571-9D0D-51D776033E6B}" type="slidenum">
              <a:rPr lang="es-ES" smtClean="0"/>
              <a:t>‹Nº›</a:t>
            </a:fld>
            <a:endParaRPr lang="es-ES"/>
          </a:p>
        </p:txBody>
      </p:sp>
    </p:spTree>
    <p:extLst>
      <p:ext uri="{BB962C8B-B14F-4D97-AF65-F5344CB8AC3E}">
        <p14:creationId xmlns:p14="http://schemas.microsoft.com/office/powerpoint/2010/main" val="254645375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711036"/>
            <a:ext cx="12191999" cy="4675250"/>
          </a:xfrm>
        </p:spPr>
        <p:txBody>
          <a:bodyPr/>
          <a:lstStyle/>
          <a:p>
            <a:pPr algn="ctr"/>
            <a:r>
              <a:rPr lang="es-ES" dirty="0">
                <a:latin typeface="Cooper Black" panose="0208090404030B020404" pitchFamily="18" charset="0"/>
              </a:rPr>
              <a:t>Análisis y Diseño de Sistemas Informáticos I</a:t>
            </a:r>
            <a:br>
              <a:rPr lang="es-ES" dirty="0">
                <a:latin typeface="Cooper Black" panose="0208090404030B020404" pitchFamily="18" charset="0"/>
              </a:rPr>
            </a:br>
            <a:r>
              <a:rPr lang="es-ES" dirty="0">
                <a:latin typeface="Cooper Black" panose="0208090404030B020404" pitchFamily="18" charset="0"/>
              </a:rPr>
              <a:t> </a:t>
            </a:r>
            <a:r>
              <a:rPr lang="es-ES" dirty="0">
                <a:solidFill>
                  <a:srgbClr val="7030A0"/>
                </a:solidFill>
                <a:latin typeface="Cooper Black" panose="0208090404030B020404" pitchFamily="18" charset="0"/>
              </a:rPr>
              <a:t>Segundo Parcial</a:t>
            </a:r>
            <a:br>
              <a:rPr lang="es-ES" dirty="0">
                <a:solidFill>
                  <a:srgbClr val="7030A0"/>
                </a:solidFill>
                <a:latin typeface="Cooper Black" panose="0208090404030B020404" pitchFamily="18" charset="0"/>
              </a:rPr>
            </a:br>
            <a:r>
              <a:rPr lang="es-ES" dirty="0">
                <a:solidFill>
                  <a:schemeClr val="accent4">
                    <a:lumMod val="60000"/>
                    <a:lumOff val="40000"/>
                  </a:schemeClr>
                </a:solidFill>
                <a:latin typeface="Cooper Black" panose="0208090404030B020404" pitchFamily="18" charset="0"/>
              </a:rPr>
              <a:t>Solución</a:t>
            </a:r>
            <a:r>
              <a:rPr lang="es-ES" dirty="0">
                <a:solidFill>
                  <a:srgbClr val="7030A0"/>
                </a:solidFill>
                <a:latin typeface="Cooper Black" panose="0208090404030B020404" pitchFamily="18" charset="0"/>
              </a:rPr>
              <a:t> </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601206" y="-272105"/>
            <a:ext cx="2391849" cy="2391849"/>
          </a:xfrm>
          <a:prstGeom prst="rect">
            <a:avLst/>
          </a:prstGeom>
        </p:spPr>
      </p:pic>
    </p:spTree>
    <p:extLst>
      <p:ext uri="{BB962C8B-B14F-4D97-AF65-F5344CB8AC3E}">
        <p14:creationId xmlns:p14="http://schemas.microsoft.com/office/powerpoint/2010/main" val="416938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1673" y="1676401"/>
            <a:ext cx="11970327" cy="1717964"/>
          </a:xfrm>
        </p:spPr>
        <p:txBody>
          <a:bodyPr/>
          <a:lstStyle/>
          <a:p>
            <a:pPr marL="457200" indent="-457200"/>
            <a:r>
              <a:rPr lang="es-ES" sz="2500" dirty="0">
                <a:latin typeface="Baskerville Old Face" panose="02020602080505020303" pitchFamily="18" charset="0"/>
              </a:rPr>
              <a:t>	13. Decano mantiene datos personales.</a:t>
            </a:r>
            <a:br>
              <a:rPr lang="es-ES" sz="2500" dirty="0">
                <a:latin typeface="Baskerville Old Face" panose="02020602080505020303" pitchFamily="18" charset="0"/>
              </a:rPr>
            </a:br>
            <a:r>
              <a:rPr lang="es-ES" sz="2500" dirty="0">
                <a:latin typeface="Baskerville Old Face" panose="02020602080505020303" pitchFamily="18" charset="0"/>
              </a:rPr>
              <a:t>14. Usuario mantiene tipos de usuario.</a:t>
            </a:r>
            <a:br>
              <a:rPr lang="es-ES" sz="2500" dirty="0">
                <a:latin typeface="Baskerville Old Face" panose="02020602080505020303" pitchFamily="18" charset="0"/>
              </a:rPr>
            </a:br>
            <a:r>
              <a:rPr lang="es-ES" sz="2500" dirty="0">
                <a:latin typeface="Baskerville Old Face" panose="02020602080505020303" pitchFamily="18" charset="0"/>
              </a:rPr>
              <a:t>15.</a:t>
            </a:r>
            <a:r>
              <a:rPr lang="es-ES" sz="2500" dirty="0">
                <a:latin typeface="Georgia" panose="02040502050405020303" pitchFamily="18" charset="0"/>
              </a:rPr>
              <a:t>Usuario establece límite de porcentaje para aprobar calificación.</a:t>
            </a:r>
            <a:endParaRPr lang="es-ES" sz="3200" dirty="0">
              <a:latin typeface="Baskerville Old Face" panose="02020602080505020303" pitchFamily="18" charset="0"/>
            </a:endParaRPr>
          </a:p>
        </p:txBody>
      </p:sp>
      <p:sp>
        <p:nvSpPr>
          <p:cNvPr id="3" name="Marcador de contenido 2"/>
          <p:cNvSpPr>
            <a:spLocks noGrp="1"/>
          </p:cNvSpPr>
          <p:nvPr>
            <p:ph idx="1"/>
          </p:nvPr>
        </p:nvSpPr>
        <p:spPr>
          <a:xfrm>
            <a:off x="521419" y="362665"/>
            <a:ext cx="9744799" cy="2158864"/>
          </a:xfrm>
        </p:spPr>
        <p:txBody>
          <a:bodyPr>
            <a:noAutofit/>
          </a:bodyPr>
          <a:lstStyle/>
          <a:p>
            <a:pPr marL="0" indent="0">
              <a:buNone/>
            </a:pPr>
            <a:r>
              <a:rPr lang="es-ES" sz="2500" dirty="0">
                <a:latin typeface="Georgia" panose="02040502050405020303" pitchFamily="18" charset="0"/>
              </a:rPr>
              <a:t>Una funcionalidad que solicitó el decano es poder ver estadísticas. Necesita conocer los alumnos </a:t>
            </a:r>
            <a:r>
              <a:rPr lang="es-ES" sz="2500" dirty="0">
                <a:effectLst>
                  <a:glow rad="228600">
                    <a:schemeClr val="accent6">
                      <a:satMod val="175000"/>
                      <a:alpha val="40000"/>
                    </a:schemeClr>
                  </a:glow>
                </a:effectLst>
                <a:latin typeface="Georgia" panose="02040502050405020303" pitchFamily="18" charset="0"/>
              </a:rPr>
              <a:t>que aprobaron o aplazaron por cursos materias o profesores.</a:t>
            </a:r>
          </a:p>
        </p:txBody>
      </p:sp>
      <p:sp>
        <p:nvSpPr>
          <p:cNvPr id="4" name="Rectángulo 3"/>
          <p:cNvSpPr/>
          <p:nvPr/>
        </p:nvSpPr>
        <p:spPr>
          <a:xfrm>
            <a:off x="2272145" y="2964873"/>
            <a:ext cx="7758545" cy="477054"/>
          </a:xfrm>
          <a:prstGeom prst="rect">
            <a:avLst/>
          </a:prstGeom>
        </p:spPr>
        <p:txBody>
          <a:bodyPr wrap="square">
            <a:spAutoFit/>
          </a:bodyPr>
          <a:lstStyle/>
          <a:p>
            <a:r>
              <a:rPr lang="es-ES" sz="2500" dirty="0">
                <a:solidFill>
                  <a:schemeClr val="accent6">
                    <a:lumMod val="75000"/>
                  </a:schemeClr>
                </a:solidFill>
                <a:latin typeface="Cooper Black" panose="0208090404030B020404" pitchFamily="18" charset="0"/>
              </a:rPr>
              <a:t>Lista de Eventos (tipo consulta o informes)</a:t>
            </a:r>
            <a:endParaRPr lang="es-ES" sz="2500" dirty="0"/>
          </a:p>
        </p:txBody>
      </p:sp>
      <p:sp>
        <p:nvSpPr>
          <p:cNvPr id="5" name="Rectángulo 4"/>
          <p:cNvSpPr/>
          <p:nvPr/>
        </p:nvSpPr>
        <p:spPr>
          <a:xfrm>
            <a:off x="775854" y="3692438"/>
            <a:ext cx="9254835" cy="2400657"/>
          </a:xfrm>
          <a:prstGeom prst="rect">
            <a:avLst/>
          </a:prstGeom>
        </p:spPr>
        <p:txBody>
          <a:bodyPr wrap="square">
            <a:spAutoFit/>
          </a:bodyPr>
          <a:lstStyle/>
          <a:p>
            <a:pPr marL="457200" indent="-457200">
              <a:buClrTx/>
              <a:buAutoNum type="arabicPeriod"/>
            </a:pPr>
            <a:r>
              <a:rPr lang="es-ES" sz="2500" dirty="0">
                <a:solidFill>
                  <a:schemeClr val="accent1">
                    <a:lumMod val="75000"/>
                  </a:schemeClr>
                </a:solidFill>
                <a:latin typeface="Georgia" panose="02040502050405020303" pitchFamily="18" charset="0"/>
              </a:rPr>
              <a:t>Profesor lista cursos que tiene asignado por semestre.</a:t>
            </a:r>
          </a:p>
          <a:p>
            <a:pPr marL="457200" indent="-457200">
              <a:buClrTx/>
              <a:buAutoNum type="arabicPeriod"/>
            </a:pPr>
            <a:r>
              <a:rPr lang="es-ES" sz="2500" dirty="0">
                <a:solidFill>
                  <a:schemeClr val="accent1">
                    <a:lumMod val="75000"/>
                  </a:schemeClr>
                </a:solidFill>
                <a:latin typeface="Georgia" panose="02040502050405020303" pitchFamily="18" charset="0"/>
              </a:rPr>
              <a:t>Usuario consulta semestre.</a:t>
            </a:r>
          </a:p>
          <a:p>
            <a:pPr marL="457200" indent="-457200">
              <a:buClrTx/>
              <a:buAutoNum type="arabicPeriod"/>
            </a:pPr>
            <a:r>
              <a:rPr lang="es-ES" sz="2500" dirty="0">
                <a:solidFill>
                  <a:schemeClr val="accent1">
                    <a:lumMod val="75000"/>
                  </a:schemeClr>
                </a:solidFill>
                <a:latin typeface="Georgia" panose="02040502050405020303" pitchFamily="18" charset="0"/>
              </a:rPr>
              <a:t>Usuario lista parciales.</a:t>
            </a:r>
          </a:p>
          <a:p>
            <a:pPr marL="457200" indent="-457200">
              <a:buClrTx/>
              <a:buAutoNum type="arabicPeriod"/>
            </a:pPr>
            <a:r>
              <a:rPr lang="es-ES" sz="2500" dirty="0">
                <a:solidFill>
                  <a:schemeClr val="accent1">
                    <a:lumMod val="75000"/>
                  </a:schemeClr>
                </a:solidFill>
                <a:latin typeface="Georgia" panose="02040502050405020303" pitchFamily="18" charset="0"/>
              </a:rPr>
              <a:t>Usuario consulta alumnos del curso.</a:t>
            </a:r>
          </a:p>
          <a:p>
            <a:pPr marL="457200" indent="-457200">
              <a:buClrTx/>
              <a:buAutoNum type="arabicPeriod"/>
            </a:pPr>
            <a:r>
              <a:rPr lang="es-ES" sz="2500" dirty="0">
                <a:solidFill>
                  <a:schemeClr val="accent1">
                    <a:lumMod val="75000"/>
                  </a:schemeClr>
                </a:solidFill>
                <a:latin typeface="Georgia" panose="02040502050405020303" pitchFamily="18" charset="0"/>
              </a:rPr>
              <a:t>Profesor solicita informe de calificaciones por curso.</a:t>
            </a:r>
          </a:p>
          <a:p>
            <a:pPr marL="457200" indent="-457200">
              <a:buClrTx/>
              <a:buAutoNum type="arabicPeriod"/>
            </a:pPr>
            <a:r>
              <a:rPr lang="es-ES" sz="2500" dirty="0">
                <a:solidFill>
                  <a:schemeClr val="accent1">
                    <a:lumMod val="75000"/>
                  </a:schemeClr>
                </a:solidFill>
                <a:latin typeface="Georgia" panose="02040502050405020303" pitchFamily="18" charset="0"/>
              </a:rPr>
              <a:t>Decano solicita informe de aplazados por curso.</a:t>
            </a:r>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66576" y="255591"/>
            <a:ext cx="1671414" cy="1671414"/>
          </a:xfrm>
          <a:prstGeom prst="rect">
            <a:avLst/>
          </a:prstGeom>
        </p:spPr>
      </p:pic>
    </p:spTree>
    <p:extLst>
      <p:ext uri="{BB962C8B-B14F-4D97-AF65-F5344CB8AC3E}">
        <p14:creationId xmlns:p14="http://schemas.microsoft.com/office/powerpoint/2010/main" val="1308465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ocuments.lucid.app/documents/f17cc728-c558-4384-9ccd-79ad78874a74/pages/0_0?a=2387&amp;x=-54&amp;y=-40&amp;w=2068&amp;h=1320&amp;store=1&amp;accept=image%2F*&amp;auth=LCA%208635c744e6eed20b9b6bda61839b95090f2b26ed-ts%3D16528774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017" y="179910"/>
            <a:ext cx="10115550" cy="6678090"/>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p:cNvSpPr>
            <a:spLocks noGrp="1"/>
          </p:cNvSpPr>
          <p:nvPr>
            <p:ph type="title"/>
          </p:nvPr>
        </p:nvSpPr>
        <p:spPr>
          <a:xfrm>
            <a:off x="1335695" y="179910"/>
            <a:ext cx="9404723" cy="1071282"/>
          </a:xfrm>
        </p:spPr>
        <p:txBody>
          <a:bodyPr/>
          <a:lstStyle/>
          <a:p>
            <a:pPr algn="ctr"/>
            <a:r>
              <a:rPr lang="es-ES" sz="4000" dirty="0">
                <a:solidFill>
                  <a:srgbClr val="7030A0"/>
                </a:solidFill>
                <a:latin typeface="Cooper Black" panose="0208090404030B020404" pitchFamily="18" charset="0"/>
              </a:rPr>
              <a:t>Diagrama de Contexto</a:t>
            </a:r>
          </a:p>
        </p:txBody>
      </p:sp>
      <p:pic>
        <p:nvPicPr>
          <p:cNvPr id="5" name="Imagen 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61860" y="-120156"/>
            <a:ext cx="1671414" cy="1671414"/>
          </a:xfrm>
          <a:prstGeom prst="rect">
            <a:avLst/>
          </a:prstGeom>
        </p:spPr>
      </p:pic>
    </p:spTree>
    <p:extLst>
      <p:ext uri="{BB962C8B-B14F-4D97-AF65-F5344CB8AC3E}">
        <p14:creationId xmlns:p14="http://schemas.microsoft.com/office/powerpoint/2010/main" val="132000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66576" y="255591"/>
            <a:ext cx="1671414" cy="1671414"/>
          </a:xfrm>
          <a:prstGeom prst="rect">
            <a:avLst/>
          </a:prstGeom>
        </p:spPr>
      </p:pic>
      <p:sp>
        <p:nvSpPr>
          <p:cNvPr id="5" name="Título 1"/>
          <p:cNvSpPr txBox="1">
            <a:spLocks/>
          </p:cNvSpPr>
          <p:nvPr/>
        </p:nvSpPr>
        <p:spPr>
          <a:xfrm>
            <a:off x="743093" y="1040315"/>
            <a:ext cx="9404723" cy="556209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000"/>
              </a:spcBef>
            </a:pPr>
            <a:r>
              <a:rPr lang="es-MX" sz="2000" dirty="0">
                <a:solidFill>
                  <a:schemeClr val="tx1"/>
                </a:solidFill>
                <a:latin typeface="Times New Roman" panose="02020603050405020304" pitchFamily="18" charset="0"/>
                <a:cs typeface="Times New Roman" panose="02020603050405020304" pitchFamily="18" charset="0"/>
              </a:rPr>
              <a:t>Dado el caso: </a:t>
            </a:r>
            <a:r>
              <a:rPr lang="es-MX" sz="2000" b="1" dirty="0">
                <a:solidFill>
                  <a:schemeClr val="tx1"/>
                </a:solidFill>
                <a:latin typeface="Times New Roman" panose="02020603050405020304" pitchFamily="18" charset="0"/>
                <a:cs typeface="Times New Roman" panose="02020603050405020304" pitchFamily="18" charset="0"/>
              </a:rPr>
              <a:t>(por 60 puntos) </a:t>
            </a:r>
          </a:p>
          <a:p>
            <a:pPr>
              <a:spcBef>
                <a:spcPts val="1000"/>
              </a:spcBef>
            </a:pPr>
            <a:r>
              <a:rPr lang="es-MX" sz="2000" dirty="0">
                <a:solidFill>
                  <a:schemeClr val="tx1"/>
                </a:solidFill>
                <a:latin typeface="Times New Roman" panose="02020603050405020304" pitchFamily="18" charset="0"/>
                <a:cs typeface="Times New Roman" panose="02020603050405020304" pitchFamily="18" charset="0"/>
              </a:rPr>
              <a:t>Análisis preliminar para el caso: </a:t>
            </a:r>
          </a:p>
          <a:p>
            <a:pPr marL="342900" indent="-342900">
              <a:spcBef>
                <a:spcPts val="1000"/>
              </a:spcBef>
              <a:buAutoNum type="alphaLcParenR"/>
            </a:pPr>
            <a:r>
              <a:rPr lang="es-MX" sz="2000" dirty="0">
                <a:solidFill>
                  <a:schemeClr val="tx1"/>
                </a:solidFill>
                <a:latin typeface="Times New Roman" panose="02020603050405020304" pitchFamily="18" charset="0"/>
                <a:cs typeface="Times New Roman" panose="02020603050405020304" pitchFamily="18" charset="0"/>
              </a:rPr>
              <a:t>(OPCIONAL) Lista de 2 preguntas adicionales a las situaciones no contempladas en el problema, con sus respectivas respuestas, que no contradigan el enunciado y que sean utilizadas en la solución del caso. (5 puntos) </a:t>
            </a:r>
          </a:p>
          <a:p>
            <a:pPr marL="342900" indent="-342900">
              <a:spcBef>
                <a:spcPts val="1000"/>
              </a:spcBef>
              <a:buAutoNum type="alphaLcParenR"/>
            </a:pPr>
            <a:r>
              <a:rPr lang="es-MX" sz="2000" dirty="0">
                <a:solidFill>
                  <a:schemeClr val="tx1"/>
                </a:solidFill>
                <a:latin typeface="Times New Roman" panose="02020603050405020304" pitchFamily="18" charset="0"/>
                <a:cs typeface="Times New Roman" panose="02020603050405020304" pitchFamily="18" charset="0"/>
              </a:rPr>
              <a:t>Redacte la declaración de objetivos. </a:t>
            </a:r>
            <a:r>
              <a:rPr lang="es-MX" sz="2000" b="1" dirty="0">
                <a:solidFill>
                  <a:schemeClr val="tx1"/>
                </a:solidFill>
                <a:latin typeface="Times New Roman" panose="02020603050405020304" pitchFamily="18" charset="0"/>
                <a:cs typeface="Times New Roman" panose="02020603050405020304" pitchFamily="18" charset="0"/>
              </a:rPr>
              <a:t>(10 puntos) </a:t>
            </a:r>
          </a:p>
          <a:p>
            <a:pPr>
              <a:spcBef>
                <a:spcPts val="1000"/>
              </a:spcBef>
            </a:pPr>
            <a:r>
              <a:rPr lang="es-MX" sz="2000" dirty="0">
                <a:solidFill>
                  <a:schemeClr val="tx1"/>
                </a:solidFill>
                <a:latin typeface="Times New Roman" panose="02020603050405020304" pitchFamily="18" charset="0"/>
                <a:cs typeface="Times New Roman" panose="02020603050405020304" pitchFamily="18" charset="0"/>
              </a:rPr>
              <a:t>c)  Dibuje el diagrama de contexto completo para el sistema. </a:t>
            </a:r>
            <a:r>
              <a:rPr lang="es-MX" sz="2000" b="1" dirty="0">
                <a:solidFill>
                  <a:schemeClr val="tx1"/>
                </a:solidFill>
                <a:latin typeface="Times New Roman" panose="02020603050405020304" pitchFamily="18" charset="0"/>
                <a:cs typeface="Times New Roman" panose="02020603050405020304" pitchFamily="18" charset="0"/>
              </a:rPr>
              <a:t>(20 puntos) </a:t>
            </a:r>
          </a:p>
          <a:p>
            <a:pPr>
              <a:spcBef>
                <a:spcPts val="1000"/>
              </a:spcBef>
            </a:pPr>
            <a:r>
              <a:rPr lang="es-MX" sz="2000" dirty="0">
                <a:solidFill>
                  <a:schemeClr val="tx1"/>
                </a:solidFill>
                <a:latin typeface="Times New Roman" panose="02020603050405020304" pitchFamily="18" charset="0"/>
                <a:cs typeface="Times New Roman" panose="02020603050405020304" pitchFamily="18" charset="0"/>
              </a:rPr>
              <a:t>d)  Liste 15 eventos de actualización contemplados en el caso. </a:t>
            </a:r>
            <a:r>
              <a:rPr lang="es-MX" sz="2000" b="1" dirty="0">
                <a:solidFill>
                  <a:schemeClr val="tx1"/>
                </a:solidFill>
                <a:latin typeface="Times New Roman" panose="02020603050405020304" pitchFamily="18" charset="0"/>
                <a:cs typeface="Times New Roman" panose="02020603050405020304" pitchFamily="18" charset="0"/>
              </a:rPr>
              <a:t>(15 puntos) </a:t>
            </a:r>
          </a:p>
          <a:p>
            <a:pPr>
              <a:spcBef>
                <a:spcPts val="1000"/>
              </a:spcBef>
            </a:pPr>
            <a:r>
              <a:rPr lang="es-MX" sz="2000" dirty="0">
                <a:solidFill>
                  <a:schemeClr val="tx1"/>
                </a:solidFill>
                <a:latin typeface="Times New Roman" panose="02020603050405020304" pitchFamily="18" charset="0"/>
                <a:cs typeface="Times New Roman" panose="02020603050405020304" pitchFamily="18" charset="0"/>
              </a:rPr>
              <a:t>e)  Liste 3 eventos del tipo consulta o informes contemplados en el caso. </a:t>
            </a:r>
            <a:r>
              <a:rPr lang="es-MX" sz="2000" b="1" dirty="0">
                <a:solidFill>
                  <a:schemeClr val="tx1"/>
                </a:solidFill>
                <a:latin typeface="Times New Roman" panose="02020603050405020304" pitchFamily="18" charset="0"/>
                <a:cs typeface="Times New Roman" panose="02020603050405020304" pitchFamily="18" charset="0"/>
              </a:rPr>
              <a:t>(10 puntos) </a:t>
            </a:r>
          </a:p>
          <a:p>
            <a:pPr>
              <a:spcBef>
                <a:spcPts val="1000"/>
              </a:spcBef>
            </a:pPr>
            <a:r>
              <a:rPr lang="es-MX" sz="2000" dirty="0">
                <a:solidFill>
                  <a:schemeClr val="tx1"/>
                </a:solidFill>
                <a:latin typeface="Times New Roman" panose="02020603050405020304" pitchFamily="18" charset="0"/>
                <a:cs typeface="Times New Roman" panose="02020603050405020304" pitchFamily="18" charset="0"/>
              </a:rPr>
              <a:t>f)  Liste 1 evento de ejecución automática contemplado en el caso, es tiempo de … </a:t>
            </a:r>
            <a:r>
              <a:rPr lang="es-MX" sz="2000" b="1" dirty="0">
                <a:solidFill>
                  <a:schemeClr val="tx1"/>
                </a:solidFill>
                <a:latin typeface="Times New Roman" panose="02020603050405020304" pitchFamily="18" charset="0"/>
                <a:cs typeface="Times New Roman" panose="02020603050405020304" pitchFamily="18" charset="0"/>
              </a:rPr>
              <a:t>(5 puntos) </a:t>
            </a:r>
            <a:br>
              <a:rPr lang="es-ES" sz="2000" dirty="0">
                <a:solidFill>
                  <a:prstClr val="black"/>
                </a:solidFill>
                <a:latin typeface="Times New Roman" panose="02020603050405020304" pitchFamily="18" charset="0"/>
                <a:cs typeface="Times New Roman" panose="02020603050405020304" pitchFamily="18" charset="0"/>
              </a:rPr>
            </a:br>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25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5783" y="2572464"/>
            <a:ext cx="9404723" cy="1071282"/>
          </a:xfrm>
        </p:spPr>
        <p:txBody>
          <a:bodyPr/>
          <a:lstStyle/>
          <a:p>
            <a:pPr algn="ctr"/>
            <a:r>
              <a:rPr lang="es-ES" sz="5000" dirty="0">
                <a:solidFill>
                  <a:srgbClr val="142F50"/>
                </a:solidFill>
                <a:latin typeface="Cooper Black" panose="0208090404030B020404" pitchFamily="18" charset="0"/>
              </a:rPr>
              <a:t>Declaración de Objetivos </a:t>
            </a:r>
          </a:p>
        </p:txBody>
      </p:sp>
      <p:sp>
        <p:nvSpPr>
          <p:cNvPr id="3" name="Marcador de contenido 2"/>
          <p:cNvSpPr>
            <a:spLocks noGrp="1"/>
          </p:cNvSpPr>
          <p:nvPr>
            <p:ph idx="1"/>
          </p:nvPr>
        </p:nvSpPr>
        <p:spPr>
          <a:xfrm>
            <a:off x="1373965" y="3906982"/>
            <a:ext cx="8946541" cy="2618508"/>
          </a:xfrm>
        </p:spPr>
        <p:txBody>
          <a:bodyPr>
            <a:normAutofit/>
          </a:bodyPr>
          <a:lstStyle/>
          <a:p>
            <a:pPr marL="0" indent="0">
              <a:buNone/>
            </a:pPr>
            <a:r>
              <a:rPr lang="es-ES" sz="3500" dirty="0">
                <a:latin typeface="Georgia" panose="02040502050405020303" pitchFamily="18" charset="0"/>
              </a:rPr>
              <a:t>		Controlar las calificaciones por cursos, administradas por el profesor de la casa de estudios “Paso Pa`tra”</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66576" y="255591"/>
            <a:ext cx="1671414" cy="1671414"/>
          </a:xfrm>
          <a:prstGeom prst="rect">
            <a:avLst/>
          </a:prstGeom>
        </p:spPr>
      </p:pic>
      <p:sp>
        <p:nvSpPr>
          <p:cNvPr id="5" name="Título 1"/>
          <p:cNvSpPr txBox="1">
            <a:spLocks/>
          </p:cNvSpPr>
          <p:nvPr/>
        </p:nvSpPr>
        <p:spPr>
          <a:xfrm>
            <a:off x="743093" y="104031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1000"/>
              </a:spcBef>
            </a:pPr>
            <a:r>
              <a:rPr lang="es-ES" sz="2300" dirty="0">
                <a:solidFill>
                  <a:prstClr val="black"/>
                </a:solidFill>
                <a:latin typeface="Georgia" panose="02040502050405020303" pitchFamily="18" charset="0"/>
              </a:rPr>
              <a:t>La prestigiosa casa de estudios “</a:t>
            </a:r>
            <a:r>
              <a:rPr lang="es-ES" sz="2300" dirty="0">
                <a:solidFill>
                  <a:prstClr val="black"/>
                </a:solidFill>
                <a:effectLst>
                  <a:glow rad="228600">
                    <a:srgbClr val="F79646">
                      <a:satMod val="175000"/>
                      <a:alpha val="40000"/>
                    </a:srgbClr>
                  </a:glow>
                </a:effectLst>
                <a:latin typeface="Georgia" panose="02040502050405020303" pitchFamily="18" charset="0"/>
              </a:rPr>
              <a:t>Paso Pa’tra</a:t>
            </a:r>
            <a:r>
              <a:rPr lang="es-ES" sz="2300" dirty="0">
                <a:solidFill>
                  <a:prstClr val="black"/>
                </a:solidFill>
                <a:latin typeface="Georgia" panose="02040502050405020303" pitchFamily="18" charset="0"/>
              </a:rPr>
              <a:t>” necesita cambiar su </a:t>
            </a:r>
            <a:r>
              <a:rPr lang="es-ES" sz="2300" dirty="0">
                <a:solidFill>
                  <a:prstClr val="black"/>
                </a:solidFill>
                <a:effectLst>
                  <a:glow rad="228600">
                    <a:srgbClr val="F79646">
                      <a:satMod val="175000"/>
                      <a:alpha val="40000"/>
                    </a:srgbClr>
                  </a:glow>
                </a:effectLst>
                <a:latin typeface="Georgia" panose="02040502050405020303" pitchFamily="18" charset="0"/>
              </a:rPr>
              <a:t>sistema de registro de calificaciones</a:t>
            </a:r>
            <a:r>
              <a:rPr lang="es-ES" sz="2300" dirty="0">
                <a:solidFill>
                  <a:prstClr val="black"/>
                </a:solidFill>
                <a:latin typeface="Georgia" panose="02040502050405020303" pitchFamily="18" charset="0"/>
              </a:rPr>
              <a:t>. Para ello lo ha contratado a usted como analista de sistemas informático.</a:t>
            </a:r>
            <a:br>
              <a:rPr lang="es-ES" sz="2300" dirty="0">
                <a:solidFill>
                  <a:prstClr val="black"/>
                </a:solidFill>
                <a:latin typeface="Georgia" panose="02040502050405020303" pitchFamily="18" charset="0"/>
              </a:rPr>
            </a:br>
            <a:endParaRPr lang="es-ES" dirty="0"/>
          </a:p>
        </p:txBody>
      </p:sp>
    </p:spTree>
    <p:extLst>
      <p:ext uri="{BB962C8B-B14F-4D97-AF65-F5344CB8AC3E}">
        <p14:creationId xmlns:p14="http://schemas.microsoft.com/office/powerpoint/2010/main" val="88634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11222" y="501209"/>
            <a:ext cx="8946541" cy="3156391"/>
          </a:xfrm>
        </p:spPr>
        <p:txBody>
          <a:bodyPr>
            <a:normAutofit/>
          </a:bodyPr>
          <a:lstStyle/>
          <a:p>
            <a:pPr marL="0" indent="0">
              <a:buNone/>
            </a:pPr>
            <a:r>
              <a:rPr lang="es-ES" dirty="0">
                <a:latin typeface="Georgia" panose="02040502050405020303" pitchFamily="18" charset="0"/>
              </a:rPr>
              <a:t>La </a:t>
            </a:r>
            <a:r>
              <a:rPr lang="es-ES" dirty="0">
                <a:effectLst>
                  <a:glow rad="228600">
                    <a:schemeClr val="accent6">
                      <a:satMod val="175000"/>
                      <a:alpha val="40000"/>
                    </a:schemeClr>
                  </a:glow>
                </a:effectLst>
                <a:latin typeface="Georgia" panose="02040502050405020303" pitchFamily="18" charset="0"/>
              </a:rPr>
              <a:t>carga de calificaciones </a:t>
            </a:r>
            <a:r>
              <a:rPr lang="es-ES" dirty="0">
                <a:latin typeface="Georgia" panose="02040502050405020303" pitchFamily="18" charset="0"/>
              </a:rPr>
              <a:t>debe ser realizada por el profesor, preferentemente a través de una aplicación web. Una vez corregido los exámenes, el profesor debe </a:t>
            </a:r>
            <a:r>
              <a:rPr lang="es-ES" u="sng" dirty="0">
                <a:solidFill>
                  <a:srgbClr val="FF0000"/>
                </a:solidFill>
                <a:latin typeface="Georgia" panose="02040502050405020303" pitchFamily="18" charset="0"/>
              </a:rPr>
              <a:t>seleccionar el curso</a:t>
            </a:r>
            <a:r>
              <a:rPr lang="es-ES" dirty="0">
                <a:latin typeface="Georgia" panose="02040502050405020303" pitchFamily="18" charset="0"/>
              </a:rPr>
              <a:t>, de la lista de cursos, que dicta en </a:t>
            </a:r>
            <a:r>
              <a:rPr lang="es-ES" u="sng" dirty="0">
                <a:solidFill>
                  <a:srgbClr val="FF0000"/>
                </a:solidFill>
                <a:latin typeface="Georgia" panose="02040502050405020303" pitchFamily="18" charset="0"/>
              </a:rPr>
              <a:t>el semestre</a:t>
            </a:r>
            <a:r>
              <a:rPr lang="es-ES" dirty="0">
                <a:latin typeface="Georgia" panose="02040502050405020303" pitchFamily="18" charset="0"/>
              </a:rPr>
              <a:t>, seleccionar </a:t>
            </a:r>
            <a:r>
              <a:rPr lang="es-ES" u="sng" dirty="0">
                <a:solidFill>
                  <a:srgbClr val="FF0000"/>
                </a:solidFill>
                <a:latin typeface="Georgia" panose="02040502050405020303" pitchFamily="18" charset="0"/>
              </a:rPr>
              <a:t>el parcial</a:t>
            </a:r>
            <a:r>
              <a:rPr lang="es-ES" dirty="0">
                <a:latin typeface="Georgia" panose="02040502050405020303" pitchFamily="18" charset="0"/>
              </a:rPr>
              <a:t> e ingresar las calificaciones por alumno. Para iniciar la carga, dispone de una lista de alumnos que aparece ordenado alfabéticamente para facilitar el ingreso. El nuevo sistema no requiere mantener las materias o los cursos pues esos datos se toman del </a:t>
            </a:r>
            <a:r>
              <a:rPr lang="es-ES" u="sng" dirty="0">
                <a:solidFill>
                  <a:srgbClr val="FF0000"/>
                </a:solidFill>
                <a:latin typeface="Georgia" panose="02040502050405020303" pitchFamily="18" charset="0"/>
              </a:rPr>
              <a:t>sistema de control de cursos</a:t>
            </a:r>
            <a:r>
              <a:rPr lang="es-ES" dirty="0">
                <a:latin typeface="Georgia" panose="02040502050405020303" pitchFamily="18" charset="0"/>
              </a:rPr>
              <a:t>.</a:t>
            </a:r>
          </a:p>
          <a:p>
            <a:pPr marL="0" indent="0">
              <a:buNone/>
            </a:pPr>
            <a:r>
              <a:rPr lang="es-ES" dirty="0">
                <a:latin typeface="Georgia" panose="02040502050405020303" pitchFamily="18" charset="0"/>
              </a:rPr>
              <a:t>	</a:t>
            </a:r>
            <a:endParaRPr lang="es-ES" dirty="0"/>
          </a:p>
        </p:txBody>
      </p:sp>
      <p:sp>
        <p:nvSpPr>
          <p:cNvPr id="4" name="Título 1"/>
          <p:cNvSpPr>
            <a:spLocks noGrp="1"/>
          </p:cNvSpPr>
          <p:nvPr>
            <p:ph type="title"/>
          </p:nvPr>
        </p:nvSpPr>
        <p:spPr>
          <a:xfrm>
            <a:off x="925567" y="3903455"/>
            <a:ext cx="9842099" cy="1660525"/>
          </a:xfrm>
        </p:spPr>
        <p:txBody>
          <a:bodyPr/>
          <a:lstStyle/>
          <a:p>
            <a:r>
              <a:rPr lang="es-ES" sz="3500" dirty="0">
                <a:latin typeface="Georgia" panose="02040502050405020303" pitchFamily="18" charset="0"/>
              </a:rPr>
              <a:t>1. Profesor mantiene calificación.</a:t>
            </a:r>
            <a:br>
              <a:rPr lang="es-ES" sz="3500" dirty="0">
                <a:latin typeface="Georgia" panose="02040502050405020303" pitchFamily="18" charset="0"/>
              </a:rPr>
            </a:br>
            <a:r>
              <a:rPr lang="es-ES" sz="3500" dirty="0">
                <a:latin typeface="Georgia" panose="02040502050405020303" pitchFamily="18" charset="0"/>
              </a:rPr>
              <a:t>2. Profesor mantiene datos personales.</a:t>
            </a:r>
            <a:br>
              <a:rPr lang="es-ES" sz="3500" dirty="0">
                <a:latin typeface="Georgia" panose="02040502050405020303" pitchFamily="18" charset="0"/>
              </a:rPr>
            </a:br>
            <a:r>
              <a:rPr lang="es-ES" sz="3500" dirty="0">
                <a:latin typeface="Georgia" panose="02040502050405020303" pitchFamily="18" charset="0"/>
              </a:rPr>
              <a:t>3. Usuario mantiene ciudad.</a:t>
            </a:r>
            <a:br>
              <a:rPr lang="es-ES" sz="3500" dirty="0">
                <a:latin typeface="Georgia" panose="02040502050405020303" pitchFamily="18" charset="0"/>
              </a:rPr>
            </a:br>
            <a:r>
              <a:rPr lang="es-ES" sz="3500" dirty="0">
                <a:latin typeface="Georgia" panose="02040502050405020303" pitchFamily="18" charset="0"/>
              </a:rPr>
              <a:t>4. Usuario mantiene barrio.</a:t>
            </a:r>
            <a:br>
              <a:rPr lang="es-ES" sz="3500" dirty="0">
                <a:latin typeface="Georgia" panose="02040502050405020303" pitchFamily="18" charset="0"/>
              </a:rPr>
            </a:br>
            <a:r>
              <a:rPr lang="es-ES" sz="3500" dirty="0">
                <a:solidFill>
                  <a:schemeClr val="tx2">
                    <a:lumMod val="60000"/>
                    <a:lumOff val="40000"/>
                  </a:schemeClr>
                </a:solidFill>
                <a:latin typeface="Georgia" panose="02040502050405020303" pitchFamily="18" charset="0"/>
              </a:rPr>
              <a:t>?. Usuario mantiene tablas menores.</a:t>
            </a:r>
            <a:br>
              <a:rPr lang="es-ES" sz="4400" dirty="0">
                <a:latin typeface="Georgia" panose="02040502050405020303" pitchFamily="18" charset="0"/>
              </a:rPr>
            </a:br>
            <a:endParaRPr lang="es-ES" dirty="0"/>
          </a:p>
        </p:txBody>
      </p:sp>
      <p:graphicFrame>
        <p:nvGraphicFramePr>
          <p:cNvPr id="5" name="Diagrama 4"/>
          <p:cNvGraphicFramePr/>
          <p:nvPr>
            <p:extLst>
              <p:ext uri="{D42A27DB-BD31-4B8C-83A1-F6EECF244321}">
                <p14:modId xmlns:p14="http://schemas.microsoft.com/office/powerpoint/2010/main" val="169252595"/>
              </p:ext>
            </p:extLst>
          </p:nvPr>
        </p:nvGraphicFramePr>
        <p:xfrm>
          <a:off x="2618508" y="1052945"/>
          <a:ext cx="3228109" cy="4378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upo 5"/>
          <p:cNvGrpSpPr/>
          <p:nvPr/>
        </p:nvGrpSpPr>
        <p:grpSpPr>
          <a:xfrm>
            <a:off x="9067797" y="2469794"/>
            <a:ext cx="2805543" cy="484752"/>
            <a:chOff x="0" y="45670"/>
            <a:chExt cx="3228109" cy="489600"/>
          </a:xfrm>
        </p:grpSpPr>
        <p:sp>
          <p:nvSpPr>
            <p:cNvPr id="10" name="Rectángulo 9"/>
            <p:cNvSpPr/>
            <p:nvPr/>
          </p:nvSpPr>
          <p:spPr>
            <a:xfrm>
              <a:off x="0" y="45670"/>
              <a:ext cx="3228109" cy="489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CuadroTexto 10"/>
            <p:cNvSpPr txBox="1"/>
            <p:nvPr/>
          </p:nvSpPr>
          <p:spPr>
            <a:xfrm>
              <a:off x="0" y="45670"/>
              <a:ext cx="3228109" cy="489600"/>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s-ES" sz="2800" b="1" kern="1200" dirty="0"/>
                <a:t>Profesor</a:t>
              </a:r>
            </a:p>
          </p:txBody>
        </p:sp>
      </p:grpSp>
      <p:grpSp>
        <p:nvGrpSpPr>
          <p:cNvPr id="7" name="Grupo 6"/>
          <p:cNvGrpSpPr/>
          <p:nvPr/>
        </p:nvGrpSpPr>
        <p:grpSpPr>
          <a:xfrm>
            <a:off x="9067797" y="2944676"/>
            <a:ext cx="2805543" cy="3788640"/>
            <a:chOff x="0" y="520552"/>
            <a:chExt cx="3228109" cy="3826530"/>
          </a:xfrm>
        </p:grpSpPr>
        <p:sp>
          <p:nvSpPr>
            <p:cNvPr id="8" name="Rectángulo 7"/>
            <p:cNvSpPr/>
            <p:nvPr/>
          </p:nvSpPr>
          <p:spPr>
            <a:xfrm>
              <a:off x="0" y="520552"/>
              <a:ext cx="3228109" cy="382653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CuadroTexto 8"/>
            <p:cNvSpPr txBox="1"/>
            <p:nvPr/>
          </p:nvSpPr>
          <p:spPr>
            <a:xfrm>
              <a:off x="0" y="520552"/>
              <a:ext cx="3228109" cy="3826530"/>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s-ES" sz="1700" kern="1200" dirty="0" err="1"/>
                <a:t>TipoDocumento.id</a:t>
              </a:r>
              <a:endParaRPr lang="es-ES" sz="1700" kern="1200" dirty="0"/>
            </a:p>
            <a:p>
              <a:pPr marL="171450" lvl="1" indent="-171450" algn="l" defTabSz="755650">
                <a:lnSpc>
                  <a:spcPct val="90000"/>
                </a:lnSpc>
                <a:spcBef>
                  <a:spcPct val="0"/>
                </a:spcBef>
                <a:spcAft>
                  <a:spcPct val="15000"/>
                </a:spcAft>
                <a:buChar char="••"/>
              </a:pPr>
              <a:r>
                <a:rPr lang="es-ES" sz="1700" kern="1200" dirty="0" err="1"/>
                <a:t>NroDocumento</a:t>
              </a:r>
              <a:r>
                <a:rPr lang="es-ES" sz="1700" kern="1200" dirty="0"/>
                <a:t> </a:t>
              </a:r>
            </a:p>
            <a:p>
              <a:pPr marL="0" lvl="1" algn="l" defTabSz="755650">
                <a:lnSpc>
                  <a:spcPct val="90000"/>
                </a:lnSpc>
                <a:spcBef>
                  <a:spcPct val="0"/>
                </a:spcBef>
                <a:spcAft>
                  <a:spcPct val="15000"/>
                </a:spcAft>
              </a:pPr>
              <a:r>
                <a:rPr lang="es-ES" sz="1700" kern="1200" dirty="0"/>
                <a:t>Nombre </a:t>
              </a:r>
            </a:p>
            <a:p>
              <a:pPr marL="0" lvl="1" algn="l" defTabSz="755650">
                <a:lnSpc>
                  <a:spcPct val="90000"/>
                </a:lnSpc>
                <a:spcBef>
                  <a:spcPct val="0"/>
                </a:spcBef>
                <a:spcAft>
                  <a:spcPct val="15000"/>
                </a:spcAft>
              </a:pPr>
              <a:r>
                <a:rPr lang="es-ES" sz="1700" kern="1200" dirty="0"/>
                <a:t>Dirección</a:t>
              </a:r>
            </a:p>
            <a:p>
              <a:pPr marL="0" lvl="1" algn="l" defTabSz="755650">
                <a:lnSpc>
                  <a:spcPct val="90000"/>
                </a:lnSpc>
                <a:spcBef>
                  <a:spcPct val="0"/>
                </a:spcBef>
                <a:spcAft>
                  <a:spcPct val="15000"/>
                </a:spcAft>
              </a:pPr>
              <a:r>
                <a:rPr lang="es-ES" sz="1700" kern="1200" dirty="0" err="1"/>
                <a:t>FechaNacimiento</a:t>
              </a:r>
              <a:r>
                <a:rPr lang="es-ES" sz="1700" kern="1200" dirty="0"/>
                <a:t> </a:t>
              </a:r>
            </a:p>
            <a:p>
              <a:pPr marL="0" lvl="1" algn="l" defTabSz="755650">
                <a:lnSpc>
                  <a:spcPct val="90000"/>
                </a:lnSpc>
                <a:spcBef>
                  <a:spcPct val="0"/>
                </a:spcBef>
                <a:spcAft>
                  <a:spcPct val="15000"/>
                </a:spcAft>
              </a:pPr>
              <a:r>
                <a:rPr lang="es-ES" sz="1700" kern="1200" dirty="0" err="1"/>
                <a:t>Pais</a:t>
              </a:r>
              <a:r>
                <a:rPr lang="es-ES" sz="1700" dirty="0" err="1"/>
                <a:t>N</a:t>
              </a:r>
              <a:r>
                <a:rPr lang="es-ES" sz="1700" kern="1200" dirty="0" err="1"/>
                <a:t>acimiento.id</a:t>
              </a:r>
              <a:endParaRPr lang="es-ES" sz="1700" kern="1200" dirty="0"/>
            </a:p>
            <a:p>
              <a:pPr marL="0" lvl="1" algn="l" defTabSz="755650">
                <a:lnSpc>
                  <a:spcPct val="90000"/>
                </a:lnSpc>
                <a:spcBef>
                  <a:spcPct val="0"/>
                </a:spcBef>
                <a:spcAft>
                  <a:spcPct val="15000"/>
                </a:spcAft>
              </a:pPr>
              <a:r>
                <a:rPr lang="es-ES" sz="1700" kern="1200" dirty="0" err="1"/>
                <a:t>Barrio</a:t>
              </a:r>
              <a:r>
                <a:rPr lang="es-ES" sz="1700" dirty="0" err="1"/>
                <a:t>R</a:t>
              </a:r>
              <a:r>
                <a:rPr lang="es-ES" sz="1700" kern="1200" dirty="0" err="1"/>
                <a:t>esidencia.id</a:t>
              </a:r>
              <a:endParaRPr lang="es-ES" sz="1700" kern="1200" dirty="0"/>
            </a:p>
            <a:p>
              <a:pPr marL="0" lvl="1" algn="l" defTabSz="755650">
                <a:lnSpc>
                  <a:spcPct val="90000"/>
                </a:lnSpc>
                <a:spcBef>
                  <a:spcPct val="0"/>
                </a:spcBef>
                <a:spcAft>
                  <a:spcPct val="15000"/>
                </a:spcAft>
              </a:pPr>
              <a:r>
                <a:rPr lang="es-ES" sz="1700" kern="1200" dirty="0" err="1"/>
                <a:t>Ciudad</a:t>
              </a:r>
              <a:r>
                <a:rPr lang="es-ES" sz="1700" dirty="0" err="1"/>
                <a:t>R</a:t>
              </a:r>
              <a:r>
                <a:rPr lang="es-ES" sz="1700" kern="1200" dirty="0" err="1"/>
                <a:t>esidencia.id</a:t>
              </a:r>
              <a:endParaRPr lang="es-ES" sz="1700" kern="1200" dirty="0"/>
            </a:p>
            <a:p>
              <a:pPr marL="0" lvl="1" algn="l" defTabSz="755650">
                <a:lnSpc>
                  <a:spcPct val="90000"/>
                </a:lnSpc>
                <a:spcBef>
                  <a:spcPct val="0"/>
                </a:spcBef>
                <a:spcAft>
                  <a:spcPct val="15000"/>
                </a:spcAft>
              </a:pPr>
              <a:r>
                <a:rPr lang="es-ES" sz="1700" kern="1200" dirty="0"/>
                <a:t>Sexo </a:t>
              </a:r>
            </a:p>
            <a:p>
              <a:pPr marL="0" lvl="1" algn="l" defTabSz="755650">
                <a:lnSpc>
                  <a:spcPct val="90000"/>
                </a:lnSpc>
                <a:spcBef>
                  <a:spcPct val="0"/>
                </a:spcBef>
                <a:spcAft>
                  <a:spcPct val="15000"/>
                </a:spcAft>
              </a:pPr>
              <a:r>
                <a:rPr lang="es-ES" sz="1700" kern="1200" dirty="0"/>
                <a:t>Profesion.id</a:t>
              </a:r>
            </a:p>
            <a:p>
              <a:pPr marL="0" lvl="1" algn="l" defTabSz="755650">
                <a:lnSpc>
                  <a:spcPct val="90000"/>
                </a:lnSpc>
                <a:spcBef>
                  <a:spcPct val="0"/>
                </a:spcBef>
                <a:spcAft>
                  <a:spcPct val="15000"/>
                </a:spcAft>
              </a:pPr>
              <a:r>
                <a:rPr lang="es-ES" sz="1700" kern="1200" dirty="0" err="1"/>
                <a:t>Estado</a:t>
              </a:r>
              <a:r>
                <a:rPr lang="es-ES" sz="1700" dirty="0" err="1"/>
                <a:t>C</a:t>
              </a:r>
              <a:r>
                <a:rPr lang="es-ES" sz="1700" kern="1200" dirty="0" err="1"/>
                <a:t>ivil.id</a:t>
              </a:r>
              <a:endParaRPr lang="es-ES" sz="1700" kern="1200" dirty="0"/>
            </a:p>
            <a:p>
              <a:pPr marL="0" lvl="1" algn="l" defTabSz="755650">
                <a:lnSpc>
                  <a:spcPct val="90000"/>
                </a:lnSpc>
                <a:spcBef>
                  <a:spcPct val="0"/>
                </a:spcBef>
                <a:spcAft>
                  <a:spcPct val="15000"/>
                </a:spcAft>
              </a:pPr>
              <a:r>
                <a:rPr lang="es-ES" sz="1700" kern="1200" dirty="0"/>
                <a:t>Empresa.id</a:t>
              </a:r>
            </a:p>
            <a:p>
              <a:pPr marL="0" lvl="1" algn="l" defTabSz="755650">
                <a:lnSpc>
                  <a:spcPct val="90000"/>
                </a:lnSpc>
                <a:spcBef>
                  <a:spcPct val="0"/>
                </a:spcBef>
                <a:spcAft>
                  <a:spcPct val="15000"/>
                </a:spcAft>
              </a:pPr>
              <a:r>
                <a:rPr lang="es-ES" sz="1700" kern="1200" dirty="0"/>
                <a:t>Cargo.id</a:t>
              </a:r>
            </a:p>
          </p:txBody>
        </p:sp>
      </p:grpSp>
      <p:sp>
        <p:nvSpPr>
          <p:cNvPr id="12" name="CuadroTexto 11">
            <a:extLst>
              <a:ext uri="{FF2B5EF4-FFF2-40B4-BE49-F238E27FC236}">
                <a16:creationId xmlns:a16="http://schemas.microsoft.com/office/drawing/2014/main" id="{2B6E5179-F667-4EC0-9201-0D7C42928484}"/>
              </a:ext>
            </a:extLst>
          </p:cNvPr>
          <p:cNvSpPr txBox="1"/>
          <p:nvPr/>
        </p:nvSpPr>
        <p:spPr>
          <a:xfrm>
            <a:off x="631962" y="2939459"/>
            <a:ext cx="8132778" cy="830997"/>
          </a:xfrm>
          <a:prstGeom prst="rect">
            <a:avLst/>
          </a:prstGeom>
          <a:noFill/>
        </p:spPr>
        <p:txBody>
          <a:bodyPr wrap="square">
            <a:spAutoFit/>
          </a:bodyPr>
          <a:lstStyle/>
          <a:p>
            <a:r>
              <a:rPr lang="es-ES" sz="4800" dirty="0">
                <a:solidFill>
                  <a:srgbClr val="142F50"/>
                </a:solidFill>
                <a:latin typeface="Cooper Black" panose="0208090404030B020404" pitchFamily="18" charset="0"/>
              </a:rPr>
              <a:t>Lista de eventos</a:t>
            </a:r>
            <a:endParaRPr lang="es-PY" sz="4800" dirty="0"/>
          </a:p>
        </p:txBody>
      </p:sp>
      <p:pic>
        <p:nvPicPr>
          <p:cNvPr id="13" name="Imagen 12"/>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66576" y="255591"/>
            <a:ext cx="1671414" cy="1671414"/>
          </a:xfrm>
          <a:prstGeom prst="rect">
            <a:avLst/>
          </a:prstGeom>
        </p:spPr>
      </p:pic>
    </p:spTree>
    <p:extLst>
      <p:ext uri="{BB962C8B-B14F-4D97-AF65-F5344CB8AC3E}">
        <p14:creationId xmlns:p14="http://schemas.microsoft.com/office/powerpoint/2010/main" val="281683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8151" y="3380743"/>
            <a:ext cx="10908579" cy="3303089"/>
          </a:xfrm>
        </p:spPr>
        <p:txBody>
          <a:bodyPr/>
          <a:lstStyle/>
          <a:p>
            <a:r>
              <a:rPr lang="es-ES" sz="3500" dirty="0">
                <a:latin typeface="Baskerville Old Face" panose="02020602080505020303" pitchFamily="18" charset="0"/>
              </a:rPr>
              <a:t>5. Profesor cierra acta de calificaciones.</a:t>
            </a:r>
            <a:br>
              <a:rPr lang="es-ES" sz="3500" dirty="0">
                <a:latin typeface="Baskerville Old Face" panose="02020602080505020303" pitchFamily="18" charset="0"/>
              </a:rPr>
            </a:br>
            <a:r>
              <a:rPr lang="es-ES" sz="3500" dirty="0">
                <a:latin typeface="Baskerville Old Face" panose="02020602080505020303" pitchFamily="18" charset="0"/>
              </a:rPr>
              <a:t>6. Secretaria de la facultad registra entrega de calificaciones.</a:t>
            </a:r>
            <a:br>
              <a:rPr lang="es-ES" sz="3500" dirty="0">
                <a:latin typeface="Baskerville Old Face" panose="02020602080505020303" pitchFamily="18" charset="0"/>
              </a:rPr>
            </a:br>
            <a:r>
              <a:rPr lang="es-ES" sz="3500" dirty="0">
                <a:latin typeface="Baskerville Old Face" panose="02020602080505020303" pitchFamily="18" charset="0"/>
              </a:rPr>
              <a:t>7. Secretaria de la facultad anula registro de entrega de calificaciones.</a:t>
            </a:r>
            <a:br>
              <a:rPr lang="es-ES" sz="3500" dirty="0">
                <a:latin typeface="Baskerville Old Face" panose="02020602080505020303" pitchFamily="18" charset="0"/>
              </a:rPr>
            </a:br>
            <a:r>
              <a:rPr lang="es-ES" sz="3500" dirty="0">
                <a:latin typeface="Baskerville Old Face" panose="02020602080505020303" pitchFamily="18" charset="0"/>
              </a:rPr>
              <a:t>8. </a:t>
            </a:r>
            <a:r>
              <a:rPr lang="es-ES" sz="3600" dirty="0">
                <a:latin typeface="Baskerville Old Face" panose="02020602080505020303" pitchFamily="18" charset="0"/>
              </a:rPr>
              <a:t>Usuario mantiene estado de actas. </a:t>
            </a:r>
            <a:br>
              <a:rPr lang="es-ES" sz="3600" dirty="0">
                <a:latin typeface="Baskerville Old Face" panose="02020602080505020303" pitchFamily="18" charset="0"/>
              </a:rPr>
            </a:br>
            <a:r>
              <a:rPr lang="es-ES" sz="3600" dirty="0">
                <a:solidFill>
                  <a:schemeClr val="tx2">
                    <a:lumMod val="60000"/>
                    <a:lumOff val="40000"/>
                  </a:schemeClr>
                </a:solidFill>
                <a:latin typeface="Baskerville Old Face" panose="02020602080505020303" pitchFamily="18" charset="0"/>
              </a:rPr>
              <a:t>5.1. Profesor anula cierre de acta de calificaciones.</a:t>
            </a:r>
            <a:br>
              <a:rPr lang="es-ES" sz="3600" dirty="0">
                <a:latin typeface="Baskerville Old Face" panose="02020602080505020303" pitchFamily="18" charset="0"/>
              </a:rPr>
            </a:br>
            <a:endParaRPr lang="es-ES" sz="3500" dirty="0">
              <a:latin typeface="Baskerville Old Face" panose="02020602080505020303" pitchFamily="18" charset="0"/>
            </a:endParaRPr>
          </a:p>
        </p:txBody>
      </p:sp>
      <p:sp>
        <p:nvSpPr>
          <p:cNvPr id="3" name="Marcador de contenido 2"/>
          <p:cNvSpPr>
            <a:spLocks noGrp="1"/>
          </p:cNvSpPr>
          <p:nvPr>
            <p:ph idx="1"/>
          </p:nvPr>
        </p:nvSpPr>
        <p:spPr>
          <a:xfrm>
            <a:off x="909349" y="473500"/>
            <a:ext cx="9301451" cy="2907009"/>
          </a:xfrm>
          <a:noFill/>
        </p:spPr>
        <p:txBody>
          <a:bodyPr>
            <a:normAutofit lnSpcReduction="10000"/>
          </a:bodyPr>
          <a:lstStyle/>
          <a:p>
            <a:pPr marL="0" indent="0">
              <a:buNone/>
            </a:pPr>
            <a:r>
              <a:rPr lang="es-ES" sz="2500" dirty="0">
                <a:latin typeface="Georgia" panose="02040502050405020303" pitchFamily="18" charset="0"/>
              </a:rPr>
              <a:t>Habiendo cargado y cerciorado de que todas las calificaciones están registradas en forma correcta, el profesor debe </a:t>
            </a:r>
            <a:r>
              <a:rPr lang="es-ES" sz="2500" dirty="0">
                <a:effectLst>
                  <a:glow rad="228600">
                    <a:schemeClr val="accent6">
                      <a:satMod val="175000"/>
                      <a:alpha val="40000"/>
                    </a:schemeClr>
                  </a:glow>
                </a:effectLst>
                <a:latin typeface="Georgia" panose="02040502050405020303" pitchFamily="18" charset="0"/>
              </a:rPr>
              <a:t>cerrar el acta de calificaciones</a:t>
            </a:r>
            <a:r>
              <a:rPr lang="es-ES" sz="2500" dirty="0">
                <a:latin typeface="Georgia" panose="02040502050405020303" pitchFamily="18" charset="0"/>
              </a:rPr>
              <a:t>. Este proceso es necesario para considerar finalizado el proceso de carga y que la nota sea válida. Mientras no proceda con el cierre, no puede emitir el </a:t>
            </a:r>
            <a:r>
              <a:rPr lang="es-ES" sz="2500" dirty="0">
                <a:effectLst>
                  <a:glow rad="228600">
                    <a:schemeClr val="accent6">
                      <a:satMod val="175000"/>
                      <a:alpha val="40000"/>
                    </a:schemeClr>
                  </a:glow>
                </a:effectLst>
                <a:latin typeface="Georgia" panose="02040502050405020303" pitchFamily="18" charset="0"/>
              </a:rPr>
              <a:t>informe con las calificaciones del curso</a:t>
            </a:r>
            <a:r>
              <a:rPr lang="es-ES" sz="2500" dirty="0">
                <a:latin typeface="Georgia" panose="02040502050405020303" pitchFamily="18" charset="0"/>
              </a:rPr>
              <a:t>, que deberá </a:t>
            </a:r>
            <a:r>
              <a:rPr lang="es-ES" sz="2500" dirty="0">
                <a:effectLst>
                  <a:glow rad="228600">
                    <a:schemeClr val="accent6">
                      <a:satMod val="175000"/>
                      <a:alpha val="40000"/>
                    </a:schemeClr>
                  </a:glow>
                </a:effectLst>
                <a:latin typeface="Georgia" panose="02040502050405020303" pitchFamily="18" charset="0"/>
              </a:rPr>
              <a:t>entregar en la secretaria de la facultad</a:t>
            </a:r>
            <a:r>
              <a:rPr lang="es-ES" sz="2500" dirty="0">
                <a:latin typeface="Georgia" panose="02040502050405020303" pitchFamily="18" charset="0"/>
              </a:rPr>
              <a:t>, con su firma para formalizar la entrega del documento.</a:t>
            </a:r>
          </a:p>
          <a:p>
            <a:pPr marL="457200" indent="-457200">
              <a:buFont typeface="+mj-lt"/>
              <a:buAutoNum type="arabicPeriod"/>
            </a:pPr>
            <a:endParaRPr lang="es-ES" dirty="0"/>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66576" y="255591"/>
            <a:ext cx="1671414" cy="1671414"/>
          </a:xfrm>
          <a:prstGeom prst="rect">
            <a:avLst/>
          </a:prstGeom>
        </p:spPr>
      </p:pic>
    </p:spTree>
    <p:extLst>
      <p:ext uri="{BB962C8B-B14F-4D97-AF65-F5344CB8AC3E}">
        <p14:creationId xmlns:p14="http://schemas.microsoft.com/office/powerpoint/2010/main" val="26443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0691" y="3519054"/>
            <a:ext cx="11513125" cy="1274619"/>
          </a:xfrm>
        </p:spPr>
        <p:txBody>
          <a:bodyPr/>
          <a:lstStyle/>
          <a:p>
            <a:pPr>
              <a:buClrTx/>
            </a:pPr>
            <a:r>
              <a:rPr lang="es-ES" sz="3500" b="1" dirty="0">
                <a:latin typeface="Baskerville Old Face" panose="02020602080505020303" pitchFamily="18" charset="0"/>
              </a:rPr>
              <a:t>9</a:t>
            </a:r>
            <a:r>
              <a:rPr lang="es-ES" sz="3000" dirty="0">
                <a:latin typeface="Baskerville Old Face" panose="02020602080505020303" pitchFamily="18" charset="0"/>
              </a:rPr>
              <a:t>. </a:t>
            </a:r>
            <a:r>
              <a:rPr lang="es-ES" sz="3500" b="1" dirty="0">
                <a:latin typeface="Baskerville Old Face" panose="02020602080505020303" pitchFamily="18" charset="0"/>
              </a:rPr>
              <a:t>Profesor solicita apertura de acta de calificaciones.</a:t>
            </a:r>
            <a:br>
              <a:rPr lang="es-ES" sz="3500" b="1" dirty="0">
                <a:latin typeface="Baskerville Old Face" panose="02020602080505020303" pitchFamily="18" charset="0"/>
              </a:rPr>
            </a:br>
            <a:r>
              <a:rPr lang="es-ES" sz="3500" b="1" dirty="0">
                <a:latin typeface="Baskerville Old Face" panose="02020602080505020303" pitchFamily="18" charset="0"/>
              </a:rPr>
              <a:t>10. Secretaria de la facultad Aprueba/Rechaza solicitud de apertura de acta.</a:t>
            </a:r>
            <a:br>
              <a:rPr lang="es-ES" sz="3500" b="1" dirty="0">
                <a:latin typeface="Baskerville Old Face" panose="02020602080505020303" pitchFamily="18" charset="0"/>
              </a:rPr>
            </a:br>
            <a:r>
              <a:rPr lang="es-ES" sz="3500" b="1" dirty="0">
                <a:solidFill>
                  <a:schemeClr val="tx2">
                    <a:lumMod val="60000"/>
                    <a:lumOff val="40000"/>
                  </a:schemeClr>
                </a:solidFill>
                <a:latin typeface="Baskerville Old Face" panose="02020602080505020303" pitchFamily="18" charset="0"/>
              </a:rPr>
              <a:t>10.1. Secretaria de la facultad anula aprobación de solicitud de apertura de acta.</a:t>
            </a:r>
            <a:br>
              <a:rPr lang="es-ES" sz="3500" b="1" dirty="0">
                <a:latin typeface="Baskerville Old Face" panose="02020602080505020303" pitchFamily="18" charset="0"/>
              </a:rPr>
            </a:br>
            <a:endParaRPr lang="es-ES" sz="3500" b="1" dirty="0">
              <a:latin typeface="Baskerville Old Face" panose="02020602080505020303" pitchFamily="18" charset="0"/>
            </a:endParaRPr>
          </a:p>
        </p:txBody>
      </p:sp>
      <p:sp>
        <p:nvSpPr>
          <p:cNvPr id="3" name="Marcador de contenido 2"/>
          <p:cNvSpPr>
            <a:spLocks noGrp="1"/>
          </p:cNvSpPr>
          <p:nvPr>
            <p:ph idx="1"/>
          </p:nvPr>
        </p:nvSpPr>
        <p:spPr>
          <a:xfrm>
            <a:off x="613346" y="736736"/>
            <a:ext cx="9689382" cy="2158864"/>
          </a:xfrm>
        </p:spPr>
        <p:txBody>
          <a:bodyPr>
            <a:noAutofit/>
          </a:bodyPr>
          <a:lstStyle/>
          <a:p>
            <a:pPr marL="0" indent="0">
              <a:buNone/>
            </a:pPr>
            <a:r>
              <a:rPr lang="es-ES" sz="2500" dirty="0">
                <a:latin typeface="Georgia" panose="02040502050405020303" pitchFamily="18" charset="0"/>
              </a:rPr>
              <a:t>Es posible corregir calificaciones si por algún motivo fueron cargadas por error. Para proceder con el cambio de nota, debe </a:t>
            </a:r>
            <a:r>
              <a:rPr lang="es-ES" sz="2500" dirty="0">
                <a:effectLst>
                  <a:glow rad="228600">
                    <a:schemeClr val="accent6">
                      <a:satMod val="175000"/>
                      <a:alpha val="40000"/>
                    </a:schemeClr>
                  </a:glow>
                </a:effectLst>
                <a:latin typeface="Georgia" panose="02040502050405020303" pitchFamily="18" charset="0"/>
              </a:rPr>
              <a:t>abrir el acta de calificaciones</a:t>
            </a:r>
            <a:r>
              <a:rPr lang="es-ES" sz="2500" dirty="0">
                <a:latin typeface="Georgia" panose="02040502050405020303" pitchFamily="18" charset="0"/>
              </a:rPr>
              <a:t>. Este proceso lo realiza la Secretaria de la facultad, </a:t>
            </a:r>
            <a:r>
              <a:rPr lang="es-ES" sz="2500" dirty="0">
                <a:effectLst>
                  <a:glow rad="228600">
                    <a:schemeClr val="accent6">
                      <a:satMod val="175000"/>
                      <a:alpha val="40000"/>
                    </a:schemeClr>
                  </a:glow>
                </a:effectLst>
                <a:latin typeface="Georgia" panose="02040502050405020303" pitchFamily="18" charset="0"/>
              </a:rPr>
              <a:t>a pedido del profesor</a:t>
            </a:r>
            <a:r>
              <a:rPr lang="es-ES" sz="2500" dirty="0">
                <a:latin typeface="Georgia" panose="02040502050405020303" pitchFamily="18" charset="0"/>
              </a:rPr>
              <a:t>, seleccionando el curso y el parcial que desea. A partir de la apertura, se podrán corregir las calificaciones que desee. </a:t>
            </a:r>
            <a:endParaRPr lang="es-ES" sz="2500" dirty="0"/>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66576" y="255591"/>
            <a:ext cx="1671414" cy="1671414"/>
          </a:xfrm>
          <a:prstGeom prst="rect">
            <a:avLst/>
          </a:prstGeom>
        </p:spPr>
      </p:pic>
    </p:spTree>
    <p:extLst>
      <p:ext uri="{BB962C8B-B14F-4D97-AF65-F5344CB8AC3E}">
        <p14:creationId xmlns:p14="http://schemas.microsoft.com/office/powerpoint/2010/main" val="232994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3964" y="5237019"/>
            <a:ext cx="11831782" cy="969818"/>
          </a:xfrm>
        </p:spPr>
        <p:txBody>
          <a:bodyPr>
            <a:noAutofit/>
          </a:bodyPr>
          <a:lstStyle/>
          <a:p>
            <a:pPr marL="0" indent="0" algn="ctr">
              <a:buClrTx/>
              <a:buNone/>
            </a:pPr>
            <a:r>
              <a:rPr lang="es-ES" sz="3000" b="1" dirty="0">
                <a:solidFill>
                  <a:schemeClr val="accent1">
                    <a:lumMod val="75000"/>
                  </a:schemeClr>
                </a:solidFill>
                <a:latin typeface="Baskerville Old Face" panose="02020602080505020303" pitchFamily="18" charset="0"/>
              </a:rPr>
              <a:t>19. Es tiempo de enviar correo electrónico al decano por apertura de acta. </a:t>
            </a:r>
          </a:p>
        </p:txBody>
      </p:sp>
      <p:sp>
        <p:nvSpPr>
          <p:cNvPr id="4" name="Título 1"/>
          <p:cNvSpPr>
            <a:spLocks noGrp="1"/>
          </p:cNvSpPr>
          <p:nvPr>
            <p:ph type="title"/>
          </p:nvPr>
        </p:nvSpPr>
        <p:spPr>
          <a:xfrm>
            <a:off x="537802" y="3881525"/>
            <a:ext cx="11831782" cy="1071282"/>
          </a:xfrm>
        </p:spPr>
        <p:txBody>
          <a:bodyPr/>
          <a:lstStyle/>
          <a:p>
            <a:pPr algn="ctr"/>
            <a:r>
              <a:rPr lang="es-ES" sz="5000" dirty="0">
                <a:solidFill>
                  <a:srgbClr val="C00000"/>
                </a:solidFill>
                <a:latin typeface="Cooper Black" panose="0208090404030B020404" pitchFamily="18" charset="0"/>
              </a:rPr>
              <a:t> Evento (automático)</a:t>
            </a:r>
          </a:p>
        </p:txBody>
      </p:sp>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66576" y="255591"/>
            <a:ext cx="1671414" cy="1671414"/>
          </a:xfrm>
          <a:prstGeom prst="rect">
            <a:avLst/>
          </a:prstGeom>
        </p:spPr>
      </p:pic>
      <p:sp>
        <p:nvSpPr>
          <p:cNvPr id="6" name="Rectángulo 5"/>
          <p:cNvSpPr/>
          <p:nvPr/>
        </p:nvSpPr>
        <p:spPr>
          <a:xfrm>
            <a:off x="751896" y="1658321"/>
            <a:ext cx="10215852" cy="1938992"/>
          </a:xfrm>
          <a:prstGeom prst="rect">
            <a:avLst/>
          </a:prstGeom>
        </p:spPr>
        <p:txBody>
          <a:bodyPr wrap="square">
            <a:spAutoFit/>
          </a:bodyPr>
          <a:lstStyle/>
          <a:p>
            <a:r>
              <a:rPr lang="es-ES" sz="3000" dirty="0">
                <a:effectLst>
                  <a:glow rad="228600">
                    <a:schemeClr val="accent6">
                      <a:satMod val="175000"/>
                      <a:alpha val="40000"/>
                    </a:schemeClr>
                  </a:glow>
                </a:effectLst>
                <a:latin typeface="Georgia" panose="02040502050405020303" pitchFamily="18" charset="0"/>
              </a:rPr>
              <a:t>Como un proceso automático</a:t>
            </a:r>
            <a:r>
              <a:rPr lang="es-ES" sz="3000" dirty="0">
                <a:latin typeface="Georgia" panose="02040502050405020303" pitchFamily="18" charset="0"/>
              </a:rPr>
              <a:t>, por cada apertura de acta, el sistema debe </a:t>
            </a:r>
            <a:r>
              <a:rPr lang="es-ES" sz="3000" dirty="0">
                <a:effectLst>
                  <a:glow rad="228600">
                    <a:schemeClr val="accent6">
                      <a:satMod val="175000"/>
                      <a:alpha val="40000"/>
                    </a:schemeClr>
                  </a:glow>
                </a:effectLst>
                <a:latin typeface="Georgia" panose="02040502050405020303" pitchFamily="18" charset="0"/>
              </a:rPr>
              <a:t>enviar un correo electrónico</a:t>
            </a:r>
            <a:r>
              <a:rPr lang="es-ES" sz="3000" dirty="0">
                <a:latin typeface="Georgia" panose="02040502050405020303" pitchFamily="18" charset="0"/>
              </a:rPr>
              <a:t> al decano de la facultad para que la máxima autoridad esté en conocimiento de la apertura del acta.</a:t>
            </a:r>
            <a:endParaRPr lang="es-ES" sz="3000" dirty="0"/>
          </a:p>
        </p:txBody>
      </p:sp>
    </p:spTree>
    <p:extLst>
      <p:ext uri="{BB962C8B-B14F-4D97-AF65-F5344CB8AC3E}">
        <p14:creationId xmlns:p14="http://schemas.microsoft.com/office/powerpoint/2010/main" val="75612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6691" y="4267200"/>
            <a:ext cx="11513125" cy="1274619"/>
          </a:xfrm>
        </p:spPr>
        <p:txBody>
          <a:bodyPr/>
          <a:lstStyle/>
          <a:p>
            <a:pPr>
              <a:buClrTx/>
            </a:pPr>
            <a:r>
              <a:rPr lang="es-ES" sz="3200" b="1" dirty="0">
                <a:latin typeface="Baskerville Old Face" panose="02020602080505020303" pitchFamily="18" charset="0"/>
              </a:rPr>
              <a:t>11. Profesor realiza copia de seguridad de las calificaciones.</a:t>
            </a:r>
          </a:p>
        </p:txBody>
      </p:sp>
      <p:sp>
        <p:nvSpPr>
          <p:cNvPr id="3" name="Marcador de contenido 2"/>
          <p:cNvSpPr>
            <a:spLocks noGrp="1"/>
          </p:cNvSpPr>
          <p:nvPr>
            <p:ph idx="1"/>
          </p:nvPr>
        </p:nvSpPr>
        <p:spPr>
          <a:xfrm>
            <a:off x="590691" y="1180083"/>
            <a:ext cx="9717091" cy="2089590"/>
          </a:xfrm>
        </p:spPr>
        <p:txBody>
          <a:bodyPr>
            <a:noAutofit/>
          </a:bodyPr>
          <a:lstStyle/>
          <a:p>
            <a:pPr marL="0" indent="0">
              <a:buNone/>
            </a:pPr>
            <a:r>
              <a:rPr lang="es-ES" sz="2500" dirty="0">
                <a:latin typeface="Georgia" panose="02040502050405020303" pitchFamily="18" charset="0"/>
              </a:rPr>
              <a:t>Si bien las calificaciones están en el sistema, el profesor </a:t>
            </a:r>
            <a:r>
              <a:rPr lang="es-ES" sz="2500" dirty="0">
                <a:effectLst>
                  <a:glow rad="228600">
                    <a:schemeClr val="accent6">
                      <a:satMod val="175000"/>
                      <a:alpha val="40000"/>
                    </a:schemeClr>
                  </a:glow>
                </a:effectLst>
                <a:latin typeface="Georgia" panose="02040502050405020303" pitchFamily="18" charset="0"/>
              </a:rPr>
              <a:t>puede solicitar tener una copia de seguridad de las calificaciones</a:t>
            </a:r>
            <a:r>
              <a:rPr lang="es-ES" sz="2500" dirty="0">
                <a:latin typeface="Georgia" panose="02040502050405020303" pitchFamily="18" charset="0"/>
              </a:rPr>
              <a:t>, las mismas se almacenan en un archivo en formato Excel. Este servicio es requerido por los profesores para resguardar las calificaciones de sus cursos. </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66576" y="255591"/>
            <a:ext cx="1671414" cy="1671414"/>
          </a:xfrm>
          <a:prstGeom prst="rect">
            <a:avLst/>
          </a:prstGeom>
        </p:spPr>
      </p:pic>
    </p:spTree>
    <p:extLst>
      <p:ext uri="{BB962C8B-B14F-4D97-AF65-F5344CB8AC3E}">
        <p14:creationId xmlns:p14="http://schemas.microsoft.com/office/powerpoint/2010/main" val="184463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6691" y="4267200"/>
            <a:ext cx="11513125" cy="1274619"/>
          </a:xfrm>
        </p:spPr>
        <p:txBody>
          <a:bodyPr/>
          <a:lstStyle/>
          <a:p>
            <a:pPr>
              <a:buClrTx/>
            </a:pPr>
            <a:r>
              <a:rPr lang="es-ES" sz="3200" dirty="0">
                <a:latin typeface="Baskerville Old Face" panose="02020602080505020303" pitchFamily="18" charset="0"/>
              </a:rPr>
              <a:t>12. Profesor registra formula para el cálculo de la nota final. </a:t>
            </a:r>
          </a:p>
        </p:txBody>
      </p:sp>
      <p:sp>
        <p:nvSpPr>
          <p:cNvPr id="3" name="Marcador de contenido 2"/>
          <p:cNvSpPr>
            <a:spLocks noGrp="1"/>
          </p:cNvSpPr>
          <p:nvPr>
            <p:ph idx="1"/>
          </p:nvPr>
        </p:nvSpPr>
        <p:spPr>
          <a:xfrm>
            <a:off x="590691" y="1581865"/>
            <a:ext cx="10700763" cy="2158864"/>
          </a:xfrm>
        </p:spPr>
        <p:txBody>
          <a:bodyPr>
            <a:noAutofit/>
          </a:bodyPr>
          <a:lstStyle/>
          <a:p>
            <a:pPr marL="0" indent="0">
              <a:buNone/>
            </a:pPr>
            <a:r>
              <a:rPr lang="es-ES" sz="2500" dirty="0">
                <a:latin typeface="Georgia" panose="02040502050405020303" pitchFamily="18" charset="0"/>
              </a:rPr>
              <a:t>Para saber  si el alumno aprobó o no la materia, cada docente </a:t>
            </a:r>
            <a:r>
              <a:rPr lang="es-ES" sz="2500" dirty="0">
                <a:effectLst>
                  <a:glow rad="228600">
                    <a:schemeClr val="accent6">
                      <a:satMod val="175000"/>
                      <a:alpha val="40000"/>
                    </a:schemeClr>
                  </a:glow>
                </a:effectLst>
                <a:latin typeface="Georgia" panose="02040502050405020303" pitchFamily="18" charset="0"/>
              </a:rPr>
              <a:t>indica la fórmula para el cálculo de la nota final</a:t>
            </a:r>
            <a:r>
              <a:rPr lang="es-ES" sz="2500" dirty="0">
                <a:latin typeface="Georgia" panose="02040502050405020303" pitchFamily="18" charset="0"/>
              </a:rPr>
              <a:t>. Funciona de esta manera pues la facultad le da la libertad al profesor para que establezca el método de cómo debe calcularse.</a:t>
            </a:r>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966576" y="255591"/>
            <a:ext cx="1671414" cy="1671414"/>
          </a:xfrm>
          <a:prstGeom prst="rect">
            <a:avLst/>
          </a:prstGeom>
        </p:spPr>
      </p:pic>
    </p:spTree>
    <p:extLst>
      <p:ext uri="{BB962C8B-B14F-4D97-AF65-F5344CB8AC3E}">
        <p14:creationId xmlns:p14="http://schemas.microsoft.com/office/powerpoint/2010/main" val="2214964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AED10264D4904AB9F87FECD00C302C" ma:contentTypeVersion="14" ma:contentTypeDescription="Create a new document." ma:contentTypeScope="" ma:versionID="55c5e63cfff5841a967d8e9276d09403">
  <xsd:schema xmlns:xsd="http://www.w3.org/2001/XMLSchema" xmlns:xs="http://www.w3.org/2001/XMLSchema" xmlns:p="http://schemas.microsoft.com/office/2006/metadata/properties" xmlns:ns3="2bdd0de1-a67e-4578-97a4-c077884d09f0" xmlns:ns4="f07530fc-25ce-44d3-ba9b-8e5ce643db6a" targetNamespace="http://schemas.microsoft.com/office/2006/metadata/properties" ma:root="true" ma:fieldsID="be8b5eeb906f335dd9a1f7695e74864e" ns3:_="" ns4:_="">
    <xsd:import namespace="2bdd0de1-a67e-4578-97a4-c077884d09f0"/>
    <xsd:import namespace="f07530fc-25ce-44d3-ba9b-8e5ce643db6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dd0de1-a67e-4578-97a4-c077884d09f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07530fc-25ce-44d3-ba9b-8e5ce643db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EC7A6C-AF33-48D4-9E48-92DEBDC976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dd0de1-a67e-4578-97a4-c077884d09f0"/>
    <ds:schemaRef ds:uri="f07530fc-25ce-44d3-ba9b-8e5ce643db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8D338A-1A38-4743-9CD8-2B29560E8F7F}">
  <ds:schemaRefs>
    <ds:schemaRef ds:uri="http://schemas.microsoft.com/sharepoint/v3/contenttype/forms"/>
  </ds:schemaRefs>
</ds:datastoreItem>
</file>

<file path=customXml/itemProps3.xml><?xml version="1.0" encoding="utf-8"?>
<ds:datastoreItem xmlns:ds="http://schemas.openxmlformats.org/officeDocument/2006/customXml" ds:itemID="{91E2C61C-AA23-47DB-85C3-0B1F8CA58543}">
  <ds:schemaRefs>
    <ds:schemaRef ds:uri="http://schemas.microsoft.com/office/2006/metadata/properties"/>
    <ds:schemaRef ds:uri="http://purl.org/dc/dcmitype/"/>
    <ds:schemaRef ds:uri="http://schemas.microsoft.com/office/2006/documentManagement/types"/>
    <ds:schemaRef ds:uri="f07530fc-25ce-44d3-ba9b-8e5ce643db6a"/>
    <ds:schemaRef ds:uri="http://purl.org/dc/elements/1.1/"/>
    <ds:schemaRef ds:uri="http://www.w3.org/XML/1998/namespace"/>
    <ds:schemaRef ds:uri="http://schemas.microsoft.com/office/infopath/2007/PartnerControls"/>
    <ds:schemaRef ds:uri="http://schemas.openxmlformats.org/package/2006/metadata/core-properties"/>
    <ds:schemaRef ds:uri="2bdd0de1-a67e-4578-97a4-c077884d09f0"/>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Template>
  <TotalTime>1432</TotalTime>
  <Words>902</Words>
  <Application>Microsoft Office PowerPoint</Application>
  <PresentationFormat>Panorámica</PresentationFormat>
  <Paragraphs>51</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Baskerville Old Face</vt:lpstr>
      <vt:lpstr>Century Gothic</vt:lpstr>
      <vt:lpstr>Cooper Black</vt:lpstr>
      <vt:lpstr>Georgia</vt:lpstr>
      <vt:lpstr>Times New Roman</vt:lpstr>
      <vt:lpstr>Wingdings 3</vt:lpstr>
      <vt:lpstr>Ion</vt:lpstr>
      <vt:lpstr>Análisis y Diseño de Sistemas Informáticos I  Segundo Parcial Solución </vt:lpstr>
      <vt:lpstr>Presentación de PowerPoint</vt:lpstr>
      <vt:lpstr>Declaración de Objetivos </vt:lpstr>
      <vt:lpstr>1. Profesor mantiene calificación. 2. Profesor mantiene datos personales. 3. Usuario mantiene ciudad. 4. Usuario mantiene barrio. ?. Usuario mantiene tablas menores. </vt:lpstr>
      <vt:lpstr>5. Profesor cierra acta de calificaciones. 6. Secretaria de la facultad registra entrega de calificaciones. 7. Secretaria de la facultad anula registro de entrega de calificaciones. 8. Usuario mantiene estado de actas.  5.1. Profesor anula cierre de acta de calificaciones. </vt:lpstr>
      <vt:lpstr>9. Profesor solicita apertura de acta de calificaciones. 10. Secretaria de la facultad Aprueba/Rechaza solicitud de apertura de acta. 10.1. Secretaria de la facultad anula aprobación de solicitud de apertura de acta. </vt:lpstr>
      <vt:lpstr> Evento (automático)</vt:lpstr>
      <vt:lpstr>11. Profesor realiza copia de seguridad de las calificaciones.</vt:lpstr>
      <vt:lpstr>12. Profesor registra formula para el cálculo de la nota final. </vt:lpstr>
      <vt:lpstr> 13. Decano mantiene datos personales. 14. Usuario mantiene tipos de usuario. 15.Usuario establece límite de porcentaje para aprobar calificación.</vt:lpstr>
      <vt:lpstr>Diagrama de Contexto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Diseño de Sistemas Informáticos Segundo Parcial</dc:title>
  <dc:creator>María Guillermina Cuenca Martinez</dc:creator>
  <cp:lastModifiedBy>Javier Sosa</cp:lastModifiedBy>
  <cp:revision>35</cp:revision>
  <dcterms:created xsi:type="dcterms:W3CDTF">2022-05-16T20:03:32Z</dcterms:created>
  <dcterms:modified xsi:type="dcterms:W3CDTF">2022-05-18T21:02:20Z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0x010100CFAED10264D4904AB9F87FECD00C302C</vt:lpwstr>
  </property>
</Properties>
</file>