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61" r:id="rId3"/>
    <p:sldId id="258" r:id="rId4"/>
    <p:sldId id="257" r:id="rId5"/>
    <p:sldId id="260" r:id="rId6"/>
    <p:sldId id="259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FBE1-6C89-4FF4-9DD6-C6039317B1E6}" type="datetimeFigureOut">
              <a:rPr lang="es-ES" smtClean="0"/>
              <a:t>31/05/2022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7F6E-DE34-4A03-9C7D-17CD8FCB39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798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FBE1-6C89-4FF4-9DD6-C6039317B1E6}" type="datetimeFigureOut">
              <a:rPr lang="es-ES" smtClean="0"/>
              <a:t>31/05/2022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7F6E-DE34-4A03-9C7D-17CD8FCB39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78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FBE1-6C89-4FF4-9DD6-C6039317B1E6}" type="datetimeFigureOut">
              <a:rPr lang="es-ES" smtClean="0"/>
              <a:t>31/05/2022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7F6E-DE34-4A03-9C7D-17CD8FCB39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84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FBE1-6C89-4FF4-9DD6-C6039317B1E6}" type="datetimeFigureOut">
              <a:rPr lang="es-ES" smtClean="0"/>
              <a:t>31/05/2022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7F6E-DE34-4A03-9C7D-17CD8FCB39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452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FBE1-6C89-4FF4-9DD6-C6039317B1E6}" type="datetimeFigureOut">
              <a:rPr lang="es-ES" smtClean="0"/>
              <a:t>31/05/2022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7F6E-DE34-4A03-9C7D-17CD8FCB39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580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FBE1-6C89-4FF4-9DD6-C6039317B1E6}" type="datetimeFigureOut">
              <a:rPr lang="es-ES" smtClean="0"/>
              <a:t>31/05/2022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7F6E-DE34-4A03-9C7D-17CD8FCB39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680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FBE1-6C89-4FF4-9DD6-C6039317B1E6}" type="datetimeFigureOut">
              <a:rPr lang="es-ES" smtClean="0"/>
              <a:t>31/05/2022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7F6E-DE34-4A03-9C7D-17CD8FCB396D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43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FBE1-6C89-4FF4-9DD6-C6039317B1E6}" type="datetimeFigureOut">
              <a:rPr lang="es-ES" smtClean="0"/>
              <a:t>31/05/2022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7F6E-DE34-4A03-9C7D-17CD8FCB39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092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FBE1-6C89-4FF4-9DD6-C6039317B1E6}" type="datetimeFigureOut">
              <a:rPr lang="es-ES" smtClean="0"/>
              <a:t>31/05/2022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7F6E-DE34-4A03-9C7D-17CD8FCB39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079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7FBE1-6C89-4FF4-9DD6-C6039317B1E6}" type="datetimeFigureOut">
              <a:rPr lang="es-ES" smtClean="0"/>
              <a:t>31/05/2022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7F6E-DE34-4A03-9C7D-17CD8FCB39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205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A17FBE1-6C89-4FF4-9DD6-C6039317B1E6}" type="datetimeFigureOut">
              <a:rPr lang="es-ES" smtClean="0"/>
              <a:t>31/05/2022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D7F6E-DE34-4A03-9C7D-17CD8FCB39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435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A17FBE1-6C89-4FF4-9DD6-C6039317B1E6}" type="datetimeFigureOut">
              <a:rPr lang="es-ES" smtClean="0"/>
              <a:t>31/05/2022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1BD7F6E-DE34-4A03-9C7D-17CD8FCB39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598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874" y="4255874"/>
            <a:ext cx="2602126" cy="2602126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1690254" y="663134"/>
            <a:ext cx="8811491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000" b="1" dirty="0">
                <a:solidFill>
                  <a:srgbClr val="002060"/>
                </a:solidFill>
                <a:latin typeface="Cooper Black" panose="0208090404030B020404" pitchFamily="18" charset="0"/>
              </a:rPr>
              <a:t> </a:t>
            </a:r>
            <a:r>
              <a:rPr lang="es-ES" sz="6000" b="1" dirty="0">
                <a:solidFill>
                  <a:srgbClr val="002060"/>
                </a:solidFill>
                <a:latin typeface="Cooper Black" panose="0208090404030B020404" pitchFamily="18" charset="0"/>
              </a:rPr>
              <a:t>Análisis y Diseño de Sistemas I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7507DE6-4AA6-4330-B501-4AFD65DDA2A5}"/>
              </a:ext>
            </a:extLst>
          </p:cNvPr>
          <p:cNvSpPr txBox="1"/>
          <p:nvPr/>
        </p:nvSpPr>
        <p:spPr>
          <a:xfrm>
            <a:off x="1690254" y="3429000"/>
            <a:ext cx="88114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>
                <a:solidFill>
                  <a:schemeClr val="accent3">
                    <a:lumMod val="75000"/>
                  </a:schemeClr>
                </a:solidFill>
              </a:rPr>
              <a:t>Una mirada al diseño de entradas y salidas efectivas</a:t>
            </a:r>
          </a:p>
        </p:txBody>
      </p:sp>
    </p:spTree>
    <p:extLst>
      <p:ext uri="{BB962C8B-B14F-4D97-AF65-F5344CB8AC3E}">
        <p14:creationId xmlns:p14="http://schemas.microsoft.com/office/powerpoint/2010/main" val="2549329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6CF9689-0019-CCED-D64C-26D970891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819" y="4344664"/>
            <a:ext cx="2034090" cy="2034090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8728364" y="376599"/>
            <a:ext cx="3186545" cy="3724345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accent2">
                    <a:lumMod val="50000"/>
                  </a:schemeClr>
                </a:solidFill>
                <a:latin typeface="Cooper Black" panose="0208090404030B020404" pitchFamily="18" charset="0"/>
              </a:rPr>
              <a:t>Ejemplo</a:t>
            </a:r>
            <a:br>
              <a:rPr lang="es-ES" dirty="0">
                <a:solidFill>
                  <a:schemeClr val="accent2">
                    <a:lumMod val="50000"/>
                  </a:schemeClr>
                </a:solidFill>
                <a:latin typeface="Cooper Black" panose="0208090404030B020404" pitchFamily="18" charset="0"/>
              </a:rPr>
            </a:br>
            <a:r>
              <a:rPr lang="es-ES" dirty="0">
                <a:solidFill>
                  <a:schemeClr val="accent2">
                    <a:lumMod val="50000"/>
                  </a:schemeClr>
                </a:solidFill>
                <a:latin typeface="Cooper Black" panose="0208090404030B020404" pitchFamily="18" charset="0"/>
              </a:rPr>
              <a:t> de Entrada</a:t>
            </a:r>
            <a:br>
              <a:rPr lang="es-ES" dirty="0">
                <a:solidFill>
                  <a:schemeClr val="accent2">
                    <a:lumMod val="50000"/>
                  </a:schemeClr>
                </a:solidFill>
                <a:latin typeface="Cooper Black" panose="0208090404030B020404" pitchFamily="18" charset="0"/>
              </a:rPr>
            </a:br>
            <a:r>
              <a:rPr lang="es-ES" dirty="0">
                <a:solidFill>
                  <a:schemeClr val="accent2">
                    <a:lumMod val="50000"/>
                  </a:schemeClr>
                </a:solidFill>
                <a:latin typeface="Cooper Black" panose="0208090404030B020404" pitchFamily="18" charset="0"/>
              </a:rPr>
              <a:t> Efectiva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" y="205149"/>
            <a:ext cx="7902076" cy="665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53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6CF9689-0019-CCED-D64C-26D970891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804" y="4295731"/>
            <a:ext cx="2562269" cy="2562269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169528" y="357597"/>
            <a:ext cx="3186545" cy="3724345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accent2">
                    <a:lumMod val="50000"/>
                  </a:schemeClr>
                </a:solidFill>
                <a:latin typeface="Cooper Black" panose="0208090404030B020404" pitchFamily="18" charset="0"/>
              </a:rPr>
              <a:t>Ejemplo</a:t>
            </a:r>
            <a:br>
              <a:rPr lang="es-ES" dirty="0">
                <a:solidFill>
                  <a:schemeClr val="accent2">
                    <a:lumMod val="50000"/>
                  </a:schemeClr>
                </a:solidFill>
                <a:latin typeface="Cooper Black" panose="0208090404030B020404" pitchFamily="18" charset="0"/>
              </a:rPr>
            </a:br>
            <a:r>
              <a:rPr lang="es-ES" dirty="0">
                <a:solidFill>
                  <a:schemeClr val="accent2">
                    <a:lumMod val="50000"/>
                  </a:schemeClr>
                </a:solidFill>
                <a:latin typeface="Cooper Black" panose="0208090404030B020404" pitchFamily="18" charset="0"/>
              </a:rPr>
              <a:t> de Salida</a:t>
            </a:r>
            <a:br>
              <a:rPr lang="es-ES" dirty="0">
                <a:solidFill>
                  <a:schemeClr val="accent2">
                    <a:lumMod val="50000"/>
                  </a:schemeClr>
                </a:solidFill>
                <a:latin typeface="Cooper Black" panose="0208090404030B020404" pitchFamily="18" charset="0"/>
              </a:rPr>
            </a:br>
            <a:r>
              <a:rPr lang="es-ES" dirty="0">
                <a:solidFill>
                  <a:schemeClr val="accent2">
                    <a:lumMod val="50000"/>
                  </a:schemeClr>
                </a:solidFill>
                <a:latin typeface="Cooper Black" panose="0208090404030B020404" pitchFamily="18" charset="0"/>
              </a:rPr>
              <a:t> Efectiva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964" y="233728"/>
            <a:ext cx="4641707" cy="649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8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86378" y="174837"/>
            <a:ext cx="3034821" cy="2514930"/>
          </a:xfrm>
        </p:spPr>
        <p:txBody>
          <a:bodyPr>
            <a:noAutofit/>
          </a:bodyPr>
          <a:lstStyle/>
          <a:p>
            <a:r>
              <a:rPr lang="es-ES" sz="2400" dirty="0">
                <a:solidFill>
                  <a:schemeClr val="accent2">
                    <a:lumMod val="50000"/>
                  </a:schemeClr>
                </a:solidFill>
                <a:latin typeface="Cooper Black" panose="0208090404030B020404" pitchFamily="18" charset="0"/>
              </a:rPr>
              <a:t>Definir claramente que Sistema necesita el usuario</a:t>
            </a:r>
            <a:endParaRPr lang="es-ES" sz="2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632256" y="174837"/>
            <a:ext cx="4357457" cy="251493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+mj-lt"/>
              <a:buAutoNum type="alphaLcParenR"/>
            </a:pPr>
            <a:r>
              <a:rPr lang="es-ES" sz="2500" b="1" dirty="0"/>
              <a:t> Sistemas de Compras </a:t>
            </a:r>
          </a:p>
          <a:p>
            <a:pPr>
              <a:buFont typeface="+mj-lt"/>
              <a:buAutoNum type="alphaLcParenR"/>
            </a:pPr>
            <a:r>
              <a:rPr lang="es-ES" sz="2500" b="1" dirty="0"/>
              <a:t> Control de Stock</a:t>
            </a:r>
          </a:p>
          <a:p>
            <a:pPr>
              <a:buFont typeface="+mj-lt"/>
              <a:buAutoNum type="alphaLcParenR"/>
            </a:pPr>
            <a:r>
              <a:rPr lang="es-ES" sz="2500" b="1" dirty="0"/>
              <a:t> Importaciones </a:t>
            </a:r>
          </a:p>
          <a:p>
            <a:pPr>
              <a:buFont typeface="+mj-lt"/>
              <a:buAutoNum type="alphaLcParenR"/>
            </a:pPr>
            <a:r>
              <a:rPr lang="es-ES" sz="2500" b="1" dirty="0"/>
              <a:t> Sistema de producción </a:t>
            </a:r>
          </a:p>
          <a:p>
            <a:pPr>
              <a:buFont typeface="+mj-lt"/>
              <a:buAutoNum type="alphaLcParenR"/>
            </a:pPr>
            <a:r>
              <a:rPr lang="es-ES" sz="2500" b="1" dirty="0"/>
              <a:t> Sistema de depósitos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360868" y="4257612"/>
            <a:ext cx="9664836" cy="200054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r>
              <a:rPr lang="es-ES" sz="2800" dirty="0">
                <a:solidFill>
                  <a:schemeClr val="accent2">
                    <a:lumMod val="50000"/>
                  </a:schemeClr>
                </a:solidFill>
                <a:latin typeface="Cooper Black" panose="0208090404030B020404" pitchFamily="18" charset="0"/>
              </a:rPr>
              <a:t>Sistema de Control de Stock</a:t>
            </a:r>
          </a:p>
          <a:p>
            <a:r>
              <a:rPr lang="es-ES" sz="2400" dirty="0">
                <a:solidFill>
                  <a:schemeClr val="accent5">
                    <a:lumMod val="75000"/>
                  </a:schemeClr>
                </a:solidFill>
                <a:latin typeface="Cooper Black" panose="0208090404030B020404" pitchFamily="18" charset="0"/>
              </a:rPr>
              <a:t>Declaración de Objetivos: </a:t>
            </a:r>
          </a:p>
          <a:p>
            <a:r>
              <a:rPr lang="es-ES" sz="2400" dirty="0">
                <a:latin typeface="Cooper Black" panose="0208090404030B020404" pitchFamily="18" charset="0"/>
              </a:rPr>
              <a:t>Controlar las entradas y salidas de insumos que afectan al Stock utilizado para la confección de prendas para la modista de alta costura </a:t>
            </a:r>
            <a:r>
              <a:rPr lang="es-ES" sz="2400" dirty="0" err="1">
                <a:latin typeface="Cooper Black" panose="0208090404030B020404" pitchFamily="18" charset="0"/>
              </a:rPr>
              <a:t>Ña</a:t>
            </a:r>
            <a:r>
              <a:rPr lang="es-ES" sz="2400" dirty="0">
                <a:latin typeface="Cooper Black" panose="0208090404030B020404" pitchFamily="18" charset="0"/>
              </a:rPr>
              <a:t> </a:t>
            </a:r>
            <a:r>
              <a:rPr lang="es-ES" sz="2400" dirty="0" err="1">
                <a:latin typeface="Cooper Black" panose="0208090404030B020404" pitchFamily="18" charset="0"/>
              </a:rPr>
              <a:t>Trapho</a:t>
            </a:r>
            <a:r>
              <a:rPr lang="es-ES" sz="2400" dirty="0">
                <a:latin typeface="Cooper Black" panose="0208090404030B020404" pitchFamily="18" charset="0"/>
              </a:rPr>
              <a:t>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9489" y="-205290"/>
            <a:ext cx="2602126" cy="260212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F576433-F5F9-4A71-97FE-7039B6B7812C}"/>
              </a:ext>
            </a:extLst>
          </p:cNvPr>
          <p:cNvSpPr txBox="1"/>
          <p:nvPr/>
        </p:nvSpPr>
        <p:spPr>
          <a:xfrm>
            <a:off x="1360868" y="3365767"/>
            <a:ext cx="966483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Corresponde a una empresa que diseña prendas de vestir exclusivas y las vende a pedido del cliente.</a:t>
            </a:r>
          </a:p>
        </p:txBody>
      </p:sp>
    </p:spTree>
    <p:extLst>
      <p:ext uri="{BB962C8B-B14F-4D97-AF65-F5344CB8AC3E}">
        <p14:creationId xmlns:p14="http://schemas.microsoft.com/office/powerpoint/2010/main" val="403655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  <p:bldP spid="4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documents.lucid.app/documents/4b33b6a4-01a2-4ddd-9b15-ae35120f969d/pages/R5Vix62vCzvU?a=3197&amp;x=104&amp;y=-31&amp;w=1764&amp;h=1096&amp;store=1&amp;accept=image%2F*&amp;auth=LCA%20a71c8201b88445c1b003abc072690bc943888e9b-ts%3D16535914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595" y="858919"/>
            <a:ext cx="9479562" cy="588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823537" y="0"/>
            <a:ext cx="9133093" cy="8589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b="1" dirty="0">
                <a:solidFill>
                  <a:srgbClr val="C00000"/>
                </a:solidFill>
                <a:latin typeface="Baskerville Old Face" panose="02020602080505020303" pitchFamily="18" charset="0"/>
              </a:rPr>
              <a:t>17. Proveedor remite factura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10019784" y="73761"/>
            <a:ext cx="3197157" cy="79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3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Fax" panose="02060602050505020204" pitchFamily="18" charset="0"/>
              </a:rPr>
              <a:t>Nivel 1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734" y="5151093"/>
            <a:ext cx="1637968" cy="163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6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cuments.lucid.app/documents/4b33b6a4-01a2-4ddd-9b15-ae35120f969d/pages/2sWisobRUlvz?a=3892&amp;x=-26&amp;y=-3&amp;w=2342&amp;h=1689&amp;store=1&amp;accept=image%2F*&amp;auth=LCA%205ff0f2558e17b70bd63100c44f224533a9c0a5ea-ts%3D1653591476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4" r="3781" b="3844"/>
          <a:stretch/>
        </p:blipFill>
        <p:spPr bwMode="auto">
          <a:xfrm>
            <a:off x="1847534" y="524813"/>
            <a:ext cx="8172250" cy="612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/>
          <p:cNvSpPr txBox="1">
            <a:spLocks/>
          </p:cNvSpPr>
          <p:nvPr/>
        </p:nvSpPr>
        <p:spPr>
          <a:xfrm>
            <a:off x="10019784" y="73761"/>
            <a:ext cx="3197157" cy="79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3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Fax" panose="02060602050505020204" pitchFamily="18" charset="0"/>
              </a:rPr>
              <a:t>Nivel 2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719" y="5212264"/>
            <a:ext cx="1784281" cy="1784281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3698611" y="73761"/>
            <a:ext cx="396775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2600" b="1" dirty="0">
                <a:solidFill>
                  <a:srgbClr val="C00000"/>
                </a:solidFill>
                <a:latin typeface="Baskerville Old Face" panose="02020602080505020303" pitchFamily="18" charset="0"/>
              </a:rPr>
              <a:t>17. Proveedor remite factura</a:t>
            </a:r>
          </a:p>
        </p:txBody>
      </p:sp>
    </p:spTree>
    <p:extLst>
      <p:ext uri="{BB962C8B-B14F-4D97-AF65-F5344CB8AC3E}">
        <p14:creationId xmlns:p14="http://schemas.microsoft.com/office/powerpoint/2010/main" val="313615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98074" y="86861"/>
            <a:ext cx="8937616" cy="838201"/>
          </a:xfrm>
        </p:spPr>
        <p:txBody>
          <a:bodyPr/>
          <a:lstStyle/>
          <a:p>
            <a:pPr algn="ctr"/>
            <a:r>
              <a:rPr lang="es-ES" dirty="0">
                <a:solidFill>
                  <a:schemeClr val="accent2">
                    <a:lumMod val="50000"/>
                  </a:schemeClr>
                </a:solidFill>
                <a:latin typeface="Cooper Black" panose="0208090404030B020404" pitchFamily="18" charset="0"/>
              </a:rPr>
              <a:t>Ejemplo de Entrada Efectiva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751" y="925062"/>
            <a:ext cx="10104261" cy="573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100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D7EF990-7328-E993-5F9E-A1A699388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0092485" cy="667317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94196" y="804598"/>
            <a:ext cx="2531246" cy="2249800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accent2">
                    <a:lumMod val="50000"/>
                  </a:schemeClr>
                </a:solidFill>
                <a:latin typeface="Cooper Black" panose="0208090404030B020404" pitchFamily="18" charset="0"/>
              </a:rPr>
              <a:t>Ejemplo de salida efectiva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015" y="4542556"/>
            <a:ext cx="2315444" cy="231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57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5823" y="3556880"/>
            <a:ext cx="2837302" cy="1947314"/>
          </a:xfrm>
        </p:spPr>
        <p:txBody>
          <a:bodyPr/>
          <a:lstStyle/>
          <a:p>
            <a:r>
              <a:rPr lang="es-ES" dirty="0">
                <a:solidFill>
                  <a:schemeClr val="accent2">
                    <a:lumMod val="50000"/>
                  </a:schemeClr>
                </a:solidFill>
                <a:latin typeface="Cooper Black" panose="0208090404030B020404" pitchFamily="18" charset="0"/>
              </a:rPr>
              <a:t>Posible Sistema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70438" y="3556880"/>
            <a:ext cx="6628032" cy="2108269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+mj-lt"/>
              <a:buAutoNum type="alphaLcParenR"/>
            </a:pPr>
            <a:r>
              <a:rPr lang="es-ES" sz="2500" b="1" dirty="0"/>
              <a:t> Sistema de Envío o Recepción de Dinero</a:t>
            </a:r>
          </a:p>
          <a:p>
            <a:pPr>
              <a:buFont typeface="+mj-lt"/>
              <a:buAutoNum type="alphaLcParenR"/>
            </a:pPr>
            <a:r>
              <a:rPr lang="es-ES" sz="2500" b="1" dirty="0"/>
              <a:t> Monedero Electrónico</a:t>
            </a:r>
          </a:p>
          <a:p>
            <a:pPr>
              <a:buFont typeface="+mj-lt"/>
              <a:buAutoNum type="alphaLcParenR"/>
            </a:pPr>
            <a:r>
              <a:rPr lang="es-ES" sz="2500" b="1" dirty="0"/>
              <a:t> </a:t>
            </a:r>
            <a:r>
              <a:rPr lang="es-ES" sz="2500" b="1" dirty="0" err="1"/>
              <a:t>Kavajú</a:t>
            </a:r>
            <a:r>
              <a:rPr lang="es-ES" sz="2500" b="1" dirty="0"/>
              <a:t> Plata</a:t>
            </a:r>
          </a:p>
          <a:p>
            <a:pPr>
              <a:buFont typeface="+mj-lt"/>
              <a:buAutoNum type="alphaLcParenR"/>
            </a:pPr>
            <a:r>
              <a:rPr lang="es-ES" sz="2500" b="1" dirty="0"/>
              <a:t> Giros </a:t>
            </a:r>
            <a:r>
              <a:rPr lang="es-ES" sz="2500" b="1" dirty="0" err="1"/>
              <a:t>Hendy</a:t>
            </a:r>
            <a:r>
              <a:rPr lang="es-ES" sz="2500" b="1" dirty="0"/>
              <a:t> </a:t>
            </a:r>
            <a:r>
              <a:rPr lang="es-ES" sz="2500" b="1" dirty="0" err="1"/>
              <a:t>Kavaju</a:t>
            </a:r>
            <a:r>
              <a:rPr lang="es-ES" sz="2500" b="1" dirty="0"/>
              <a:t> </a:t>
            </a:r>
            <a:r>
              <a:rPr lang="es-ES" sz="2500" b="1" dirty="0" err="1"/>
              <a:t>Resa</a:t>
            </a:r>
            <a:endParaRPr lang="es-ES" sz="2500" b="1" dirty="0"/>
          </a:p>
        </p:txBody>
      </p:sp>
      <p:sp>
        <p:nvSpPr>
          <p:cNvPr id="4" name="Rectángulo 3"/>
          <p:cNvSpPr/>
          <p:nvPr/>
        </p:nvSpPr>
        <p:spPr>
          <a:xfrm>
            <a:off x="2164009" y="642619"/>
            <a:ext cx="9585221" cy="210826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r>
              <a:rPr lang="es-ES" sz="3600" dirty="0">
                <a:solidFill>
                  <a:schemeClr val="accent2">
                    <a:lumMod val="50000"/>
                  </a:schemeClr>
                </a:solidFill>
                <a:latin typeface="Cooper Black" panose="0208090404030B020404" pitchFamily="18" charset="0"/>
              </a:rPr>
              <a:t>Sistema de …</a:t>
            </a:r>
          </a:p>
          <a:p>
            <a:r>
              <a:rPr lang="es-ES" sz="3500" dirty="0">
                <a:solidFill>
                  <a:schemeClr val="accent5">
                    <a:lumMod val="75000"/>
                  </a:schemeClr>
                </a:solidFill>
                <a:latin typeface="Cooper Black" panose="0208090404030B020404" pitchFamily="18" charset="0"/>
              </a:rPr>
              <a:t>Declaración de Objetivos: </a:t>
            </a:r>
          </a:p>
          <a:p>
            <a:r>
              <a:rPr lang="es-ES" sz="3000" dirty="0">
                <a:latin typeface="Cooper Black" panose="0208090404030B020404" pitchFamily="18" charset="0"/>
              </a:rPr>
              <a:t>Gestionar el envío y recepción de dinero a los clientes de HENDY KAVAJÚ RESA.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5801" y="-239389"/>
            <a:ext cx="2602126" cy="260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8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76EFD86-D8C4-15EC-F736-8C1FFB24F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73" y="606456"/>
            <a:ext cx="10788254" cy="625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051EE92-13C7-3592-6A98-F8E22BE70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833" y="5332688"/>
            <a:ext cx="1525312" cy="1525312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3572547B-6ACC-6480-7B4F-7CA65923DC04}"/>
              </a:ext>
            </a:extLst>
          </p:cNvPr>
          <p:cNvSpPr txBox="1">
            <a:spLocks/>
          </p:cNvSpPr>
          <p:nvPr/>
        </p:nvSpPr>
        <p:spPr>
          <a:xfrm>
            <a:off x="1695129" y="78582"/>
            <a:ext cx="9133093" cy="8589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b="1" dirty="0">
                <a:solidFill>
                  <a:srgbClr val="002060"/>
                </a:solidFill>
                <a:latin typeface="Baskerville Old Face" panose="02020602080505020303" pitchFamily="18" charset="0"/>
              </a:rPr>
              <a:t>33. Cliente realiza giro de dinero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D552F1C0-6A38-B859-A41B-E1205823A6C5}"/>
              </a:ext>
            </a:extLst>
          </p:cNvPr>
          <p:cNvSpPr txBox="1">
            <a:spLocks/>
          </p:cNvSpPr>
          <p:nvPr/>
        </p:nvSpPr>
        <p:spPr>
          <a:xfrm>
            <a:off x="10019784" y="73761"/>
            <a:ext cx="3197157" cy="79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3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Fax" panose="02060602050505020204" pitchFamily="18" charset="0"/>
              </a:rPr>
              <a:t>Nivel 1</a:t>
            </a:r>
          </a:p>
        </p:txBody>
      </p:sp>
    </p:spTree>
    <p:extLst>
      <p:ext uri="{BB962C8B-B14F-4D97-AF65-F5344CB8AC3E}">
        <p14:creationId xmlns:p14="http://schemas.microsoft.com/office/powerpoint/2010/main" val="2672589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6D4DBD54-1A03-858D-DE30-ABA2D448D985}"/>
              </a:ext>
            </a:extLst>
          </p:cNvPr>
          <p:cNvSpPr txBox="1">
            <a:spLocks/>
          </p:cNvSpPr>
          <p:nvPr/>
        </p:nvSpPr>
        <p:spPr>
          <a:xfrm>
            <a:off x="10019784" y="73761"/>
            <a:ext cx="3197157" cy="79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35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Fax" panose="02060602050505020204" pitchFamily="18" charset="0"/>
              </a:rPr>
              <a:t>Nivel 2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17746A6-8855-DA39-8D97-B13175107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429" y="5410411"/>
            <a:ext cx="1447589" cy="1447589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3572547B-6ACC-6480-7B4F-7CA65923DC04}"/>
              </a:ext>
            </a:extLst>
          </p:cNvPr>
          <p:cNvSpPr txBox="1">
            <a:spLocks/>
          </p:cNvSpPr>
          <p:nvPr/>
        </p:nvSpPr>
        <p:spPr>
          <a:xfrm>
            <a:off x="1695129" y="78582"/>
            <a:ext cx="9133093" cy="8589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b="1" dirty="0">
                <a:solidFill>
                  <a:srgbClr val="002060"/>
                </a:solidFill>
                <a:latin typeface="Baskerville Old Face" panose="02020602080505020303" pitchFamily="18" charset="0"/>
              </a:rPr>
              <a:t>33. Cliente realiza giro de dinero</a:t>
            </a:r>
          </a:p>
        </p:txBody>
      </p:sp>
      <p:pic>
        <p:nvPicPr>
          <p:cNvPr id="2" name="Picture 2" descr="https://documents.lucid.app/documents/4b33b6a4-01a2-4ddd-9b15-ae35120f969d/pages/2sWisobRUlvz?a=5002&amp;x=-213&amp;y=-98&amp;w=3046&amp;h=1712&amp;store=1&amp;accept=image%2F*&amp;auth=LCA%207850c2483a63965816656d520ba92574abeb861e-ts%3D165394126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05" y="868625"/>
            <a:ext cx="10096024" cy="567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97375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Paquete</Template>
  <TotalTime>2251</TotalTime>
  <Words>193</Words>
  <Application>Microsoft Office PowerPoint</Application>
  <PresentationFormat>Panorámica</PresentationFormat>
  <Paragraphs>32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Baskerville Old Face</vt:lpstr>
      <vt:lpstr>Cooper Black</vt:lpstr>
      <vt:lpstr>Gill Sans MT</vt:lpstr>
      <vt:lpstr>Lucida Fax</vt:lpstr>
      <vt:lpstr>Wingdings 3</vt:lpstr>
      <vt:lpstr>Parcel</vt:lpstr>
      <vt:lpstr>Presentación de PowerPoint</vt:lpstr>
      <vt:lpstr>Definir claramente que Sistema necesita el usuario</vt:lpstr>
      <vt:lpstr>Presentación de PowerPoint</vt:lpstr>
      <vt:lpstr>Presentación de PowerPoint</vt:lpstr>
      <vt:lpstr>Ejemplo de Entrada Efectiva</vt:lpstr>
      <vt:lpstr>Ejemplo de salida efectiva</vt:lpstr>
      <vt:lpstr>Posible Sistema</vt:lpstr>
      <vt:lpstr>Presentación de PowerPoint</vt:lpstr>
      <vt:lpstr>Presentación de PowerPoint</vt:lpstr>
      <vt:lpstr>Ejemplo  de Entrada  Efectiva</vt:lpstr>
      <vt:lpstr>Ejemplo  de Salida  Efectiva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17. Proveedor remite factura</dc:title>
  <dc:creator>María Guillermina Cuenca Martinez</dc:creator>
  <cp:lastModifiedBy>Javier Sosa</cp:lastModifiedBy>
  <cp:revision>38</cp:revision>
  <dcterms:created xsi:type="dcterms:W3CDTF">2022-05-26T19:10:10Z</dcterms:created>
  <dcterms:modified xsi:type="dcterms:W3CDTF">2022-05-31T22:37:20Z</dcterms:modified>
</cp:coreProperties>
</file>