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59" r:id="rId4"/>
    <p:sldId id="260" r:id="rId5"/>
    <p:sldId id="257" r:id="rId6"/>
    <p:sldId id="258"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8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56E2623B-1CF6-4D87-9DE0-5E9488FE8C52}" type="datetimeFigureOut">
              <a:rPr lang="es-ES" smtClean="0"/>
              <a:t>01/06/2022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5E1FFB-AEA3-4C84-92C1-76933D854AC6}" type="slidenum">
              <a:rPr lang="es-ES" smtClean="0"/>
              <a:t>‹Nº›</a:t>
            </a:fld>
            <a:endParaRPr lang="es-ES"/>
          </a:p>
        </p:txBody>
      </p:sp>
    </p:spTree>
    <p:extLst>
      <p:ext uri="{BB962C8B-B14F-4D97-AF65-F5344CB8AC3E}">
        <p14:creationId xmlns:p14="http://schemas.microsoft.com/office/powerpoint/2010/main" val="153025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56E2623B-1CF6-4D87-9DE0-5E9488FE8C52}" type="datetimeFigureOut">
              <a:rPr lang="es-ES" smtClean="0"/>
              <a:t>01/06/2022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95E1FFB-AEA3-4C84-92C1-76933D854AC6}" type="slidenum">
              <a:rPr lang="es-ES" smtClean="0"/>
              <a:t>‹Nº›</a:t>
            </a:fld>
            <a:endParaRPr lang="es-ES"/>
          </a:p>
        </p:txBody>
      </p:sp>
    </p:spTree>
    <p:extLst>
      <p:ext uri="{BB962C8B-B14F-4D97-AF65-F5344CB8AC3E}">
        <p14:creationId xmlns:p14="http://schemas.microsoft.com/office/powerpoint/2010/main" val="3490516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56E2623B-1CF6-4D87-9DE0-5E9488FE8C52}" type="datetimeFigureOut">
              <a:rPr lang="es-ES" smtClean="0"/>
              <a:t>01/06/2022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5E1FFB-AEA3-4C84-92C1-76933D854AC6}" type="slidenum">
              <a:rPr lang="es-ES" smtClean="0"/>
              <a:t>‹Nº›</a:t>
            </a:fld>
            <a:endParaRPr lang="es-ES"/>
          </a:p>
        </p:txBody>
      </p:sp>
    </p:spTree>
    <p:extLst>
      <p:ext uri="{BB962C8B-B14F-4D97-AF65-F5344CB8AC3E}">
        <p14:creationId xmlns:p14="http://schemas.microsoft.com/office/powerpoint/2010/main" val="2958318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a:t>Editar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56E2623B-1CF6-4D87-9DE0-5E9488FE8C52}" type="datetimeFigureOut">
              <a:rPr lang="es-ES" smtClean="0"/>
              <a:t>01/06/2022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5E1FFB-AEA3-4C84-92C1-76933D854AC6}" type="slidenum">
              <a:rPr lang="es-ES" smtClean="0"/>
              <a:t>‹Nº›</a:t>
            </a:fld>
            <a:endParaRPr lang="es-E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038622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6E2623B-1CF6-4D87-9DE0-5E9488FE8C52}" type="datetimeFigureOut">
              <a:rPr lang="es-ES" smtClean="0"/>
              <a:t>01/06/2022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5E1FFB-AEA3-4C84-92C1-76933D854AC6}" type="slidenum">
              <a:rPr lang="es-ES" smtClean="0"/>
              <a:t>‹Nº›</a:t>
            </a:fld>
            <a:endParaRPr lang="es-ES"/>
          </a:p>
        </p:txBody>
      </p:sp>
    </p:spTree>
    <p:extLst>
      <p:ext uri="{BB962C8B-B14F-4D97-AF65-F5344CB8AC3E}">
        <p14:creationId xmlns:p14="http://schemas.microsoft.com/office/powerpoint/2010/main" val="933773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E2623B-1CF6-4D87-9DE0-5E9488FE8C52}" type="datetimeFigureOut">
              <a:rPr lang="es-ES" smtClean="0"/>
              <a:t>01/06/2022</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5E1FFB-AEA3-4C84-92C1-76933D854AC6}" type="slidenum">
              <a:rPr lang="es-ES" smtClean="0"/>
              <a:t>‹Nº›</a:t>
            </a:fld>
            <a:endParaRPr lang="es-ES"/>
          </a:p>
        </p:txBody>
      </p:sp>
    </p:spTree>
    <p:extLst>
      <p:ext uri="{BB962C8B-B14F-4D97-AF65-F5344CB8AC3E}">
        <p14:creationId xmlns:p14="http://schemas.microsoft.com/office/powerpoint/2010/main" val="1379609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E2623B-1CF6-4D87-9DE0-5E9488FE8C52}" type="datetimeFigureOut">
              <a:rPr lang="es-ES" smtClean="0"/>
              <a:t>01/06/2022</a:t>
            </a:fld>
            <a:endParaRPr lang="es-ES"/>
          </a:p>
        </p:txBody>
      </p:sp>
      <p:sp>
        <p:nvSpPr>
          <p:cNvPr id="4"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5E1FFB-AEA3-4C84-92C1-76933D854AC6}" type="slidenum">
              <a:rPr lang="es-ES" smtClean="0"/>
              <a:t>‹Nº›</a:t>
            </a:fld>
            <a:endParaRPr lang="es-ES"/>
          </a:p>
        </p:txBody>
      </p:sp>
    </p:spTree>
    <p:extLst>
      <p:ext uri="{BB962C8B-B14F-4D97-AF65-F5344CB8AC3E}">
        <p14:creationId xmlns:p14="http://schemas.microsoft.com/office/powerpoint/2010/main" val="1226918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6E2623B-1CF6-4D87-9DE0-5E9488FE8C52}" type="datetimeFigureOut">
              <a:rPr lang="es-ES" smtClean="0"/>
              <a:t>01/06/2022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5E1FFB-AEA3-4C84-92C1-76933D854AC6}" type="slidenum">
              <a:rPr lang="es-ES" smtClean="0"/>
              <a:t>‹Nº›</a:t>
            </a:fld>
            <a:endParaRPr lang="es-ES"/>
          </a:p>
        </p:txBody>
      </p:sp>
    </p:spTree>
    <p:extLst>
      <p:ext uri="{BB962C8B-B14F-4D97-AF65-F5344CB8AC3E}">
        <p14:creationId xmlns:p14="http://schemas.microsoft.com/office/powerpoint/2010/main" val="2429791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6E2623B-1CF6-4D87-9DE0-5E9488FE8C52}" type="datetimeFigureOut">
              <a:rPr lang="es-ES" smtClean="0"/>
              <a:t>01/06/2022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5E1FFB-AEA3-4C84-92C1-76933D854AC6}" type="slidenum">
              <a:rPr lang="es-ES" smtClean="0"/>
              <a:t>‹Nº›</a:t>
            </a:fld>
            <a:endParaRPr lang="es-ES"/>
          </a:p>
        </p:txBody>
      </p:sp>
    </p:spTree>
    <p:extLst>
      <p:ext uri="{BB962C8B-B14F-4D97-AF65-F5344CB8AC3E}">
        <p14:creationId xmlns:p14="http://schemas.microsoft.com/office/powerpoint/2010/main" val="1904911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p:cNvSpPr>
            <a:spLocks noGrp="1"/>
          </p:cNvSpPr>
          <p:nvPr>
            <p:ph type="dt" sz="half" idx="10"/>
          </p:nvPr>
        </p:nvSpPr>
        <p:spPr/>
        <p:txBody>
          <a:bodyPr/>
          <a:lstStyle/>
          <a:p>
            <a:fld id="{56E2623B-1CF6-4D87-9DE0-5E9488FE8C52}" type="datetimeFigureOut">
              <a:rPr lang="es-ES" smtClean="0"/>
              <a:t>01/06/2022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5E1FFB-AEA3-4C84-92C1-76933D854AC6}" type="slidenum">
              <a:rPr lang="es-ES" smtClean="0"/>
              <a:t>‹Nº›</a:t>
            </a:fld>
            <a:endParaRPr lang="es-ES"/>
          </a:p>
        </p:txBody>
      </p:sp>
    </p:spTree>
    <p:extLst>
      <p:ext uri="{BB962C8B-B14F-4D97-AF65-F5344CB8AC3E}">
        <p14:creationId xmlns:p14="http://schemas.microsoft.com/office/powerpoint/2010/main" val="2344152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6E2623B-1CF6-4D87-9DE0-5E9488FE8C52}" type="datetimeFigureOut">
              <a:rPr lang="es-ES" smtClean="0"/>
              <a:t>01/06/2022</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A95E1FFB-AEA3-4C84-92C1-76933D854AC6}" type="slidenum">
              <a:rPr lang="es-ES" smtClean="0"/>
              <a:t>‹Nº›</a:t>
            </a:fld>
            <a:endParaRPr lang="es-ES"/>
          </a:p>
        </p:txBody>
      </p:sp>
    </p:spTree>
    <p:extLst>
      <p:ext uri="{BB962C8B-B14F-4D97-AF65-F5344CB8AC3E}">
        <p14:creationId xmlns:p14="http://schemas.microsoft.com/office/powerpoint/2010/main" val="3776824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6E2623B-1CF6-4D87-9DE0-5E9488FE8C52}" type="datetimeFigureOut">
              <a:rPr lang="es-ES" smtClean="0"/>
              <a:t>01/06/2022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95E1FFB-AEA3-4C84-92C1-76933D854AC6}" type="slidenum">
              <a:rPr lang="es-ES" smtClean="0"/>
              <a:t>‹Nº›</a:t>
            </a:fld>
            <a:endParaRPr lang="es-ES"/>
          </a:p>
        </p:txBody>
      </p:sp>
    </p:spTree>
    <p:extLst>
      <p:ext uri="{BB962C8B-B14F-4D97-AF65-F5344CB8AC3E}">
        <p14:creationId xmlns:p14="http://schemas.microsoft.com/office/powerpoint/2010/main" val="715065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6E2623B-1CF6-4D87-9DE0-5E9488FE8C52}" type="datetimeFigureOut">
              <a:rPr lang="es-ES" smtClean="0"/>
              <a:t>01/06/2022</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A95E1FFB-AEA3-4C84-92C1-76933D854AC6}" type="slidenum">
              <a:rPr lang="es-ES" smtClean="0"/>
              <a:t>‹Nº›</a:t>
            </a:fld>
            <a:endParaRPr lang="es-ES"/>
          </a:p>
        </p:txBody>
      </p:sp>
    </p:spTree>
    <p:extLst>
      <p:ext uri="{BB962C8B-B14F-4D97-AF65-F5344CB8AC3E}">
        <p14:creationId xmlns:p14="http://schemas.microsoft.com/office/powerpoint/2010/main" val="3299628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7" name="Date Placeholder 2"/>
          <p:cNvSpPr>
            <a:spLocks noGrp="1"/>
          </p:cNvSpPr>
          <p:nvPr>
            <p:ph type="dt" sz="half" idx="10"/>
          </p:nvPr>
        </p:nvSpPr>
        <p:spPr/>
        <p:txBody>
          <a:bodyPr/>
          <a:lstStyle/>
          <a:p>
            <a:fld id="{56E2623B-1CF6-4D87-9DE0-5E9488FE8C52}" type="datetimeFigureOut">
              <a:rPr lang="es-ES" smtClean="0"/>
              <a:t>01/06/2022</a:t>
            </a:fld>
            <a:endParaRPr lang="es-ES"/>
          </a:p>
        </p:txBody>
      </p:sp>
      <p:sp>
        <p:nvSpPr>
          <p:cNvPr id="5" name="Footer Placeholder 3"/>
          <p:cNvSpPr>
            <a:spLocks noGrp="1"/>
          </p:cNvSpPr>
          <p:nvPr>
            <p:ph type="ftr" sz="quarter" idx="11"/>
          </p:nvPr>
        </p:nvSpPr>
        <p:spPr/>
        <p:txBody>
          <a:bodyPr/>
          <a:lstStyle/>
          <a:p>
            <a:endParaRPr lang="es-ES"/>
          </a:p>
        </p:txBody>
      </p:sp>
      <p:sp>
        <p:nvSpPr>
          <p:cNvPr id="6" name="Slide Number Placeholder 4"/>
          <p:cNvSpPr>
            <a:spLocks noGrp="1"/>
          </p:cNvSpPr>
          <p:nvPr>
            <p:ph type="sldNum" sz="quarter" idx="12"/>
          </p:nvPr>
        </p:nvSpPr>
        <p:spPr/>
        <p:txBody>
          <a:bodyPr/>
          <a:lstStyle/>
          <a:p>
            <a:fld id="{A95E1FFB-AEA3-4C84-92C1-76933D854AC6}" type="slidenum">
              <a:rPr lang="es-ES" smtClean="0"/>
              <a:t>‹Nº›</a:t>
            </a:fld>
            <a:endParaRPr lang="es-ES"/>
          </a:p>
        </p:txBody>
      </p:sp>
    </p:spTree>
    <p:extLst>
      <p:ext uri="{BB962C8B-B14F-4D97-AF65-F5344CB8AC3E}">
        <p14:creationId xmlns:p14="http://schemas.microsoft.com/office/powerpoint/2010/main" val="1603814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E2623B-1CF6-4D87-9DE0-5E9488FE8C52}" type="datetimeFigureOut">
              <a:rPr lang="es-ES" smtClean="0"/>
              <a:t>01/06/2022</a:t>
            </a:fld>
            <a:endParaRPr lang="es-ES"/>
          </a:p>
        </p:txBody>
      </p:sp>
      <p:sp>
        <p:nvSpPr>
          <p:cNvPr id="5" name="Footer Placeholder 2"/>
          <p:cNvSpPr>
            <a:spLocks noGrp="1"/>
          </p:cNvSpPr>
          <p:nvPr>
            <p:ph type="ftr" sz="quarter" idx="11"/>
          </p:nvPr>
        </p:nvSpPr>
        <p:spPr/>
        <p:txBody>
          <a:bodyPr/>
          <a:lstStyle/>
          <a:p>
            <a:endParaRPr lang="es-ES"/>
          </a:p>
        </p:txBody>
      </p:sp>
      <p:sp>
        <p:nvSpPr>
          <p:cNvPr id="6" name="Slide Number Placeholder 3"/>
          <p:cNvSpPr>
            <a:spLocks noGrp="1"/>
          </p:cNvSpPr>
          <p:nvPr>
            <p:ph type="sldNum" sz="quarter" idx="12"/>
          </p:nvPr>
        </p:nvSpPr>
        <p:spPr/>
        <p:txBody>
          <a:bodyPr/>
          <a:lstStyle/>
          <a:p>
            <a:fld id="{A95E1FFB-AEA3-4C84-92C1-76933D854AC6}" type="slidenum">
              <a:rPr lang="es-ES" smtClean="0"/>
              <a:t>‹Nº›</a:t>
            </a:fld>
            <a:endParaRPr lang="es-ES"/>
          </a:p>
        </p:txBody>
      </p:sp>
    </p:spTree>
    <p:extLst>
      <p:ext uri="{BB962C8B-B14F-4D97-AF65-F5344CB8AC3E}">
        <p14:creationId xmlns:p14="http://schemas.microsoft.com/office/powerpoint/2010/main" val="3608854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7" name="Date Placeholder 4"/>
          <p:cNvSpPr>
            <a:spLocks noGrp="1"/>
          </p:cNvSpPr>
          <p:nvPr>
            <p:ph type="dt" sz="half" idx="10"/>
          </p:nvPr>
        </p:nvSpPr>
        <p:spPr/>
        <p:txBody>
          <a:bodyPr/>
          <a:lstStyle/>
          <a:p>
            <a:fld id="{56E2623B-1CF6-4D87-9DE0-5E9488FE8C52}" type="datetimeFigureOut">
              <a:rPr lang="es-ES" smtClean="0"/>
              <a:t>01/06/2022</a:t>
            </a:fld>
            <a:endParaRPr lang="es-ES"/>
          </a:p>
        </p:txBody>
      </p:sp>
      <p:sp>
        <p:nvSpPr>
          <p:cNvPr id="5" name="Footer Placeholder 5"/>
          <p:cNvSpPr>
            <a:spLocks noGrp="1"/>
          </p:cNvSpPr>
          <p:nvPr>
            <p:ph type="ftr" sz="quarter" idx="11"/>
          </p:nvPr>
        </p:nvSpPr>
        <p:spPr/>
        <p:txBody>
          <a:bodyPr/>
          <a:lstStyle/>
          <a:p>
            <a:endParaRPr lang="es-ES"/>
          </a:p>
        </p:txBody>
      </p:sp>
      <p:sp>
        <p:nvSpPr>
          <p:cNvPr id="6" name="Slide Number Placeholder 6"/>
          <p:cNvSpPr>
            <a:spLocks noGrp="1"/>
          </p:cNvSpPr>
          <p:nvPr>
            <p:ph type="sldNum" sz="quarter" idx="12"/>
          </p:nvPr>
        </p:nvSpPr>
        <p:spPr/>
        <p:txBody>
          <a:bodyPr/>
          <a:lstStyle/>
          <a:p>
            <a:fld id="{A95E1FFB-AEA3-4C84-92C1-76933D854AC6}" type="slidenum">
              <a:rPr lang="es-ES" smtClean="0"/>
              <a:t>‹Nº›</a:t>
            </a:fld>
            <a:endParaRPr lang="es-ES"/>
          </a:p>
        </p:txBody>
      </p:sp>
    </p:spTree>
    <p:extLst>
      <p:ext uri="{BB962C8B-B14F-4D97-AF65-F5344CB8AC3E}">
        <p14:creationId xmlns:p14="http://schemas.microsoft.com/office/powerpoint/2010/main" val="3016350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56E2623B-1CF6-4D87-9DE0-5E9488FE8C52}" type="datetimeFigureOut">
              <a:rPr lang="es-ES" smtClean="0"/>
              <a:t>01/06/2022</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A95E1FFB-AEA3-4C84-92C1-76933D854AC6}" type="slidenum">
              <a:rPr lang="es-ES" smtClean="0"/>
              <a:t>‹Nº›</a:t>
            </a:fld>
            <a:endParaRPr lang="es-ES"/>
          </a:p>
        </p:txBody>
      </p:sp>
    </p:spTree>
    <p:extLst>
      <p:ext uri="{BB962C8B-B14F-4D97-AF65-F5344CB8AC3E}">
        <p14:creationId xmlns:p14="http://schemas.microsoft.com/office/powerpoint/2010/main" val="1701450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E2623B-1CF6-4D87-9DE0-5E9488FE8C52}" type="datetimeFigureOut">
              <a:rPr lang="es-ES" smtClean="0"/>
              <a:t>01/06/2022</a:t>
            </a:fld>
            <a:endParaRPr lang="es-E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E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95E1FFB-AEA3-4C84-92C1-76933D854AC6}" type="slidenum">
              <a:rPr lang="es-ES" smtClean="0"/>
              <a:t>‹Nº›</a:t>
            </a:fld>
            <a:endParaRPr lang="es-ES"/>
          </a:p>
        </p:txBody>
      </p:sp>
    </p:spTree>
    <p:extLst>
      <p:ext uri="{BB962C8B-B14F-4D97-AF65-F5344CB8AC3E}">
        <p14:creationId xmlns:p14="http://schemas.microsoft.com/office/powerpoint/2010/main" val="81663319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27019" y="1870363"/>
            <a:ext cx="8941522" cy="3810000"/>
          </a:xfrm>
        </p:spPr>
        <p:txBody>
          <a:bodyPr/>
          <a:lstStyle/>
          <a:p>
            <a:pPr algn="ctr"/>
            <a:r>
              <a:rPr lang="es-ES" dirty="0">
                <a:latin typeface="Cooper Black" panose="0208090404030B020404" pitchFamily="18" charset="0"/>
              </a:rPr>
              <a:t>Entrada y Salida Efectiva</a:t>
            </a:r>
            <a:br>
              <a:rPr lang="es-ES" dirty="0">
                <a:latin typeface="Cooper Black" panose="0208090404030B020404" pitchFamily="18" charset="0"/>
              </a:rPr>
            </a:br>
            <a:r>
              <a:rPr lang="es-ES" sz="6000" dirty="0">
                <a:solidFill>
                  <a:schemeClr val="accent1">
                    <a:lumMod val="40000"/>
                    <a:lumOff val="60000"/>
                  </a:schemeClr>
                </a:solidFill>
                <a:latin typeface="Cooper Black" panose="0208090404030B020404" pitchFamily="18" charset="0"/>
              </a:rPr>
              <a:t>Análisis y Diseño de Sistemas I</a:t>
            </a:r>
          </a:p>
        </p:txBody>
      </p:sp>
    </p:spTree>
    <p:extLst>
      <p:ext uri="{BB962C8B-B14F-4D97-AF65-F5344CB8AC3E}">
        <p14:creationId xmlns:p14="http://schemas.microsoft.com/office/powerpoint/2010/main" val="871156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68034" y="577012"/>
            <a:ext cx="10238511" cy="5782225"/>
          </a:xfrm>
        </p:spPr>
        <p:txBody>
          <a:bodyPr>
            <a:noAutofit/>
          </a:bodyPr>
          <a:lstStyle/>
          <a:p>
            <a:pPr marL="0" indent="0">
              <a:buNone/>
            </a:pPr>
            <a:r>
              <a:rPr lang="es-ES" sz="2500" dirty="0">
                <a:latin typeface="Times New Roman" panose="02020603050405020304" pitchFamily="18" charset="0"/>
                <a:cs typeface="Times New Roman" panose="02020603050405020304" pitchFamily="18" charset="0"/>
              </a:rPr>
              <a:t>	</a:t>
            </a:r>
            <a:r>
              <a:rPr lang="es-ES" sz="2100" dirty="0">
                <a:latin typeface="Times New Roman" panose="02020603050405020304" pitchFamily="18" charset="0"/>
                <a:cs typeface="Times New Roman" panose="02020603050405020304" pitchFamily="18" charset="0"/>
              </a:rPr>
              <a:t>La conocida empresa constructora “Picapiedras”, desea actualizar su sistema de presupuesto y control de obras. Para el efecto ha contratado sus servicios como analista de organización y procesos empresariales. El sistema debe ser capaz de administrar todos los presupuestos, su estado y ejecución. La idea es poder conocer, al finalizar la obra, la utilidad percibida por cada trabajo realizado.</a:t>
            </a:r>
          </a:p>
          <a:p>
            <a:pPr marL="0" indent="0">
              <a:buNone/>
            </a:pPr>
            <a:r>
              <a:rPr lang="es-ES" sz="2100" dirty="0">
                <a:latin typeface="Times New Roman" panose="02020603050405020304" pitchFamily="18" charset="0"/>
                <a:cs typeface="Times New Roman" panose="02020603050405020304" pitchFamily="18" charset="0"/>
              </a:rPr>
              <a:t>	Antes de iniciar cualquier tipo de trabajo, se debe elaborar un presupuesto que a su vez tiene que estar aprobado por el cliente, sin la firma del mismo no puede considerarse como valido. Para los clientes nuevos se debe adjuntar fotocopia de CI, que servirá para el alta respectiva, cada arquitecto encargado del cliente, el presupuesto puede ser reelaborado tantas veces sea necesario, el sistema debe dejar registro de cada una de las versiones. Si finalmente el presupuesto es rechazado, el sistema debe registrar la fecha en que se produjo el rechazo por parte del cliente.</a:t>
            </a:r>
          </a:p>
          <a:p>
            <a:pPr marL="0" indent="0">
              <a:buNone/>
            </a:pPr>
            <a:r>
              <a:rPr lang="es-ES" sz="2100" dirty="0">
                <a:latin typeface="Times New Roman" panose="02020603050405020304" pitchFamily="18" charset="0"/>
                <a:cs typeface="Times New Roman" panose="02020603050405020304" pitchFamily="18" charset="0"/>
              </a:rPr>
              <a:t>	El presupuesto, además de exhibir los datos personales del cliente, debe detallar toda la información de la obra, como primera parte. Según lo especificado por el usuario, como segunda parte, el presupuesto se agrupa por etapas de construcción, que consisten en listar los materiales, cantidades y costos que completan cada etapa. Cada etapa muestra los subtotales que debe ir abonando el cliente en cada entrega, la sumatoria de todas las etapas hace al costo total de la obra.</a:t>
            </a:r>
          </a:p>
        </p:txBody>
      </p:sp>
      <p:sp>
        <p:nvSpPr>
          <p:cNvPr id="4" name="Rectángulo 3"/>
          <p:cNvSpPr/>
          <p:nvPr/>
        </p:nvSpPr>
        <p:spPr>
          <a:xfrm>
            <a:off x="1103312" y="0"/>
            <a:ext cx="7654510" cy="784830"/>
          </a:xfrm>
          <a:prstGeom prst="rect">
            <a:avLst/>
          </a:prstGeom>
        </p:spPr>
        <p:txBody>
          <a:bodyPr wrap="square">
            <a:spAutoFit/>
          </a:bodyPr>
          <a:lstStyle/>
          <a:p>
            <a:r>
              <a:rPr lang="es-ES" sz="4500" dirty="0">
                <a:solidFill>
                  <a:srgbClr val="C00000"/>
                </a:solidFill>
                <a:latin typeface="Cooper Black" panose="0208090404030B020404" pitchFamily="18" charset="0"/>
              </a:rPr>
              <a:t>Caso:</a:t>
            </a:r>
            <a:endParaRPr lang="es-ES" sz="4500" dirty="0">
              <a:solidFill>
                <a:srgbClr val="C00000"/>
              </a:solidFill>
            </a:endParaRPr>
          </a:p>
        </p:txBody>
      </p:sp>
    </p:spTree>
    <p:extLst>
      <p:ext uri="{BB962C8B-B14F-4D97-AF65-F5344CB8AC3E}">
        <p14:creationId xmlns:p14="http://schemas.microsoft.com/office/powerpoint/2010/main" val="3793827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74366" y="2496265"/>
            <a:ext cx="8946541" cy="1992608"/>
          </a:xfrm>
          <a:solidFill>
            <a:schemeClr val="accent1">
              <a:lumMod val="20000"/>
              <a:lumOff val="80000"/>
            </a:schemeClr>
          </a:solidFill>
        </p:spPr>
        <p:txBody>
          <a:bodyPr>
            <a:noAutofit/>
          </a:bodyPr>
          <a:lstStyle/>
          <a:p>
            <a:pPr marL="0" indent="0" algn="ctr">
              <a:buNone/>
            </a:pPr>
            <a:r>
              <a:rPr lang="es-ES" sz="4000" dirty="0">
                <a:latin typeface="Times New Roman" panose="02020603050405020304" pitchFamily="18" charset="0"/>
                <a:cs typeface="Times New Roman" panose="02020603050405020304" pitchFamily="18" charset="0"/>
              </a:rPr>
              <a:t>	</a:t>
            </a:r>
            <a:r>
              <a:rPr lang="es-ES" sz="4000" b="1" dirty="0">
                <a:latin typeface="Times New Roman" panose="02020603050405020304" pitchFamily="18" charset="0"/>
                <a:cs typeface="Times New Roman" panose="02020603050405020304" pitchFamily="18" charset="0"/>
              </a:rPr>
              <a:t>Controlar los presupuestos, su estado y ejecución de obras para la constructora “PICAPIEDRAS”</a:t>
            </a:r>
          </a:p>
        </p:txBody>
      </p:sp>
      <p:sp>
        <p:nvSpPr>
          <p:cNvPr id="4" name="Rectángulo 3"/>
          <p:cNvSpPr/>
          <p:nvPr/>
        </p:nvSpPr>
        <p:spPr>
          <a:xfrm>
            <a:off x="2043673" y="484910"/>
            <a:ext cx="7654510" cy="784830"/>
          </a:xfrm>
          <a:prstGeom prst="rect">
            <a:avLst/>
          </a:prstGeom>
        </p:spPr>
        <p:txBody>
          <a:bodyPr wrap="square">
            <a:spAutoFit/>
          </a:bodyPr>
          <a:lstStyle/>
          <a:p>
            <a:r>
              <a:rPr lang="es-ES" sz="4500" dirty="0">
                <a:solidFill>
                  <a:srgbClr val="C00000"/>
                </a:solidFill>
                <a:latin typeface="Cooper Black" panose="0208090404030B020404" pitchFamily="18" charset="0"/>
              </a:rPr>
              <a:t>Declaración de Objetivos:</a:t>
            </a:r>
            <a:endParaRPr lang="es-ES" sz="4500" dirty="0">
              <a:solidFill>
                <a:srgbClr val="C00000"/>
              </a:solidFill>
            </a:endParaRPr>
          </a:p>
        </p:txBody>
      </p:sp>
    </p:spTree>
    <p:extLst>
      <p:ext uri="{BB962C8B-B14F-4D97-AF65-F5344CB8AC3E}">
        <p14:creationId xmlns:p14="http://schemas.microsoft.com/office/powerpoint/2010/main" val="133411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4537490" y="817420"/>
            <a:ext cx="7654510" cy="784830"/>
          </a:xfrm>
          <a:prstGeom prst="rect">
            <a:avLst/>
          </a:prstGeom>
        </p:spPr>
        <p:txBody>
          <a:bodyPr wrap="square">
            <a:spAutoFit/>
          </a:bodyPr>
          <a:lstStyle/>
          <a:p>
            <a:r>
              <a:rPr lang="es-ES" sz="4500" dirty="0">
                <a:solidFill>
                  <a:srgbClr val="C00000"/>
                </a:solidFill>
                <a:latin typeface="Cooper Black" panose="0208090404030B020404" pitchFamily="18" charset="0"/>
              </a:rPr>
              <a:t>Evento:</a:t>
            </a:r>
            <a:endParaRPr lang="es-ES" sz="4500" dirty="0">
              <a:solidFill>
                <a:srgbClr val="C00000"/>
              </a:solidFill>
            </a:endParaRPr>
          </a:p>
        </p:txBody>
      </p:sp>
      <p:sp>
        <p:nvSpPr>
          <p:cNvPr id="5" name="Marcador de contenido 2"/>
          <p:cNvSpPr>
            <a:spLocks noGrp="1"/>
          </p:cNvSpPr>
          <p:nvPr>
            <p:ph idx="1"/>
          </p:nvPr>
        </p:nvSpPr>
        <p:spPr>
          <a:xfrm>
            <a:off x="202766" y="2801065"/>
            <a:ext cx="11809125" cy="704136"/>
          </a:xfrm>
          <a:solidFill>
            <a:schemeClr val="accent1">
              <a:lumMod val="20000"/>
              <a:lumOff val="80000"/>
            </a:schemeClr>
          </a:solidFill>
        </p:spPr>
        <p:txBody>
          <a:bodyPr>
            <a:noAutofit/>
          </a:bodyPr>
          <a:lstStyle/>
          <a:p>
            <a:pPr marL="0" indent="0" algn="ctr">
              <a:buNone/>
            </a:pPr>
            <a:r>
              <a:rPr lang="es-ES" sz="4000" dirty="0">
                <a:latin typeface="Times New Roman" panose="02020603050405020304" pitchFamily="18" charset="0"/>
                <a:cs typeface="Times New Roman" panose="02020603050405020304" pitchFamily="18" charset="0"/>
              </a:rPr>
              <a:t>3. Cliente solicita presupuesto para construcción de obra</a:t>
            </a:r>
            <a:endParaRPr lang="es-ES"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5703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213273" y="969818"/>
            <a:ext cx="2763981" cy="2223151"/>
          </a:xfrm>
        </p:spPr>
        <p:txBody>
          <a:bodyPr>
            <a:noAutofit/>
          </a:bodyPr>
          <a:lstStyle/>
          <a:p>
            <a:pPr algn="ctr"/>
            <a:r>
              <a:rPr lang="es-ES" sz="4500" dirty="0">
                <a:latin typeface="Cooper Black" panose="0208090404030B020404" pitchFamily="18" charset="0"/>
              </a:rPr>
              <a:t>Ejemplo de Entrada Efectiva</a:t>
            </a:r>
          </a:p>
        </p:txBody>
      </p:sp>
      <p:pic>
        <p:nvPicPr>
          <p:cNvPr id="3" name="Imagen 2"/>
          <p:cNvPicPr>
            <a:picLocks noChangeAspect="1"/>
          </p:cNvPicPr>
          <p:nvPr/>
        </p:nvPicPr>
        <p:blipFill>
          <a:blip r:embed="rId2"/>
          <a:stretch>
            <a:fillRect/>
          </a:stretch>
        </p:blipFill>
        <p:spPr>
          <a:xfrm>
            <a:off x="439448" y="0"/>
            <a:ext cx="8635279" cy="6874562"/>
          </a:xfrm>
          <a:prstGeom prst="rect">
            <a:avLst/>
          </a:prstGeom>
        </p:spPr>
      </p:pic>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021" y="3366656"/>
            <a:ext cx="6734584" cy="1577420"/>
          </a:xfrm>
          <a:prstGeom prst="rect">
            <a:avLst/>
          </a:prstGeom>
        </p:spPr>
      </p:pic>
    </p:spTree>
    <p:extLst>
      <p:ext uri="{BB962C8B-B14F-4D97-AF65-F5344CB8AC3E}">
        <p14:creationId xmlns:p14="http://schemas.microsoft.com/office/powerpoint/2010/main" val="2302217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1"/>
          <p:cNvSpPr>
            <a:spLocks noGrp="1"/>
          </p:cNvSpPr>
          <p:nvPr>
            <p:ph type="title"/>
          </p:nvPr>
        </p:nvSpPr>
        <p:spPr>
          <a:xfrm>
            <a:off x="9213273" y="969818"/>
            <a:ext cx="2763981" cy="2223151"/>
          </a:xfrm>
        </p:spPr>
        <p:txBody>
          <a:bodyPr>
            <a:normAutofit/>
          </a:bodyPr>
          <a:lstStyle/>
          <a:p>
            <a:pPr algn="ctr"/>
            <a:r>
              <a:rPr lang="es-ES" dirty="0">
                <a:latin typeface="Cooper Black" panose="0208090404030B020404" pitchFamily="18" charset="0"/>
              </a:rPr>
              <a:t>Ejemplo de Salida Efectiva</a:t>
            </a:r>
          </a:p>
        </p:txBody>
      </p:sp>
      <p:pic>
        <p:nvPicPr>
          <p:cNvPr id="3" name="Marcador de contenido 2"/>
          <p:cNvPicPr>
            <a:picLocks noGrp="1" noChangeAspect="1"/>
          </p:cNvPicPr>
          <p:nvPr>
            <p:ph idx="1"/>
          </p:nvPr>
        </p:nvPicPr>
        <p:blipFill>
          <a:blip r:embed="rId2"/>
          <a:stretch>
            <a:fillRect/>
          </a:stretch>
        </p:blipFill>
        <p:spPr>
          <a:xfrm>
            <a:off x="1186624" y="83670"/>
            <a:ext cx="7572366" cy="6616261"/>
          </a:xfrm>
          <a:prstGeom prst="rect">
            <a:avLst/>
          </a:prstGeom>
        </p:spPr>
      </p:pic>
    </p:spTree>
    <p:extLst>
      <p:ext uri="{BB962C8B-B14F-4D97-AF65-F5344CB8AC3E}">
        <p14:creationId xmlns:p14="http://schemas.microsoft.com/office/powerpoint/2010/main" val="3180425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64</TotalTime>
  <Words>319</Words>
  <Application>Microsoft Office PowerPoint</Application>
  <PresentationFormat>Panorámica</PresentationFormat>
  <Paragraphs>11</Paragraphs>
  <Slides>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Century Gothic</vt:lpstr>
      <vt:lpstr>Cooper Black</vt:lpstr>
      <vt:lpstr>Times New Roman</vt:lpstr>
      <vt:lpstr>Wingdings 3</vt:lpstr>
      <vt:lpstr>Ion</vt:lpstr>
      <vt:lpstr>Entrada y Salida Efectiva Análisis y Diseño de Sistemas I</vt:lpstr>
      <vt:lpstr>Presentación de PowerPoint</vt:lpstr>
      <vt:lpstr>Presentación de PowerPoint</vt:lpstr>
      <vt:lpstr>Presentación de PowerPoint</vt:lpstr>
      <vt:lpstr>Ejemplo de Entrada Efectiva</vt:lpstr>
      <vt:lpstr>Ejemplo de Salida Efectiva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María Guillermina Cuenca Martinez</dc:creator>
  <cp:lastModifiedBy>Javier Sosa</cp:lastModifiedBy>
  <cp:revision>12</cp:revision>
  <dcterms:created xsi:type="dcterms:W3CDTF">2022-06-01T23:04:21Z</dcterms:created>
  <dcterms:modified xsi:type="dcterms:W3CDTF">2022-06-02T03:19:06Z</dcterms:modified>
</cp:coreProperties>
</file>