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6C8"/>
    <a:srgbClr val="D2BDF9"/>
    <a:srgbClr val="B18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A3B367-05D0-4327-8E1F-71CDC0E07FA0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538FA7-E48C-4B12-8064-1C0D1A5A25E0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33399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B367-05D0-4327-8E1F-71CDC0E07FA0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8FA7-E48C-4B12-8064-1C0D1A5A25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09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B367-05D0-4327-8E1F-71CDC0E07FA0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8FA7-E48C-4B12-8064-1C0D1A5A25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893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B367-05D0-4327-8E1F-71CDC0E07FA0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8FA7-E48C-4B12-8064-1C0D1A5A25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41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A3B367-05D0-4327-8E1F-71CDC0E07FA0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538FA7-E48C-4B12-8064-1C0D1A5A25E0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56861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B367-05D0-4327-8E1F-71CDC0E07FA0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8FA7-E48C-4B12-8064-1C0D1A5A25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22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B367-05D0-4327-8E1F-71CDC0E07FA0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8FA7-E48C-4B12-8064-1C0D1A5A25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4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B367-05D0-4327-8E1F-71CDC0E07FA0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8FA7-E48C-4B12-8064-1C0D1A5A25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973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B367-05D0-4327-8E1F-71CDC0E07FA0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8FA7-E48C-4B12-8064-1C0D1A5A25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23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A3B367-05D0-4327-8E1F-71CDC0E07FA0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538FA7-E48C-4B12-8064-1C0D1A5A25E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2983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A3B367-05D0-4327-8E1F-71CDC0E07FA0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538FA7-E48C-4B12-8064-1C0D1A5A25E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462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A3B367-05D0-4327-8E1F-71CDC0E07FA0}" type="datetimeFigureOut">
              <a:rPr lang="es-ES" smtClean="0"/>
              <a:t>04/11/2024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5538FA7-E48C-4B12-8064-1C0D1A5A25E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060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78174" y="2384526"/>
            <a:ext cx="10194468" cy="2098226"/>
          </a:xfrm>
        </p:spPr>
        <p:txBody>
          <a:bodyPr/>
          <a:lstStyle/>
          <a:p>
            <a:r>
              <a:rPr lang="es-ES" sz="4400" dirty="0">
                <a:solidFill>
                  <a:srgbClr val="C836C8"/>
                </a:solidFill>
                <a:latin typeface="Cooper Black" panose="0208090404030B020404" pitchFamily="18" charset="0"/>
              </a:rPr>
              <a:t>Cómo encarar el diseño de formularios de entrada y de salida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4" y="4482752"/>
            <a:ext cx="7351200" cy="1086237"/>
          </a:xfrm>
        </p:spPr>
        <p:txBody>
          <a:bodyPr>
            <a:noAutofit/>
          </a:bodyPr>
          <a:lstStyle/>
          <a:p>
            <a:r>
              <a:rPr lang="es-ES" sz="35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</a:rPr>
              <a:t>Análisis y Diseño de Sistemas I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556" y="0"/>
            <a:ext cx="2315444" cy="23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6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37610" y="1593273"/>
            <a:ext cx="11354390" cy="361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ejemplo para resolver</a:t>
            </a:r>
            <a:r>
              <a:rPr lang="es-E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s-E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Alcance del sistema.</a:t>
            </a:r>
            <a:b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1.1. Identifique y escriba el nombre de un sistema 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1.2. Redacte la declaración de objetivos 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1.3. Identifique y escriba el evento más importante para el sistema seleccionado en el punto 1.1</a:t>
            </a:r>
            <a:b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2. Formulario de Entrada Efectiva.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Diseñe la interfaz que permita la entrada efectiva para el evento elegido en el punto 1.3.</a:t>
            </a:r>
            <a:b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3. Formulario de Salida Efectiva.</a:t>
            </a:r>
          </a:p>
          <a:p>
            <a:r>
              <a:rPr lang="es-E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Diseñe la interfaz que permita la entrada efectiva para el evento elegido en el punto 1.3.</a:t>
            </a:r>
          </a:p>
          <a:p>
            <a:endParaRPr lang="es-ES" sz="25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46" y="124691"/>
            <a:ext cx="1468582" cy="146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4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2327" y="1891155"/>
            <a:ext cx="9601200" cy="741218"/>
          </a:xfrm>
        </p:spPr>
        <p:txBody>
          <a:bodyPr>
            <a:normAutofit/>
          </a:bodyPr>
          <a:lstStyle/>
          <a:p>
            <a:r>
              <a:rPr lang="es-ES" sz="4000" dirty="0">
                <a:latin typeface="Cooper Black" panose="0208090404030B020404" pitchFamily="18" charset="0"/>
              </a:rPr>
              <a:t>SISTEMAS POSIBLES: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2327" y="2708570"/>
            <a:ext cx="9919855" cy="3110340"/>
          </a:xfrm>
          <a:solidFill>
            <a:schemeClr val="accent5">
              <a:lumMod val="60000"/>
              <a:lumOff val="40000"/>
            </a:schemeClr>
          </a:solidFill>
        </p:spPr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Compras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 de Stock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Procesos de Producción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Cobros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Facturación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Presupuestos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Diseños de Moda 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46" y="124691"/>
            <a:ext cx="1468582" cy="146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9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995051" y="124691"/>
            <a:ext cx="8520549" cy="1385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tx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Ejemplos de </a:t>
            </a:r>
          </a:p>
          <a:p>
            <a:r>
              <a:rPr lang="es-ES" sz="4000" dirty="0">
                <a:latin typeface="Cooper Black" panose="0208090404030B020404" pitchFamily="18" charset="0"/>
              </a:rPr>
              <a:t>DECLARACION DE OBJETIVOS: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551707" y="1835707"/>
            <a:ext cx="9767457" cy="44819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E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 de Stock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las entradas y salidas de insumos para la confección de prendas del emprendimiento de alta costura “Ña Trapho”.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Cobros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Gestionar los cobros de las cuotas para la empresa de alta costura “Ña Trapho”.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Facturación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las ventas de prendas registradas para la empresa de alta costura “Ña Trapho”.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Presupuestos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la emisión de presupuestos por la confección de prendas del emprendimiento de alta costura “Ña Trapho”.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46" y="124691"/>
            <a:ext cx="1468582" cy="146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4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995051" y="768926"/>
            <a:ext cx="8520549" cy="7412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latin typeface="Cooper Black" panose="0208090404030B020404" pitchFamily="18" charset="0"/>
              </a:rPr>
              <a:t>Posibles eventos importantes: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338945" y="1593274"/>
            <a:ext cx="5999020" cy="40316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numCol="1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E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 de Stock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Proveedor remite factura.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Cobros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 paga cuota.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Facturación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 realiza compra.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Presupuestos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es-ES" sz="2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solicita presupuesto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46" y="124691"/>
            <a:ext cx="1468582" cy="146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4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99191" y="124691"/>
            <a:ext cx="9601200" cy="1217428"/>
          </a:xfrm>
        </p:spPr>
        <p:txBody>
          <a:bodyPr>
            <a:normAutofit fontScale="90000"/>
          </a:bodyPr>
          <a:lstStyle/>
          <a:p>
            <a:pPr lvl="1" algn="ctr" rtl="0">
              <a:lnSpc>
                <a:spcPct val="89000"/>
              </a:lnSpc>
              <a:spcBef>
                <a:spcPct val="0"/>
              </a:spcBef>
            </a:pPr>
            <a:r>
              <a:rPr lang="es-ES" sz="3500" dirty="0">
                <a:latin typeface="Cooper Black" panose="0208090404030B020404" pitchFamily="18" charset="0"/>
              </a:rPr>
              <a:t>FORMULARIO DE ENTRADA EFECTIVA</a:t>
            </a:r>
            <a:br>
              <a:rPr lang="es-ES" sz="3500" dirty="0">
                <a:latin typeface="Cooper Black" panose="0208090404030B020404" pitchFamily="18" charset="0"/>
              </a:rPr>
            </a:br>
            <a:r>
              <a:rPr lang="es-ES" sz="3500" dirty="0">
                <a:solidFill>
                  <a:srgbClr val="00B050"/>
                </a:solidFill>
                <a:latin typeface="Cooper Black" panose="0208090404030B020404" pitchFamily="18" charset="0"/>
              </a:rPr>
              <a:t>Sistema de Control de Stock</a:t>
            </a:r>
            <a:br>
              <a:rPr lang="es-ES" sz="3500" dirty="0">
                <a:solidFill>
                  <a:srgbClr val="00B050"/>
                </a:solidFill>
                <a:latin typeface="Cooper Black" panose="0208090404030B020404" pitchFamily="18" charset="0"/>
              </a:rPr>
            </a:br>
            <a:r>
              <a:rPr lang="es-ES" sz="2800" dirty="0">
                <a:solidFill>
                  <a:srgbClr val="7030A0"/>
                </a:solidFill>
                <a:latin typeface="Cooper Black" panose="0208090404030B020404" pitchFamily="18" charset="0"/>
                <a:cs typeface="Times New Roman" panose="02020603050405020304" pitchFamily="18" charset="0"/>
              </a:rPr>
              <a:t>Evento: Proveedor remite factura</a:t>
            </a:r>
            <a:br>
              <a:rPr lang="es-ES" sz="2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3500" dirty="0">
                <a:solidFill>
                  <a:srgbClr val="00B050"/>
                </a:solidFill>
                <a:latin typeface="Cooper Black" panose="0208090404030B020404" pitchFamily="18" charset="0"/>
              </a:rPr>
            </a:br>
            <a:endParaRPr lang="es-ES" sz="3500" dirty="0">
              <a:solidFill>
                <a:srgbClr val="00B05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46" y="124691"/>
            <a:ext cx="1468582" cy="1468582"/>
          </a:xfrm>
          <a:prstGeom prst="rect">
            <a:avLst/>
          </a:prstGeom>
        </p:spPr>
      </p:pic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0235" y="1593273"/>
            <a:ext cx="9179111" cy="511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9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599" y="685799"/>
            <a:ext cx="4196687" cy="4541294"/>
          </a:xfrm>
        </p:spPr>
        <p:txBody>
          <a:bodyPr>
            <a:normAutofit/>
          </a:bodyPr>
          <a:lstStyle/>
          <a:p>
            <a:pPr algn="ctr"/>
            <a:r>
              <a:rPr lang="es-ES" sz="3500" dirty="0">
                <a:latin typeface="Cooper Black" panose="0208090404030B020404" pitchFamily="18" charset="0"/>
              </a:rPr>
              <a:t>FORMULARIO DE SALIDA EFECTIVA</a:t>
            </a:r>
            <a:br>
              <a:rPr lang="es-ES" sz="3500" dirty="0">
                <a:latin typeface="Cooper Black" panose="0208090404030B020404" pitchFamily="18" charset="0"/>
              </a:rPr>
            </a:br>
            <a:br>
              <a:rPr lang="es-ES" sz="3500" dirty="0">
                <a:latin typeface="Cooper Black" panose="0208090404030B020404" pitchFamily="18" charset="0"/>
              </a:rPr>
            </a:br>
            <a:r>
              <a:rPr lang="es-ES" sz="3000" dirty="0">
                <a:solidFill>
                  <a:srgbClr val="FF0000"/>
                </a:solidFill>
                <a:latin typeface="Cooper Black" panose="0208090404030B020404" pitchFamily="18" charset="0"/>
              </a:rPr>
              <a:t>Sistema de cobros</a:t>
            </a:r>
            <a:br>
              <a:rPr lang="es-ES" sz="3000" dirty="0">
                <a:solidFill>
                  <a:srgbClr val="FF0000"/>
                </a:solidFill>
                <a:latin typeface="Cooper Black" panose="0208090404030B020404" pitchFamily="18" charset="0"/>
              </a:rPr>
            </a:br>
            <a:br>
              <a:rPr lang="es-ES" sz="3000" dirty="0">
                <a:solidFill>
                  <a:srgbClr val="FF0000"/>
                </a:solidFill>
                <a:latin typeface="Cooper Black" panose="0208090404030B020404" pitchFamily="18" charset="0"/>
              </a:rPr>
            </a:br>
            <a:r>
              <a:rPr lang="es-ES" sz="3000" dirty="0">
                <a:solidFill>
                  <a:schemeClr val="accent4">
                    <a:lumMod val="50000"/>
                  </a:schemeClr>
                </a:solidFill>
                <a:latin typeface="Cooper Black" panose="0208090404030B020404" pitchFamily="18" charset="0"/>
              </a:rPr>
              <a:t>Evento:</a:t>
            </a:r>
            <a:br>
              <a:rPr lang="es-ES" sz="3000" dirty="0">
                <a:solidFill>
                  <a:srgbClr val="FF0000"/>
                </a:solidFill>
                <a:latin typeface="Cooper Black" panose="0208090404030B020404" pitchFamily="18" charset="0"/>
              </a:rPr>
            </a:br>
            <a:r>
              <a:rPr lang="es-ES" sz="3000" dirty="0">
                <a:solidFill>
                  <a:schemeClr val="accent4">
                    <a:lumMod val="50000"/>
                  </a:schemeClr>
                </a:solidFill>
                <a:latin typeface="Cooper Black" panose="0208090404030B020404" pitchFamily="18" charset="0"/>
              </a:rPr>
              <a:t>Cliente paga cuota</a:t>
            </a:r>
            <a:br>
              <a:rPr lang="es-ES" sz="3000" dirty="0">
                <a:solidFill>
                  <a:srgbClr val="FF0000"/>
                </a:solidFill>
                <a:latin typeface="Cooper Black" panose="0208090404030B020404" pitchFamily="18" charset="0"/>
              </a:rPr>
            </a:br>
            <a:br>
              <a:rPr lang="es-ES" sz="3000" dirty="0">
                <a:solidFill>
                  <a:srgbClr val="FF0000"/>
                </a:solidFill>
                <a:latin typeface="Cooper Black" panose="0208090404030B020404" pitchFamily="18" charset="0"/>
              </a:rPr>
            </a:br>
            <a:endParaRPr lang="es-ES" sz="3000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546" y="124691"/>
            <a:ext cx="1468582" cy="1468582"/>
          </a:xfrm>
          <a:prstGeom prst="rect">
            <a:avLst/>
          </a:prstGeom>
        </p:spPr>
      </p:pic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878" r="1195"/>
          <a:stretch/>
        </p:blipFill>
        <p:spPr>
          <a:xfrm>
            <a:off x="6155139" y="124690"/>
            <a:ext cx="4476467" cy="657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212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451</TotalTime>
  <Words>315</Words>
  <Application>Microsoft Office PowerPoint</Application>
  <PresentationFormat>Panorámica</PresentationFormat>
  <Paragraphs>36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Bodoni MT Black</vt:lpstr>
      <vt:lpstr>Cooper Black</vt:lpstr>
      <vt:lpstr>Franklin Gothic Book</vt:lpstr>
      <vt:lpstr>Times New Roman</vt:lpstr>
      <vt:lpstr>Wingdings</vt:lpstr>
      <vt:lpstr>Crop</vt:lpstr>
      <vt:lpstr>Cómo encarar el diseño de formularios de entrada y de salida</vt:lpstr>
      <vt:lpstr>Presentación de PowerPoint</vt:lpstr>
      <vt:lpstr>SISTEMAS POSIBLES:</vt:lpstr>
      <vt:lpstr>Presentación de PowerPoint</vt:lpstr>
      <vt:lpstr>Presentación de PowerPoint</vt:lpstr>
      <vt:lpstr>FORMULARIO DE ENTRADA EFECTIVA Sistema de Control de Stock Evento: Proveedor remite factura  </vt:lpstr>
      <vt:lpstr>FORMULARIO DE SALIDA EFECTIVA  Sistema de cobros  Evento: Cliente paga cuota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Guillermina Cuenca Martinez</dc:creator>
  <cp:lastModifiedBy>Javier Sosa</cp:lastModifiedBy>
  <cp:revision>29</cp:revision>
  <dcterms:created xsi:type="dcterms:W3CDTF">2022-06-28T13:57:56Z</dcterms:created>
  <dcterms:modified xsi:type="dcterms:W3CDTF">2024-11-04T13:55:07Z</dcterms:modified>
</cp:coreProperties>
</file>