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57" r:id="rId6"/>
    <p:sldId id="267" r:id="rId7"/>
    <p:sldId id="258" r:id="rId8"/>
    <p:sldId id="268" r:id="rId9"/>
    <p:sldId id="259" r:id="rId10"/>
    <p:sldId id="269" r:id="rId11"/>
    <p:sldId id="261" r:id="rId12"/>
    <p:sldId id="270" r:id="rId13"/>
    <p:sldId id="262" r:id="rId14"/>
    <p:sldId id="271" r:id="rId15"/>
    <p:sldId id="263" r:id="rId16"/>
    <p:sldId id="272" r:id="rId17"/>
    <p:sldId id="264" r:id="rId18"/>
    <p:sldId id="273" r:id="rId19"/>
    <p:sldId id="265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B4403-3F14-424F-A375-A49FDFC16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E8D91A-560E-4655-9236-07DE6102C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5029EB-1377-4A1B-B6AB-54CC5548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C2F-D174-420C-939F-EBD134B45BE9}" type="datetimeFigureOut">
              <a:rPr lang="es-ES" smtClean="0"/>
              <a:t>20/03/2024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1E698-1C66-4FA4-8672-26146AEC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4C362A-7295-4948-AC7B-34CF874D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B2E7-4EEB-4CA3-9123-FE3ED880A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36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5B73F-CA28-4040-ABD7-6D285055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221980-E035-43C1-BB16-33BDA2309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E423E-D85B-4F90-A71B-383F8014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C2F-D174-420C-939F-EBD134B45BE9}" type="datetimeFigureOut">
              <a:rPr lang="es-ES" smtClean="0"/>
              <a:t>20/03/2024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B4930D-215E-4FF1-A988-AE674093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9572FE-986C-44B9-8F5C-1D08E1B6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B2E7-4EEB-4CA3-9123-FE3ED880A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32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012B84-5CEF-4D59-B755-7D037E8C1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EE7AC3-D3F8-4CBB-83AB-6C809D93B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2C5F9C-4E1C-4CCD-92C0-2D17023A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C2F-D174-420C-939F-EBD134B45BE9}" type="datetimeFigureOut">
              <a:rPr lang="es-ES" smtClean="0"/>
              <a:t>20/03/2024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416C77-F8AB-4992-B2FA-FE6BB67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EF49AF-817A-4970-BE1F-379C9D29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B2E7-4EEB-4CA3-9123-FE3ED880A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16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21FE4-F40A-462D-A353-4AE60D9F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EBA4F8-EA77-4F53-AA00-14B9D403B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AB2060-B295-4D21-9D1A-8D46E598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C2F-D174-420C-939F-EBD134B45BE9}" type="datetimeFigureOut">
              <a:rPr lang="es-ES" smtClean="0"/>
              <a:t>20/03/2024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2EC97E-859E-4200-8CF7-38621182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6FF995-89F5-4E14-86A9-7929CCC7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B2E7-4EEB-4CA3-9123-FE3ED880A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624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0B34F-09EC-4C2E-9FCD-9DB2D264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A371D6-6410-4EC2-A99E-B5EF7F81F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28932E-4102-41B9-AC7D-87545902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C2F-D174-420C-939F-EBD134B45BE9}" type="datetimeFigureOut">
              <a:rPr lang="es-ES" smtClean="0"/>
              <a:t>20/03/2024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20CF84-3A7B-4B85-9505-643E72CD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3FE2CA-3068-4E9A-913F-B1AE629D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B2E7-4EEB-4CA3-9123-FE3ED880A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151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77E85-6046-4499-8B90-DA337CF4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5CC8D7-7422-417C-8A97-0C4216FD2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313828-69D7-4BC9-801B-988155A8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91686B-4CAE-425B-9215-28A0C60B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C2F-D174-420C-939F-EBD134B45BE9}" type="datetimeFigureOut">
              <a:rPr lang="es-ES" smtClean="0"/>
              <a:t>20/03/2024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66FF34-8979-4612-9AE8-E566E366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95421-75E1-401E-BBFF-818CBE23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B2E7-4EEB-4CA3-9123-FE3ED880A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43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26C69-5399-47B2-962A-211A65F3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B42036-20BF-4820-819C-B99CBAA2E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8828E9-482F-4ED5-A4F7-AC17BB16D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02F630-A308-414B-BE96-C78BF8FE2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234A9C-6811-4EB6-B339-F94EDC163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CEA096-14F6-4CB2-B48E-0A0E609F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C2F-D174-420C-939F-EBD134B45BE9}" type="datetimeFigureOut">
              <a:rPr lang="es-ES" smtClean="0"/>
              <a:t>20/03/2024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39E39B-53D5-454A-AFD8-915D465E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93EE1A-5CB3-4CFE-86B8-96202986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B2E7-4EEB-4CA3-9123-FE3ED880A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99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C8C41-B268-48AE-82CF-EF274AA5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203406-A1B6-4D4D-9EF6-37085153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C2F-D174-420C-939F-EBD134B45BE9}" type="datetimeFigureOut">
              <a:rPr lang="es-ES" smtClean="0"/>
              <a:t>20/03/2024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5DF502-D60D-4290-8CB0-D1D8A316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AC6277-77AB-4A17-9FEE-9B4E2DA1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B2E7-4EEB-4CA3-9123-FE3ED880A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45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4DEE64-2BAA-422A-8C7C-727ED505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C2F-D174-420C-939F-EBD134B45BE9}" type="datetimeFigureOut">
              <a:rPr lang="es-ES" smtClean="0"/>
              <a:t>20/03/2024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2D86FE-BF07-462E-9AD4-A6C665FC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F35BB1-C9CF-4E78-ABC1-001B35E3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B2E7-4EEB-4CA3-9123-FE3ED880A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86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18EAA-2810-4B15-86BF-6B8948ED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FAAF04-D92F-49D9-A355-BB9EAC87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ACA1C7-50D3-49F2-9E0B-974E9A977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D23100-DD10-486E-A8A3-230BC9C6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C2F-D174-420C-939F-EBD134B45BE9}" type="datetimeFigureOut">
              <a:rPr lang="es-ES" smtClean="0"/>
              <a:t>20/03/2024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2F58E9-78CA-46C0-A423-1062A483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FBE284-36EE-44CB-B700-E9139A58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B2E7-4EEB-4CA3-9123-FE3ED880A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52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7BC31-D049-41A3-A0ED-95ECB1E1D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7AC59E-DD2C-4204-A5D8-AABE12590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358389-D829-41C8-B29E-F289E5CA8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34FE4D-532B-4DBE-B23B-44B05C6E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9C2F-D174-420C-939F-EBD134B45BE9}" type="datetimeFigureOut">
              <a:rPr lang="es-ES" smtClean="0"/>
              <a:t>20/03/2024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8BEED4-A7A1-47E1-A753-5294992B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DED58F-6D5F-413E-B6AD-03DCA795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B2E7-4EEB-4CA3-9123-FE3ED880A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91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CD9808-2BBD-42C3-BB8C-8670864E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78CB28-672E-4449-8253-F5E45E258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4B7F1-906E-4AB9-ADBC-82316D4DF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79C2F-D174-420C-939F-EBD134B45BE9}" type="datetimeFigureOut">
              <a:rPr lang="es-ES" smtClean="0"/>
              <a:t>20/03/2024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D976A0-0DA9-4DA3-A554-2D30CCBB8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BA564C-DC25-4DFE-AA38-8FC3BB0B4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BB2E7-4EEB-4CA3-9123-FE3ED880A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85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56DBF-4D03-4E73-980E-580F3B21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Ejemplos de organigramas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B7CDEA-5B6C-4E1A-8F99-6EBD5A14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Consideraciones para su elaboración:</a:t>
            </a:r>
          </a:p>
          <a:p>
            <a:pPr lvl="1"/>
            <a:r>
              <a:rPr lang="es-ES" dirty="0"/>
              <a:t>Debe tener título con el nombre de la empresa</a:t>
            </a:r>
          </a:p>
          <a:p>
            <a:pPr lvl="1"/>
            <a:r>
              <a:rPr lang="es-ES" dirty="0"/>
              <a:t>Se establece el tipo de organigrama</a:t>
            </a:r>
          </a:p>
          <a:p>
            <a:pPr lvl="1"/>
            <a:r>
              <a:rPr lang="es-ES" dirty="0"/>
              <a:t>Debe llevar firmas de quienes la elaboran y quienes la aprueban</a:t>
            </a:r>
          </a:p>
          <a:p>
            <a:pPr lvl="1"/>
            <a:endParaRPr lang="es-ES" dirty="0"/>
          </a:p>
          <a:p>
            <a:r>
              <a:rPr lang="es-ES" dirty="0"/>
              <a:t>Ejemplo de una escuela normal</a:t>
            </a:r>
          </a:p>
          <a:p>
            <a:pPr lvl="1"/>
            <a:r>
              <a:rPr lang="es-ES" dirty="0"/>
              <a:t>Se tienen en cuenta las áreas que hacen al negocio</a:t>
            </a:r>
          </a:p>
          <a:p>
            <a:pPr lvl="2"/>
            <a:r>
              <a:rPr lang="es-ES" dirty="0"/>
              <a:t>Una escuela típica sin muchas pretensiones organizacionales y en la obtención del producto final (especialidades académicas)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07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84638-FE9E-4EEA-99FA-1435E245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Telefonía el </a:t>
            </a:r>
            <a:r>
              <a:rPr lang="es-ES" b="1" dirty="0" err="1"/>
              <a:t>Cuernófono</a:t>
            </a:r>
            <a:br>
              <a:rPr lang="es-ES" dirty="0"/>
            </a:br>
            <a:r>
              <a:rPr lang="es-ES" sz="2400" i="1" dirty="0"/>
              <a:t>Organigrama Estructural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63D3E3-FD5D-4904-91B2-BD594E4F9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351338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87629C-83BF-48D6-A5D3-5CFF24CE3CA5}"/>
              </a:ext>
            </a:extLst>
          </p:cNvPr>
          <p:cNvSpPr/>
          <p:nvPr/>
        </p:nvSpPr>
        <p:spPr>
          <a:xfrm>
            <a:off x="4633784" y="2063578"/>
            <a:ext cx="2162432" cy="518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Presidencia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9641636-D50D-4CB9-A4A7-250EFD765144}"/>
              </a:ext>
            </a:extLst>
          </p:cNvPr>
          <p:cNvSpPr/>
          <p:nvPr/>
        </p:nvSpPr>
        <p:spPr>
          <a:xfrm>
            <a:off x="2531850" y="3374381"/>
            <a:ext cx="1594021" cy="729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Gerencia Operativa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A0AD643-CD95-4BF9-A9A4-3993DC2A830F}"/>
              </a:ext>
            </a:extLst>
          </p:cNvPr>
          <p:cNvSpPr/>
          <p:nvPr/>
        </p:nvSpPr>
        <p:spPr>
          <a:xfrm>
            <a:off x="7399895" y="3377556"/>
            <a:ext cx="1594021" cy="729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Gerencia Televisión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8BACE81-7A4C-4260-9617-6C7569781247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328861" y="3089189"/>
            <a:ext cx="0" cy="285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F843923-D609-48E0-8905-2F9BC3E3BAAA}"/>
              </a:ext>
            </a:extLst>
          </p:cNvPr>
          <p:cNvCxnSpPr>
            <a:cxnSpLocks/>
          </p:cNvCxnSpPr>
          <p:nvPr/>
        </p:nvCxnSpPr>
        <p:spPr>
          <a:xfrm>
            <a:off x="3328861" y="3089189"/>
            <a:ext cx="4863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60F594D-9707-47CF-9FCA-7BD62D28FCB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196906" y="3089189"/>
            <a:ext cx="0" cy="288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5A3CD78-567A-4206-916A-8878BB9251B6}"/>
              </a:ext>
            </a:extLst>
          </p:cNvPr>
          <p:cNvCxnSpPr>
            <a:stCxn id="6" idx="2"/>
          </p:cNvCxnSpPr>
          <p:nvPr/>
        </p:nvCxnSpPr>
        <p:spPr>
          <a:xfrm>
            <a:off x="5715000" y="2582562"/>
            <a:ext cx="0" cy="12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23BBAFB-B06E-455B-A384-69B6C51AF52A}"/>
              </a:ext>
            </a:extLst>
          </p:cNvPr>
          <p:cNvSpPr txBox="1"/>
          <p:nvPr/>
        </p:nvSpPr>
        <p:spPr>
          <a:xfrm>
            <a:off x="1594022" y="5512485"/>
            <a:ext cx="1346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/>
              <a:t>Elaborado por:</a:t>
            </a:r>
          </a:p>
          <a:p>
            <a:r>
              <a:rPr lang="es-ES" sz="1400" b="1" i="1" dirty="0"/>
              <a:t>Fecha:</a:t>
            </a:r>
          </a:p>
          <a:p>
            <a:r>
              <a:rPr lang="es-ES" sz="1400" b="1" i="1" dirty="0"/>
              <a:t>Firma</a:t>
            </a:r>
            <a:r>
              <a:rPr lang="es-ES" sz="1400" dirty="0"/>
              <a:t>: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066934C-2676-46F2-9B8D-D234405A91EB}"/>
              </a:ext>
            </a:extLst>
          </p:cNvPr>
          <p:cNvSpPr txBox="1"/>
          <p:nvPr/>
        </p:nvSpPr>
        <p:spPr>
          <a:xfrm>
            <a:off x="8910251" y="5512485"/>
            <a:ext cx="1346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/>
              <a:t>Aprobado por:</a:t>
            </a:r>
          </a:p>
          <a:p>
            <a:r>
              <a:rPr lang="es-ES" sz="1400" b="1" i="1" dirty="0"/>
              <a:t>Fecha:</a:t>
            </a:r>
          </a:p>
          <a:p>
            <a:r>
              <a:rPr lang="es-ES" sz="1400" b="1" i="1" dirty="0"/>
              <a:t>Firma</a:t>
            </a:r>
            <a:r>
              <a:rPr lang="es-ES" sz="1400" dirty="0"/>
              <a:t>: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83DB947-7D7D-4803-8931-F06E39EA785E}"/>
              </a:ext>
            </a:extLst>
          </p:cNvPr>
          <p:cNvSpPr/>
          <p:nvPr/>
        </p:nvSpPr>
        <p:spPr>
          <a:xfrm>
            <a:off x="9683578" y="2644352"/>
            <a:ext cx="1197572" cy="5909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OyPE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838EB9E-F946-4AD6-835B-B5A38D222658}"/>
              </a:ext>
            </a:extLst>
          </p:cNvPr>
          <p:cNvCxnSpPr>
            <a:endCxn id="43" idx="1"/>
          </p:cNvCxnSpPr>
          <p:nvPr/>
        </p:nvCxnSpPr>
        <p:spPr>
          <a:xfrm flipV="1">
            <a:off x="5715000" y="2939820"/>
            <a:ext cx="3968578" cy="2580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1D922F9-53F0-430E-8E8B-302485A76E62}"/>
              </a:ext>
            </a:extLst>
          </p:cNvPr>
          <p:cNvSpPr/>
          <p:nvPr/>
        </p:nvSpPr>
        <p:spPr>
          <a:xfrm>
            <a:off x="4935238" y="3374381"/>
            <a:ext cx="1594021" cy="729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Gerencia Administrativa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2F259C4-8039-48C8-B146-5972659DF0BB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5721179" y="2681416"/>
            <a:ext cx="11070" cy="69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82ADDE3-404B-48B9-9587-45C8221A169D}"/>
              </a:ext>
            </a:extLst>
          </p:cNvPr>
          <p:cNvSpPr/>
          <p:nvPr/>
        </p:nvSpPr>
        <p:spPr>
          <a:xfrm>
            <a:off x="838200" y="2409568"/>
            <a:ext cx="1559519" cy="6796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Asesoría Legal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72B2FF4-80A3-405E-90F1-FB16163A4C10}"/>
              </a:ext>
            </a:extLst>
          </p:cNvPr>
          <p:cNvCxnSpPr>
            <a:stCxn id="25" idx="3"/>
          </p:cNvCxnSpPr>
          <p:nvPr/>
        </p:nvCxnSpPr>
        <p:spPr>
          <a:xfrm flipV="1">
            <a:off x="2397719" y="2706130"/>
            <a:ext cx="3317281" cy="43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38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56DBF-4D03-4E73-980E-580F3B21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Ejemplos de organigramas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B7CDEA-5B6C-4E1A-8F99-6EBD5A14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Consideraciones para su elaboración:</a:t>
            </a:r>
          </a:p>
          <a:p>
            <a:pPr lvl="1"/>
            <a:r>
              <a:rPr lang="es-ES" dirty="0"/>
              <a:t>Siguen las mismas consideraciones ya mencionadas – sin excepción </a:t>
            </a:r>
          </a:p>
          <a:p>
            <a:pPr lvl="1"/>
            <a:endParaRPr lang="es-ES" dirty="0"/>
          </a:p>
          <a:p>
            <a:r>
              <a:rPr lang="es-ES" sz="2400" dirty="0"/>
              <a:t>Ejemplo de una empresa de telefonía celular. </a:t>
            </a:r>
          </a:p>
          <a:p>
            <a:pPr lvl="1"/>
            <a:r>
              <a:rPr lang="es-ES" dirty="0"/>
              <a:t>Se tienen en cuenta las áreas que hacen al negocio</a:t>
            </a:r>
          </a:p>
          <a:p>
            <a:pPr lvl="2"/>
            <a:r>
              <a:rPr lang="es-ES" dirty="0"/>
              <a:t>Presta servicios de comunicación celular (llamadas, mensajes, internet)</a:t>
            </a:r>
          </a:p>
          <a:p>
            <a:pPr lvl="2"/>
            <a:r>
              <a:rPr lang="es-ES" dirty="0"/>
              <a:t>Presta servicios de televisión (cable o satelital)</a:t>
            </a:r>
          </a:p>
          <a:p>
            <a:pPr lvl="2"/>
            <a:r>
              <a:rPr lang="es-ES" dirty="0"/>
              <a:t>Presta servicios de transferencia de dinero (giros)</a:t>
            </a:r>
          </a:p>
          <a:p>
            <a:pPr lvl="2"/>
            <a:r>
              <a:rPr lang="es-ES" dirty="0" err="1"/>
              <a:t>OyPE</a:t>
            </a:r>
            <a:r>
              <a:rPr lang="es-ES" dirty="0"/>
              <a:t> es EXTERNO</a:t>
            </a:r>
          </a:p>
          <a:p>
            <a:pPr marL="914400" lvl="2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468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84638-FE9E-4EEA-99FA-1435E245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Telefonía el </a:t>
            </a:r>
            <a:r>
              <a:rPr lang="es-ES" b="1" dirty="0" err="1"/>
              <a:t>Cuernófono</a:t>
            </a:r>
            <a:br>
              <a:rPr lang="es-ES" dirty="0"/>
            </a:br>
            <a:r>
              <a:rPr lang="es-ES" sz="2400" i="1" dirty="0"/>
              <a:t>Organigrama Estructural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63D3E3-FD5D-4904-91B2-BD594E4F9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351338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87629C-83BF-48D6-A5D3-5CFF24CE3CA5}"/>
              </a:ext>
            </a:extLst>
          </p:cNvPr>
          <p:cNvSpPr/>
          <p:nvPr/>
        </p:nvSpPr>
        <p:spPr>
          <a:xfrm>
            <a:off x="4633784" y="2063578"/>
            <a:ext cx="2162432" cy="518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Presidencia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9641636-D50D-4CB9-A4A7-250EFD765144}"/>
              </a:ext>
            </a:extLst>
          </p:cNvPr>
          <p:cNvSpPr/>
          <p:nvPr/>
        </p:nvSpPr>
        <p:spPr>
          <a:xfrm>
            <a:off x="2531850" y="3374381"/>
            <a:ext cx="1594021" cy="729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Gerencia Operativa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A0AD643-CD95-4BF9-A9A4-3993DC2A830F}"/>
              </a:ext>
            </a:extLst>
          </p:cNvPr>
          <p:cNvSpPr/>
          <p:nvPr/>
        </p:nvSpPr>
        <p:spPr>
          <a:xfrm>
            <a:off x="7399895" y="3377556"/>
            <a:ext cx="1594021" cy="729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Gerencia Televisión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8BACE81-7A4C-4260-9617-6C756978124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328860" y="3231785"/>
            <a:ext cx="1" cy="1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F843923-D609-48E0-8905-2F9BC3E3BAAA}"/>
              </a:ext>
            </a:extLst>
          </p:cNvPr>
          <p:cNvCxnSpPr>
            <a:cxnSpLocks/>
          </p:cNvCxnSpPr>
          <p:nvPr/>
        </p:nvCxnSpPr>
        <p:spPr>
          <a:xfrm>
            <a:off x="1341869" y="3231785"/>
            <a:ext cx="6850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60F594D-9707-47CF-9FCA-7BD62D28FCB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192273" y="3231785"/>
            <a:ext cx="4633" cy="14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5A3CD78-567A-4206-916A-8878BB9251B6}"/>
              </a:ext>
            </a:extLst>
          </p:cNvPr>
          <p:cNvCxnSpPr>
            <a:stCxn id="6" idx="2"/>
          </p:cNvCxnSpPr>
          <p:nvPr/>
        </p:nvCxnSpPr>
        <p:spPr>
          <a:xfrm>
            <a:off x="5715000" y="2582562"/>
            <a:ext cx="0" cy="12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23BBAFB-B06E-455B-A384-69B6C51AF52A}"/>
              </a:ext>
            </a:extLst>
          </p:cNvPr>
          <p:cNvSpPr txBox="1"/>
          <p:nvPr/>
        </p:nvSpPr>
        <p:spPr>
          <a:xfrm>
            <a:off x="1594022" y="5512485"/>
            <a:ext cx="1346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/>
              <a:t>Elaborado por:</a:t>
            </a:r>
          </a:p>
          <a:p>
            <a:r>
              <a:rPr lang="es-ES" sz="1400" b="1" i="1" dirty="0"/>
              <a:t>Fecha:</a:t>
            </a:r>
          </a:p>
          <a:p>
            <a:r>
              <a:rPr lang="es-ES" sz="1400" b="1" i="1" dirty="0"/>
              <a:t>Firma</a:t>
            </a:r>
            <a:r>
              <a:rPr lang="es-ES" sz="1400" dirty="0"/>
              <a:t>: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066934C-2676-46F2-9B8D-D234405A91EB}"/>
              </a:ext>
            </a:extLst>
          </p:cNvPr>
          <p:cNvSpPr txBox="1"/>
          <p:nvPr/>
        </p:nvSpPr>
        <p:spPr>
          <a:xfrm>
            <a:off x="8910251" y="5512485"/>
            <a:ext cx="1346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/>
              <a:t>Aprobado por:</a:t>
            </a:r>
          </a:p>
          <a:p>
            <a:r>
              <a:rPr lang="es-ES" sz="1400" b="1" i="1" dirty="0"/>
              <a:t>Fecha:</a:t>
            </a:r>
          </a:p>
          <a:p>
            <a:r>
              <a:rPr lang="es-ES" sz="1400" b="1" i="1" dirty="0"/>
              <a:t>Firma</a:t>
            </a:r>
            <a:r>
              <a:rPr lang="es-ES" sz="1400" dirty="0"/>
              <a:t>: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83DB947-7D7D-4803-8931-F06E39EA785E}"/>
              </a:ext>
            </a:extLst>
          </p:cNvPr>
          <p:cNvSpPr/>
          <p:nvPr/>
        </p:nvSpPr>
        <p:spPr>
          <a:xfrm>
            <a:off x="9683578" y="2644352"/>
            <a:ext cx="1197572" cy="5909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OyPE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838EB9E-F946-4AD6-835B-B5A38D222658}"/>
              </a:ext>
            </a:extLst>
          </p:cNvPr>
          <p:cNvCxnSpPr>
            <a:endCxn id="43" idx="1"/>
          </p:cNvCxnSpPr>
          <p:nvPr/>
        </p:nvCxnSpPr>
        <p:spPr>
          <a:xfrm flipV="1">
            <a:off x="5715000" y="2939820"/>
            <a:ext cx="3968578" cy="2580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1D922F9-53F0-430E-8E8B-302485A76E62}"/>
              </a:ext>
            </a:extLst>
          </p:cNvPr>
          <p:cNvSpPr/>
          <p:nvPr/>
        </p:nvSpPr>
        <p:spPr>
          <a:xfrm>
            <a:off x="4935238" y="3374381"/>
            <a:ext cx="1594021" cy="729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Gerencia Administrativa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2F259C4-8039-48C8-B146-5972659DF0BB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5721179" y="2681416"/>
            <a:ext cx="11070" cy="69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82ADDE3-404B-48B9-9587-45C8221A169D}"/>
              </a:ext>
            </a:extLst>
          </p:cNvPr>
          <p:cNvSpPr/>
          <p:nvPr/>
        </p:nvSpPr>
        <p:spPr>
          <a:xfrm>
            <a:off x="838200" y="2409568"/>
            <a:ext cx="1559519" cy="6796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Asesoría Legal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72B2FF4-80A3-405E-90F1-FB16163A4C10}"/>
              </a:ext>
            </a:extLst>
          </p:cNvPr>
          <p:cNvCxnSpPr>
            <a:stCxn id="25" idx="3"/>
          </p:cNvCxnSpPr>
          <p:nvPr/>
        </p:nvCxnSpPr>
        <p:spPr>
          <a:xfrm flipV="1">
            <a:off x="2397719" y="2706130"/>
            <a:ext cx="3317281" cy="43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26CD7CE-76D4-4F4E-B91F-29B647085BC2}"/>
              </a:ext>
            </a:extLst>
          </p:cNvPr>
          <p:cNvSpPr/>
          <p:nvPr/>
        </p:nvSpPr>
        <p:spPr>
          <a:xfrm>
            <a:off x="544859" y="3374380"/>
            <a:ext cx="1594021" cy="729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Gerencia Financiera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6CA23E2-0D41-44F8-A309-13BB40E636A8}"/>
              </a:ext>
            </a:extLst>
          </p:cNvPr>
          <p:cNvCxnSpPr>
            <a:endCxn id="19" idx="0"/>
          </p:cNvCxnSpPr>
          <p:nvPr/>
        </p:nvCxnSpPr>
        <p:spPr>
          <a:xfrm>
            <a:off x="1341869" y="3231785"/>
            <a:ext cx="1" cy="1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36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56DBF-4D03-4E73-980E-580F3B21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Ejemplos de organigramas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B7CDEA-5B6C-4E1A-8F99-6EBD5A14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Consideraciones para su elaboración:</a:t>
            </a:r>
          </a:p>
          <a:p>
            <a:pPr lvl="1"/>
            <a:r>
              <a:rPr lang="es-ES" dirty="0"/>
              <a:t>Siguen las mismas consideraciones ya mencionadas – sin excepción </a:t>
            </a:r>
          </a:p>
          <a:p>
            <a:pPr lvl="1"/>
            <a:endParaRPr lang="es-ES" dirty="0"/>
          </a:p>
          <a:p>
            <a:r>
              <a:rPr lang="es-ES" sz="2400" dirty="0"/>
              <a:t>Ejemplo de una empresa de telefonía celular. </a:t>
            </a:r>
          </a:p>
          <a:p>
            <a:pPr lvl="1"/>
            <a:r>
              <a:rPr lang="es-ES" dirty="0"/>
              <a:t>Se tienen en cuenta las áreas que hacen al negocio</a:t>
            </a:r>
          </a:p>
          <a:p>
            <a:pPr lvl="2"/>
            <a:r>
              <a:rPr lang="es-ES" dirty="0"/>
              <a:t>Presta servicios de comunicación celular (llamadas, mensajes, internet)</a:t>
            </a:r>
          </a:p>
          <a:p>
            <a:pPr lvl="2"/>
            <a:r>
              <a:rPr lang="es-ES" dirty="0"/>
              <a:t>Presta servicios de televisión (cable o satelital)</a:t>
            </a:r>
          </a:p>
          <a:p>
            <a:pPr lvl="2"/>
            <a:r>
              <a:rPr lang="es-ES" dirty="0"/>
              <a:t>Presta servicios de transferencia de dinero (giros)</a:t>
            </a:r>
          </a:p>
          <a:p>
            <a:pPr lvl="2"/>
            <a:r>
              <a:rPr lang="es-ES" dirty="0"/>
              <a:t>Presta servicios de alojamiento y/o Data Center EXTERNO</a:t>
            </a:r>
          </a:p>
          <a:p>
            <a:pPr lvl="2"/>
            <a:r>
              <a:rPr lang="es-ES" dirty="0" err="1"/>
              <a:t>OyPE</a:t>
            </a:r>
            <a:r>
              <a:rPr lang="es-ES" dirty="0"/>
              <a:t> es INTERNO</a:t>
            </a:r>
          </a:p>
          <a:p>
            <a:pPr marL="914400" lvl="2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076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84638-FE9E-4EEA-99FA-1435E245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Telefonía el </a:t>
            </a:r>
            <a:r>
              <a:rPr lang="es-ES" b="1" dirty="0" err="1"/>
              <a:t>Cuernófono</a:t>
            </a:r>
            <a:br>
              <a:rPr lang="es-ES" dirty="0"/>
            </a:br>
            <a:r>
              <a:rPr lang="es-ES" sz="2400" i="1" dirty="0"/>
              <a:t>Organigrama Estructural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63D3E3-FD5D-4904-91B2-BD594E4F9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351338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87629C-83BF-48D6-A5D3-5CFF24CE3CA5}"/>
              </a:ext>
            </a:extLst>
          </p:cNvPr>
          <p:cNvSpPr/>
          <p:nvPr/>
        </p:nvSpPr>
        <p:spPr>
          <a:xfrm>
            <a:off x="4633784" y="2063578"/>
            <a:ext cx="2162432" cy="518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Presidencia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9641636-D50D-4CB9-A4A7-250EFD765144}"/>
              </a:ext>
            </a:extLst>
          </p:cNvPr>
          <p:cNvSpPr/>
          <p:nvPr/>
        </p:nvSpPr>
        <p:spPr>
          <a:xfrm>
            <a:off x="2531850" y="3374381"/>
            <a:ext cx="1594021" cy="729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Gerencia Operativa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A0AD643-CD95-4BF9-A9A4-3993DC2A830F}"/>
              </a:ext>
            </a:extLst>
          </p:cNvPr>
          <p:cNvSpPr/>
          <p:nvPr/>
        </p:nvSpPr>
        <p:spPr>
          <a:xfrm>
            <a:off x="7399895" y="3377556"/>
            <a:ext cx="1594021" cy="729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Gerencia Televisión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8BACE81-7A4C-4260-9617-6C756978124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328860" y="3231785"/>
            <a:ext cx="1" cy="1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F843923-D609-48E0-8905-2F9BC3E3BAAA}"/>
              </a:ext>
            </a:extLst>
          </p:cNvPr>
          <p:cNvCxnSpPr>
            <a:cxnSpLocks/>
          </p:cNvCxnSpPr>
          <p:nvPr/>
        </p:nvCxnSpPr>
        <p:spPr>
          <a:xfrm>
            <a:off x="1341869" y="3231785"/>
            <a:ext cx="6850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60F594D-9707-47CF-9FCA-7BD62D28FCB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192273" y="3231785"/>
            <a:ext cx="4633" cy="14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5A3CD78-567A-4206-916A-8878BB9251B6}"/>
              </a:ext>
            </a:extLst>
          </p:cNvPr>
          <p:cNvCxnSpPr>
            <a:stCxn id="6" idx="2"/>
          </p:cNvCxnSpPr>
          <p:nvPr/>
        </p:nvCxnSpPr>
        <p:spPr>
          <a:xfrm>
            <a:off x="5715000" y="2582562"/>
            <a:ext cx="0" cy="12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23BBAFB-B06E-455B-A384-69B6C51AF52A}"/>
              </a:ext>
            </a:extLst>
          </p:cNvPr>
          <p:cNvSpPr txBox="1"/>
          <p:nvPr/>
        </p:nvSpPr>
        <p:spPr>
          <a:xfrm>
            <a:off x="1594022" y="5512485"/>
            <a:ext cx="1346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/>
              <a:t>Elaborado por:</a:t>
            </a:r>
          </a:p>
          <a:p>
            <a:r>
              <a:rPr lang="es-ES" sz="1400" b="1" i="1" dirty="0"/>
              <a:t>Fecha:</a:t>
            </a:r>
          </a:p>
          <a:p>
            <a:r>
              <a:rPr lang="es-ES" sz="1400" b="1" i="1" dirty="0"/>
              <a:t>Firma</a:t>
            </a:r>
            <a:r>
              <a:rPr lang="es-ES" sz="1400" dirty="0"/>
              <a:t>: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066934C-2676-46F2-9B8D-D234405A91EB}"/>
              </a:ext>
            </a:extLst>
          </p:cNvPr>
          <p:cNvSpPr txBox="1"/>
          <p:nvPr/>
        </p:nvSpPr>
        <p:spPr>
          <a:xfrm>
            <a:off x="8910251" y="5512485"/>
            <a:ext cx="1346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/>
              <a:t>Aprobado por:</a:t>
            </a:r>
          </a:p>
          <a:p>
            <a:r>
              <a:rPr lang="es-ES" sz="1400" b="1" i="1" dirty="0"/>
              <a:t>Fecha:</a:t>
            </a:r>
          </a:p>
          <a:p>
            <a:r>
              <a:rPr lang="es-ES" sz="1400" b="1" i="1" dirty="0"/>
              <a:t>Firma</a:t>
            </a:r>
            <a:r>
              <a:rPr lang="es-ES" sz="1400" dirty="0"/>
              <a:t>: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83DB947-7D7D-4803-8931-F06E39EA785E}"/>
              </a:ext>
            </a:extLst>
          </p:cNvPr>
          <p:cNvSpPr/>
          <p:nvPr/>
        </p:nvSpPr>
        <p:spPr>
          <a:xfrm>
            <a:off x="9683578" y="2644352"/>
            <a:ext cx="1197572" cy="5909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OyPE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838EB9E-F946-4AD6-835B-B5A38D222658}"/>
              </a:ext>
            </a:extLst>
          </p:cNvPr>
          <p:cNvCxnSpPr>
            <a:endCxn id="43" idx="1"/>
          </p:cNvCxnSpPr>
          <p:nvPr/>
        </p:nvCxnSpPr>
        <p:spPr>
          <a:xfrm flipV="1">
            <a:off x="5715000" y="2939820"/>
            <a:ext cx="3968578" cy="25808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1D922F9-53F0-430E-8E8B-302485A76E62}"/>
              </a:ext>
            </a:extLst>
          </p:cNvPr>
          <p:cNvSpPr/>
          <p:nvPr/>
        </p:nvSpPr>
        <p:spPr>
          <a:xfrm>
            <a:off x="4935238" y="3374381"/>
            <a:ext cx="1594021" cy="729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Gerencia Administrativa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2F259C4-8039-48C8-B146-5972659DF0BB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5721179" y="2681416"/>
            <a:ext cx="11070" cy="69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82ADDE3-404B-48B9-9587-45C8221A169D}"/>
              </a:ext>
            </a:extLst>
          </p:cNvPr>
          <p:cNvSpPr/>
          <p:nvPr/>
        </p:nvSpPr>
        <p:spPr>
          <a:xfrm>
            <a:off x="838200" y="2409568"/>
            <a:ext cx="1559519" cy="6796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Asesoría Legal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72B2FF4-80A3-405E-90F1-FB16163A4C10}"/>
              </a:ext>
            </a:extLst>
          </p:cNvPr>
          <p:cNvCxnSpPr>
            <a:stCxn id="25" idx="3"/>
          </p:cNvCxnSpPr>
          <p:nvPr/>
        </p:nvCxnSpPr>
        <p:spPr>
          <a:xfrm flipV="1">
            <a:off x="2397719" y="2706130"/>
            <a:ext cx="3317281" cy="43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26CD7CE-76D4-4F4E-B91F-29B647085BC2}"/>
              </a:ext>
            </a:extLst>
          </p:cNvPr>
          <p:cNvSpPr/>
          <p:nvPr/>
        </p:nvSpPr>
        <p:spPr>
          <a:xfrm>
            <a:off x="544859" y="3374380"/>
            <a:ext cx="1594021" cy="729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Gerencia Financiera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6CA23E2-0D41-44F8-A309-13BB40E636A8}"/>
              </a:ext>
            </a:extLst>
          </p:cNvPr>
          <p:cNvCxnSpPr>
            <a:endCxn id="19" idx="0"/>
          </p:cNvCxnSpPr>
          <p:nvPr/>
        </p:nvCxnSpPr>
        <p:spPr>
          <a:xfrm>
            <a:off x="1341869" y="3231785"/>
            <a:ext cx="1" cy="1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14930AD-661D-4922-81FA-DE7863ED27A9}"/>
              </a:ext>
            </a:extLst>
          </p:cNvPr>
          <p:cNvSpPr/>
          <p:nvPr/>
        </p:nvSpPr>
        <p:spPr>
          <a:xfrm>
            <a:off x="1341869" y="4783435"/>
            <a:ext cx="1594021" cy="729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Departamento de Telefonía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99FA86C-EBE8-4A72-9EFD-C88842580F51}"/>
              </a:ext>
            </a:extLst>
          </p:cNvPr>
          <p:cNvSpPr/>
          <p:nvPr/>
        </p:nvSpPr>
        <p:spPr>
          <a:xfrm>
            <a:off x="3697504" y="4783435"/>
            <a:ext cx="1594021" cy="729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Departamento de Hosting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54BB951-3064-408D-93A6-2DBF1D248350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2138879" y="4633784"/>
            <a:ext cx="1" cy="14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7163A4C-BBD7-4C27-A082-3A989577C7D3}"/>
              </a:ext>
            </a:extLst>
          </p:cNvPr>
          <p:cNvCxnSpPr>
            <a:stCxn id="7" idx="2"/>
          </p:cNvCxnSpPr>
          <p:nvPr/>
        </p:nvCxnSpPr>
        <p:spPr>
          <a:xfrm flipH="1">
            <a:off x="3328860" y="4103430"/>
            <a:ext cx="1" cy="52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5686801-842A-46B7-8F17-EF1A87784524}"/>
              </a:ext>
            </a:extLst>
          </p:cNvPr>
          <p:cNvCxnSpPr/>
          <p:nvPr/>
        </p:nvCxnSpPr>
        <p:spPr>
          <a:xfrm flipH="1">
            <a:off x="2138879" y="4633784"/>
            <a:ext cx="1189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02555855-9362-42F4-80B5-9A70240474D7}"/>
              </a:ext>
            </a:extLst>
          </p:cNvPr>
          <p:cNvCxnSpPr/>
          <p:nvPr/>
        </p:nvCxnSpPr>
        <p:spPr>
          <a:xfrm>
            <a:off x="3328860" y="4629549"/>
            <a:ext cx="116565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937F9E7-EDAB-4251-A3CC-3AB052D57B58}"/>
              </a:ext>
            </a:extLst>
          </p:cNvPr>
          <p:cNvCxnSpPr>
            <a:endCxn id="22" idx="0"/>
          </p:cNvCxnSpPr>
          <p:nvPr/>
        </p:nvCxnSpPr>
        <p:spPr>
          <a:xfrm>
            <a:off x="4494514" y="4629549"/>
            <a:ext cx="1" cy="15388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9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56DBF-4D03-4E73-980E-580F3B21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Ejemplos de organigramas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B7CDEA-5B6C-4E1A-8F99-6EBD5A14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Consideraciones para su elaboración:</a:t>
            </a:r>
          </a:p>
          <a:p>
            <a:pPr lvl="1"/>
            <a:r>
              <a:rPr lang="es-ES" dirty="0"/>
              <a:t>Siguen las mismas consideraciones ya mencionadas – sin excepción </a:t>
            </a:r>
          </a:p>
          <a:p>
            <a:pPr lvl="1"/>
            <a:endParaRPr lang="es-ES" dirty="0"/>
          </a:p>
          <a:p>
            <a:r>
              <a:rPr lang="es-ES" sz="2400" dirty="0"/>
              <a:t>Ejemplo de una empresa de telefonía celular. </a:t>
            </a:r>
          </a:p>
          <a:p>
            <a:pPr lvl="1"/>
            <a:r>
              <a:rPr lang="es-ES" dirty="0"/>
              <a:t>Se tienen en cuenta las áreas que hacen al negocio</a:t>
            </a:r>
          </a:p>
          <a:p>
            <a:pPr lvl="2"/>
            <a:r>
              <a:rPr lang="es-ES" dirty="0"/>
              <a:t>Presta servicios de comunicación celular (llamadas, mensajes, internet)</a:t>
            </a:r>
          </a:p>
          <a:p>
            <a:pPr lvl="2"/>
            <a:r>
              <a:rPr lang="es-ES" dirty="0"/>
              <a:t>Presta servicios de televisión (cable o satelital)</a:t>
            </a:r>
          </a:p>
          <a:p>
            <a:pPr lvl="2"/>
            <a:r>
              <a:rPr lang="es-ES" dirty="0"/>
              <a:t>Presta servicios de transferencia de dinero (giros)</a:t>
            </a:r>
          </a:p>
          <a:p>
            <a:pPr lvl="2"/>
            <a:r>
              <a:rPr lang="es-ES" dirty="0"/>
              <a:t>Presta servicios de alojamiento y/o Data Center A FUTURO</a:t>
            </a:r>
          </a:p>
          <a:p>
            <a:pPr lvl="2"/>
            <a:r>
              <a:rPr lang="es-ES" dirty="0" err="1"/>
              <a:t>OyPE</a:t>
            </a:r>
            <a:r>
              <a:rPr lang="es-ES" dirty="0"/>
              <a:t> es EXTERNO</a:t>
            </a:r>
          </a:p>
          <a:p>
            <a:pPr marL="914400" lvl="2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2732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84638-FE9E-4EEA-99FA-1435E245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Telefonía el </a:t>
            </a:r>
            <a:r>
              <a:rPr lang="es-ES" b="1" dirty="0" err="1"/>
              <a:t>Cuernófono</a:t>
            </a:r>
            <a:br>
              <a:rPr lang="es-ES" dirty="0"/>
            </a:br>
            <a:r>
              <a:rPr lang="es-ES" sz="2400" i="1" dirty="0"/>
              <a:t>Organigrama Estructural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63D3E3-FD5D-4904-91B2-BD594E4F9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351338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87629C-83BF-48D6-A5D3-5CFF24CE3CA5}"/>
              </a:ext>
            </a:extLst>
          </p:cNvPr>
          <p:cNvSpPr/>
          <p:nvPr/>
        </p:nvSpPr>
        <p:spPr>
          <a:xfrm>
            <a:off x="4633784" y="2063578"/>
            <a:ext cx="2162432" cy="518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Presidencia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9641636-D50D-4CB9-A4A7-250EFD765144}"/>
              </a:ext>
            </a:extLst>
          </p:cNvPr>
          <p:cNvSpPr/>
          <p:nvPr/>
        </p:nvSpPr>
        <p:spPr>
          <a:xfrm>
            <a:off x="2531850" y="3374381"/>
            <a:ext cx="1594021" cy="729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Gerencia Operativa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A0AD643-CD95-4BF9-A9A4-3993DC2A830F}"/>
              </a:ext>
            </a:extLst>
          </p:cNvPr>
          <p:cNvSpPr/>
          <p:nvPr/>
        </p:nvSpPr>
        <p:spPr>
          <a:xfrm>
            <a:off x="7399895" y="3377556"/>
            <a:ext cx="1594021" cy="729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Gerencia Televisión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8BACE81-7A4C-4260-9617-6C756978124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328860" y="3231785"/>
            <a:ext cx="1" cy="14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F843923-D609-48E0-8905-2F9BC3E3BAAA}"/>
              </a:ext>
            </a:extLst>
          </p:cNvPr>
          <p:cNvCxnSpPr>
            <a:cxnSpLocks/>
          </p:cNvCxnSpPr>
          <p:nvPr/>
        </p:nvCxnSpPr>
        <p:spPr>
          <a:xfrm>
            <a:off x="1341869" y="3231785"/>
            <a:ext cx="6850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60F594D-9707-47CF-9FCA-7BD62D28FCB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192273" y="3231785"/>
            <a:ext cx="4633" cy="14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5A3CD78-567A-4206-916A-8878BB9251B6}"/>
              </a:ext>
            </a:extLst>
          </p:cNvPr>
          <p:cNvCxnSpPr>
            <a:stCxn id="6" idx="2"/>
          </p:cNvCxnSpPr>
          <p:nvPr/>
        </p:nvCxnSpPr>
        <p:spPr>
          <a:xfrm>
            <a:off x="5715000" y="2582562"/>
            <a:ext cx="0" cy="12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23BBAFB-B06E-455B-A384-69B6C51AF52A}"/>
              </a:ext>
            </a:extLst>
          </p:cNvPr>
          <p:cNvSpPr txBox="1"/>
          <p:nvPr/>
        </p:nvSpPr>
        <p:spPr>
          <a:xfrm>
            <a:off x="1594022" y="5512485"/>
            <a:ext cx="1346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/>
              <a:t>Elaborado por:</a:t>
            </a:r>
          </a:p>
          <a:p>
            <a:r>
              <a:rPr lang="es-ES" sz="1400" b="1" i="1" dirty="0"/>
              <a:t>Fecha:</a:t>
            </a:r>
          </a:p>
          <a:p>
            <a:r>
              <a:rPr lang="es-ES" sz="1400" b="1" i="1" dirty="0"/>
              <a:t>Firma</a:t>
            </a:r>
            <a:r>
              <a:rPr lang="es-ES" sz="1400" dirty="0"/>
              <a:t>: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066934C-2676-46F2-9B8D-D234405A91EB}"/>
              </a:ext>
            </a:extLst>
          </p:cNvPr>
          <p:cNvSpPr txBox="1"/>
          <p:nvPr/>
        </p:nvSpPr>
        <p:spPr>
          <a:xfrm>
            <a:off x="8910251" y="5512485"/>
            <a:ext cx="1346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/>
              <a:t>Aprobado por:</a:t>
            </a:r>
          </a:p>
          <a:p>
            <a:r>
              <a:rPr lang="es-ES" sz="1400" b="1" i="1" dirty="0"/>
              <a:t>Fecha:</a:t>
            </a:r>
          </a:p>
          <a:p>
            <a:r>
              <a:rPr lang="es-ES" sz="1400" b="1" i="1" dirty="0"/>
              <a:t>Firma</a:t>
            </a:r>
            <a:r>
              <a:rPr lang="es-ES" sz="1400" dirty="0"/>
              <a:t>: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83DB947-7D7D-4803-8931-F06E39EA785E}"/>
              </a:ext>
            </a:extLst>
          </p:cNvPr>
          <p:cNvSpPr/>
          <p:nvPr/>
        </p:nvSpPr>
        <p:spPr>
          <a:xfrm>
            <a:off x="9683578" y="2644352"/>
            <a:ext cx="1197572" cy="5909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OyPE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838EB9E-F946-4AD6-835B-B5A38D222658}"/>
              </a:ext>
            </a:extLst>
          </p:cNvPr>
          <p:cNvCxnSpPr>
            <a:endCxn id="43" idx="1"/>
          </p:cNvCxnSpPr>
          <p:nvPr/>
        </p:nvCxnSpPr>
        <p:spPr>
          <a:xfrm flipV="1">
            <a:off x="5715000" y="2939820"/>
            <a:ext cx="3968578" cy="2580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1D922F9-53F0-430E-8E8B-302485A76E62}"/>
              </a:ext>
            </a:extLst>
          </p:cNvPr>
          <p:cNvSpPr/>
          <p:nvPr/>
        </p:nvSpPr>
        <p:spPr>
          <a:xfrm>
            <a:off x="4935238" y="3374381"/>
            <a:ext cx="1594021" cy="729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Gerencia Administrativa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2F259C4-8039-48C8-B146-5972659DF0BB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5721179" y="2681416"/>
            <a:ext cx="11070" cy="69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82ADDE3-404B-48B9-9587-45C8221A169D}"/>
              </a:ext>
            </a:extLst>
          </p:cNvPr>
          <p:cNvSpPr/>
          <p:nvPr/>
        </p:nvSpPr>
        <p:spPr>
          <a:xfrm>
            <a:off x="838200" y="2409568"/>
            <a:ext cx="1559519" cy="6796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Asesoría Legal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72B2FF4-80A3-405E-90F1-FB16163A4C10}"/>
              </a:ext>
            </a:extLst>
          </p:cNvPr>
          <p:cNvCxnSpPr>
            <a:stCxn id="25" idx="3"/>
          </p:cNvCxnSpPr>
          <p:nvPr/>
        </p:nvCxnSpPr>
        <p:spPr>
          <a:xfrm flipV="1">
            <a:off x="2397719" y="2706130"/>
            <a:ext cx="3317281" cy="43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26CD7CE-76D4-4F4E-B91F-29B647085BC2}"/>
              </a:ext>
            </a:extLst>
          </p:cNvPr>
          <p:cNvSpPr/>
          <p:nvPr/>
        </p:nvSpPr>
        <p:spPr>
          <a:xfrm>
            <a:off x="544859" y="3374380"/>
            <a:ext cx="1594021" cy="729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Gerencia Financiera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6CA23E2-0D41-44F8-A309-13BB40E636A8}"/>
              </a:ext>
            </a:extLst>
          </p:cNvPr>
          <p:cNvCxnSpPr>
            <a:endCxn id="19" idx="0"/>
          </p:cNvCxnSpPr>
          <p:nvPr/>
        </p:nvCxnSpPr>
        <p:spPr>
          <a:xfrm>
            <a:off x="1341869" y="3231785"/>
            <a:ext cx="1" cy="142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14930AD-661D-4922-81FA-DE7863ED27A9}"/>
              </a:ext>
            </a:extLst>
          </p:cNvPr>
          <p:cNvSpPr/>
          <p:nvPr/>
        </p:nvSpPr>
        <p:spPr>
          <a:xfrm>
            <a:off x="1341869" y="4783435"/>
            <a:ext cx="1594021" cy="729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Departamento de Telefonía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99FA86C-EBE8-4A72-9EFD-C88842580F51}"/>
              </a:ext>
            </a:extLst>
          </p:cNvPr>
          <p:cNvSpPr/>
          <p:nvPr/>
        </p:nvSpPr>
        <p:spPr>
          <a:xfrm>
            <a:off x="3697504" y="4783435"/>
            <a:ext cx="1594021" cy="729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Departamento de Hosting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54BB951-3064-408D-93A6-2DBF1D248350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2138879" y="4633784"/>
            <a:ext cx="1" cy="14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7163A4C-BBD7-4C27-A082-3A989577C7D3}"/>
              </a:ext>
            </a:extLst>
          </p:cNvPr>
          <p:cNvCxnSpPr>
            <a:stCxn id="7" idx="2"/>
          </p:cNvCxnSpPr>
          <p:nvPr/>
        </p:nvCxnSpPr>
        <p:spPr>
          <a:xfrm flipH="1">
            <a:off x="3328860" y="4103430"/>
            <a:ext cx="1" cy="52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5686801-842A-46B7-8F17-EF1A87784524}"/>
              </a:ext>
            </a:extLst>
          </p:cNvPr>
          <p:cNvCxnSpPr/>
          <p:nvPr/>
        </p:nvCxnSpPr>
        <p:spPr>
          <a:xfrm flipH="1">
            <a:off x="2138879" y="4633784"/>
            <a:ext cx="1189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02555855-9362-42F4-80B5-9A70240474D7}"/>
              </a:ext>
            </a:extLst>
          </p:cNvPr>
          <p:cNvCxnSpPr/>
          <p:nvPr/>
        </p:nvCxnSpPr>
        <p:spPr>
          <a:xfrm>
            <a:off x="3328860" y="4629549"/>
            <a:ext cx="1165654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937F9E7-EDAB-4251-A3CC-3AB052D57B58}"/>
              </a:ext>
            </a:extLst>
          </p:cNvPr>
          <p:cNvCxnSpPr>
            <a:endCxn id="22" idx="0"/>
          </p:cNvCxnSpPr>
          <p:nvPr/>
        </p:nvCxnSpPr>
        <p:spPr>
          <a:xfrm>
            <a:off x="4494514" y="4629549"/>
            <a:ext cx="1" cy="15388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60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84638-FE9E-4EEA-99FA-1435E245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Escuela el Clavo</a:t>
            </a:r>
            <a:br>
              <a:rPr lang="es-ES" dirty="0"/>
            </a:br>
            <a:r>
              <a:rPr lang="es-ES" sz="2400" i="1" dirty="0"/>
              <a:t>Organigrama Estructural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63D3E3-FD5D-4904-91B2-BD594E4F9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87629C-83BF-48D6-A5D3-5CFF24CE3CA5}"/>
              </a:ext>
            </a:extLst>
          </p:cNvPr>
          <p:cNvSpPr/>
          <p:nvPr/>
        </p:nvSpPr>
        <p:spPr>
          <a:xfrm>
            <a:off x="4633784" y="2063578"/>
            <a:ext cx="2162432" cy="51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Dirección General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9641636-D50D-4CB9-A4A7-250EFD765144}"/>
              </a:ext>
            </a:extLst>
          </p:cNvPr>
          <p:cNvSpPr/>
          <p:nvPr/>
        </p:nvSpPr>
        <p:spPr>
          <a:xfrm>
            <a:off x="2508422" y="2842054"/>
            <a:ext cx="1594021" cy="729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Dirección Académica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A0AD643-CD95-4BF9-A9A4-3993DC2A830F}"/>
              </a:ext>
            </a:extLst>
          </p:cNvPr>
          <p:cNvSpPr/>
          <p:nvPr/>
        </p:nvSpPr>
        <p:spPr>
          <a:xfrm>
            <a:off x="7390371" y="2842053"/>
            <a:ext cx="1594021" cy="729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Dirección Administrativa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8BACE81-7A4C-4260-9617-6C7569781247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3305432" y="2693773"/>
            <a:ext cx="1" cy="148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F843923-D609-48E0-8905-2F9BC3E3BAAA}"/>
              </a:ext>
            </a:extLst>
          </p:cNvPr>
          <p:cNvCxnSpPr/>
          <p:nvPr/>
        </p:nvCxnSpPr>
        <p:spPr>
          <a:xfrm>
            <a:off x="3305432" y="2706130"/>
            <a:ext cx="4881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60F594D-9707-47CF-9FCA-7BD62D28FCB5}"/>
              </a:ext>
            </a:extLst>
          </p:cNvPr>
          <p:cNvCxnSpPr>
            <a:endCxn id="8" idx="0"/>
          </p:cNvCxnSpPr>
          <p:nvPr/>
        </p:nvCxnSpPr>
        <p:spPr>
          <a:xfrm>
            <a:off x="8187381" y="2693773"/>
            <a:ext cx="1" cy="14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5A3CD78-567A-4206-916A-8878BB9251B6}"/>
              </a:ext>
            </a:extLst>
          </p:cNvPr>
          <p:cNvCxnSpPr>
            <a:stCxn id="6" idx="2"/>
          </p:cNvCxnSpPr>
          <p:nvPr/>
        </p:nvCxnSpPr>
        <p:spPr>
          <a:xfrm>
            <a:off x="5715000" y="2582562"/>
            <a:ext cx="0" cy="12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FF4F146-D631-4F31-AC3E-CCBE46CCB923}"/>
              </a:ext>
            </a:extLst>
          </p:cNvPr>
          <p:cNvSpPr/>
          <p:nvPr/>
        </p:nvSpPr>
        <p:spPr>
          <a:xfrm>
            <a:off x="1668170" y="4003591"/>
            <a:ext cx="1445740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Departamento de Profesores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02E316C-6EB9-4CBF-A5A4-0A16CCBF0192}"/>
              </a:ext>
            </a:extLst>
          </p:cNvPr>
          <p:cNvSpPr/>
          <p:nvPr/>
        </p:nvSpPr>
        <p:spPr>
          <a:xfrm>
            <a:off x="3379573" y="4003591"/>
            <a:ext cx="1445740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Departamento de Alumnos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F58F2AF-FB33-4AC2-AA86-0A3AC3711A92}"/>
              </a:ext>
            </a:extLst>
          </p:cNvPr>
          <p:cNvSpPr/>
          <p:nvPr/>
        </p:nvSpPr>
        <p:spPr>
          <a:xfrm>
            <a:off x="5920946" y="4003591"/>
            <a:ext cx="1445740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Departamento Contabilidad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BE2B2EB-0C91-4459-ACCC-322329C0630B}"/>
              </a:ext>
            </a:extLst>
          </p:cNvPr>
          <p:cNvSpPr/>
          <p:nvPr/>
        </p:nvSpPr>
        <p:spPr>
          <a:xfrm>
            <a:off x="7464511" y="4003591"/>
            <a:ext cx="1445740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Departamento de Mantenimiento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057E5D5-D898-46E2-9B3E-2EF6A0B46888}"/>
              </a:ext>
            </a:extLst>
          </p:cNvPr>
          <p:cNvSpPr/>
          <p:nvPr/>
        </p:nvSpPr>
        <p:spPr>
          <a:xfrm>
            <a:off x="9008076" y="4003590"/>
            <a:ext cx="1445740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Departamento de RRHH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EF9209B-4141-4D93-8F41-38DDCA155CB9}"/>
              </a:ext>
            </a:extLst>
          </p:cNvPr>
          <p:cNvCxnSpPr>
            <a:stCxn id="17" idx="0"/>
          </p:cNvCxnSpPr>
          <p:nvPr/>
        </p:nvCxnSpPr>
        <p:spPr>
          <a:xfrm flipV="1">
            <a:off x="2391040" y="3867665"/>
            <a:ext cx="0" cy="13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910EC2C-941A-44A8-83D2-9ED1822AFDA2}"/>
              </a:ext>
            </a:extLst>
          </p:cNvPr>
          <p:cNvCxnSpPr/>
          <p:nvPr/>
        </p:nvCxnSpPr>
        <p:spPr>
          <a:xfrm>
            <a:off x="2391040" y="3842951"/>
            <a:ext cx="1711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444506F-B8C1-4FA4-83A3-CC9F57A7D79F}"/>
              </a:ext>
            </a:extLst>
          </p:cNvPr>
          <p:cNvCxnSpPr>
            <a:stCxn id="19" idx="0"/>
          </p:cNvCxnSpPr>
          <p:nvPr/>
        </p:nvCxnSpPr>
        <p:spPr>
          <a:xfrm flipV="1">
            <a:off x="4102443" y="3867665"/>
            <a:ext cx="0" cy="13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8640398-1DBB-456E-B994-81A99CEEB222}"/>
              </a:ext>
            </a:extLst>
          </p:cNvPr>
          <p:cNvCxnSpPr/>
          <p:nvPr/>
        </p:nvCxnSpPr>
        <p:spPr>
          <a:xfrm>
            <a:off x="3305432" y="3586636"/>
            <a:ext cx="0" cy="26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DFC649C-977E-4ECD-A4F6-D193ED499580}"/>
              </a:ext>
            </a:extLst>
          </p:cNvPr>
          <p:cNvCxnSpPr>
            <a:stCxn id="20" idx="0"/>
          </p:cNvCxnSpPr>
          <p:nvPr/>
        </p:nvCxnSpPr>
        <p:spPr>
          <a:xfrm flipV="1">
            <a:off x="6643816" y="3842951"/>
            <a:ext cx="0" cy="16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F72B04B-E8B1-4E4A-8302-1AA22DEC8CCD}"/>
              </a:ext>
            </a:extLst>
          </p:cNvPr>
          <p:cNvCxnSpPr/>
          <p:nvPr/>
        </p:nvCxnSpPr>
        <p:spPr>
          <a:xfrm>
            <a:off x="6643816" y="3855308"/>
            <a:ext cx="3087130" cy="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3FE983E-4734-4C22-86EA-87969452F6A3}"/>
              </a:ext>
            </a:extLst>
          </p:cNvPr>
          <p:cNvCxnSpPr>
            <a:endCxn id="22" idx="0"/>
          </p:cNvCxnSpPr>
          <p:nvPr/>
        </p:nvCxnSpPr>
        <p:spPr>
          <a:xfrm>
            <a:off x="9730946" y="3855308"/>
            <a:ext cx="0" cy="148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8FC86D7-0A8D-47A9-9748-410A9494F382}"/>
              </a:ext>
            </a:extLst>
          </p:cNvPr>
          <p:cNvCxnSpPr>
            <a:stCxn id="21" idx="0"/>
          </p:cNvCxnSpPr>
          <p:nvPr/>
        </p:nvCxnSpPr>
        <p:spPr>
          <a:xfrm flipV="1">
            <a:off x="8187381" y="3867665"/>
            <a:ext cx="0" cy="13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56BF6775-B1FF-45D8-8BF0-3A952C57E964}"/>
              </a:ext>
            </a:extLst>
          </p:cNvPr>
          <p:cNvCxnSpPr>
            <a:endCxn id="8" idx="2"/>
          </p:cNvCxnSpPr>
          <p:nvPr/>
        </p:nvCxnSpPr>
        <p:spPr>
          <a:xfrm flipV="1">
            <a:off x="8187381" y="3571102"/>
            <a:ext cx="1" cy="29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23BBAFB-B06E-455B-A384-69B6C51AF52A}"/>
              </a:ext>
            </a:extLst>
          </p:cNvPr>
          <p:cNvSpPr txBox="1"/>
          <p:nvPr/>
        </p:nvSpPr>
        <p:spPr>
          <a:xfrm>
            <a:off x="1594022" y="5512485"/>
            <a:ext cx="1346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/>
              <a:t>Elaborado por:</a:t>
            </a:r>
          </a:p>
          <a:p>
            <a:r>
              <a:rPr lang="es-ES" sz="1400" b="1" i="1" dirty="0"/>
              <a:t>Fecha:</a:t>
            </a:r>
          </a:p>
          <a:p>
            <a:r>
              <a:rPr lang="es-ES" sz="1400" b="1" i="1" dirty="0"/>
              <a:t>Firma</a:t>
            </a:r>
            <a:r>
              <a:rPr lang="es-ES" sz="1400" dirty="0"/>
              <a:t>: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066934C-2676-46F2-9B8D-D234405A91EB}"/>
              </a:ext>
            </a:extLst>
          </p:cNvPr>
          <p:cNvSpPr txBox="1"/>
          <p:nvPr/>
        </p:nvSpPr>
        <p:spPr>
          <a:xfrm>
            <a:off x="8910251" y="5512485"/>
            <a:ext cx="1346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/>
              <a:t>Aprobado por:</a:t>
            </a:r>
          </a:p>
          <a:p>
            <a:r>
              <a:rPr lang="es-ES" sz="1400" b="1" i="1" dirty="0"/>
              <a:t>Fecha:</a:t>
            </a:r>
          </a:p>
          <a:p>
            <a:r>
              <a:rPr lang="es-ES" sz="1400" b="1" i="1" dirty="0"/>
              <a:t>Firma</a:t>
            </a:r>
            <a:r>
              <a:rPr lang="es-ES" sz="1400" dirty="0"/>
              <a:t>: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83DB947-7D7D-4803-8931-F06E39EA785E}"/>
              </a:ext>
            </a:extLst>
          </p:cNvPr>
          <p:cNvSpPr/>
          <p:nvPr/>
        </p:nvSpPr>
        <p:spPr>
          <a:xfrm>
            <a:off x="9683578" y="2323070"/>
            <a:ext cx="1197572" cy="59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OyPE</a:t>
            </a:r>
            <a:endParaRPr lang="es-ES" dirty="0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838EB9E-F946-4AD6-835B-B5A38D222658}"/>
              </a:ext>
            </a:extLst>
          </p:cNvPr>
          <p:cNvCxnSpPr>
            <a:endCxn id="43" idx="1"/>
          </p:cNvCxnSpPr>
          <p:nvPr/>
        </p:nvCxnSpPr>
        <p:spPr>
          <a:xfrm flipV="1">
            <a:off x="5715000" y="2618538"/>
            <a:ext cx="3968578" cy="2580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5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56DBF-4D03-4E73-980E-580F3B21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Ejemplos de organigramas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B7CDEA-5B6C-4E1A-8F99-6EBD5A14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Consideraciones para su elaboración:</a:t>
            </a:r>
          </a:p>
          <a:p>
            <a:pPr lvl="1"/>
            <a:r>
              <a:rPr lang="es-ES" dirty="0"/>
              <a:t>Siguen las mismas consideraciones ya mencionadas – sin excepción </a:t>
            </a:r>
          </a:p>
          <a:p>
            <a:pPr lvl="1"/>
            <a:endParaRPr lang="es-ES" dirty="0"/>
          </a:p>
          <a:p>
            <a:r>
              <a:rPr lang="es-ES" sz="2400" dirty="0"/>
              <a:t>Ejemplo de una escuela con enseñanzas a distancia además de la presencial</a:t>
            </a:r>
          </a:p>
          <a:p>
            <a:pPr lvl="1"/>
            <a:r>
              <a:rPr lang="es-ES" dirty="0"/>
              <a:t>Se tienen en cuenta las áreas que hacen al negocio</a:t>
            </a:r>
          </a:p>
          <a:p>
            <a:pPr lvl="2"/>
            <a:r>
              <a:rPr lang="es-ES" dirty="0"/>
              <a:t>Se agrega una nueva división que completa la estructura del ejemplo anterior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586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84638-FE9E-4EEA-99FA-1435E245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Escuela el Clavo</a:t>
            </a:r>
            <a:br>
              <a:rPr lang="es-ES" dirty="0"/>
            </a:br>
            <a:r>
              <a:rPr lang="es-ES" sz="2400" i="1" dirty="0"/>
              <a:t>Organigrama Estructural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63D3E3-FD5D-4904-91B2-BD594E4F9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0784" cy="4351338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87629C-83BF-48D6-A5D3-5CFF24CE3CA5}"/>
              </a:ext>
            </a:extLst>
          </p:cNvPr>
          <p:cNvSpPr/>
          <p:nvPr/>
        </p:nvSpPr>
        <p:spPr>
          <a:xfrm>
            <a:off x="4633784" y="2063578"/>
            <a:ext cx="2162432" cy="51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Dirección General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9641636-D50D-4CB9-A4A7-250EFD765144}"/>
              </a:ext>
            </a:extLst>
          </p:cNvPr>
          <p:cNvSpPr/>
          <p:nvPr/>
        </p:nvSpPr>
        <p:spPr>
          <a:xfrm>
            <a:off x="1767009" y="2842054"/>
            <a:ext cx="1594021" cy="729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Dirección Académica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A0AD643-CD95-4BF9-A9A4-3993DC2A830F}"/>
              </a:ext>
            </a:extLst>
          </p:cNvPr>
          <p:cNvSpPr/>
          <p:nvPr/>
        </p:nvSpPr>
        <p:spPr>
          <a:xfrm>
            <a:off x="5685141" y="2842053"/>
            <a:ext cx="1594021" cy="729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Dirección Administrativa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8BACE81-7A4C-4260-9617-6C7569781247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564019" y="2693773"/>
            <a:ext cx="1" cy="148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F843923-D609-48E0-8905-2F9BC3E3BAAA}"/>
              </a:ext>
            </a:extLst>
          </p:cNvPr>
          <p:cNvCxnSpPr>
            <a:cxnSpLocks/>
          </p:cNvCxnSpPr>
          <p:nvPr/>
        </p:nvCxnSpPr>
        <p:spPr>
          <a:xfrm>
            <a:off x="2564019" y="2706130"/>
            <a:ext cx="7315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60F594D-9707-47CF-9FCA-7BD62D28FCB5}"/>
              </a:ext>
            </a:extLst>
          </p:cNvPr>
          <p:cNvCxnSpPr>
            <a:endCxn id="8" idx="0"/>
          </p:cNvCxnSpPr>
          <p:nvPr/>
        </p:nvCxnSpPr>
        <p:spPr>
          <a:xfrm>
            <a:off x="6482151" y="2693773"/>
            <a:ext cx="1" cy="14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5A3CD78-567A-4206-916A-8878BB9251B6}"/>
              </a:ext>
            </a:extLst>
          </p:cNvPr>
          <p:cNvCxnSpPr>
            <a:stCxn id="6" idx="2"/>
          </p:cNvCxnSpPr>
          <p:nvPr/>
        </p:nvCxnSpPr>
        <p:spPr>
          <a:xfrm>
            <a:off x="5715000" y="2582562"/>
            <a:ext cx="0" cy="12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FF4F146-D631-4F31-AC3E-CCBE46CCB923}"/>
              </a:ext>
            </a:extLst>
          </p:cNvPr>
          <p:cNvSpPr/>
          <p:nvPr/>
        </p:nvSpPr>
        <p:spPr>
          <a:xfrm>
            <a:off x="926757" y="4003591"/>
            <a:ext cx="1445740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Departamento de Profesores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02E316C-6EB9-4CBF-A5A4-0A16CCBF0192}"/>
              </a:ext>
            </a:extLst>
          </p:cNvPr>
          <p:cNvSpPr/>
          <p:nvPr/>
        </p:nvSpPr>
        <p:spPr>
          <a:xfrm>
            <a:off x="2638160" y="4003591"/>
            <a:ext cx="1445740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Departamento de Alumnos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F58F2AF-FB33-4AC2-AA86-0A3AC3711A92}"/>
              </a:ext>
            </a:extLst>
          </p:cNvPr>
          <p:cNvSpPr/>
          <p:nvPr/>
        </p:nvSpPr>
        <p:spPr>
          <a:xfrm>
            <a:off x="4215716" y="4003591"/>
            <a:ext cx="1445740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Departamento Contabilidad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BE2B2EB-0C91-4459-ACCC-322329C0630B}"/>
              </a:ext>
            </a:extLst>
          </p:cNvPr>
          <p:cNvSpPr/>
          <p:nvPr/>
        </p:nvSpPr>
        <p:spPr>
          <a:xfrm>
            <a:off x="5759281" y="4003591"/>
            <a:ext cx="1445740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Departamento de Mantenimiento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057E5D5-D898-46E2-9B3E-2EF6A0B46888}"/>
              </a:ext>
            </a:extLst>
          </p:cNvPr>
          <p:cNvSpPr/>
          <p:nvPr/>
        </p:nvSpPr>
        <p:spPr>
          <a:xfrm>
            <a:off x="7302846" y="4003590"/>
            <a:ext cx="1445740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Departamento de RRHH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EF9209B-4141-4D93-8F41-38DDCA155CB9}"/>
              </a:ext>
            </a:extLst>
          </p:cNvPr>
          <p:cNvCxnSpPr>
            <a:stCxn id="17" idx="0"/>
          </p:cNvCxnSpPr>
          <p:nvPr/>
        </p:nvCxnSpPr>
        <p:spPr>
          <a:xfrm flipV="1">
            <a:off x="1649627" y="3867665"/>
            <a:ext cx="0" cy="13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910EC2C-941A-44A8-83D2-9ED1822AFDA2}"/>
              </a:ext>
            </a:extLst>
          </p:cNvPr>
          <p:cNvCxnSpPr/>
          <p:nvPr/>
        </p:nvCxnSpPr>
        <p:spPr>
          <a:xfrm>
            <a:off x="1637279" y="3842951"/>
            <a:ext cx="1711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444506F-B8C1-4FA4-83A3-CC9F57A7D79F}"/>
              </a:ext>
            </a:extLst>
          </p:cNvPr>
          <p:cNvCxnSpPr>
            <a:stCxn id="19" idx="0"/>
          </p:cNvCxnSpPr>
          <p:nvPr/>
        </p:nvCxnSpPr>
        <p:spPr>
          <a:xfrm flipV="1">
            <a:off x="3361030" y="3867665"/>
            <a:ext cx="0" cy="13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8640398-1DBB-456E-B994-81A99CEEB222}"/>
              </a:ext>
            </a:extLst>
          </p:cNvPr>
          <p:cNvCxnSpPr/>
          <p:nvPr/>
        </p:nvCxnSpPr>
        <p:spPr>
          <a:xfrm>
            <a:off x="2551671" y="3586636"/>
            <a:ext cx="0" cy="26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DFC649C-977E-4ECD-A4F6-D193ED499580}"/>
              </a:ext>
            </a:extLst>
          </p:cNvPr>
          <p:cNvCxnSpPr>
            <a:stCxn id="20" idx="0"/>
          </p:cNvCxnSpPr>
          <p:nvPr/>
        </p:nvCxnSpPr>
        <p:spPr>
          <a:xfrm flipV="1">
            <a:off x="4938586" y="3842951"/>
            <a:ext cx="0" cy="16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F72B04B-E8B1-4E4A-8302-1AA22DEC8CCD}"/>
              </a:ext>
            </a:extLst>
          </p:cNvPr>
          <p:cNvCxnSpPr/>
          <p:nvPr/>
        </p:nvCxnSpPr>
        <p:spPr>
          <a:xfrm>
            <a:off x="4938586" y="3855308"/>
            <a:ext cx="3087130" cy="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3FE983E-4734-4C22-86EA-87969452F6A3}"/>
              </a:ext>
            </a:extLst>
          </p:cNvPr>
          <p:cNvCxnSpPr>
            <a:endCxn id="22" idx="0"/>
          </p:cNvCxnSpPr>
          <p:nvPr/>
        </p:nvCxnSpPr>
        <p:spPr>
          <a:xfrm>
            <a:off x="8025716" y="3855308"/>
            <a:ext cx="0" cy="148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8FC86D7-0A8D-47A9-9748-410A9494F382}"/>
              </a:ext>
            </a:extLst>
          </p:cNvPr>
          <p:cNvCxnSpPr>
            <a:stCxn id="21" idx="0"/>
          </p:cNvCxnSpPr>
          <p:nvPr/>
        </p:nvCxnSpPr>
        <p:spPr>
          <a:xfrm flipV="1">
            <a:off x="6482151" y="3867665"/>
            <a:ext cx="0" cy="13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56BF6775-B1FF-45D8-8BF0-3A952C57E964}"/>
              </a:ext>
            </a:extLst>
          </p:cNvPr>
          <p:cNvCxnSpPr>
            <a:endCxn id="8" idx="2"/>
          </p:cNvCxnSpPr>
          <p:nvPr/>
        </p:nvCxnSpPr>
        <p:spPr>
          <a:xfrm flipV="1">
            <a:off x="6482151" y="3571102"/>
            <a:ext cx="1" cy="29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23BBAFB-B06E-455B-A384-69B6C51AF52A}"/>
              </a:ext>
            </a:extLst>
          </p:cNvPr>
          <p:cNvSpPr txBox="1"/>
          <p:nvPr/>
        </p:nvSpPr>
        <p:spPr>
          <a:xfrm>
            <a:off x="1594022" y="5512485"/>
            <a:ext cx="1346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/>
              <a:t>Elaborado por:</a:t>
            </a:r>
          </a:p>
          <a:p>
            <a:r>
              <a:rPr lang="es-ES" sz="1400" b="1" i="1" dirty="0"/>
              <a:t>Fecha:</a:t>
            </a:r>
          </a:p>
          <a:p>
            <a:r>
              <a:rPr lang="es-ES" sz="1400" b="1" i="1" dirty="0"/>
              <a:t>Firma</a:t>
            </a:r>
            <a:r>
              <a:rPr lang="es-ES" sz="1400" dirty="0"/>
              <a:t>: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066934C-2676-46F2-9B8D-D234405A91EB}"/>
              </a:ext>
            </a:extLst>
          </p:cNvPr>
          <p:cNvSpPr txBox="1"/>
          <p:nvPr/>
        </p:nvSpPr>
        <p:spPr>
          <a:xfrm>
            <a:off x="8910251" y="5512485"/>
            <a:ext cx="1346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/>
              <a:t>Aprobado por:</a:t>
            </a:r>
          </a:p>
          <a:p>
            <a:r>
              <a:rPr lang="es-ES" sz="1400" b="1" i="1" dirty="0"/>
              <a:t>Fecha:</a:t>
            </a:r>
          </a:p>
          <a:p>
            <a:r>
              <a:rPr lang="es-ES" sz="1400" b="1" i="1" dirty="0"/>
              <a:t>Firma</a:t>
            </a:r>
            <a:r>
              <a:rPr lang="es-ES" sz="1400" dirty="0"/>
              <a:t>: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83DB947-7D7D-4803-8931-F06E39EA785E}"/>
              </a:ext>
            </a:extLst>
          </p:cNvPr>
          <p:cNvSpPr/>
          <p:nvPr/>
        </p:nvSpPr>
        <p:spPr>
          <a:xfrm>
            <a:off x="10726189" y="2323672"/>
            <a:ext cx="1197572" cy="59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OyPE</a:t>
            </a:r>
            <a:endParaRPr lang="es-ES" dirty="0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838EB9E-F946-4AD6-835B-B5A38D222658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5715000" y="2619140"/>
            <a:ext cx="5011189" cy="32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4A83110-758B-49F4-8F0B-1AB91E197671}"/>
              </a:ext>
            </a:extLst>
          </p:cNvPr>
          <p:cNvSpPr/>
          <p:nvPr/>
        </p:nvSpPr>
        <p:spPr>
          <a:xfrm>
            <a:off x="9082234" y="2842052"/>
            <a:ext cx="1594021" cy="729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Dirección EAD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52821E0-7826-42E9-B94F-079A2E97EEC1}"/>
              </a:ext>
            </a:extLst>
          </p:cNvPr>
          <p:cNvCxnSpPr>
            <a:endCxn id="33" idx="0"/>
          </p:cNvCxnSpPr>
          <p:nvPr/>
        </p:nvCxnSpPr>
        <p:spPr>
          <a:xfrm>
            <a:off x="9879244" y="2706130"/>
            <a:ext cx="1" cy="13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4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56DBF-4D03-4E73-980E-580F3B21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Ejemplos de organigramas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B7CDEA-5B6C-4E1A-8F99-6EBD5A14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Consideraciones para su elaboración:</a:t>
            </a:r>
          </a:p>
          <a:p>
            <a:pPr lvl="1"/>
            <a:r>
              <a:rPr lang="es-ES" dirty="0"/>
              <a:t>Siguen las mismas consideraciones ya mencionadas – sin excepción </a:t>
            </a:r>
          </a:p>
          <a:p>
            <a:pPr lvl="1"/>
            <a:endParaRPr lang="es-ES" dirty="0"/>
          </a:p>
          <a:p>
            <a:r>
              <a:rPr lang="es-ES" sz="2400" dirty="0"/>
              <a:t>Ejemplo de una escuela con enseñanzas a distancia además de la presencial. Se requiere salidas técnicas como especialidad de sus estudiantes.</a:t>
            </a:r>
          </a:p>
          <a:p>
            <a:pPr lvl="1"/>
            <a:r>
              <a:rPr lang="es-ES" dirty="0"/>
              <a:t>Se tienen en cuenta las áreas que hacen al negocio</a:t>
            </a:r>
          </a:p>
          <a:p>
            <a:pPr lvl="2"/>
            <a:r>
              <a:rPr lang="es-ES" dirty="0"/>
              <a:t>Se agrega una nueva división que completa la estructura del ejemplo anterior que contemple la especialidad técnica que, puede ser variada</a:t>
            </a:r>
          </a:p>
          <a:p>
            <a:pPr marL="914400" lvl="2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341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84638-FE9E-4EEA-99FA-1435E245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Escuela el Clavo</a:t>
            </a:r>
            <a:br>
              <a:rPr lang="es-ES" dirty="0"/>
            </a:br>
            <a:r>
              <a:rPr lang="es-ES" sz="2400" i="1" dirty="0"/>
              <a:t>Organigrama Estructural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63D3E3-FD5D-4904-91B2-BD594E4F9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0784" cy="4351338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87629C-83BF-48D6-A5D3-5CFF24CE3CA5}"/>
              </a:ext>
            </a:extLst>
          </p:cNvPr>
          <p:cNvSpPr/>
          <p:nvPr/>
        </p:nvSpPr>
        <p:spPr>
          <a:xfrm>
            <a:off x="4633784" y="2063578"/>
            <a:ext cx="2162432" cy="51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Dirección General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9641636-D50D-4CB9-A4A7-250EFD765144}"/>
              </a:ext>
            </a:extLst>
          </p:cNvPr>
          <p:cNvSpPr/>
          <p:nvPr/>
        </p:nvSpPr>
        <p:spPr>
          <a:xfrm>
            <a:off x="1515745" y="2841692"/>
            <a:ext cx="1173898" cy="716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Dirección Académica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A0AD643-CD95-4BF9-A9A4-3993DC2A830F}"/>
              </a:ext>
            </a:extLst>
          </p:cNvPr>
          <p:cNvSpPr/>
          <p:nvPr/>
        </p:nvSpPr>
        <p:spPr>
          <a:xfrm>
            <a:off x="4536998" y="2846921"/>
            <a:ext cx="1594021" cy="729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Dirección Administrativa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8BACE81-7A4C-4260-9617-6C7569781247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102694" y="2828609"/>
            <a:ext cx="18534" cy="13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F843923-D609-48E0-8905-2F9BC3E3BAAA}"/>
              </a:ext>
            </a:extLst>
          </p:cNvPr>
          <p:cNvCxnSpPr>
            <a:cxnSpLocks/>
          </p:cNvCxnSpPr>
          <p:nvPr/>
        </p:nvCxnSpPr>
        <p:spPr>
          <a:xfrm>
            <a:off x="2109912" y="2706130"/>
            <a:ext cx="7769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60F594D-9707-47CF-9FCA-7BD62D28FCB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334009" y="2706130"/>
            <a:ext cx="0" cy="140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5A3CD78-567A-4206-916A-8878BB9251B6}"/>
              </a:ext>
            </a:extLst>
          </p:cNvPr>
          <p:cNvCxnSpPr>
            <a:stCxn id="6" idx="2"/>
          </p:cNvCxnSpPr>
          <p:nvPr/>
        </p:nvCxnSpPr>
        <p:spPr>
          <a:xfrm>
            <a:off x="5715000" y="2582562"/>
            <a:ext cx="0" cy="12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FF4F146-D631-4F31-AC3E-CCBE46CCB923}"/>
              </a:ext>
            </a:extLst>
          </p:cNvPr>
          <p:cNvSpPr/>
          <p:nvPr/>
        </p:nvSpPr>
        <p:spPr>
          <a:xfrm>
            <a:off x="926757" y="4003592"/>
            <a:ext cx="1124465" cy="571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Departamento de Profesores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02E316C-6EB9-4CBF-A5A4-0A16CCBF0192}"/>
              </a:ext>
            </a:extLst>
          </p:cNvPr>
          <p:cNvSpPr/>
          <p:nvPr/>
        </p:nvSpPr>
        <p:spPr>
          <a:xfrm>
            <a:off x="2141303" y="3990245"/>
            <a:ext cx="1124465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Departamento de Alumnos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F58F2AF-FB33-4AC2-AA86-0A3AC3711A92}"/>
              </a:ext>
            </a:extLst>
          </p:cNvPr>
          <p:cNvSpPr/>
          <p:nvPr/>
        </p:nvSpPr>
        <p:spPr>
          <a:xfrm>
            <a:off x="3581414" y="3990309"/>
            <a:ext cx="1090473" cy="59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Departamento Contabilidad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BE2B2EB-0C91-4459-ACCC-322329C0630B}"/>
              </a:ext>
            </a:extLst>
          </p:cNvPr>
          <p:cNvSpPr/>
          <p:nvPr/>
        </p:nvSpPr>
        <p:spPr>
          <a:xfrm>
            <a:off x="4763544" y="3990246"/>
            <a:ext cx="1175961" cy="59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Departamento de Mantenimiento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057E5D5-D898-46E2-9B3E-2EF6A0B46888}"/>
              </a:ext>
            </a:extLst>
          </p:cNvPr>
          <p:cNvSpPr/>
          <p:nvPr/>
        </p:nvSpPr>
        <p:spPr>
          <a:xfrm>
            <a:off x="6031162" y="3990245"/>
            <a:ext cx="1175961" cy="580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Departamento de RRHH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910EC2C-941A-44A8-83D2-9ED1822AFDA2}"/>
              </a:ext>
            </a:extLst>
          </p:cNvPr>
          <p:cNvCxnSpPr>
            <a:cxnSpLocks/>
          </p:cNvCxnSpPr>
          <p:nvPr/>
        </p:nvCxnSpPr>
        <p:spPr>
          <a:xfrm>
            <a:off x="1507524" y="3830594"/>
            <a:ext cx="11986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8640398-1DBB-456E-B994-81A99CEEB222}"/>
              </a:ext>
            </a:extLst>
          </p:cNvPr>
          <p:cNvCxnSpPr>
            <a:cxnSpLocks/>
          </p:cNvCxnSpPr>
          <p:nvPr/>
        </p:nvCxnSpPr>
        <p:spPr>
          <a:xfrm>
            <a:off x="2109912" y="3574279"/>
            <a:ext cx="0" cy="26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F72B04B-E8B1-4E4A-8302-1AA22DEC8CCD}"/>
              </a:ext>
            </a:extLst>
          </p:cNvPr>
          <p:cNvCxnSpPr>
            <a:cxnSpLocks/>
          </p:cNvCxnSpPr>
          <p:nvPr/>
        </p:nvCxnSpPr>
        <p:spPr>
          <a:xfrm>
            <a:off x="4135397" y="3855308"/>
            <a:ext cx="2512538" cy="10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56BF6775-B1FF-45D8-8BF0-3A952C57E964}"/>
              </a:ext>
            </a:extLst>
          </p:cNvPr>
          <p:cNvCxnSpPr>
            <a:endCxn id="8" idx="2"/>
          </p:cNvCxnSpPr>
          <p:nvPr/>
        </p:nvCxnSpPr>
        <p:spPr>
          <a:xfrm flipV="1">
            <a:off x="5334008" y="3575970"/>
            <a:ext cx="1" cy="29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23BBAFB-B06E-455B-A384-69B6C51AF52A}"/>
              </a:ext>
            </a:extLst>
          </p:cNvPr>
          <p:cNvSpPr txBox="1"/>
          <p:nvPr/>
        </p:nvSpPr>
        <p:spPr>
          <a:xfrm>
            <a:off x="1594022" y="5512485"/>
            <a:ext cx="1346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/>
              <a:t>Elaborado por:</a:t>
            </a:r>
          </a:p>
          <a:p>
            <a:r>
              <a:rPr lang="es-ES" sz="1400" b="1" i="1" dirty="0"/>
              <a:t>Fecha:</a:t>
            </a:r>
          </a:p>
          <a:p>
            <a:r>
              <a:rPr lang="es-ES" sz="1400" b="1" i="1" dirty="0"/>
              <a:t>Firma</a:t>
            </a:r>
            <a:r>
              <a:rPr lang="es-ES" sz="1400" dirty="0"/>
              <a:t>: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066934C-2676-46F2-9B8D-D234405A91EB}"/>
              </a:ext>
            </a:extLst>
          </p:cNvPr>
          <p:cNvSpPr txBox="1"/>
          <p:nvPr/>
        </p:nvSpPr>
        <p:spPr>
          <a:xfrm>
            <a:off x="8910251" y="5512485"/>
            <a:ext cx="1346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/>
              <a:t>Aprobado por:</a:t>
            </a:r>
          </a:p>
          <a:p>
            <a:r>
              <a:rPr lang="es-ES" sz="1400" b="1" i="1" dirty="0"/>
              <a:t>Fecha:</a:t>
            </a:r>
          </a:p>
          <a:p>
            <a:r>
              <a:rPr lang="es-ES" sz="1400" b="1" i="1" dirty="0"/>
              <a:t>Firma</a:t>
            </a:r>
            <a:r>
              <a:rPr lang="es-ES" sz="1400" dirty="0"/>
              <a:t>: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83DB947-7D7D-4803-8931-F06E39EA785E}"/>
              </a:ext>
            </a:extLst>
          </p:cNvPr>
          <p:cNvSpPr/>
          <p:nvPr/>
        </p:nvSpPr>
        <p:spPr>
          <a:xfrm>
            <a:off x="10726189" y="2323672"/>
            <a:ext cx="1197572" cy="590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OyPE</a:t>
            </a:r>
            <a:endParaRPr lang="es-ES" dirty="0"/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838EB9E-F946-4AD6-835B-B5A38D222658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5715000" y="2619140"/>
            <a:ext cx="5011189" cy="32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4A83110-758B-49F4-8F0B-1AB91E197671}"/>
              </a:ext>
            </a:extLst>
          </p:cNvPr>
          <p:cNvSpPr/>
          <p:nvPr/>
        </p:nvSpPr>
        <p:spPr>
          <a:xfrm>
            <a:off x="7207123" y="2829335"/>
            <a:ext cx="1594021" cy="729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Dirección EAD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52821E0-7826-42E9-B94F-079A2E97EEC1}"/>
              </a:ext>
            </a:extLst>
          </p:cNvPr>
          <p:cNvCxnSpPr>
            <a:endCxn id="33" idx="0"/>
          </p:cNvCxnSpPr>
          <p:nvPr/>
        </p:nvCxnSpPr>
        <p:spPr>
          <a:xfrm>
            <a:off x="8004133" y="2693413"/>
            <a:ext cx="1" cy="135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C6F9B2EE-CC98-4FEA-BC23-1742F521D5E6}"/>
              </a:ext>
            </a:extLst>
          </p:cNvPr>
          <p:cNvCxnSpPr>
            <a:endCxn id="20" idx="0"/>
          </p:cNvCxnSpPr>
          <p:nvPr/>
        </p:nvCxnSpPr>
        <p:spPr>
          <a:xfrm flipH="1">
            <a:off x="4126651" y="3855308"/>
            <a:ext cx="8746" cy="135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2831CC73-3CC4-4AAB-8B48-228ED0498885}"/>
              </a:ext>
            </a:extLst>
          </p:cNvPr>
          <p:cNvCxnSpPr>
            <a:endCxn id="7" idx="0"/>
          </p:cNvCxnSpPr>
          <p:nvPr/>
        </p:nvCxnSpPr>
        <p:spPr>
          <a:xfrm>
            <a:off x="2102694" y="2706130"/>
            <a:ext cx="0" cy="135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3BE21F54-20F6-4A34-ACA3-E911D1005B52}"/>
              </a:ext>
            </a:extLst>
          </p:cNvPr>
          <p:cNvCxnSpPr>
            <a:endCxn id="17" idx="0"/>
          </p:cNvCxnSpPr>
          <p:nvPr/>
        </p:nvCxnSpPr>
        <p:spPr>
          <a:xfrm>
            <a:off x="1532238" y="3842951"/>
            <a:ext cx="0" cy="172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18163931-3C85-49C2-92D8-B4928247A565}"/>
              </a:ext>
            </a:extLst>
          </p:cNvPr>
          <p:cNvCxnSpPr>
            <a:endCxn id="19" idx="0"/>
          </p:cNvCxnSpPr>
          <p:nvPr/>
        </p:nvCxnSpPr>
        <p:spPr>
          <a:xfrm>
            <a:off x="2706130" y="3830595"/>
            <a:ext cx="0" cy="172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FFBCEE5E-C753-4704-8839-FAC7DC81129C}"/>
              </a:ext>
            </a:extLst>
          </p:cNvPr>
          <p:cNvCxnSpPr>
            <a:endCxn id="22" idx="0"/>
          </p:cNvCxnSpPr>
          <p:nvPr/>
        </p:nvCxnSpPr>
        <p:spPr>
          <a:xfrm>
            <a:off x="6623222" y="3867665"/>
            <a:ext cx="24713" cy="13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ángulo 64">
            <a:extLst>
              <a:ext uri="{FF2B5EF4-FFF2-40B4-BE49-F238E27FC236}">
                <a16:creationId xmlns:a16="http://schemas.microsoft.com/office/drawing/2014/main" id="{FCABF1E4-B226-4C6D-B423-CC3C566DCC80}"/>
              </a:ext>
            </a:extLst>
          </p:cNvPr>
          <p:cNvSpPr/>
          <p:nvPr/>
        </p:nvSpPr>
        <p:spPr>
          <a:xfrm>
            <a:off x="9080236" y="2845230"/>
            <a:ext cx="1594021" cy="729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Dirección Laboratorio</a:t>
            </a:r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F1629DB3-210E-4D2B-996F-24927112FA4B}"/>
              </a:ext>
            </a:extLst>
          </p:cNvPr>
          <p:cNvCxnSpPr>
            <a:endCxn id="65" idx="0"/>
          </p:cNvCxnSpPr>
          <p:nvPr/>
        </p:nvCxnSpPr>
        <p:spPr>
          <a:xfrm>
            <a:off x="9877246" y="2706130"/>
            <a:ext cx="1" cy="13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67">
            <a:extLst>
              <a:ext uri="{FF2B5EF4-FFF2-40B4-BE49-F238E27FC236}">
                <a16:creationId xmlns:a16="http://schemas.microsoft.com/office/drawing/2014/main" id="{949055EA-1FEE-467B-93A5-976F85552410}"/>
              </a:ext>
            </a:extLst>
          </p:cNvPr>
          <p:cNvSpPr/>
          <p:nvPr/>
        </p:nvSpPr>
        <p:spPr>
          <a:xfrm>
            <a:off x="8356264" y="3993768"/>
            <a:ext cx="1175961" cy="59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Departamento de Farmacia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279FA624-59A7-45B4-A474-E2D114626266}"/>
              </a:ext>
            </a:extLst>
          </p:cNvPr>
          <p:cNvSpPr/>
          <p:nvPr/>
        </p:nvSpPr>
        <p:spPr>
          <a:xfrm>
            <a:off x="10249937" y="3985936"/>
            <a:ext cx="1175961" cy="593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Departamento de Informática</a:t>
            </a:r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66AFCF03-FC78-4232-B4AA-B5ECFDEF91B6}"/>
              </a:ext>
            </a:extLst>
          </p:cNvPr>
          <p:cNvCxnSpPr/>
          <p:nvPr/>
        </p:nvCxnSpPr>
        <p:spPr>
          <a:xfrm>
            <a:off x="8944244" y="3855308"/>
            <a:ext cx="1893673" cy="1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FE9676F6-7A77-459E-BF43-C516CBF345B8}"/>
              </a:ext>
            </a:extLst>
          </p:cNvPr>
          <p:cNvCxnSpPr>
            <a:endCxn id="68" idx="0"/>
          </p:cNvCxnSpPr>
          <p:nvPr/>
        </p:nvCxnSpPr>
        <p:spPr>
          <a:xfrm>
            <a:off x="8944244" y="3865365"/>
            <a:ext cx="1" cy="128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417E6B0C-8156-4D67-A166-001413666932}"/>
              </a:ext>
            </a:extLst>
          </p:cNvPr>
          <p:cNvCxnSpPr>
            <a:endCxn id="69" idx="0"/>
          </p:cNvCxnSpPr>
          <p:nvPr/>
        </p:nvCxnSpPr>
        <p:spPr>
          <a:xfrm>
            <a:off x="10837917" y="3863920"/>
            <a:ext cx="1" cy="122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4379FEBD-3384-4C9B-AEF7-E6FA3A9673F8}"/>
              </a:ext>
            </a:extLst>
          </p:cNvPr>
          <p:cNvCxnSpPr>
            <a:stCxn id="65" idx="2"/>
          </p:cNvCxnSpPr>
          <p:nvPr/>
        </p:nvCxnSpPr>
        <p:spPr>
          <a:xfrm flipH="1">
            <a:off x="9877246" y="3574279"/>
            <a:ext cx="1" cy="289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69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56DBF-4D03-4E73-980E-580F3B21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Ejemplos de organigramas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B7CDEA-5B6C-4E1A-8F99-6EBD5A14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Consideraciones para su elaboración:</a:t>
            </a:r>
          </a:p>
          <a:p>
            <a:pPr lvl="1"/>
            <a:r>
              <a:rPr lang="es-ES" dirty="0"/>
              <a:t>Siguen las mismas consideraciones ya mencionadas – sin excepción </a:t>
            </a:r>
          </a:p>
          <a:p>
            <a:pPr lvl="1"/>
            <a:endParaRPr lang="es-ES" dirty="0"/>
          </a:p>
          <a:p>
            <a:r>
              <a:rPr lang="es-ES" sz="2400" dirty="0"/>
              <a:t>Ejemplo de una empresa de telefonía celular. </a:t>
            </a:r>
          </a:p>
          <a:p>
            <a:pPr lvl="1"/>
            <a:r>
              <a:rPr lang="es-ES" dirty="0"/>
              <a:t>Se tienen en cuenta las áreas que hacen al negocio</a:t>
            </a:r>
          </a:p>
          <a:p>
            <a:pPr lvl="2"/>
            <a:r>
              <a:rPr lang="es-ES" dirty="0"/>
              <a:t>Solo presta servicios de comunicación celular (llamadas, mensajes, internet)</a:t>
            </a:r>
          </a:p>
          <a:p>
            <a:pPr marL="914400" lvl="2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19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84638-FE9E-4EEA-99FA-1435E245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Telefonía el </a:t>
            </a:r>
            <a:r>
              <a:rPr lang="es-ES" b="1" dirty="0" err="1"/>
              <a:t>Cuernófono</a:t>
            </a:r>
            <a:br>
              <a:rPr lang="es-ES" dirty="0"/>
            </a:br>
            <a:r>
              <a:rPr lang="es-ES" sz="2400" i="1" dirty="0"/>
              <a:t>Organigrama Estructural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63D3E3-FD5D-4904-91B2-BD594E4F9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351338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87629C-83BF-48D6-A5D3-5CFF24CE3CA5}"/>
              </a:ext>
            </a:extLst>
          </p:cNvPr>
          <p:cNvSpPr/>
          <p:nvPr/>
        </p:nvSpPr>
        <p:spPr>
          <a:xfrm>
            <a:off x="4633784" y="2063578"/>
            <a:ext cx="2162432" cy="518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Presidencia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9641636-D50D-4CB9-A4A7-250EFD765144}"/>
              </a:ext>
            </a:extLst>
          </p:cNvPr>
          <p:cNvSpPr/>
          <p:nvPr/>
        </p:nvSpPr>
        <p:spPr>
          <a:xfrm>
            <a:off x="1680004" y="2854411"/>
            <a:ext cx="1594021" cy="729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Gerencia Operativa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A0AD643-CD95-4BF9-A9A4-3993DC2A830F}"/>
              </a:ext>
            </a:extLst>
          </p:cNvPr>
          <p:cNvSpPr/>
          <p:nvPr/>
        </p:nvSpPr>
        <p:spPr>
          <a:xfrm>
            <a:off x="7390371" y="2842053"/>
            <a:ext cx="1594021" cy="7290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Gerencia Administrativa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8BACE81-7A4C-4260-9617-6C7569781247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477014" y="2706130"/>
            <a:ext cx="1" cy="148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F843923-D609-48E0-8905-2F9BC3E3BAAA}"/>
              </a:ext>
            </a:extLst>
          </p:cNvPr>
          <p:cNvCxnSpPr>
            <a:cxnSpLocks/>
          </p:cNvCxnSpPr>
          <p:nvPr/>
        </p:nvCxnSpPr>
        <p:spPr>
          <a:xfrm>
            <a:off x="2471351" y="2706130"/>
            <a:ext cx="571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60F594D-9707-47CF-9FCA-7BD62D28FCB5}"/>
              </a:ext>
            </a:extLst>
          </p:cNvPr>
          <p:cNvCxnSpPr>
            <a:endCxn id="8" idx="0"/>
          </p:cNvCxnSpPr>
          <p:nvPr/>
        </p:nvCxnSpPr>
        <p:spPr>
          <a:xfrm>
            <a:off x="8187381" y="2693773"/>
            <a:ext cx="1" cy="148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5A3CD78-567A-4206-916A-8878BB9251B6}"/>
              </a:ext>
            </a:extLst>
          </p:cNvPr>
          <p:cNvCxnSpPr>
            <a:stCxn id="6" idx="2"/>
          </p:cNvCxnSpPr>
          <p:nvPr/>
        </p:nvCxnSpPr>
        <p:spPr>
          <a:xfrm>
            <a:off x="5715000" y="2582562"/>
            <a:ext cx="0" cy="12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FF4F146-D631-4F31-AC3E-CCBE46CCB923}"/>
              </a:ext>
            </a:extLst>
          </p:cNvPr>
          <p:cNvSpPr/>
          <p:nvPr/>
        </p:nvSpPr>
        <p:spPr>
          <a:xfrm>
            <a:off x="1788644" y="4001294"/>
            <a:ext cx="1445740" cy="593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Departamento de Mantenimiento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02E316C-6EB9-4CBF-A5A4-0A16CCBF0192}"/>
              </a:ext>
            </a:extLst>
          </p:cNvPr>
          <p:cNvSpPr/>
          <p:nvPr/>
        </p:nvSpPr>
        <p:spPr>
          <a:xfrm>
            <a:off x="3379573" y="4003591"/>
            <a:ext cx="1445740" cy="593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Departamento de Equipos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F58F2AF-FB33-4AC2-AA86-0A3AC3711A92}"/>
              </a:ext>
            </a:extLst>
          </p:cNvPr>
          <p:cNvSpPr/>
          <p:nvPr/>
        </p:nvSpPr>
        <p:spPr>
          <a:xfrm>
            <a:off x="5920946" y="4003591"/>
            <a:ext cx="1445740" cy="593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Departamento de Ventas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BE2B2EB-0C91-4459-ACCC-322329C0630B}"/>
              </a:ext>
            </a:extLst>
          </p:cNvPr>
          <p:cNvSpPr/>
          <p:nvPr/>
        </p:nvSpPr>
        <p:spPr>
          <a:xfrm>
            <a:off x="7464511" y="4003591"/>
            <a:ext cx="1445740" cy="593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Departamento de RRPP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057E5D5-D898-46E2-9B3E-2EF6A0B46888}"/>
              </a:ext>
            </a:extLst>
          </p:cNvPr>
          <p:cNvSpPr/>
          <p:nvPr/>
        </p:nvSpPr>
        <p:spPr>
          <a:xfrm>
            <a:off x="9008076" y="4003590"/>
            <a:ext cx="1445740" cy="593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Departamento de RRHH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EF9209B-4141-4D93-8F41-38DDCA155CB9}"/>
              </a:ext>
            </a:extLst>
          </p:cNvPr>
          <p:cNvCxnSpPr>
            <a:stCxn id="17" idx="0"/>
          </p:cNvCxnSpPr>
          <p:nvPr/>
        </p:nvCxnSpPr>
        <p:spPr>
          <a:xfrm flipV="1">
            <a:off x="2511514" y="3865368"/>
            <a:ext cx="0" cy="13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910EC2C-941A-44A8-83D2-9ED1822AFDA2}"/>
              </a:ext>
            </a:extLst>
          </p:cNvPr>
          <p:cNvCxnSpPr>
            <a:cxnSpLocks/>
          </p:cNvCxnSpPr>
          <p:nvPr/>
        </p:nvCxnSpPr>
        <p:spPr>
          <a:xfrm>
            <a:off x="963827" y="3842951"/>
            <a:ext cx="3150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444506F-B8C1-4FA4-83A3-CC9F57A7D79F}"/>
              </a:ext>
            </a:extLst>
          </p:cNvPr>
          <p:cNvCxnSpPr>
            <a:stCxn id="19" idx="0"/>
          </p:cNvCxnSpPr>
          <p:nvPr/>
        </p:nvCxnSpPr>
        <p:spPr>
          <a:xfrm flipV="1">
            <a:off x="4102443" y="3867665"/>
            <a:ext cx="0" cy="13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8640398-1DBB-456E-B994-81A99CEEB222}"/>
              </a:ext>
            </a:extLst>
          </p:cNvPr>
          <p:cNvCxnSpPr/>
          <p:nvPr/>
        </p:nvCxnSpPr>
        <p:spPr>
          <a:xfrm>
            <a:off x="2508421" y="3586636"/>
            <a:ext cx="0" cy="26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DFC649C-977E-4ECD-A4F6-D193ED499580}"/>
              </a:ext>
            </a:extLst>
          </p:cNvPr>
          <p:cNvCxnSpPr>
            <a:stCxn id="20" idx="0"/>
          </p:cNvCxnSpPr>
          <p:nvPr/>
        </p:nvCxnSpPr>
        <p:spPr>
          <a:xfrm flipV="1">
            <a:off x="6643816" y="3842951"/>
            <a:ext cx="0" cy="16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DF72B04B-E8B1-4E4A-8302-1AA22DEC8CCD}"/>
              </a:ext>
            </a:extLst>
          </p:cNvPr>
          <p:cNvCxnSpPr/>
          <p:nvPr/>
        </p:nvCxnSpPr>
        <p:spPr>
          <a:xfrm>
            <a:off x="6643816" y="3855308"/>
            <a:ext cx="3087130" cy="1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3FE983E-4734-4C22-86EA-87969452F6A3}"/>
              </a:ext>
            </a:extLst>
          </p:cNvPr>
          <p:cNvCxnSpPr>
            <a:endCxn id="22" idx="0"/>
          </p:cNvCxnSpPr>
          <p:nvPr/>
        </p:nvCxnSpPr>
        <p:spPr>
          <a:xfrm>
            <a:off x="9730946" y="3855308"/>
            <a:ext cx="0" cy="148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8FC86D7-0A8D-47A9-9748-410A9494F382}"/>
              </a:ext>
            </a:extLst>
          </p:cNvPr>
          <p:cNvCxnSpPr>
            <a:stCxn id="21" idx="0"/>
          </p:cNvCxnSpPr>
          <p:nvPr/>
        </p:nvCxnSpPr>
        <p:spPr>
          <a:xfrm flipV="1">
            <a:off x="8187381" y="3867665"/>
            <a:ext cx="0" cy="13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56BF6775-B1FF-45D8-8BF0-3A952C57E964}"/>
              </a:ext>
            </a:extLst>
          </p:cNvPr>
          <p:cNvCxnSpPr>
            <a:endCxn id="8" idx="2"/>
          </p:cNvCxnSpPr>
          <p:nvPr/>
        </p:nvCxnSpPr>
        <p:spPr>
          <a:xfrm flipV="1">
            <a:off x="8187381" y="3571102"/>
            <a:ext cx="1" cy="296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23BBAFB-B06E-455B-A384-69B6C51AF52A}"/>
              </a:ext>
            </a:extLst>
          </p:cNvPr>
          <p:cNvSpPr txBox="1"/>
          <p:nvPr/>
        </p:nvSpPr>
        <p:spPr>
          <a:xfrm>
            <a:off x="1594022" y="5512485"/>
            <a:ext cx="1346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/>
              <a:t>Elaborado por:</a:t>
            </a:r>
          </a:p>
          <a:p>
            <a:r>
              <a:rPr lang="es-ES" sz="1400" b="1" i="1" dirty="0"/>
              <a:t>Fecha:</a:t>
            </a:r>
          </a:p>
          <a:p>
            <a:r>
              <a:rPr lang="es-ES" sz="1400" b="1" i="1" dirty="0"/>
              <a:t>Firma</a:t>
            </a:r>
            <a:r>
              <a:rPr lang="es-ES" sz="1400" dirty="0"/>
              <a:t>: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066934C-2676-46F2-9B8D-D234405A91EB}"/>
              </a:ext>
            </a:extLst>
          </p:cNvPr>
          <p:cNvSpPr txBox="1"/>
          <p:nvPr/>
        </p:nvSpPr>
        <p:spPr>
          <a:xfrm>
            <a:off x="8910251" y="5512485"/>
            <a:ext cx="1346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/>
              <a:t>Aprobado por:</a:t>
            </a:r>
          </a:p>
          <a:p>
            <a:r>
              <a:rPr lang="es-ES" sz="1400" b="1" i="1" dirty="0"/>
              <a:t>Fecha:</a:t>
            </a:r>
          </a:p>
          <a:p>
            <a:r>
              <a:rPr lang="es-ES" sz="1400" b="1" i="1" dirty="0"/>
              <a:t>Firma</a:t>
            </a:r>
            <a:r>
              <a:rPr lang="es-ES" sz="1400" dirty="0"/>
              <a:t>: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83DB947-7D7D-4803-8931-F06E39EA785E}"/>
              </a:ext>
            </a:extLst>
          </p:cNvPr>
          <p:cNvSpPr/>
          <p:nvPr/>
        </p:nvSpPr>
        <p:spPr>
          <a:xfrm>
            <a:off x="9683578" y="2323070"/>
            <a:ext cx="1197572" cy="5909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OyPE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6838EB9E-F946-4AD6-835B-B5A38D222658}"/>
              </a:ext>
            </a:extLst>
          </p:cNvPr>
          <p:cNvCxnSpPr>
            <a:endCxn id="43" idx="1"/>
          </p:cNvCxnSpPr>
          <p:nvPr/>
        </p:nvCxnSpPr>
        <p:spPr>
          <a:xfrm flipV="1">
            <a:off x="5715000" y="2618538"/>
            <a:ext cx="3968578" cy="2580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BAAC786-5EB0-4E17-B2A9-5E6269173107}"/>
              </a:ext>
            </a:extLst>
          </p:cNvPr>
          <p:cNvSpPr/>
          <p:nvPr/>
        </p:nvSpPr>
        <p:spPr>
          <a:xfrm>
            <a:off x="205442" y="4001294"/>
            <a:ext cx="1445740" cy="5931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Departamento de Telecomunicaciones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95D7BC9-C3C3-43E8-9949-70313045F8FE}"/>
              </a:ext>
            </a:extLst>
          </p:cNvPr>
          <p:cNvCxnSpPr>
            <a:endCxn id="31" idx="0"/>
          </p:cNvCxnSpPr>
          <p:nvPr/>
        </p:nvCxnSpPr>
        <p:spPr>
          <a:xfrm>
            <a:off x="951470" y="3855308"/>
            <a:ext cx="0" cy="160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31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56DBF-4D03-4E73-980E-580F3B21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Ejemplos de organigramas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B7CDEA-5B6C-4E1A-8F99-6EBD5A14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Consideraciones para su elaboración:</a:t>
            </a:r>
          </a:p>
          <a:p>
            <a:pPr lvl="1"/>
            <a:r>
              <a:rPr lang="es-ES" dirty="0"/>
              <a:t>Siguen las mismas consideraciones ya mencionadas – sin excepción </a:t>
            </a:r>
          </a:p>
          <a:p>
            <a:pPr lvl="1"/>
            <a:endParaRPr lang="es-ES" dirty="0"/>
          </a:p>
          <a:p>
            <a:r>
              <a:rPr lang="es-ES" sz="2400" dirty="0"/>
              <a:t>Ejemplo de una empresa de telefonía celular. </a:t>
            </a:r>
          </a:p>
          <a:p>
            <a:pPr lvl="1"/>
            <a:r>
              <a:rPr lang="es-ES" dirty="0"/>
              <a:t>Se tienen en cuenta las áreas que hacen al negocio</a:t>
            </a:r>
          </a:p>
          <a:p>
            <a:pPr lvl="2"/>
            <a:r>
              <a:rPr lang="es-ES" dirty="0"/>
              <a:t>Presta servicios de comunicación celular (llamadas, mensajes, internet)</a:t>
            </a:r>
          </a:p>
          <a:p>
            <a:pPr lvl="2"/>
            <a:r>
              <a:rPr lang="es-ES" dirty="0"/>
              <a:t>Presta servicios de televisión (cable o satelital)</a:t>
            </a:r>
          </a:p>
          <a:p>
            <a:pPr lvl="2"/>
            <a:r>
              <a:rPr lang="es-ES" dirty="0"/>
              <a:t>Tiene un nuevo departamento asesor</a:t>
            </a:r>
          </a:p>
          <a:p>
            <a:pPr lvl="2"/>
            <a:r>
              <a:rPr lang="es-ES" dirty="0" err="1"/>
              <a:t>OyPE</a:t>
            </a:r>
            <a:r>
              <a:rPr lang="es-ES" dirty="0"/>
              <a:t> es INTERNO</a:t>
            </a:r>
          </a:p>
          <a:p>
            <a:pPr marL="914400" lvl="2" indent="0">
              <a:buNone/>
            </a:pP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5004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bdd0de1-a67e-4578-97a4-c077884d09f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AED10264D4904AB9F87FECD00C302C" ma:contentTypeVersion="18" ma:contentTypeDescription="Create a new document." ma:contentTypeScope="" ma:versionID="aa55731a4c6db7fa6031b05b08dc92c0">
  <xsd:schema xmlns:xsd="http://www.w3.org/2001/XMLSchema" xmlns:xs="http://www.w3.org/2001/XMLSchema" xmlns:p="http://schemas.microsoft.com/office/2006/metadata/properties" xmlns:ns3="2bdd0de1-a67e-4578-97a4-c077884d09f0" xmlns:ns4="f07530fc-25ce-44d3-ba9b-8e5ce643db6a" targetNamespace="http://schemas.microsoft.com/office/2006/metadata/properties" ma:root="true" ma:fieldsID="cc0437563a8880f1cddf84edaf9775a5" ns3:_="" ns4:_="">
    <xsd:import namespace="2bdd0de1-a67e-4578-97a4-c077884d09f0"/>
    <xsd:import namespace="f07530fc-25ce-44d3-ba9b-8e5ce643db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d0de1-a67e-4578-97a4-c077884d09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7530fc-25ce-44d3-ba9b-8e5ce643db6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623E6-1BC9-4F28-956E-8B2006B325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7C4D2A-2A47-4AF4-80CC-543701EB8CD9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2bdd0de1-a67e-4578-97a4-c077884d09f0"/>
    <ds:schemaRef ds:uri="f07530fc-25ce-44d3-ba9b-8e5ce643db6a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9CF6050-99FB-4A93-935B-6DA788C9D0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d0de1-a67e-4578-97a4-c077884d09f0"/>
    <ds:schemaRef ds:uri="f07530fc-25ce-44d3-ba9b-8e5ce643db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844</Words>
  <Application>Microsoft Office PowerPoint</Application>
  <PresentationFormat>Panorámica</PresentationFormat>
  <Paragraphs>201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Ejemplos de organigramas</vt:lpstr>
      <vt:lpstr>Escuela el Clavo Organigrama Estructural</vt:lpstr>
      <vt:lpstr>Ejemplos de organigramas</vt:lpstr>
      <vt:lpstr>Escuela el Clavo Organigrama Estructural</vt:lpstr>
      <vt:lpstr>Ejemplos de organigramas</vt:lpstr>
      <vt:lpstr>Escuela el Clavo Organigrama Estructural</vt:lpstr>
      <vt:lpstr>Ejemplos de organigramas</vt:lpstr>
      <vt:lpstr>Telefonía el Cuernófono Organigrama Estructural</vt:lpstr>
      <vt:lpstr>Ejemplos de organigramas</vt:lpstr>
      <vt:lpstr>Telefonía el Cuernófono Organigrama Estructural</vt:lpstr>
      <vt:lpstr>Ejemplos de organigramas</vt:lpstr>
      <vt:lpstr>Telefonía el Cuernófono Organigrama Estructural</vt:lpstr>
      <vt:lpstr>Ejemplos de organigramas</vt:lpstr>
      <vt:lpstr>Telefonía el Cuernófono Organigrama Estructural</vt:lpstr>
      <vt:lpstr>Ejemplos de organigramas</vt:lpstr>
      <vt:lpstr>Telefonía el Cuernófono Organigrama Estructural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el Clavo Organigrama Estructural</dc:title>
  <dc:creator>Javier Sosa</dc:creator>
  <cp:lastModifiedBy>Javier Sosa</cp:lastModifiedBy>
  <cp:revision>5</cp:revision>
  <dcterms:created xsi:type="dcterms:W3CDTF">2022-03-23T19:24:07Z</dcterms:created>
  <dcterms:modified xsi:type="dcterms:W3CDTF">2024-03-20T22:33:29Z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0x010100CFAED10264D4904AB9F87FECD00C302C</vt:lpwstr>
  </property>
</Properties>
</file>