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 id="260" r:id="rId9"/>
    <p:sldId id="261" r:id="rId10"/>
    <p:sldId id="262" r:id="rId11"/>
    <p:sldId id="263" r:id="rId12"/>
    <p:sldId id="268" r:id="rId13"/>
    <p:sldId id="264" r:id="rId14"/>
    <p:sldId id="265" r:id="rId15"/>
    <p:sldId id="266" r:id="rId16"/>
    <p:sldId id="267"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8" d="100"/>
          <a:sy n="78" d="100"/>
        </p:scale>
        <p:origin x="44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3/20/2024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3/20/2024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5.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t>Análisis y Diseño de Sistemas Informáticos I</a:t>
            </a:r>
          </a:p>
        </p:txBody>
      </p:sp>
      <p:sp>
        <p:nvSpPr>
          <p:cNvPr id="3" name="Subtítulo 2"/>
          <p:cNvSpPr>
            <a:spLocks noGrp="1"/>
          </p:cNvSpPr>
          <p:nvPr>
            <p:ph type="subTitle" idx="1"/>
          </p:nvPr>
        </p:nvSpPr>
        <p:spPr/>
        <p:txBody>
          <a:bodyPr>
            <a:normAutofit lnSpcReduction="10000"/>
          </a:bodyPr>
          <a:lstStyle/>
          <a:p>
            <a:endParaRPr lang="es-ES" dirty="0"/>
          </a:p>
          <a:p>
            <a:endParaRPr lang="es-ES" dirty="0"/>
          </a:p>
          <a:p>
            <a:r>
              <a:rPr lang="es-ES" dirty="0"/>
              <a:t>TERCERA CLASE</a:t>
            </a:r>
          </a:p>
        </p:txBody>
      </p:sp>
    </p:spTree>
    <p:extLst>
      <p:ext uri="{BB962C8B-B14F-4D97-AF65-F5344CB8AC3E}">
        <p14:creationId xmlns:p14="http://schemas.microsoft.com/office/powerpoint/2010/main" val="628118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6223" y="152400"/>
            <a:ext cx="8596668" cy="1320800"/>
          </a:xfrm>
        </p:spPr>
        <p:txBody>
          <a:bodyPr/>
          <a:lstStyle/>
          <a:p>
            <a:pPr algn="ctr"/>
            <a:r>
              <a:rPr lang="es-ES" dirty="0"/>
              <a:t>Tipo de Organigrama</a:t>
            </a:r>
            <a:br>
              <a:rPr lang="es-ES" dirty="0"/>
            </a:br>
            <a:r>
              <a:rPr lang="es-ES" dirty="0"/>
              <a:t>DISTRIBUCIÓN DE PUESTOS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319" y="1473200"/>
            <a:ext cx="7315200" cy="4974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73250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6223" y="152400"/>
            <a:ext cx="8596668" cy="1320800"/>
          </a:xfrm>
        </p:spPr>
        <p:txBody>
          <a:bodyPr/>
          <a:lstStyle/>
          <a:p>
            <a:pPr algn="ctr"/>
            <a:r>
              <a:rPr lang="es-ES" dirty="0"/>
              <a:t>Tipo de Organigrama</a:t>
            </a:r>
            <a:br>
              <a:rPr lang="es-ES" dirty="0"/>
            </a:br>
            <a:r>
              <a:rPr lang="es-ES" dirty="0"/>
              <a:t>FUNCIONAL</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685" y="1473200"/>
            <a:ext cx="7463481" cy="5285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3549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6223" y="152400"/>
            <a:ext cx="8596668" cy="1320800"/>
          </a:xfrm>
        </p:spPr>
        <p:txBody>
          <a:bodyPr/>
          <a:lstStyle/>
          <a:p>
            <a:pPr algn="ctr"/>
            <a:r>
              <a:rPr lang="es-ES" dirty="0"/>
              <a:t>Ejemplos de Organigramas</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051" y="812800"/>
            <a:ext cx="7199011" cy="4045405"/>
          </a:xfrm>
          <a:prstGeom prst="rect">
            <a:avLst/>
          </a:prstGeom>
        </p:spPr>
      </p:pic>
      <p:sp>
        <p:nvSpPr>
          <p:cNvPr id="4" name="CuadroTexto 3"/>
          <p:cNvSpPr txBox="1"/>
          <p:nvPr/>
        </p:nvSpPr>
        <p:spPr>
          <a:xfrm>
            <a:off x="1235676" y="4534927"/>
            <a:ext cx="7648832" cy="2339102"/>
          </a:xfrm>
          <a:prstGeom prst="rect">
            <a:avLst/>
          </a:prstGeom>
          <a:noFill/>
        </p:spPr>
        <p:txBody>
          <a:bodyPr wrap="square" rtlCol="0">
            <a:spAutoFit/>
          </a:bodyPr>
          <a:lstStyle/>
          <a:p>
            <a:r>
              <a:rPr lang="es-ES" sz="2000" dirty="0"/>
              <a:t>Relación de dependencia para nombres de área</a:t>
            </a:r>
          </a:p>
          <a:p>
            <a:pPr marL="742950" lvl="1" indent="-285750">
              <a:buFont typeface="Arial" panose="020B0604020202020204" pitchFamily="34" charset="0"/>
              <a:buChar char="•"/>
            </a:pPr>
            <a:r>
              <a:rPr lang="es-ES" dirty="0"/>
              <a:t>Presidencia</a:t>
            </a:r>
          </a:p>
          <a:p>
            <a:pPr marL="742950" lvl="1" indent="-285750">
              <a:buFont typeface="Arial" panose="020B0604020202020204" pitchFamily="34" charset="0"/>
              <a:buChar char="•"/>
            </a:pPr>
            <a:r>
              <a:rPr lang="es-ES" dirty="0"/>
              <a:t>Gerencia General</a:t>
            </a:r>
          </a:p>
          <a:p>
            <a:pPr marL="742950" lvl="1" indent="-285750">
              <a:buFont typeface="Arial" panose="020B0604020202020204" pitchFamily="34" charset="0"/>
              <a:buChar char="•"/>
            </a:pPr>
            <a:r>
              <a:rPr lang="es-ES" dirty="0"/>
              <a:t>Dirección</a:t>
            </a:r>
          </a:p>
          <a:p>
            <a:pPr marL="742950" lvl="1" indent="-285750">
              <a:buFont typeface="Arial" panose="020B0604020202020204" pitchFamily="34" charset="0"/>
              <a:buChar char="•"/>
            </a:pPr>
            <a:r>
              <a:rPr lang="es-ES" dirty="0"/>
              <a:t>Departamento</a:t>
            </a:r>
          </a:p>
          <a:p>
            <a:pPr marL="742950" lvl="1" indent="-285750">
              <a:buFont typeface="Arial" panose="020B0604020202020204" pitchFamily="34" charset="0"/>
              <a:buChar char="•"/>
            </a:pPr>
            <a:r>
              <a:rPr lang="es-ES" dirty="0"/>
              <a:t>División</a:t>
            </a:r>
          </a:p>
          <a:p>
            <a:pPr marL="742950" lvl="1" indent="-285750">
              <a:buFont typeface="Arial" panose="020B0604020202020204" pitchFamily="34" charset="0"/>
              <a:buChar char="•"/>
            </a:pPr>
            <a:r>
              <a:rPr lang="es-ES" dirty="0"/>
              <a:t>Sector</a:t>
            </a:r>
          </a:p>
          <a:p>
            <a:pPr marL="742950" lvl="1" indent="-285750">
              <a:buFont typeface="Arial" panose="020B0604020202020204" pitchFamily="34" charset="0"/>
              <a:buChar char="•"/>
            </a:pPr>
            <a:r>
              <a:rPr lang="es-ES" dirty="0"/>
              <a:t>Unidad</a:t>
            </a:r>
          </a:p>
        </p:txBody>
      </p:sp>
    </p:spTree>
    <p:extLst>
      <p:ext uri="{BB962C8B-B14F-4D97-AF65-F5344CB8AC3E}">
        <p14:creationId xmlns:p14="http://schemas.microsoft.com/office/powerpoint/2010/main" val="1857132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6223" y="152400"/>
            <a:ext cx="8596668" cy="1320800"/>
          </a:xfrm>
        </p:spPr>
        <p:txBody>
          <a:bodyPr/>
          <a:lstStyle/>
          <a:p>
            <a:pPr algn="ctr"/>
            <a:r>
              <a:rPr lang="es-ES" dirty="0"/>
              <a:t>MAL ejemplo de Organigrama</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372" y="1002131"/>
            <a:ext cx="7297168" cy="4458322"/>
          </a:xfrm>
          <a:prstGeom prst="rect">
            <a:avLst/>
          </a:prstGeom>
        </p:spPr>
      </p:pic>
      <p:sp>
        <p:nvSpPr>
          <p:cNvPr id="6" name="CuadroTexto 5"/>
          <p:cNvSpPr txBox="1"/>
          <p:nvPr/>
        </p:nvSpPr>
        <p:spPr>
          <a:xfrm>
            <a:off x="1680518" y="5548183"/>
            <a:ext cx="7414054" cy="646331"/>
          </a:xfrm>
          <a:prstGeom prst="rect">
            <a:avLst/>
          </a:prstGeom>
          <a:noFill/>
        </p:spPr>
        <p:txBody>
          <a:bodyPr wrap="square" rtlCol="0">
            <a:spAutoFit/>
          </a:bodyPr>
          <a:lstStyle/>
          <a:p>
            <a:r>
              <a:rPr lang="es-ES" dirty="0"/>
              <a:t>El error es el uso de cargo o roles y no nombre correctos para las áreas. Presidente, vicepresidente, jefe, gerente: SON CARGOS.</a:t>
            </a:r>
          </a:p>
        </p:txBody>
      </p:sp>
    </p:spTree>
    <p:extLst>
      <p:ext uri="{BB962C8B-B14F-4D97-AF65-F5344CB8AC3E}">
        <p14:creationId xmlns:p14="http://schemas.microsoft.com/office/powerpoint/2010/main" val="345071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6223" y="152400"/>
            <a:ext cx="8596668" cy="1320800"/>
          </a:xfrm>
        </p:spPr>
        <p:txBody>
          <a:bodyPr/>
          <a:lstStyle/>
          <a:p>
            <a:pPr algn="ctr"/>
            <a:r>
              <a:rPr lang="es-ES" dirty="0"/>
              <a:t>ASESORIAS </a:t>
            </a:r>
            <a:br>
              <a:rPr lang="es-ES" dirty="0"/>
            </a:br>
            <a:r>
              <a:rPr lang="es-ES" dirty="0"/>
              <a:t>Computación</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663" y="1321014"/>
            <a:ext cx="7931787" cy="4363094"/>
          </a:xfrm>
          <a:prstGeom prst="rect">
            <a:avLst/>
          </a:prstGeom>
        </p:spPr>
      </p:pic>
    </p:spTree>
    <p:extLst>
      <p:ext uri="{BB962C8B-B14F-4D97-AF65-F5344CB8AC3E}">
        <p14:creationId xmlns:p14="http://schemas.microsoft.com/office/powerpoint/2010/main" val="24140876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6223" y="152400"/>
            <a:ext cx="8596668" cy="910281"/>
          </a:xfrm>
        </p:spPr>
        <p:txBody>
          <a:bodyPr/>
          <a:lstStyle/>
          <a:p>
            <a:pPr algn="ctr"/>
            <a:r>
              <a:rPr lang="es-ES" dirty="0"/>
              <a:t>EXTERNOS</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695" y="768864"/>
            <a:ext cx="6732887" cy="5872847"/>
          </a:xfrm>
          <a:prstGeom prst="rect">
            <a:avLst/>
          </a:prstGeom>
        </p:spPr>
      </p:pic>
    </p:spTree>
    <p:extLst>
      <p:ext uri="{BB962C8B-B14F-4D97-AF65-F5344CB8AC3E}">
        <p14:creationId xmlns:p14="http://schemas.microsoft.com/office/powerpoint/2010/main" val="2610960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6223" y="152400"/>
            <a:ext cx="8596668" cy="910281"/>
          </a:xfrm>
        </p:spPr>
        <p:txBody>
          <a:bodyPr/>
          <a:lstStyle/>
          <a:p>
            <a:pPr algn="ctr"/>
            <a:r>
              <a:rPr lang="es-ES" dirty="0"/>
              <a:t>¿Cómo hacerlo?</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4703" y="1866514"/>
            <a:ext cx="6532605" cy="3969465"/>
          </a:xfrm>
          <a:prstGeom prst="rect">
            <a:avLst/>
          </a:prstGeom>
        </p:spPr>
      </p:pic>
    </p:spTree>
    <p:extLst>
      <p:ext uri="{BB962C8B-B14F-4D97-AF65-F5344CB8AC3E}">
        <p14:creationId xmlns:p14="http://schemas.microsoft.com/office/powerpoint/2010/main" val="147447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cstate="print">
            <a:extLst>
              <a:ext uri="{BEBA8EAE-BF5A-486C-A8C5-ECC9F3942E4B}">
                <a14:imgProps xmlns:a14="http://schemas.microsoft.com/office/drawing/2010/main">
                  <a14:imgLayer r:embed="rId3">
                    <a14:imgEffect>
                      <a14:backgroundRemoval t="833" b="100000" l="0" r="100000">
                        <a14:foregroundMark x1="29500" y1="11500" x2="36667" y2="7333"/>
                        <a14:foregroundMark x1="36667" y1="7333" x2="36667" y2="7333"/>
                        <a14:foregroundMark x1="36667" y1="7333" x2="48000" y2="6167"/>
                        <a14:foregroundMark x1="40833" y1="8500" x2="48667" y2="6667"/>
                        <a14:foregroundMark x1="44500" y1="18667" x2="44500" y2="18667"/>
                      </a14:backgroundRemoval>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137544" y="0"/>
            <a:ext cx="1971675" cy="1971675"/>
          </a:xfrm>
        </p:spPr>
      </p:pic>
      <p:sp>
        <p:nvSpPr>
          <p:cNvPr id="2" name="Título 1"/>
          <p:cNvSpPr>
            <a:spLocks noGrp="1"/>
          </p:cNvSpPr>
          <p:nvPr>
            <p:ph type="title"/>
          </p:nvPr>
        </p:nvSpPr>
        <p:spPr>
          <a:xfrm>
            <a:off x="1375681" y="359711"/>
            <a:ext cx="8911687" cy="1280890"/>
          </a:xfrm>
        </p:spPr>
        <p:txBody>
          <a:bodyPr>
            <a:normAutofit/>
          </a:bodyPr>
          <a:lstStyle/>
          <a:p>
            <a:pPr algn="ctr"/>
            <a:r>
              <a:rPr lang="es-ES" sz="6000" dirty="0"/>
              <a:t>	</a:t>
            </a:r>
            <a:r>
              <a:rPr lang="es-ES" sz="6000" dirty="0">
                <a:solidFill>
                  <a:srgbClr val="002060"/>
                </a:solidFill>
                <a:latin typeface="Cooper Black" panose="0208090404030B020404" pitchFamily="18" charset="0"/>
              </a:rPr>
              <a:t> </a:t>
            </a:r>
            <a:r>
              <a:rPr lang="es-ES" sz="6000" dirty="0">
                <a:solidFill>
                  <a:srgbClr val="00B050"/>
                </a:solidFill>
                <a:effectLst>
                  <a:outerShdw blurRad="38100" dist="38100" dir="2700000" algn="tl">
                    <a:srgbClr val="000000">
                      <a:alpha val="43137"/>
                    </a:srgbClr>
                  </a:outerShdw>
                </a:effectLst>
                <a:latin typeface="Cooper Black" panose="0208090404030B020404" pitchFamily="18" charset="0"/>
              </a:rPr>
              <a:t>INVESTIGACIÓN</a:t>
            </a:r>
            <a:r>
              <a:rPr lang="es-ES" sz="6000" dirty="0">
                <a:solidFill>
                  <a:srgbClr val="002060"/>
                </a:solidFill>
                <a:latin typeface="Cooper Black" panose="0208090404030B020404" pitchFamily="18" charset="0"/>
              </a:rPr>
              <a:t> </a:t>
            </a:r>
            <a:endParaRPr lang="es-ES" sz="6000" dirty="0"/>
          </a:p>
        </p:txBody>
      </p:sp>
      <p:pic>
        <p:nvPicPr>
          <p:cNvPr id="4" name="Imagen 3"/>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08038" y="5200650"/>
            <a:ext cx="1890680" cy="1890680"/>
          </a:xfrm>
          <a:prstGeom prst="rect">
            <a:avLst/>
          </a:prstGeom>
        </p:spPr>
      </p:pic>
      <p:sp>
        <p:nvSpPr>
          <p:cNvPr id="7" name="CuadroTexto 6"/>
          <p:cNvSpPr txBox="1"/>
          <p:nvPr/>
        </p:nvSpPr>
        <p:spPr>
          <a:xfrm>
            <a:off x="2428454" y="1770419"/>
            <a:ext cx="8972363" cy="4247317"/>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	</a:t>
            </a:r>
            <a:r>
              <a:rPr lang="es-ES" sz="3000" dirty="0">
                <a:latin typeface="Times New Roman" panose="02020603050405020304" pitchFamily="18" charset="0"/>
                <a:cs typeface="Times New Roman" panose="02020603050405020304" pitchFamily="18" charset="0"/>
              </a:rPr>
              <a:t>La investigación es la acción de </a:t>
            </a:r>
            <a:r>
              <a:rPr lang="es-ES" sz="3000" u="sng" dirty="0">
                <a:latin typeface="Times New Roman" panose="02020603050405020304" pitchFamily="18" charset="0"/>
                <a:cs typeface="Times New Roman" panose="02020603050405020304" pitchFamily="18" charset="0"/>
              </a:rPr>
              <a:t>descubrir y analizar los datos</a:t>
            </a:r>
            <a:r>
              <a:rPr lang="es-ES" sz="3000" dirty="0">
                <a:latin typeface="Times New Roman" panose="02020603050405020304" pitchFamily="18" charset="0"/>
                <a:cs typeface="Times New Roman" panose="02020603050405020304" pitchFamily="18" charset="0"/>
              </a:rPr>
              <a:t>. </a:t>
            </a:r>
          </a:p>
          <a:p>
            <a:r>
              <a:rPr lang="es-ES" sz="3000" dirty="0">
                <a:latin typeface="Times New Roman" panose="02020603050405020304" pitchFamily="18" charset="0"/>
                <a:cs typeface="Times New Roman" panose="02020603050405020304" pitchFamily="18" charset="0"/>
              </a:rPr>
              <a:t>	Conforme el analista de sistemas se esfuerza por entender a la organización y sus requerimientos de información, es importante que examine los diferentes tipos de datos reales que ofrecen información no disponible a través de ningún otro método de recopilación de datos.</a:t>
            </a:r>
          </a:p>
          <a:p>
            <a:r>
              <a:rPr lang="es-ES" sz="3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5399240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cstate="print">
            <a:extLst>
              <a:ext uri="{BEBA8EAE-BF5A-486C-A8C5-ECC9F3942E4B}">
                <a14:imgProps xmlns:a14="http://schemas.microsoft.com/office/drawing/2010/main">
                  <a14:imgLayer r:embed="rId3">
                    <a14:imgEffect>
                      <a14:backgroundRemoval t="833" b="100000" l="0" r="100000">
                        <a14:foregroundMark x1="29500" y1="11500" x2="36667" y2="7333"/>
                        <a14:foregroundMark x1="36667" y1="7333" x2="36667" y2="7333"/>
                        <a14:foregroundMark x1="36667" y1="7333" x2="48000" y2="6167"/>
                        <a14:foregroundMark x1="40833" y1="8500" x2="48667" y2="6667"/>
                        <a14:foregroundMark x1="44500" y1="18667" x2="44500" y2="18667"/>
                      </a14:backgroundRemoval>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137544" y="0"/>
            <a:ext cx="1971675" cy="1971675"/>
          </a:xfrm>
        </p:spPr>
      </p:pic>
      <p:sp>
        <p:nvSpPr>
          <p:cNvPr id="2" name="Título 1"/>
          <p:cNvSpPr>
            <a:spLocks noGrp="1"/>
          </p:cNvSpPr>
          <p:nvPr>
            <p:ph type="title"/>
          </p:nvPr>
        </p:nvSpPr>
        <p:spPr>
          <a:xfrm>
            <a:off x="1375681" y="359711"/>
            <a:ext cx="8911687" cy="1280890"/>
          </a:xfrm>
        </p:spPr>
        <p:txBody>
          <a:bodyPr>
            <a:normAutofit/>
          </a:bodyPr>
          <a:lstStyle/>
          <a:p>
            <a:pPr algn="ctr"/>
            <a:r>
              <a:rPr lang="es-ES" sz="6000" dirty="0"/>
              <a:t>	</a:t>
            </a:r>
            <a:r>
              <a:rPr lang="es-ES" sz="6000" dirty="0">
                <a:solidFill>
                  <a:srgbClr val="002060"/>
                </a:solidFill>
                <a:latin typeface="Cooper Black" panose="0208090404030B020404" pitchFamily="18" charset="0"/>
              </a:rPr>
              <a:t> </a:t>
            </a:r>
            <a:r>
              <a:rPr lang="es-ES" sz="6000" dirty="0">
                <a:solidFill>
                  <a:srgbClr val="00B050"/>
                </a:solidFill>
                <a:effectLst>
                  <a:outerShdw blurRad="38100" dist="38100" dir="2700000" algn="tl">
                    <a:srgbClr val="000000">
                      <a:alpha val="43137"/>
                    </a:srgbClr>
                  </a:outerShdw>
                </a:effectLst>
                <a:latin typeface="Cooper Black" panose="0208090404030B020404" pitchFamily="18" charset="0"/>
              </a:rPr>
              <a:t>INVESTIGACIÓN</a:t>
            </a:r>
            <a:r>
              <a:rPr lang="es-ES" sz="6000" dirty="0">
                <a:solidFill>
                  <a:srgbClr val="002060"/>
                </a:solidFill>
                <a:latin typeface="Cooper Black" panose="0208090404030B020404" pitchFamily="18" charset="0"/>
              </a:rPr>
              <a:t> </a:t>
            </a:r>
            <a:endParaRPr lang="es-ES" sz="6000" dirty="0"/>
          </a:p>
        </p:txBody>
      </p:sp>
      <p:pic>
        <p:nvPicPr>
          <p:cNvPr id="4" name="Imagen 3"/>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08038" y="5200650"/>
            <a:ext cx="1890680" cy="1890680"/>
          </a:xfrm>
          <a:prstGeom prst="rect">
            <a:avLst/>
          </a:prstGeom>
        </p:spPr>
      </p:pic>
      <p:sp>
        <p:nvSpPr>
          <p:cNvPr id="7" name="CuadroTexto 6"/>
          <p:cNvSpPr txBox="1"/>
          <p:nvPr/>
        </p:nvSpPr>
        <p:spPr>
          <a:xfrm>
            <a:off x="2428454" y="1770419"/>
            <a:ext cx="8972363" cy="4555093"/>
          </a:xfrm>
          <a:prstGeom prst="rect">
            <a:avLst/>
          </a:prstGeom>
          <a:noFill/>
        </p:spPr>
        <p:txBody>
          <a:bodyPr wrap="square" rtlCol="0">
            <a:spAutoFit/>
          </a:bodyPr>
          <a:lstStyle/>
          <a:p>
            <a:r>
              <a:rPr lang="es-ES" sz="3000" dirty="0">
                <a:latin typeface="Times New Roman" panose="02020603050405020304" pitchFamily="18" charset="0"/>
                <a:cs typeface="Times New Roman" panose="02020603050405020304" pitchFamily="18" charset="0"/>
              </a:rPr>
              <a:t>Existen dos tipos de investigación que se deben llevar a cabo:</a:t>
            </a:r>
          </a:p>
          <a:p>
            <a:pPr marL="514350" indent="-514350">
              <a:buAutoNum type="arabicParenR"/>
            </a:pPr>
            <a:r>
              <a:rPr lang="es-ES" sz="2000" b="1" u="sng" dirty="0">
                <a:latin typeface="Times New Roman" panose="02020603050405020304" pitchFamily="18" charset="0"/>
                <a:cs typeface="Times New Roman" panose="02020603050405020304" pitchFamily="18" charset="0"/>
              </a:rPr>
              <a:t>Investigación interna</a:t>
            </a:r>
            <a:r>
              <a:rPr lang="es-ES" sz="2000" dirty="0">
                <a:latin typeface="Times New Roman" panose="02020603050405020304" pitchFamily="18" charset="0"/>
                <a:cs typeface="Times New Roman" panose="02020603050405020304" pitchFamily="18" charset="0"/>
              </a:rPr>
              <a:t>: consiste en la recopilación de datos dentro de la organización o empresa sin la participación del usuario. Se recurre a la búsqueda de información en memos, informes gerenciales, manuales, políticas, reglamentaciones, etc. Información cualitativa.  </a:t>
            </a:r>
          </a:p>
          <a:p>
            <a:pPr marL="514350" indent="-514350">
              <a:buAutoNum type="arabicParenR"/>
            </a:pPr>
            <a:r>
              <a:rPr lang="es-ES" sz="2000" b="1" u="sng" dirty="0">
                <a:latin typeface="Times New Roman" panose="02020603050405020304" pitchFamily="18" charset="0"/>
                <a:cs typeface="Times New Roman" panose="02020603050405020304" pitchFamily="18" charset="0"/>
              </a:rPr>
              <a:t>Investigación externa</a:t>
            </a:r>
            <a:r>
              <a:rPr lang="es-ES" sz="2000" dirty="0">
                <a:latin typeface="Times New Roman" panose="02020603050405020304" pitchFamily="18" charset="0"/>
                <a:cs typeface="Times New Roman" panose="02020603050405020304" pitchFamily="18" charset="0"/>
              </a:rPr>
              <a:t>: se trata de la obtención de información fuera de la organización, buscando qué hacen empresas parecidas, si existen tecnologías que pueden adaptarse a nuestras nuevas necesidades, hurgando en bibliotecas, Internet, en revistas científicas, en bases de datos científicas que, en su conjunto nos permitan tener una idea más clara de qué hace la competencia o empresas de rubros parecidos para liderar y buscar la excelencia.</a:t>
            </a:r>
          </a:p>
          <a:p>
            <a:r>
              <a:rPr lang="es-ES" sz="3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2594780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nvPr>
        </p:nvGraphicFramePr>
        <p:xfrm>
          <a:off x="2003897" y="1712069"/>
          <a:ext cx="9119374" cy="4636202"/>
        </p:xfrm>
        <a:graphic>
          <a:graphicData uri="http://schemas.openxmlformats.org/drawingml/2006/table">
            <a:tbl>
              <a:tblPr firstRow="1" bandRow="1">
                <a:tableStyleId>{F5AB1C69-6EDB-4FF4-983F-18BD219EF322}</a:tableStyleId>
              </a:tblPr>
              <a:tblGrid>
                <a:gridCol w="4559687">
                  <a:extLst>
                    <a:ext uri="{9D8B030D-6E8A-4147-A177-3AD203B41FA5}">
                      <a16:colId xmlns:a16="http://schemas.microsoft.com/office/drawing/2014/main" val="418705251"/>
                    </a:ext>
                  </a:extLst>
                </a:gridCol>
                <a:gridCol w="4559687">
                  <a:extLst>
                    <a:ext uri="{9D8B030D-6E8A-4147-A177-3AD203B41FA5}">
                      <a16:colId xmlns:a16="http://schemas.microsoft.com/office/drawing/2014/main" val="1369748800"/>
                    </a:ext>
                  </a:extLst>
                </a:gridCol>
              </a:tblGrid>
              <a:tr h="809637">
                <a:tc>
                  <a:txBody>
                    <a:bodyPr/>
                    <a:lstStyle/>
                    <a:p>
                      <a:pPr algn="ctr"/>
                      <a:r>
                        <a:rPr lang="es-ES" sz="2500" b="1" dirty="0">
                          <a:latin typeface="Times New Roman" panose="02020603050405020304" pitchFamily="18" charset="0"/>
                          <a:cs typeface="Times New Roman" panose="02020603050405020304" pitchFamily="18" charset="0"/>
                        </a:rPr>
                        <a:t>VENTAJAS</a:t>
                      </a:r>
                      <a:r>
                        <a:rPr lang="es-ES" b="1" baseline="0" dirty="0">
                          <a:latin typeface="Times New Roman" panose="02020603050405020304" pitchFamily="18" charset="0"/>
                          <a:cs typeface="Times New Roman" panose="02020603050405020304" pitchFamily="18" charset="0"/>
                        </a:rPr>
                        <a:t> </a:t>
                      </a:r>
                      <a:endParaRPr lang="es-ES" b="1" dirty="0">
                        <a:latin typeface="Times New Roman" panose="02020603050405020304" pitchFamily="18" charset="0"/>
                        <a:cs typeface="Times New Roman" panose="02020603050405020304" pitchFamily="18" charset="0"/>
                      </a:endParaRPr>
                    </a:p>
                  </a:txBody>
                  <a:tcPr/>
                </a:tc>
                <a:tc>
                  <a:txBody>
                    <a:bodyPr/>
                    <a:lstStyle/>
                    <a:p>
                      <a:pPr algn="ctr"/>
                      <a:r>
                        <a:rPr lang="es-ES" sz="2500" b="1" dirty="0">
                          <a:latin typeface="Times New Roman" panose="02020603050405020304" pitchFamily="18" charset="0"/>
                          <a:cs typeface="Times New Roman" panose="02020603050405020304" pitchFamily="18" charset="0"/>
                        </a:rPr>
                        <a:t>DESVENTAJAS</a:t>
                      </a:r>
                    </a:p>
                  </a:txBody>
                  <a:tcPr/>
                </a:tc>
                <a:extLst>
                  <a:ext uri="{0D108BD9-81ED-4DB2-BD59-A6C34878D82A}">
                    <a16:rowId xmlns:a16="http://schemas.microsoft.com/office/drawing/2014/main" val="1743033616"/>
                  </a:ext>
                </a:extLst>
              </a:tr>
              <a:tr h="12367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2400" b="0" dirty="0">
                          <a:latin typeface="Times New Roman" panose="02020603050405020304" pitchFamily="18" charset="0"/>
                          <a:cs typeface="Times New Roman" panose="02020603050405020304" pitchFamily="18" charset="0"/>
                        </a:rPr>
                        <a:t>Los datos reales revelan en dónde está la organización y hacia dónde creen sus miembros que se dirige </a:t>
                      </a:r>
                    </a:p>
                  </a:txBody>
                  <a:tcPr/>
                </a:tc>
                <a:tc>
                  <a:txBody>
                    <a:bodyPr/>
                    <a:lstStyle/>
                    <a:p>
                      <a:r>
                        <a:rPr lang="es-ES" sz="2400" b="0" dirty="0">
                          <a:latin typeface="Times New Roman" panose="02020603050405020304" pitchFamily="18" charset="0"/>
                          <a:cs typeface="Times New Roman" panose="02020603050405020304" pitchFamily="18" charset="0"/>
                        </a:rPr>
                        <a:t>Los</a:t>
                      </a:r>
                      <a:r>
                        <a:rPr lang="es-ES" sz="2400" b="0" baseline="0" dirty="0">
                          <a:latin typeface="Times New Roman" panose="02020603050405020304" pitchFamily="18" charset="0"/>
                          <a:cs typeface="Times New Roman" panose="02020603050405020304" pitchFamily="18" charset="0"/>
                        </a:rPr>
                        <a:t> datos reales pueden ser infinitos </a:t>
                      </a:r>
                      <a:endParaRPr lang="es-E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9731059"/>
                  </a:ext>
                </a:extLst>
              </a:tr>
              <a:tr h="856191">
                <a:tc>
                  <a:txBody>
                    <a:bodyPr/>
                    <a:lstStyle/>
                    <a:p>
                      <a:r>
                        <a:rPr lang="es-ES" sz="2400" b="0" dirty="0">
                          <a:latin typeface="Times New Roman" panose="02020603050405020304" pitchFamily="18" charset="0"/>
                          <a:cs typeface="Times New Roman" panose="02020603050405020304" pitchFamily="18" charset="0"/>
                        </a:rPr>
                        <a:t>Permite dar un seguimiento al</a:t>
                      </a:r>
                      <a:r>
                        <a:rPr lang="es-ES" sz="2400" b="0" baseline="0" dirty="0">
                          <a:latin typeface="Times New Roman" panose="02020603050405020304" pitchFamily="18" charset="0"/>
                          <a:cs typeface="Times New Roman" panose="02020603050405020304" pitchFamily="18" charset="0"/>
                        </a:rPr>
                        <a:t> trabajo realizado</a:t>
                      </a:r>
                      <a:endParaRPr lang="es-ES" sz="2400" b="0" dirty="0">
                        <a:latin typeface="Times New Roman" panose="02020603050405020304" pitchFamily="18" charset="0"/>
                        <a:cs typeface="Times New Roman" panose="02020603050405020304" pitchFamily="18" charset="0"/>
                      </a:endParaRPr>
                    </a:p>
                  </a:txBody>
                  <a:tcPr/>
                </a:tc>
                <a:tc>
                  <a:txBody>
                    <a:bodyPr/>
                    <a:lstStyle/>
                    <a:p>
                      <a:r>
                        <a:rPr lang="es-ES" sz="2400" b="0" dirty="0">
                          <a:latin typeface="Times New Roman" panose="02020603050405020304" pitchFamily="18" charset="0"/>
                          <a:cs typeface="Times New Roman" panose="02020603050405020304" pitchFamily="18" charset="0"/>
                        </a:rPr>
                        <a:t>No considera el total de la población</a:t>
                      </a:r>
                    </a:p>
                  </a:txBody>
                  <a:tcPr/>
                </a:tc>
                <a:extLst>
                  <a:ext uri="{0D108BD9-81ED-4DB2-BD59-A6C34878D82A}">
                    <a16:rowId xmlns:a16="http://schemas.microsoft.com/office/drawing/2014/main" val="3846766945"/>
                  </a:ext>
                </a:extLst>
              </a:tr>
              <a:tr h="877462">
                <a:tc>
                  <a:txBody>
                    <a:bodyPr/>
                    <a:lstStyle/>
                    <a:p>
                      <a:r>
                        <a:rPr lang="es-ES" sz="2400" b="0" dirty="0">
                          <a:latin typeface="Times New Roman" panose="02020603050405020304" pitchFamily="18" charset="0"/>
                          <a:cs typeface="Times New Roman" panose="02020603050405020304" pitchFamily="18" charset="0"/>
                        </a:rPr>
                        <a:t>Se</a:t>
                      </a:r>
                      <a:r>
                        <a:rPr lang="es-ES" sz="2400" b="0" baseline="0" dirty="0">
                          <a:latin typeface="Times New Roman" panose="02020603050405020304" pitchFamily="18" charset="0"/>
                          <a:cs typeface="Times New Roman" panose="02020603050405020304" pitchFamily="18" charset="0"/>
                        </a:rPr>
                        <a:t> puede obtener información de los clientes, exigencias, etc.</a:t>
                      </a:r>
                      <a:endParaRPr lang="es-ES" sz="2400" b="0" dirty="0">
                        <a:latin typeface="Times New Roman" panose="02020603050405020304" pitchFamily="18" charset="0"/>
                        <a:cs typeface="Times New Roman" panose="02020603050405020304" pitchFamily="18" charset="0"/>
                      </a:endParaRPr>
                    </a:p>
                  </a:txBody>
                  <a:tcPr/>
                </a:tc>
                <a:tc>
                  <a:txBody>
                    <a:bodyPr/>
                    <a:lstStyle/>
                    <a:p>
                      <a:r>
                        <a:rPr lang="es-ES" sz="2400" b="0" dirty="0">
                          <a:latin typeface="Times New Roman" panose="02020603050405020304" pitchFamily="18" charset="0"/>
                          <a:cs typeface="Times New Roman" panose="02020603050405020304" pitchFamily="18" charset="0"/>
                        </a:rPr>
                        <a:t>Los costos pueden ser altos </a:t>
                      </a:r>
                    </a:p>
                  </a:txBody>
                  <a:tcPr/>
                </a:tc>
                <a:extLst>
                  <a:ext uri="{0D108BD9-81ED-4DB2-BD59-A6C34878D82A}">
                    <a16:rowId xmlns:a16="http://schemas.microsoft.com/office/drawing/2014/main" val="834685806"/>
                  </a:ext>
                </a:extLst>
              </a:tr>
              <a:tr h="856191">
                <a:tc>
                  <a:txBody>
                    <a:bodyPr/>
                    <a:lstStyle/>
                    <a:p>
                      <a:r>
                        <a:rPr lang="es-ES" sz="2400" b="0" dirty="0">
                          <a:latin typeface="Times New Roman" panose="02020603050405020304" pitchFamily="18" charset="0"/>
                          <a:cs typeface="Times New Roman" panose="02020603050405020304" pitchFamily="18" charset="0"/>
                        </a:rPr>
                        <a:t>Al</a:t>
                      </a:r>
                      <a:r>
                        <a:rPr lang="es-ES" sz="2400" b="0" baseline="0" dirty="0">
                          <a:latin typeface="Times New Roman" panose="02020603050405020304" pitchFamily="18" charset="0"/>
                          <a:cs typeface="Times New Roman" panose="02020603050405020304" pitchFamily="18" charset="0"/>
                        </a:rPr>
                        <a:t> investigar dentro de la empresa podemos conocer su cultura </a:t>
                      </a:r>
                      <a:endParaRPr lang="es-ES" sz="2400" b="0" dirty="0">
                        <a:latin typeface="Times New Roman" panose="02020603050405020304" pitchFamily="18" charset="0"/>
                        <a:cs typeface="Times New Roman" panose="02020603050405020304" pitchFamily="18" charset="0"/>
                      </a:endParaRPr>
                    </a:p>
                  </a:txBody>
                  <a:tcPr/>
                </a:tc>
                <a:tc>
                  <a:txBody>
                    <a:bodyPr/>
                    <a:lstStyle/>
                    <a:p>
                      <a:r>
                        <a:rPr lang="es-ES" sz="2400" b="0" dirty="0">
                          <a:latin typeface="Times New Roman" panose="02020603050405020304" pitchFamily="18" charset="0"/>
                          <a:cs typeface="Times New Roman" panose="02020603050405020304" pitchFamily="18" charset="0"/>
                        </a:rPr>
                        <a:t>Se debe emplear un</a:t>
                      </a:r>
                      <a:r>
                        <a:rPr lang="es-ES" sz="2400" b="0" baseline="0" dirty="0">
                          <a:latin typeface="Times New Roman" panose="02020603050405020304" pitchFamily="18" charset="0"/>
                          <a:cs typeface="Times New Roman" panose="02020603050405020304" pitchFamily="18" charset="0"/>
                        </a:rPr>
                        <a:t> tiempo considerado</a:t>
                      </a:r>
                      <a:endParaRPr lang="es-E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2222120"/>
                  </a:ext>
                </a:extLst>
              </a:tr>
            </a:tbl>
          </a:graphicData>
        </a:graphic>
      </p:graphicFrame>
      <p:sp>
        <p:nvSpPr>
          <p:cNvPr id="5" name="Título 1"/>
          <p:cNvSpPr>
            <a:spLocks noGrp="1"/>
          </p:cNvSpPr>
          <p:nvPr>
            <p:ph type="title"/>
          </p:nvPr>
        </p:nvSpPr>
        <p:spPr>
          <a:xfrm>
            <a:off x="3608925" y="459723"/>
            <a:ext cx="6406613" cy="1069039"/>
          </a:xfrm>
        </p:spPr>
        <p:txBody>
          <a:bodyPr>
            <a:normAutofit fontScale="90000"/>
          </a:bodyPr>
          <a:lstStyle/>
          <a:p>
            <a:r>
              <a:rPr lang="es-ES" sz="6000" dirty="0">
                <a:solidFill>
                  <a:srgbClr val="00B050"/>
                </a:solidFill>
                <a:effectLst>
                  <a:outerShdw blurRad="38100" dist="38100" dir="2700000" algn="tl">
                    <a:srgbClr val="000000">
                      <a:alpha val="43137"/>
                    </a:srgbClr>
                  </a:outerShdw>
                </a:effectLst>
                <a:latin typeface="Cooper Black" panose="0208090404030B020404" pitchFamily="18" charset="0"/>
              </a:rPr>
              <a:t>INVESTIGACIÓN</a:t>
            </a:r>
          </a:p>
        </p:txBody>
      </p:sp>
      <p:pic>
        <p:nvPicPr>
          <p:cNvPr id="6" name="Imagen 5"/>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88571" y="0"/>
            <a:ext cx="2019300" cy="2019300"/>
          </a:xfrm>
          <a:prstGeom prst="rect">
            <a:avLst/>
          </a:prstGeom>
        </p:spPr>
      </p:pic>
      <p:pic>
        <p:nvPicPr>
          <p:cNvPr id="7" name="Imagen 6"/>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377148" y="4613934"/>
            <a:ext cx="2571750" cy="2571750"/>
          </a:xfrm>
          <a:prstGeom prst="rect">
            <a:avLst/>
          </a:prstGeom>
        </p:spPr>
      </p:pic>
    </p:spTree>
    <p:extLst>
      <p:ext uri="{BB962C8B-B14F-4D97-AF65-F5344CB8AC3E}">
        <p14:creationId xmlns:p14="http://schemas.microsoft.com/office/powerpoint/2010/main" val="1302234463"/>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DEPARTAMENTALIZACIÓN</a:t>
            </a:r>
          </a:p>
        </p:txBody>
      </p:sp>
      <p:sp>
        <p:nvSpPr>
          <p:cNvPr id="3" name="Marcador de contenido 2"/>
          <p:cNvSpPr>
            <a:spLocks noGrp="1"/>
          </p:cNvSpPr>
          <p:nvPr>
            <p:ph idx="1"/>
          </p:nvPr>
        </p:nvSpPr>
        <p:spPr/>
        <p:txBody>
          <a:bodyPr>
            <a:normAutofit/>
          </a:bodyPr>
          <a:lstStyle/>
          <a:p>
            <a:r>
              <a:rPr lang="es-ES" sz="2800" dirty="0"/>
              <a:t>¿Qué es la departamentalización?</a:t>
            </a:r>
          </a:p>
          <a:p>
            <a:r>
              <a:rPr lang="es-ES" sz="2800" dirty="0"/>
              <a:t>Tipos de departamentalización</a:t>
            </a:r>
          </a:p>
        </p:txBody>
      </p:sp>
    </p:spTree>
    <p:extLst>
      <p:ext uri="{BB962C8B-B14F-4D97-AF65-F5344CB8AC3E}">
        <p14:creationId xmlns:p14="http://schemas.microsoft.com/office/powerpoint/2010/main" val="1644291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cstate="print">
            <a:extLst>
              <a:ext uri="{BEBA8EAE-BF5A-486C-A8C5-ECC9F3942E4B}">
                <a14:imgProps xmlns:a14="http://schemas.microsoft.com/office/drawing/2010/main">
                  <a14:imgLayer r:embed="rId3">
                    <a14:imgEffect>
                      <a14:backgroundRemoval t="833" b="100000" l="0" r="100000">
                        <a14:foregroundMark x1="29500" y1="11500" x2="36667" y2="7333"/>
                        <a14:foregroundMark x1="36667" y1="7333" x2="36667" y2="7333"/>
                        <a14:foregroundMark x1="36667" y1="7333" x2="48000" y2="6167"/>
                        <a14:foregroundMark x1="40833" y1="8500" x2="48667" y2="6667"/>
                        <a14:foregroundMark x1="44500" y1="18667" x2="44500" y2="18667"/>
                      </a14:backgroundRemoval>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137544" y="0"/>
            <a:ext cx="1971675" cy="1971675"/>
          </a:xfrm>
        </p:spPr>
      </p:pic>
      <p:sp>
        <p:nvSpPr>
          <p:cNvPr id="2" name="Título 1"/>
          <p:cNvSpPr>
            <a:spLocks noGrp="1"/>
          </p:cNvSpPr>
          <p:nvPr>
            <p:ph type="title"/>
          </p:nvPr>
        </p:nvSpPr>
        <p:spPr>
          <a:xfrm>
            <a:off x="1375681" y="359711"/>
            <a:ext cx="8911687" cy="1280890"/>
          </a:xfrm>
        </p:spPr>
        <p:txBody>
          <a:bodyPr>
            <a:normAutofit/>
          </a:bodyPr>
          <a:lstStyle/>
          <a:p>
            <a:pPr algn="ctr"/>
            <a:r>
              <a:rPr lang="es-ES" sz="6000" dirty="0"/>
              <a:t>	</a:t>
            </a:r>
            <a:r>
              <a:rPr lang="es-ES" sz="6000" dirty="0">
                <a:solidFill>
                  <a:srgbClr val="002060"/>
                </a:solidFill>
                <a:latin typeface="Cooper Black" panose="0208090404030B020404" pitchFamily="18" charset="0"/>
              </a:rPr>
              <a:t> </a:t>
            </a:r>
            <a:r>
              <a:rPr lang="es-ES" sz="6000" dirty="0">
                <a:solidFill>
                  <a:srgbClr val="00B050"/>
                </a:solidFill>
                <a:effectLst>
                  <a:outerShdw blurRad="38100" dist="38100" dir="2700000" algn="tl">
                    <a:srgbClr val="000000">
                      <a:alpha val="43137"/>
                    </a:srgbClr>
                  </a:outerShdw>
                </a:effectLst>
                <a:latin typeface="Cooper Black" panose="0208090404030B020404" pitchFamily="18" charset="0"/>
              </a:rPr>
              <a:t>INVESTIGACIÓN</a:t>
            </a:r>
            <a:r>
              <a:rPr lang="es-ES" sz="6000" dirty="0">
                <a:solidFill>
                  <a:srgbClr val="002060"/>
                </a:solidFill>
                <a:latin typeface="Cooper Black" panose="0208090404030B020404" pitchFamily="18" charset="0"/>
              </a:rPr>
              <a:t> </a:t>
            </a:r>
            <a:endParaRPr lang="es-ES" sz="6000" dirty="0"/>
          </a:p>
        </p:txBody>
      </p:sp>
      <p:sp>
        <p:nvSpPr>
          <p:cNvPr id="7" name="CuadroTexto 6"/>
          <p:cNvSpPr txBox="1"/>
          <p:nvPr/>
        </p:nvSpPr>
        <p:spPr>
          <a:xfrm>
            <a:off x="2583001" y="1121549"/>
            <a:ext cx="8972363" cy="1015663"/>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	</a:t>
            </a:r>
            <a:r>
              <a:rPr lang="es-ES" sz="3000" dirty="0">
                <a:solidFill>
                  <a:schemeClr val="accent3">
                    <a:lumMod val="60000"/>
                    <a:lumOff val="40000"/>
                  </a:schemeClr>
                </a:solidFill>
                <a:latin typeface="Times New Roman" panose="02020603050405020304" pitchFamily="18" charset="0"/>
                <a:cs typeface="Times New Roman" panose="02020603050405020304" pitchFamily="18" charset="0"/>
              </a:rPr>
              <a:t>Ejemplo de cómo documentarlo </a:t>
            </a:r>
          </a:p>
          <a:p>
            <a:r>
              <a:rPr lang="es-ES" sz="3000" dirty="0">
                <a:latin typeface="Times New Roman" panose="02020603050405020304" pitchFamily="18" charset="0"/>
                <a:cs typeface="Times New Roman" panose="02020603050405020304" pitchFamily="18" charset="0"/>
              </a:rPr>
              <a:t> 	</a:t>
            </a:r>
          </a:p>
        </p:txBody>
      </p:sp>
      <p:graphicFrame>
        <p:nvGraphicFramePr>
          <p:cNvPr id="3" name="Tabla 2">
            <a:extLst>
              <a:ext uri="{FF2B5EF4-FFF2-40B4-BE49-F238E27FC236}">
                <a16:creationId xmlns:a16="http://schemas.microsoft.com/office/drawing/2014/main" id="{1941B462-BB76-4128-A87B-5144410AB20C}"/>
              </a:ext>
            </a:extLst>
          </p:cNvPr>
          <p:cNvGraphicFramePr>
            <a:graphicFrameLocks noGrp="1"/>
          </p:cNvGraphicFramePr>
          <p:nvPr>
            <p:extLst>
              <p:ext uri="{D42A27DB-BD31-4B8C-83A1-F6EECF244321}">
                <p14:modId xmlns:p14="http://schemas.microsoft.com/office/powerpoint/2010/main" val="4030717212"/>
              </p:ext>
            </p:extLst>
          </p:nvPr>
        </p:nvGraphicFramePr>
        <p:xfrm>
          <a:off x="1094705" y="1764405"/>
          <a:ext cx="9968247" cy="4648193"/>
        </p:xfrm>
        <a:graphic>
          <a:graphicData uri="http://schemas.openxmlformats.org/drawingml/2006/table">
            <a:tbl>
              <a:tblPr>
                <a:tableStyleId>{5C22544A-7EE6-4342-B048-85BDC9FD1C3A}</a:tableStyleId>
              </a:tblPr>
              <a:tblGrid>
                <a:gridCol w="2727971">
                  <a:extLst>
                    <a:ext uri="{9D8B030D-6E8A-4147-A177-3AD203B41FA5}">
                      <a16:colId xmlns:a16="http://schemas.microsoft.com/office/drawing/2014/main" val="3533435129"/>
                    </a:ext>
                  </a:extLst>
                </a:gridCol>
                <a:gridCol w="7240276">
                  <a:extLst>
                    <a:ext uri="{9D8B030D-6E8A-4147-A177-3AD203B41FA5}">
                      <a16:colId xmlns:a16="http://schemas.microsoft.com/office/drawing/2014/main" val="3905604121"/>
                    </a:ext>
                  </a:extLst>
                </a:gridCol>
              </a:tblGrid>
              <a:tr h="374365">
                <a:tc>
                  <a:txBody>
                    <a:bodyPr/>
                    <a:lstStyle/>
                    <a:p>
                      <a:pPr algn="l" fontAlgn="b"/>
                      <a:r>
                        <a:rPr lang="es-ES" sz="1400" b="1" u="none" strike="noStrike" dirty="0">
                          <a:effectLst/>
                        </a:rPr>
                        <a:t>Objeto de la investigación:</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a:effectLst/>
                        </a:rPr>
                        <a:t>Generación diaria de asientos contables.</a:t>
                      </a:r>
                      <a:endParaRPr lang="es-ES" sz="1400" b="0" i="0" u="none" strike="noStrike">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2630511289"/>
                  </a:ext>
                </a:extLst>
              </a:tr>
              <a:tr h="209442">
                <a:tc>
                  <a:txBody>
                    <a:bodyPr/>
                    <a:lstStyle/>
                    <a:p>
                      <a:pPr algn="l" fontAlgn="b"/>
                      <a:r>
                        <a:rPr lang="es-ES" sz="1400" u="none" strike="noStrike" dirty="0">
                          <a:effectLst/>
                        </a:rPr>
                        <a:t> </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a:effectLst/>
                        </a:rPr>
                        <a:t> </a:t>
                      </a:r>
                      <a:endParaRPr lang="es-ES" sz="1400" b="0" i="0" u="none" strike="noStrike">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2351640638"/>
                  </a:ext>
                </a:extLst>
              </a:tr>
              <a:tr h="304318">
                <a:tc>
                  <a:txBody>
                    <a:bodyPr/>
                    <a:lstStyle/>
                    <a:p>
                      <a:pPr algn="l" fontAlgn="b"/>
                      <a:r>
                        <a:rPr lang="es-ES" sz="1400" b="1" u="none" strike="noStrike" dirty="0">
                          <a:effectLst/>
                        </a:rPr>
                        <a:t>Departamentos involucrados:</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dirty="0">
                          <a:effectLst/>
                        </a:rPr>
                        <a:t>Caja, Tesorería, Auditoría.</a:t>
                      </a:r>
                      <a:endParaRPr lang="es-ES" sz="1400" b="0" i="0" u="none" strike="noStrike" dirty="0">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240487363"/>
                  </a:ext>
                </a:extLst>
              </a:tr>
              <a:tr h="209442">
                <a:tc>
                  <a:txBody>
                    <a:bodyPr/>
                    <a:lstStyle/>
                    <a:p>
                      <a:pPr algn="l" fontAlgn="b"/>
                      <a:r>
                        <a:rPr lang="es-ES" sz="1400" b="1" u="none" strike="noStrike" dirty="0">
                          <a:effectLst/>
                        </a:rPr>
                        <a:t>Fecha de la investigación:</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dirty="0">
                          <a:effectLst/>
                        </a:rPr>
                        <a:t>15/03/2024</a:t>
                      </a:r>
                      <a:endParaRPr lang="es-ES" sz="1400" b="0" i="0" u="none" strike="noStrike" dirty="0">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1468440178"/>
                  </a:ext>
                </a:extLst>
              </a:tr>
              <a:tr h="266558">
                <a:tc>
                  <a:txBody>
                    <a:bodyPr/>
                    <a:lstStyle/>
                    <a:p>
                      <a:pPr algn="l" fontAlgn="b"/>
                      <a:r>
                        <a:rPr lang="es-ES" sz="1400" b="1" u="none" strike="noStrike" dirty="0">
                          <a:effectLst/>
                        </a:rPr>
                        <a:t>Cantidad de horas invertidas:</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a:effectLst/>
                        </a:rPr>
                        <a:t>3:30</a:t>
                      </a:r>
                      <a:endParaRPr lang="es-ES" sz="1400" b="0" i="0" u="none" strike="noStrike">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4015259214"/>
                  </a:ext>
                </a:extLst>
              </a:tr>
              <a:tr h="209442">
                <a:tc>
                  <a:txBody>
                    <a:bodyPr/>
                    <a:lstStyle/>
                    <a:p>
                      <a:pPr algn="l" fontAlgn="b"/>
                      <a:r>
                        <a:rPr lang="es-ES" sz="1400" b="1" u="none" strike="noStrike" dirty="0">
                          <a:effectLst/>
                        </a:rPr>
                        <a:t> </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a:effectLst/>
                        </a:rPr>
                        <a:t> </a:t>
                      </a:r>
                      <a:endParaRPr lang="es-ES" sz="1400" b="0" i="0" u="none" strike="noStrike">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2635323655"/>
                  </a:ext>
                </a:extLst>
              </a:tr>
              <a:tr h="1165280">
                <a:tc>
                  <a:txBody>
                    <a:bodyPr/>
                    <a:lstStyle/>
                    <a:p>
                      <a:pPr algn="l" fontAlgn="t"/>
                      <a:r>
                        <a:rPr lang="es-ES" sz="1400" b="1" u="none" strike="noStrike" dirty="0">
                          <a:effectLst/>
                        </a:rPr>
                        <a:t>Detalle de la investigación:</a:t>
                      </a:r>
                      <a:endParaRPr lang="es-ES" sz="1400" b="1" i="0" u="none" strike="noStrike" dirty="0">
                        <a:solidFill>
                          <a:srgbClr val="000000"/>
                        </a:solidFill>
                        <a:effectLst/>
                        <a:latin typeface="Calibri" panose="020F0502020204030204" pitchFamily="34" charset="0"/>
                      </a:endParaRPr>
                    </a:p>
                  </a:txBody>
                  <a:tcPr marL="9479" marR="9479" marT="9479" marB="0"/>
                </a:tc>
                <a:tc>
                  <a:txBody>
                    <a:bodyPr/>
                    <a:lstStyle/>
                    <a:p>
                      <a:pPr algn="l" fontAlgn="auto"/>
                      <a:r>
                        <a:rPr lang="es-ES" sz="1400" u="none" strike="noStrike" dirty="0">
                          <a:effectLst/>
                        </a:rPr>
                        <a:t>Se procedió a verificar cómo diariamente se crean los asientos en función a las ventas realizadas desde caja. Se verifican los cierres de turnos de cada uno de los cajeros, se toman los totales, se observan las recaudaciones por los diferentes medios de pago y una vez que coincidan, se elaboran asientos contables, uno por cada turno, separando los montos por forma de pago. Si se detectan diferencias entre los informes de los cajeros y lo declarado en cada turno, interviene la auditoría para corregir el error y volver a emitir los cierres.</a:t>
                      </a:r>
                      <a:endParaRPr lang="es-ES" sz="1400" b="0" i="0" u="none" strike="noStrike" dirty="0">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823973816"/>
                  </a:ext>
                </a:extLst>
              </a:tr>
              <a:tr h="209442">
                <a:tc>
                  <a:txBody>
                    <a:bodyPr/>
                    <a:lstStyle/>
                    <a:p>
                      <a:pPr algn="l" fontAlgn="b"/>
                      <a:r>
                        <a:rPr lang="es-ES" sz="1400" b="1" u="none" strike="noStrike" dirty="0">
                          <a:effectLst/>
                        </a:rPr>
                        <a:t> </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a:effectLst/>
                        </a:rPr>
                        <a:t> </a:t>
                      </a:r>
                      <a:endParaRPr lang="es-ES" sz="1400" b="0" i="0" u="none" strike="noStrike">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2839575681"/>
                  </a:ext>
                </a:extLst>
              </a:tr>
              <a:tr h="756518">
                <a:tc>
                  <a:txBody>
                    <a:bodyPr/>
                    <a:lstStyle/>
                    <a:p>
                      <a:pPr algn="l" fontAlgn="t"/>
                      <a:r>
                        <a:rPr lang="es-ES" sz="1400" b="1" u="none" strike="noStrike" dirty="0">
                          <a:effectLst/>
                        </a:rPr>
                        <a:t>Conclusión:</a:t>
                      </a:r>
                      <a:endParaRPr lang="es-ES" sz="1400" b="1" i="0" u="none" strike="noStrike" dirty="0">
                        <a:solidFill>
                          <a:srgbClr val="000000"/>
                        </a:solidFill>
                        <a:effectLst/>
                        <a:latin typeface="Calibri" panose="020F0502020204030204" pitchFamily="34" charset="0"/>
                      </a:endParaRPr>
                    </a:p>
                  </a:txBody>
                  <a:tcPr marL="9479" marR="9479" marT="9479" marB="0"/>
                </a:tc>
                <a:tc>
                  <a:txBody>
                    <a:bodyPr/>
                    <a:lstStyle/>
                    <a:p>
                      <a:pPr algn="l" fontAlgn="auto"/>
                      <a:r>
                        <a:rPr lang="es-ES" sz="1400" u="none" strike="noStrike" dirty="0">
                          <a:effectLst/>
                        </a:rPr>
                        <a:t>Según lo investigado se sugiere la creación de un único asiento por día, separando los ingresos por tipo de pago. Esta generación automática se podría ejecutar en el cierre de la caja, sin la intervención del usuario. De esta manera se evitarían los errores y la intervención de auditoría.</a:t>
                      </a:r>
                      <a:endParaRPr lang="es-ES" sz="1400" b="0" i="0" u="none" strike="noStrike" dirty="0">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114501928"/>
                  </a:ext>
                </a:extLst>
              </a:tr>
              <a:tr h="209442">
                <a:tc>
                  <a:txBody>
                    <a:bodyPr/>
                    <a:lstStyle/>
                    <a:p>
                      <a:pPr algn="l" fontAlgn="b"/>
                      <a:r>
                        <a:rPr lang="es-ES" sz="1400" b="1" u="none" strike="noStrike" dirty="0">
                          <a:effectLst/>
                        </a:rPr>
                        <a:t> </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a:effectLst/>
                        </a:rPr>
                        <a:t> </a:t>
                      </a:r>
                      <a:endParaRPr lang="es-ES" sz="1400" b="0" i="0" u="none" strike="noStrike">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2717330665"/>
                  </a:ext>
                </a:extLst>
              </a:tr>
              <a:tr h="209442">
                <a:tc>
                  <a:txBody>
                    <a:bodyPr/>
                    <a:lstStyle/>
                    <a:p>
                      <a:pPr algn="l" fontAlgn="b"/>
                      <a:r>
                        <a:rPr lang="es-ES" sz="1400" b="1" u="none" strike="noStrike" dirty="0">
                          <a:effectLst/>
                        </a:rPr>
                        <a:t>Analistas responsables:</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dirty="0">
                          <a:effectLst/>
                        </a:rPr>
                        <a:t>Juan Pérez y Emilia González.</a:t>
                      </a:r>
                      <a:endParaRPr lang="es-ES" sz="1400" b="0" i="0" u="none" strike="noStrike" dirty="0">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997128488"/>
                  </a:ext>
                </a:extLst>
              </a:tr>
            </a:tbl>
          </a:graphicData>
        </a:graphic>
      </p:graphicFrame>
    </p:spTree>
    <p:extLst>
      <p:ext uri="{BB962C8B-B14F-4D97-AF65-F5344CB8AC3E}">
        <p14:creationId xmlns:p14="http://schemas.microsoft.com/office/powerpoint/2010/main" val="331285388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Departamentalización por </a:t>
            </a:r>
            <a:br>
              <a:rPr lang="es-ES" dirty="0"/>
            </a:br>
            <a:r>
              <a:rPr lang="es-ES" dirty="0"/>
              <a:t>FUNCION O FUNCIONAL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334" y="2020502"/>
            <a:ext cx="8910667" cy="3478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ángulo 3"/>
          <p:cNvSpPr/>
          <p:nvPr/>
        </p:nvSpPr>
        <p:spPr>
          <a:xfrm>
            <a:off x="2106539" y="5498756"/>
            <a:ext cx="5532284" cy="369332"/>
          </a:xfrm>
          <a:prstGeom prst="rect">
            <a:avLst/>
          </a:prstGeom>
        </p:spPr>
        <p:txBody>
          <a:bodyPr wrap="none">
            <a:spAutoFit/>
          </a:bodyPr>
          <a:lstStyle/>
          <a:p>
            <a:pPr algn="ctr">
              <a:spcAft>
                <a:spcPts val="0"/>
              </a:spcAft>
            </a:pPr>
            <a:r>
              <a:rPr lang="es-MX" i="1" dirty="0">
                <a:latin typeface="Times New Roman" panose="02020603050405020304" pitchFamily="18" charset="0"/>
                <a:ea typeface="Times New Roman" panose="02020603050405020304" pitchFamily="18" charset="0"/>
              </a:rPr>
              <a:t>Ejemplo de departamentalización por función o funcional</a:t>
            </a:r>
            <a:endParaRPr lang="es-ES"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6456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Departamentalización por </a:t>
            </a:r>
            <a:br>
              <a:rPr lang="es-ES" dirty="0"/>
            </a:br>
            <a:r>
              <a:rPr lang="es-ES" dirty="0"/>
              <a:t>PRODUCTOS O SERVICIOS</a:t>
            </a:r>
          </a:p>
        </p:txBody>
      </p:sp>
      <p:sp>
        <p:nvSpPr>
          <p:cNvPr id="4" name="Rectángulo 3"/>
          <p:cNvSpPr/>
          <p:nvPr/>
        </p:nvSpPr>
        <p:spPr>
          <a:xfrm>
            <a:off x="1265765" y="5498756"/>
            <a:ext cx="7213833" cy="338554"/>
          </a:xfrm>
          <a:prstGeom prst="rect">
            <a:avLst/>
          </a:prstGeom>
        </p:spPr>
        <p:txBody>
          <a:bodyPr wrap="none">
            <a:spAutoFit/>
          </a:bodyPr>
          <a:lstStyle/>
          <a:p>
            <a:pPr algn="ctr">
              <a:spcAft>
                <a:spcPts val="0"/>
              </a:spcAft>
            </a:pPr>
            <a:r>
              <a:rPr lang="es-MX" sz="1600" i="1" dirty="0"/>
              <a:t> Ejemplo de departamentalización por productos de una empresa comercial</a:t>
            </a:r>
            <a:endParaRPr lang="es-ES" sz="1600" dirty="0">
              <a:effectLst/>
              <a:latin typeface="Times New Roman" panose="02020603050405020304" pitchFamily="18" charset="0"/>
              <a:ea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4091" y="1930400"/>
            <a:ext cx="6823217" cy="361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848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Departamentalización por </a:t>
            </a:r>
            <a:br>
              <a:rPr lang="es-ES" dirty="0"/>
            </a:br>
            <a:r>
              <a:rPr lang="es-ES" dirty="0"/>
              <a:t>PROCESOS o EQUIPOS</a:t>
            </a:r>
          </a:p>
        </p:txBody>
      </p:sp>
      <p:sp>
        <p:nvSpPr>
          <p:cNvPr id="4" name="Rectángulo 3"/>
          <p:cNvSpPr/>
          <p:nvPr/>
        </p:nvSpPr>
        <p:spPr>
          <a:xfrm>
            <a:off x="1265765" y="5498756"/>
            <a:ext cx="7408678" cy="338554"/>
          </a:xfrm>
          <a:prstGeom prst="rect">
            <a:avLst/>
          </a:prstGeom>
        </p:spPr>
        <p:txBody>
          <a:bodyPr wrap="square">
            <a:spAutoFit/>
          </a:bodyPr>
          <a:lstStyle/>
          <a:p>
            <a:pPr algn="ctr"/>
            <a:r>
              <a:rPr lang="es-MX" sz="1600" i="1"/>
              <a:t>Ejemplo de departamentalización por procesos o equipos</a:t>
            </a:r>
            <a:endParaRPr lang="es-ES" sz="160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4444" y="1930400"/>
            <a:ext cx="7086428" cy="3631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4666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Departamentalización por </a:t>
            </a:r>
            <a:br>
              <a:rPr lang="es-ES" dirty="0"/>
            </a:br>
            <a:r>
              <a:rPr lang="es-ES" dirty="0"/>
              <a:t>CLIENTE o CLIENTELA</a:t>
            </a:r>
          </a:p>
        </p:txBody>
      </p:sp>
      <p:sp>
        <p:nvSpPr>
          <p:cNvPr id="4" name="Rectángulo 3"/>
          <p:cNvSpPr/>
          <p:nvPr/>
        </p:nvSpPr>
        <p:spPr>
          <a:xfrm>
            <a:off x="1265765" y="5498756"/>
            <a:ext cx="7408678" cy="338554"/>
          </a:xfrm>
          <a:prstGeom prst="rect">
            <a:avLst/>
          </a:prstGeom>
        </p:spPr>
        <p:txBody>
          <a:bodyPr wrap="square">
            <a:spAutoFit/>
          </a:bodyPr>
          <a:lstStyle/>
          <a:p>
            <a:pPr algn="ctr"/>
            <a:r>
              <a:rPr lang="es-MX" sz="1600" i="1" dirty="0"/>
              <a:t>Ejemplo de departamentalización por clientes</a:t>
            </a:r>
            <a:endParaRPr lang="es-ES"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2682" y="1930400"/>
            <a:ext cx="7735330" cy="3571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5752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ctr"/>
            <a:r>
              <a:rPr lang="es-ES" dirty="0"/>
              <a:t>Departamentalización por </a:t>
            </a:r>
            <a:br>
              <a:rPr lang="es-ES" dirty="0"/>
            </a:br>
            <a:r>
              <a:rPr lang="es-ES" dirty="0"/>
              <a:t>REGIÓN o ZONA GEOGRÁFICA</a:t>
            </a:r>
          </a:p>
        </p:txBody>
      </p:sp>
      <p:sp>
        <p:nvSpPr>
          <p:cNvPr id="4" name="Rectángulo 3"/>
          <p:cNvSpPr/>
          <p:nvPr/>
        </p:nvSpPr>
        <p:spPr>
          <a:xfrm>
            <a:off x="1265765" y="5498756"/>
            <a:ext cx="7408678" cy="338554"/>
          </a:xfrm>
          <a:prstGeom prst="rect">
            <a:avLst/>
          </a:prstGeom>
        </p:spPr>
        <p:txBody>
          <a:bodyPr wrap="square">
            <a:spAutoFit/>
          </a:bodyPr>
          <a:lstStyle/>
          <a:p>
            <a:pPr algn="ctr"/>
            <a:r>
              <a:rPr lang="es-MX" sz="1600" i="1" dirty="0"/>
              <a:t>Ejemplo de departamentalización por región o zona geográfica</a:t>
            </a:r>
            <a:endParaRPr lang="es-ES"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828" y="1930400"/>
            <a:ext cx="7728573" cy="3568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1693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6223" y="617838"/>
            <a:ext cx="8596668" cy="855362"/>
          </a:xfrm>
        </p:spPr>
        <p:txBody>
          <a:bodyPr>
            <a:normAutofit fontScale="90000"/>
          </a:bodyPr>
          <a:lstStyle/>
          <a:p>
            <a:pPr algn="ctr"/>
            <a:r>
              <a:rPr lang="es-ES" sz="4400" dirty="0"/>
              <a:t>ORGANIGRAMA</a:t>
            </a:r>
            <a:br>
              <a:rPr lang="es-ES" dirty="0"/>
            </a:br>
            <a:endParaRPr lang="es-ES" dirty="0"/>
          </a:p>
        </p:txBody>
      </p:sp>
      <p:sp>
        <p:nvSpPr>
          <p:cNvPr id="3" name="CuadroTexto 2"/>
          <p:cNvSpPr txBox="1"/>
          <p:nvPr/>
        </p:nvSpPr>
        <p:spPr>
          <a:xfrm>
            <a:off x="1729946" y="2113005"/>
            <a:ext cx="8143103" cy="3693319"/>
          </a:xfrm>
          <a:prstGeom prst="rect">
            <a:avLst/>
          </a:prstGeom>
          <a:noFill/>
        </p:spPr>
        <p:txBody>
          <a:bodyPr wrap="square" rtlCol="0">
            <a:spAutoFit/>
          </a:bodyPr>
          <a:lstStyle/>
          <a:p>
            <a:r>
              <a:rPr lang="es-ES" sz="2400" dirty="0"/>
              <a:t>¿Qué es un Organigrama?</a:t>
            </a:r>
          </a:p>
          <a:p>
            <a:endParaRPr lang="es-ES" sz="2400" dirty="0"/>
          </a:p>
          <a:p>
            <a:r>
              <a:rPr lang="es-ES" sz="2400" dirty="0"/>
              <a:t>¿Para qué sirve?</a:t>
            </a:r>
          </a:p>
          <a:p>
            <a:endParaRPr lang="es-ES" sz="2400" dirty="0"/>
          </a:p>
          <a:p>
            <a:r>
              <a:rPr lang="es-ES" sz="2400" dirty="0"/>
              <a:t>Existen 3 tipos de organigramas</a:t>
            </a:r>
          </a:p>
          <a:p>
            <a:pPr marL="342900" indent="-342900">
              <a:buFontTx/>
              <a:buChar char="-"/>
            </a:pPr>
            <a:r>
              <a:rPr lang="es-ES" sz="2400" dirty="0"/>
              <a:t>Estructural</a:t>
            </a:r>
          </a:p>
          <a:p>
            <a:pPr marL="342900" indent="-342900">
              <a:buFontTx/>
              <a:buChar char="-"/>
            </a:pPr>
            <a:r>
              <a:rPr lang="es-ES" sz="2400" dirty="0"/>
              <a:t>Distribución de puestos</a:t>
            </a:r>
          </a:p>
          <a:p>
            <a:pPr marL="342900" indent="-342900">
              <a:buFontTx/>
              <a:buChar char="-"/>
            </a:pPr>
            <a:r>
              <a:rPr lang="es-ES" sz="2400" dirty="0"/>
              <a:t>Funcional (o por funciones)</a:t>
            </a:r>
          </a:p>
          <a:p>
            <a:pPr marL="342900" indent="-342900">
              <a:buFontTx/>
              <a:buChar char="-"/>
            </a:pPr>
            <a:endParaRPr lang="es-ES" sz="2400" dirty="0"/>
          </a:p>
          <a:p>
            <a:endParaRPr lang="es-ES" dirty="0"/>
          </a:p>
        </p:txBody>
      </p:sp>
    </p:spTree>
    <p:extLst>
      <p:ext uri="{BB962C8B-B14F-4D97-AF65-F5344CB8AC3E}">
        <p14:creationId xmlns:p14="http://schemas.microsoft.com/office/powerpoint/2010/main" val="180394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86223" y="152400"/>
            <a:ext cx="8596668" cy="1320800"/>
          </a:xfrm>
        </p:spPr>
        <p:txBody>
          <a:bodyPr/>
          <a:lstStyle/>
          <a:p>
            <a:pPr algn="ctr"/>
            <a:r>
              <a:rPr lang="es-ES" dirty="0"/>
              <a:t>Tipo de Organigrama</a:t>
            </a:r>
            <a:br>
              <a:rPr lang="es-ES" dirty="0"/>
            </a:br>
            <a:r>
              <a:rPr lang="es-ES" dirty="0"/>
              <a:t>ESTRUCTURAL</a:t>
            </a:r>
          </a:p>
        </p:txBody>
      </p:sp>
      <p:pic>
        <p:nvPicPr>
          <p:cNvPr id="6146" name="Picture 2" descr="Organigrama estructural re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986" y="1215721"/>
            <a:ext cx="8931143" cy="467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4174705"/>
      </p:ext>
    </p:extLst>
  </p:cSld>
  <p:clrMapOvr>
    <a:masterClrMapping/>
  </p:clrMapOvr>
</p:sld>
</file>

<file path=ppt/theme/theme1.xml><?xml version="1.0" encoding="utf-8"?>
<a:theme xmlns:a="http://schemas.openxmlformats.org/drawingml/2006/main" name="Facet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AED10264D4904AB9F87FECD00C302C" ma:contentTypeVersion="18" ma:contentTypeDescription="Create a new document." ma:contentTypeScope="" ma:versionID="aa55731a4c6db7fa6031b05b08dc92c0">
  <xsd:schema xmlns:xsd="http://www.w3.org/2001/XMLSchema" xmlns:xs="http://www.w3.org/2001/XMLSchema" xmlns:p="http://schemas.microsoft.com/office/2006/metadata/properties" xmlns:ns3="2bdd0de1-a67e-4578-97a4-c077884d09f0" xmlns:ns4="f07530fc-25ce-44d3-ba9b-8e5ce643db6a" targetNamespace="http://schemas.microsoft.com/office/2006/metadata/properties" ma:root="true" ma:fieldsID="cc0437563a8880f1cddf84edaf9775a5" ns3:_="" ns4:_="">
    <xsd:import namespace="2bdd0de1-a67e-4578-97a4-c077884d09f0"/>
    <xsd:import namespace="f07530fc-25ce-44d3-ba9b-8e5ce643db6a"/>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4:SharedWithUsers" minOccurs="0"/>
                <xsd:element ref="ns4:SharedWithDetails" minOccurs="0"/>
                <xsd:element ref="ns4:SharingHintHash"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bdd0de1-a67e-4578-97a4-c077884d09f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0" nillable="true" ma:displayName="MediaServiceAutoTags" ma:description=""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7530fc-25ce-44d3-ba9b-8e5ce643db6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bdd0de1-a67e-4578-97a4-c077884d09f0" xsi:nil="true"/>
  </documentManagement>
</p:properties>
</file>

<file path=customXml/itemProps1.xml><?xml version="1.0" encoding="utf-8"?>
<ds:datastoreItem xmlns:ds="http://schemas.openxmlformats.org/officeDocument/2006/customXml" ds:itemID="{9C2E54C8-80B3-4E66-B5C3-C2EF61C0D9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bdd0de1-a67e-4578-97a4-c077884d09f0"/>
    <ds:schemaRef ds:uri="f07530fc-25ce-44d3-ba9b-8e5ce643db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119F7E-B719-4F61-B790-01CF9AD15F9B}">
  <ds:schemaRefs>
    <ds:schemaRef ds:uri="http://schemas.microsoft.com/sharepoint/v3/contenttype/forms"/>
  </ds:schemaRefs>
</ds:datastoreItem>
</file>

<file path=customXml/itemProps3.xml><?xml version="1.0" encoding="utf-8"?>
<ds:datastoreItem xmlns:ds="http://schemas.openxmlformats.org/officeDocument/2006/customXml" ds:itemID="{9FBBECE5-F490-4AF4-9E49-7E93CDC79A91}">
  <ds:schemaRefs>
    <ds:schemaRef ds:uri="2bdd0de1-a67e-4578-97a4-c077884d09f0"/>
    <ds:schemaRef ds:uri="http://purl.org/dc/elements/1.1/"/>
    <ds:schemaRef ds:uri="http://purl.org/dc/terms/"/>
    <ds:schemaRef ds:uri="http://schemas.microsoft.com/office/2006/documentManagement/types"/>
    <ds:schemaRef ds:uri="f07530fc-25ce-44d3-ba9b-8e5ce643db6a"/>
    <ds:schemaRef ds:uri="http://www.w3.org/XML/1998/namespace"/>
    <ds:schemaRef ds:uri="http://schemas.openxmlformats.org/package/2006/metadata/core-properties"/>
    <ds:schemaRef ds:uri="http://purl.org/dc/dcmitype/"/>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Facet</Template>
  <TotalTime>2076</TotalTime>
  <Words>687</Words>
  <Application>Microsoft Office PowerPoint</Application>
  <PresentationFormat>Panorámica</PresentationFormat>
  <Paragraphs>88</Paragraphs>
  <Slides>20</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20</vt:i4>
      </vt:variant>
    </vt:vector>
  </HeadingPairs>
  <TitlesOfParts>
    <vt:vector size="27" baseType="lpstr">
      <vt:lpstr>Arial</vt:lpstr>
      <vt:lpstr>Calibri</vt:lpstr>
      <vt:lpstr>Cooper Black</vt:lpstr>
      <vt:lpstr>Times New Roman</vt:lpstr>
      <vt:lpstr>Trebuchet MS</vt:lpstr>
      <vt:lpstr>Wingdings 3</vt:lpstr>
      <vt:lpstr>Faceta</vt:lpstr>
      <vt:lpstr>Análisis y Diseño de Sistemas Informáticos I</vt:lpstr>
      <vt:lpstr>DEPARTAMENTALIZACIÓN</vt:lpstr>
      <vt:lpstr>Departamentalización por  FUNCION O FUNCIONAL</vt:lpstr>
      <vt:lpstr>Departamentalización por  PRODUCTOS O SERVICIOS</vt:lpstr>
      <vt:lpstr>Departamentalización por  PROCESOS o EQUIPOS</vt:lpstr>
      <vt:lpstr>Departamentalización por  CLIENTE o CLIENTELA</vt:lpstr>
      <vt:lpstr>Departamentalización por  REGIÓN o ZONA GEOGRÁFICA</vt:lpstr>
      <vt:lpstr>ORGANIGRAMA </vt:lpstr>
      <vt:lpstr>Tipo de Organigrama ESTRUCTURAL</vt:lpstr>
      <vt:lpstr>Tipo de Organigrama DISTRIBUCIÓN DE PUESTOS</vt:lpstr>
      <vt:lpstr>Tipo de Organigrama FUNCIONAL</vt:lpstr>
      <vt:lpstr>Ejemplos de Organigramas</vt:lpstr>
      <vt:lpstr>MAL ejemplo de Organigrama</vt:lpstr>
      <vt:lpstr>ASESORIAS  Computación</vt:lpstr>
      <vt:lpstr>EXTERNOS</vt:lpstr>
      <vt:lpstr>¿Cómo hacerlo?</vt:lpstr>
      <vt:lpstr>  INVESTIGACIÓN </vt:lpstr>
      <vt:lpstr>  INVESTIGACIÓN </vt:lpstr>
      <vt:lpstr>INVESTIGACIÓN</vt:lpstr>
      <vt:lpstr>  INVESTIGACIÓN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y Diseño de Sistemas Informáticos I</dc:title>
  <dc:creator>Javier Sosa</dc:creator>
  <cp:lastModifiedBy>Javier Sosa</cp:lastModifiedBy>
  <cp:revision>21</cp:revision>
  <dcterms:created xsi:type="dcterms:W3CDTF">2020-08-26T14:45:59Z</dcterms:created>
  <dcterms:modified xsi:type="dcterms:W3CDTF">2024-03-20T21:24:49Z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0x010100CFAED10264D4904AB9F87FECD00C302C</vt:lpwstr>
  </property>
</Properties>
</file>