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sldIdLst>
    <p:sldId id="256" r:id="rId5"/>
    <p:sldId id="257" r:id="rId6"/>
    <p:sldId id="259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71240" cy="2307742"/>
          </a:xfrm>
        </p:spPr>
        <p:txBody>
          <a:bodyPr/>
          <a:lstStyle/>
          <a:p>
            <a:r>
              <a:rPr lang="es-ES" cap="none" dirty="0"/>
              <a:t>Análisis y diseño de sistemas informáticos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4830343"/>
            <a:ext cx="9070848" cy="457201"/>
          </a:xfrm>
        </p:spPr>
        <p:txBody>
          <a:bodyPr/>
          <a:lstStyle/>
          <a:p>
            <a:pPr algn="r"/>
            <a:r>
              <a:rPr lang="es-ES" b="1" dirty="0">
                <a:solidFill>
                  <a:srgbClr val="FFC000"/>
                </a:solidFill>
              </a:rPr>
              <a:t>CUARTA CLASE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536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190" y="642594"/>
            <a:ext cx="10322010" cy="1371600"/>
          </a:xfrm>
        </p:spPr>
        <p:txBody>
          <a:bodyPr>
            <a:normAutofit fontScale="90000"/>
          </a:bodyPr>
          <a:lstStyle/>
          <a:p>
            <a:r>
              <a:rPr lang="es-ES" sz="5300" dirty="0">
                <a:solidFill>
                  <a:srgbClr val="FFC000"/>
                </a:solidFill>
              </a:rPr>
              <a:t>Fase 6</a:t>
            </a:r>
            <a:r>
              <a:rPr lang="es-ES" dirty="0"/>
              <a:t>: Implantación de la propuesta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28303" y="2409568"/>
            <a:ext cx="6820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es la implantación de la propuesta?</a:t>
            </a:r>
          </a:p>
          <a:p>
            <a:endParaRPr lang="es-ES" dirty="0"/>
          </a:p>
          <a:p>
            <a:r>
              <a:rPr lang="es-ES" dirty="0"/>
              <a:t>¿Dónde se implementa?</a:t>
            </a:r>
          </a:p>
          <a:p>
            <a:endParaRPr lang="es-ES" dirty="0"/>
          </a:p>
          <a:p>
            <a:r>
              <a:rPr lang="es-ES" dirty="0"/>
              <a:t>¿Qué se hace con el sistema anterior?</a:t>
            </a:r>
          </a:p>
          <a:p>
            <a:endParaRPr lang="es-ES" dirty="0"/>
          </a:p>
          <a:p>
            <a:r>
              <a:rPr lang="es-ES" dirty="0"/>
              <a:t>¿Qué viene después de la implementación?</a:t>
            </a:r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8" y="2409568"/>
            <a:ext cx="3314700" cy="21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5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190" y="642594"/>
            <a:ext cx="10322010" cy="1371600"/>
          </a:xfrm>
        </p:spPr>
        <p:txBody>
          <a:bodyPr>
            <a:normAutofit fontScale="90000"/>
          </a:bodyPr>
          <a:lstStyle/>
          <a:p>
            <a:r>
              <a:rPr lang="es-ES" sz="5300" dirty="0">
                <a:solidFill>
                  <a:srgbClr val="FFC000"/>
                </a:solidFill>
              </a:rPr>
              <a:t>Fase 7</a:t>
            </a:r>
            <a:r>
              <a:rPr lang="es-ES" dirty="0"/>
              <a:t>: Presentación del Informe Final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28303" y="2409568"/>
            <a:ext cx="6820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es el Informe Final?</a:t>
            </a:r>
          </a:p>
          <a:p>
            <a:endParaRPr lang="es-ES" dirty="0"/>
          </a:p>
          <a:p>
            <a:r>
              <a:rPr lang="es-ES" dirty="0"/>
              <a:t>¿A quién se lo presenta?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1" y="2148788"/>
            <a:ext cx="2686050" cy="185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3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190" y="642594"/>
            <a:ext cx="10322010" cy="1371600"/>
          </a:xfrm>
        </p:spPr>
        <p:txBody>
          <a:bodyPr>
            <a:normAutofit/>
          </a:bodyPr>
          <a:lstStyle/>
          <a:p>
            <a:r>
              <a:rPr lang="es-ES" sz="5300" dirty="0">
                <a:solidFill>
                  <a:srgbClr val="FFC000"/>
                </a:solidFill>
              </a:rPr>
              <a:t>Fase 8</a:t>
            </a:r>
            <a:r>
              <a:rPr lang="es-ES" dirty="0"/>
              <a:t>: Control Ulterior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28303" y="2409568"/>
            <a:ext cx="6820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significa el Control Ulterior?</a:t>
            </a:r>
          </a:p>
          <a:p>
            <a:endParaRPr lang="es-ES" dirty="0"/>
          </a:p>
          <a:p>
            <a:r>
              <a:rPr lang="es-ES" dirty="0"/>
              <a:t>¿A quiénes involucra?</a:t>
            </a:r>
          </a:p>
          <a:p>
            <a:endParaRPr lang="es-ES" dirty="0"/>
          </a:p>
          <a:p>
            <a:r>
              <a:rPr lang="es-ES" dirty="0"/>
              <a:t>¿Quiénes reciben ese informe?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90" y="1905515"/>
            <a:ext cx="3052118" cy="27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190" y="642594"/>
            <a:ext cx="10322010" cy="1371600"/>
          </a:xfrm>
        </p:spPr>
        <p:txBody>
          <a:bodyPr>
            <a:normAutofit/>
          </a:bodyPr>
          <a:lstStyle/>
          <a:p>
            <a:pPr algn="ctr"/>
            <a:r>
              <a:rPr lang="es-ES" sz="5300" b="1" dirty="0">
                <a:solidFill>
                  <a:srgbClr val="FFC000"/>
                </a:solidFill>
              </a:rPr>
              <a:t>CUESTIONARIO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028303" y="2409568"/>
            <a:ext cx="68209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es un cuestionario?</a:t>
            </a:r>
          </a:p>
          <a:p>
            <a:endParaRPr lang="es-ES" dirty="0"/>
          </a:p>
          <a:p>
            <a:r>
              <a:rPr lang="es-ES" dirty="0"/>
              <a:t>¿A quiénes va dirigido el cuestionario?</a:t>
            </a:r>
          </a:p>
          <a:p>
            <a:endParaRPr lang="es-ES" dirty="0"/>
          </a:p>
          <a:p>
            <a:r>
              <a:rPr lang="es-ES" dirty="0"/>
              <a:t>¿Cómo aplicar un cuestionario?. ¿Qué consideraciones deben tenerse en cuenta?</a:t>
            </a:r>
          </a:p>
          <a:p>
            <a:endParaRPr lang="es-ES" dirty="0"/>
          </a:p>
          <a:p>
            <a:r>
              <a:rPr lang="es-ES" dirty="0"/>
              <a:t>¿Qué tipos de preguntas se utilizan?</a:t>
            </a:r>
          </a:p>
          <a:p>
            <a:endParaRPr lang="es-ES" dirty="0"/>
          </a:p>
          <a:p>
            <a:r>
              <a:rPr lang="es-ES" dirty="0"/>
              <a:t>¿Qué resultados se obtienen con el cuestionario?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90" y="1778986"/>
            <a:ext cx="2619375" cy="28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5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Entrevista Vs Cuestionario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Personal</a:t>
            </a:r>
          </a:p>
          <a:p>
            <a:r>
              <a:rPr lang="es-ES" dirty="0"/>
              <a:t>Requiere la presencia del analista</a:t>
            </a:r>
          </a:p>
          <a:p>
            <a:r>
              <a:rPr lang="es-ES" dirty="0"/>
              <a:t>Se utiliza más tiempo para una mayor cantidad de usuarios</a:t>
            </a:r>
          </a:p>
          <a:p>
            <a:r>
              <a:rPr lang="es-ES" dirty="0"/>
              <a:t>Es más costosa</a:t>
            </a:r>
          </a:p>
          <a:p>
            <a:r>
              <a:rPr lang="es-ES" dirty="0"/>
              <a:t>Se puede obtener respuestas más certeras</a:t>
            </a:r>
          </a:p>
          <a:p>
            <a:r>
              <a:rPr lang="es-ES" dirty="0"/>
              <a:t>Estará obligado a dar una respuesta</a:t>
            </a:r>
          </a:p>
          <a:p>
            <a:r>
              <a:rPr lang="es-ES" dirty="0"/>
              <a:t>Se pueden ir creando nuevas preguntas dependiendo de la respuesta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Grupal</a:t>
            </a:r>
          </a:p>
          <a:p>
            <a:r>
              <a:rPr lang="es-ES" dirty="0"/>
              <a:t>El analista puede estar ausente</a:t>
            </a:r>
          </a:p>
          <a:p>
            <a:r>
              <a:rPr lang="es-ES" dirty="0"/>
              <a:t>Se aplica a una gran cantidad de usuarios al mismo tiempo</a:t>
            </a:r>
          </a:p>
          <a:p>
            <a:r>
              <a:rPr lang="es-ES" dirty="0"/>
              <a:t>Es más económica</a:t>
            </a:r>
          </a:p>
          <a:p>
            <a:r>
              <a:rPr lang="es-ES" dirty="0"/>
              <a:t>Las respuestas pueden ser ambiguas y requerirán una repregunta</a:t>
            </a:r>
          </a:p>
          <a:p>
            <a:r>
              <a:rPr lang="es-ES" dirty="0"/>
              <a:t>No está obligado a responder</a:t>
            </a:r>
          </a:p>
          <a:p>
            <a:r>
              <a:rPr lang="es-ES" dirty="0"/>
              <a:t>Se pueden hacer nuevas preguntas en un siguiente cuestionario, de acuerdo a las </a:t>
            </a:r>
            <a:r>
              <a:rPr lang="es-ES"/>
              <a:t>respuestas anteriores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285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Entrevista Vs Cuestionario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puede “observar” el sentimiento del entrevistado</a:t>
            </a:r>
          </a:p>
          <a:p>
            <a:r>
              <a:rPr lang="es-ES" dirty="0"/>
              <a:t>Se puede aclarar la pregunta si no la comprende</a:t>
            </a:r>
          </a:p>
          <a:p>
            <a:r>
              <a:rPr lang="es-ES" dirty="0"/>
              <a:t>Si el analista no comprende la respuesta puede solicitar aclaraciones</a:t>
            </a:r>
          </a:p>
          <a:p>
            <a:r>
              <a:rPr lang="es-ES" dirty="0"/>
              <a:t>No es necesario que el usuario sepa leer o escribir</a:t>
            </a:r>
          </a:p>
          <a:p>
            <a:r>
              <a:rPr lang="es-ES" dirty="0"/>
              <a:t>El usuario debe conocer la respuesta en el momento</a:t>
            </a:r>
          </a:p>
          <a:p>
            <a:r>
              <a:rPr lang="es-ES" dirty="0"/>
              <a:t>Se aplica in situ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Se desconoce al usuario, no se conoce su comportamiento</a:t>
            </a:r>
          </a:p>
          <a:p>
            <a:r>
              <a:rPr lang="es-ES" dirty="0"/>
              <a:t>Es posible que no comprenda la pregunta y responda sin entenderla</a:t>
            </a:r>
          </a:p>
          <a:p>
            <a:r>
              <a:rPr lang="es-ES" dirty="0"/>
              <a:t>El analista debe interpretar la respuesta</a:t>
            </a:r>
          </a:p>
          <a:p>
            <a:r>
              <a:rPr lang="es-ES" dirty="0"/>
              <a:t>Es necesario que el usuario sepa leer o escribir</a:t>
            </a:r>
          </a:p>
          <a:p>
            <a:r>
              <a:rPr lang="es-ES" dirty="0"/>
              <a:t>No es necesario que el usuario conozca la respuesta, puede investigar</a:t>
            </a:r>
          </a:p>
          <a:p>
            <a:r>
              <a:rPr lang="es-ES" dirty="0"/>
              <a:t>Se puede aplica a distancia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839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457243"/>
            <a:ext cx="10058400" cy="1260347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rgbClr val="FFC000"/>
                </a:solidFill>
              </a:rPr>
              <a:t>Ejemplo de preguntas para una entrevista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6800" y="2310717"/>
            <a:ext cx="4754880" cy="3133674"/>
          </a:xfrm>
        </p:spPr>
        <p:txBody>
          <a:bodyPr/>
          <a:lstStyle/>
          <a:p>
            <a:r>
              <a:rPr lang="es-ES" dirty="0"/>
              <a:t>¿Quién realiza el control de calidad?</a:t>
            </a:r>
          </a:p>
          <a:p>
            <a:r>
              <a:rPr lang="es-ES" dirty="0"/>
              <a:t>¿Qué porcentaje de minerales tiene el agua mineral?</a:t>
            </a:r>
          </a:p>
          <a:p>
            <a:r>
              <a:rPr lang="es-ES" dirty="0"/>
              <a:t>¿Cómo se establece el precio de los productos?</a:t>
            </a:r>
          </a:p>
          <a:p>
            <a:r>
              <a:rPr lang="es-ES" dirty="0"/>
              <a:t>¿Qué errores presentaba el sistema viejo de producción?</a:t>
            </a:r>
          </a:p>
          <a:p>
            <a:r>
              <a:rPr lang="es-ES" dirty="0"/>
              <a:t>¿Un producto tiene varias presentaciones?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279" y="2310717"/>
            <a:ext cx="320932" cy="320932"/>
          </a:xfrm>
        </p:spPr>
      </p:pic>
      <p:sp>
        <p:nvSpPr>
          <p:cNvPr id="6" name="CuadroTexto 5"/>
          <p:cNvSpPr txBox="1"/>
          <p:nvPr/>
        </p:nvSpPr>
        <p:spPr>
          <a:xfrm>
            <a:off x="1066800" y="1717583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</a:rPr>
              <a:t>Sistema de Control de Producción de soda y agua mineral</a:t>
            </a:r>
          </a:p>
        </p:txBody>
      </p:sp>
      <p:pic>
        <p:nvPicPr>
          <p:cNvPr id="8" name="Marcador de conteni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279" y="2722607"/>
            <a:ext cx="320932" cy="320932"/>
          </a:xfrm>
          <a:prstGeom prst="rect">
            <a:avLst/>
          </a:prstGeom>
        </p:spPr>
      </p:pic>
      <p:pic>
        <p:nvPicPr>
          <p:cNvPr id="9" name="Marcador de conteni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279" y="3383285"/>
            <a:ext cx="320932" cy="320932"/>
          </a:xfrm>
          <a:prstGeom prst="rect">
            <a:avLst/>
          </a:prstGeom>
        </p:spPr>
      </p:pic>
      <p:pic>
        <p:nvPicPr>
          <p:cNvPr id="10" name="Marcador de conteni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279" y="4018912"/>
            <a:ext cx="320932" cy="32093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4" y="4665711"/>
            <a:ext cx="363486" cy="363486"/>
          </a:xfrm>
          <a:prstGeom prst="rect">
            <a:avLst/>
          </a:prstGeom>
        </p:spPr>
      </p:pic>
      <p:sp>
        <p:nvSpPr>
          <p:cNvPr id="13" name="Marcador de contenido 2"/>
          <p:cNvSpPr txBox="1">
            <a:spLocks/>
          </p:cNvSpPr>
          <p:nvPr/>
        </p:nvSpPr>
        <p:spPr>
          <a:xfrm>
            <a:off x="6693243" y="2335262"/>
            <a:ext cx="4754880" cy="313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¿Qué piensa del proceso de producción?</a:t>
            </a:r>
          </a:p>
          <a:p>
            <a:r>
              <a:rPr lang="es-ES" dirty="0"/>
              <a:t>¿Se controla el stock de productos?</a:t>
            </a:r>
          </a:p>
          <a:p>
            <a:r>
              <a:rPr lang="es-ES" dirty="0"/>
              <a:t>¿Considera necesario conocer todos los atributos del producto?</a:t>
            </a:r>
          </a:p>
          <a:p>
            <a:r>
              <a:rPr lang="es-ES" dirty="0"/>
              <a:t>¿La soda y el agua mineral son ecológicos?</a:t>
            </a:r>
          </a:p>
          <a:p>
            <a:r>
              <a:rPr lang="es-ES" dirty="0"/>
              <a:t>¿La distribución del producto es en todo el territorio nacional?</a:t>
            </a:r>
          </a:p>
        </p:txBody>
      </p:sp>
      <p:pic>
        <p:nvPicPr>
          <p:cNvPr id="14" name="Marcador de conteni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2722" y="2323417"/>
            <a:ext cx="320932" cy="320932"/>
          </a:xfrm>
          <a:prstGeom prst="rect">
            <a:avLst/>
          </a:prstGeom>
        </p:spPr>
      </p:pic>
      <p:pic>
        <p:nvPicPr>
          <p:cNvPr id="16" name="Marcador de conteni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2722" y="2989946"/>
            <a:ext cx="320932" cy="320932"/>
          </a:xfrm>
          <a:prstGeom prst="rect">
            <a:avLst/>
          </a:prstGeom>
        </p:spPr>
      </p:pic>
      <p:pic>
        <p:nvPicPr>
          <p:cNvPr id="17" name="Marcador de conteni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2722" y="3382945"/>
            <a:ext cx="320932" cy="320932"/>
          </a:xfrm>
          <a:prstGeom prst="rect">
            <a:avLst/>
          </a:prstGeom>
        </p:spPr>
      </p:pic>
      <p:pic>
        <p:nvPicPr>
          <p:cNvPr id="18" name="Marcador de conteni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2722" y="4065364"/>
            <a:ext cx="320932" cy="320932"/>
          </a:xfrm>
          <a:prstGeom prst="rect">
            <a:avLst/>
          </a:prstGeom>
        </p:spPr>
      </p:pic>
      <p:pic>
        <p:nvPicPr>
          <p:cNvPr id="19" name="Marcador de conteni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2722" y="4715139"/>
            <a:ext cx="320932" cy="3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PROYECTOS de </a:t>
            </a:r>
            <a:r>
              <a:rPr lang="es-ES" dirty="0" err="1"/>
              <a:t>OyPE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¿Qué es un proyecto </a:t>
            </a:r>
            <a:r>
              <a:rPr lang="es-ES" sz="2800" dirty="0" err="1"/>
              <a:t>OyPE</a:t>
            </a:r>
            <a:r>
              <a:rPr lang="es-ES" sz="2800" dirty="0"/>
              <a:t>?</a:t>
            </a:r>
          </a:p>
          <a:p>
            <a:endParaRPr lang="es-ES" sz="2800" dirty="0"/>
          </a:p>
          <a:p>
            <a:r>
              <a:rPr lang="es-ES" sz="2800" dirty="0"/>
              <a:t>Orígenes de un Proyecto de </a:t>
            </a:r>
            <a:r>
              <a:rPr lang="es-ES" sz="2800" dirty="0" err="1"/>
              <a:t>OyPE</a:t>
            </a:r>
            <a:endParaRPr lang="es-ES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800" dirty="0"/>
              <a:t>A pedido de la parte interesada (usuario operativo)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800" dirty="0"/>
              <a:t>A pedido o iniciativa del </a:t>
            </a:r>
            <a:r>
              <a:rPr lang="es-ES" sz="2800" dirty="0" err="1"/>
              <a:t>OyPE</a:t>
            </a:r>
            <a:endParaRPr lang="es-ES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800" dirty="0"/>
              <a:t>A pedido o por disposición de la gerencia superior</a:t>
            </a:r>
          </a:p>
          <a:p>
            <a:r>
              <a:rPr lang="es-ES" sz="2800" dirty="0"/>
              <a:t>Las </a:t>
            </a:r>
            <a:r>
              <a:rPr lang="es-ES" sz="2800" b="1" dirty="0">
                <a:solidFill>
                  <a:srgbClr val="FFC000"/>
                </a:solidFill>
              </a:rPr>
              <a:t>8</a:t>
            </a:r>
            <a:r>
              <a:rPr lang="es-ES" sz="2800" dirty="0"/>
              <a:t> Fases o Etapas de cualquier proyecto </a:t>
            </a:r>
            <a:r>
              <a:rPr lang="es-ES" sz="2800" dirty="0" err="1"/>
              <a:t>OyPE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6993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Fase 1</a:t>
            </a:r>
            <a:r>
              <a:rPr lang="es-ES" dirty="0"/>
              <a:t>: Planificación de tareas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9" y="2050048"/>
            <a:ext cx="3027363" cy="302736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028303" y="2409568"/>
            <a:ext cx="6820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es la planificación de tareas?</a:t>
            </a:r>
          </a:p>
          <a:p>
            <a:endParaRPr lang="es-ES" dirty="0"/>
          </a:p>
          <a:p>
            <a:r>
              <a:rPr lang="es-ES" dirty="0"/>
              <a:t>¿A quiénes involucra?</a:t>
            </a:r>
          </a:p>
          <a:p>
            <a:endParaRPr lang="es-ES" dirty="0"/>
          </a:p>
          <a:p>
            <a:r>
              <a:rPr lang="es-ES" dirty="0"/>
              <a:t>¿Por qué es importante saber quién lo solicitó y qué expectativas tiene?</a:t>
            </a:r>
          </a:p>
          <a:p>
            <a:endParaRPr lang="es-ES" dirty="0"/>
          </a:p>
          <a:p>
            <a:r>
              <a:rPr lang="es-ES" dirty="0"/>
              <a:t>¿Qué resultado arroja esta etapa?</a:t>
            </a:r>
          </a:p>
        </p:txBody>
      </p:sp>
    </p:spTree>
    <p:extLst>
      <p:ext uri="{BB962C8B-B14F-4D97-AF65-F5344CB8AC3E}">
        <p14:creationId xmlns:p14="http://schemas.microsoft.com/office/powerpoint/2010/main" val="102762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5300" dirty="0">
                <a:solidFill>
                  <a:srgbClr val="FFC000"/>
                </a:solidFill>
              </a:rPr>
              <a:t>Fase 2</a:t>
            </a:r>
            <a:r>
              <a:rPr lang="es-ES" dirty="0"/>
              <a:t>: Recolección de datos, informaciones y documentos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28303" y="2409568"/>
            <a:ext cx="6820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es la recolección de datos, informaciones y documentos?</a:t>
            </a:r>
          </a:p>
          <a:p>
            <a:endParaRPr lang="es-ES" dirty="0"/>
          </a:p>
          <a:p>
            <a:r>
              <a:rPr lang="es-ES" dirty="0"/>
              <a:t>¿Dónde se debe buscar/recolectar?</a:t>
            </a:r>
          </a:p>
          <a:p>
            <a:endParaRPr lang="es-ES" dirty="0"/>
          </a:p>
          <a:p>
            <a:r>
              <a:rPr lang="es-ES" dirty="0"/>
              <a:t>¿Cómo lograr la participación del usuario?</a:t>
            </a:r>
          </a:p>
          <a:p>
            <a:endParaRPr lang="es-ES" dirty="0"/>
          </a:p>
          <a:p>
            <a:r>
              <a:rPr lang="es-ES" dirty="0"/>
              <a:t>¿Cuál es el resultado de la recolección?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6" y="2014194"/>
            <a:ext cx="3081596" cy="308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9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5300" dirty="0">
                <a:solidFill>
                  <a:srgbClr val="FFC000"/>
                </a:solidFill>
              </a:rPr>
              <a:t>Fase 3</a:t>
            </a:r>
            <a:r>
              <a:rPr lang="es-ES" dirty="0"/>
              <a:t>: Análisis de datos, informaciones y documentos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28303" y="2409568"/>
            <a:ext cx="6820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es el análisis de datos, informaciones y documentos?</a:t>
            </a:r>
          </a:p>
          <a:p>
            <a:endParaRPr lang="es-ES" dirty="0"/>
          </a:p>
          <a:p>
            <a:r>
              <a:rPr lang="es-ES" dirty="0"/>
              <a:t>¿Se deben plantear propuestas?</a:t>
            </a:r>
          </a:p>
          <a:p>
            <a:endParaRPr lang="es-ES" dirty="0"/>
          </a:p>
          <a:p>
            <a:r>
              <a:rPr lang="es-ES" dirty="0"/>
              <a:t>¿Participa el usuario en la discusión de alternativas?</a:t>
            </a:r>
          </a:p>
          <a:p>
            <a:endParaRPr lang="es-ES" dirty="0"/>
          </a:p>
          <a:p>
            <a:r>
              <a:rPr lang="es-ES" dirty="0"/>
              <a:t>¿Qué resultado arroja esta etapa?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2" y="2261331"/>
            <a:ext cx="3469821" cy="25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1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5300" dirty="0">
                <a:solidFill>
                  <a:srgbClr val="FFC000"/>
                </a:solidFill>
              </a:rPr>
              <a:t>Fase 4</a:t>
            </a:r>
            <a:r>
              <a:rPr lang="es-ES" dirty="0"/>
              <a:t>: Formulación de la propuesta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28303" y="2409568"/>
            <a:ext cx="6820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es la formulación de la propuestas?</a:t>
            </a:r>
          </a:p>
          <a:p>
            <a:endParaRPr lang="es-ES" dirty="0"/>
          </a:p>
          <a:p>
            <a:r>
              <a:rPr lang="es-ES" dirty="0"/>
              <a:t>¿Cuántas propuestas se deben plantear?</a:t>
            </a:r>
          </a:p>
          <a:p>
            <a:endParaRPr lang="es-ES" dirty="0"/>
          </a:p>
          <a:p>
            <a:r>
              <a:rPr lang="es-ES" dirty="0"/>
              <a:t>¿Se debe recomendar alguna de las propuestas?</a:t>
            </a:r>
          </a:p>
          <a:p>
            <a:endParaRPr lang="es-ES" dirty="0"/>
          </a:p>
          <a:p>
            <a:r>
              <a:rPr lang="es-ES" dirty="0"/>
              <a:t>¿Qué informe debe entregarse y a quién?</a:t>
            </a:r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2" y="2146985"/>
            <a:ext cx="2867025" cy="2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3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Propuestas, ejemplo: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66789" y="1853514"/>
            <a:ext cx="6820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>
                <a:solidFill>
                  <a:srgbClr val="FFC000"/>
                </a:solidFill>
              </a:rPr>
              <a:t>PROYECTO DE </a:t>
            </a:r>
            <a:r>
              <a:rPr lang="es-ES" b="1" u="sng" dirty="0" err="1">
                <a:solidFill>
                  <a:srgbClr val="FFC000"/>
                </a:solidFill>
              </a:rPr>
              <a:t>OyPE</a:t>
            </a:r>
            <a:r>
              <a:rPr lang="es-ES" b="1" dirty="0">
                <a:solidFill>
                  <a:srgbClr val="FFC000"/>
                </a:solidFill>
              </a:rPr>
              <a:t>: SE REQUIERE EL CAMBIO DEL SISTEMA DE CAJA DEL SUPERMERCADO KAMBALACHE</a:t>
            </a:r>
          </a:p>
          <a:p>
            <a:endParaRPr lang="es-ES" dirty="0"/>
          </a:p>
          <a:p>
            <a:pPr marL="342900" indent="-342900">
              <a:buAutoNum type="arabicParenR"/>
            </a:pPr>
            <a:r>
              <a:rPr lang="es-ES" dirty="0"/>
              <a:t>Compra de un software paquete para supermercados</a:t>
            </a:r>
          </a:p>
          <a:p>
            <a:pPr marL="342900" indent="-342900">
              <a:buAutoNum type="arabicParenR"/>
            </a:pPr>
            <a:endParaRPr lang="es-ES" dirty="0"/>
          </a:p>
          <a:p>
            <a:pPr marL="342900" indent="-342900">
              <a:buAutoNum type="arabicParenR"/>
            </a:pPr>
            <a:r>
              <a:rPr lang="es-ES"/>
              <a:t>Contratación de </a:t>
            </a:r>
            <a:r>
              <a:rPr lang="es-ES" dirty="0"/>
              <a:t>una empresa desarrolladora de software</a:t>
            </a:r>
          </a:p>
          <a:p>
            <a:pPr marL="342900" indent="-342900">
              <a:buAutoNum type="arabicParenR"/>
            </a:pPr>
            <a:endParaRPr lang="es-ES" dirty="0"/>
          </a:p>
          <a:p>
            <a:pPr marL="342900" indent="-342900">
              <a:buAutoNum type="arabicParenR"/>
            </a:pPr>
            <a:r>
              <a:rPr lang="es-ES" dirty="0"/>
              <a:t>Desarrollo propio por nuestra área de cómputos</a:t>
            </a:r>
          </a:p>
          <a:p>
            <a:endParaRPr lang="es-ES" dirty="0"/>
          </a:p>
          <a:p>
            <a:r>
              <a:rPr lang="es-ES" b="1" dirty="0">
                <a:solidFill>
                  <a:srgbClr val="FFC000"/>
                </a:solidFill>
              </a:rPr>
              <a:t>¿Cuál es la mejor alternativa?</a:t>
            </a:r>
          </a:p>
          <a:p>
            <a:endParaRPr lang="es-ES" b="1" dirty="0">
              <a:solidFill>
                <a:srgbClr val="FFC000"/>
              </a:solidFill>
            </a:endParaRPr>
          </a:p>
          <a:p>
            <a:r>
              <a:rPr lang="es-ES" b="1" dirty="0">
                <a:solidFill>
                  <a:srgbClr val="FFC000"/>
                </a:solidFill>
              </a:rPr>
              <a:t>¿Hay una recomendación?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58" y="2014194"/>
            <a:ext cx="3028950" cy="33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5300" dirty="0">
                <a:solidFill>
                  <a:srgbClr val="FFC000"/>
                </a:solidFill>
              </a:rPr>
              <a:t>Fase 5</a:t>
            </a:r>
            <a:r>
              <a:rPr lang="es-ES" dirty="0"/>
              <a:t>: Prueba o experimentación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28303" y="2409568"/>
            <a:ext cx="6820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¿En qué consiste la prueba o experimentación de la propuesta seleccionada?</a:t>
            </a:r>
          </a:p>
          <a:p>
            <a:endParaRPr lang="es-ES" dirty="0"/>
          </a:p>
          <a:p>
            <a:r>
              <a:rPr lang="es-ES" dirty="0"/>
              <a:t>¿Quiénes participan de la prueba?</a:t>
            </a:r>
          </a:p>
          <a:p>
            <a:endParaRPr lang="es-ES" dirty="0"/>
          </a:p>
          <a:p>
            <a:r>
              <a:rPr lang="es-ES" dirty="0"/>
              <a:t>¿Cómo se prepara la prueba?</a:t>
            </a:r>
          </a:p>
          <a:p>
            <a:endParaRPr lang="es-ES" dirty="0"/>
          </a:p>
          <a:p>
            <a:r>
              <a:rPr lang="es-ES" dirty="0"/>
              <a:t>¿Qué resultados debe arrojar la prueba?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6" y="2016303"/>
            <a:ext cx="3367078" cy="27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1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5300" dirty="0">
                <a:solidFill>
                  <a:srgbClr val="FFC000"/>
                </a:solidFill>
              </a:rPr>
              <a:t>Fase 5</a:t>
            </a:r>
            <a:r>
              <a:rPr lang="es-ES" dirty="0"/>
              <a:t>: Prueba del sistema de caja que deberá reemplazar al existente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28303" y="2409568"/>
            <a:ext cx="68209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¿Por dónde iniciamos las pruebas?</a:t>
            </a:r>
          </a:p>
          <a:p>
            <a:endParaRPr lang="es-ES" dirty="0"/>
          </a:p>
          <a:p>
            <a:r>
              <a:rPr lang="es-ES" dirty="0"/>
              <a:t>¿Qué es la migración de datos?</a:t>
            </a:r>
          </a:p>
          <a:p>
            <a:endParaRPr lang="es-ES" dirty="0"/>
          </a:p>
          <a:p>
            <a:r>
              <a:rPr lang="es-ES" dirty="0"/>
              <a:t>¿Qué tipos de pruebas existen?</a:t>
            </a:r>
          </a:p>
          <a:p>
            <a:endParaRPr lang="es-ES" dirty="0"/>
          </a:p>
          <a:p>
            <a:r>
              <a:rPr lang="es-ES" dirty="0"/>
              <a:t>¿Qué controlamos?</a:t>
            </a:r>
          </a:p>
          <a:p>
            <a:endParaRPr lang="es-ES" dirty="0"/>
          </a:p>
          <a:p>
            <a:r>
              <a:rPr lang="es-ES" dirty="0"/>
              <a:t>¿Cuándo decimos que estamos en condiciones de afirmar que las pruebas fueron exitosas?</a:t>
            </a:r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5" y="2258198"/>
            <a:ext cx="2857500" cy="29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18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AED10264D4904AB9F87FECD00C302C" ma:contentTypeVersion="18" ma:contentTypeDescription="Create a new document." ma:contentTypeScope="" ma:versionID="aa55731a4c6db7fa6031b05b08dc92c0">
  <xsd:schema xmlns:xsd="http://www.w3.org/2001/XMLSchema" xmlns:xs="http://www.w3.org/2001/XMLSchema" xmlns:p="http://schemas.microsoft.com/office/2006/metadata/properties" xmlns:ns3="2bdd0de1-a67e-4578-97a4-c077884d09f0" xmlns:ns4="f07530fc-25ce-44d3-ba9b-8e5ce643db6a" targetNamespace="http://schemas.microsoft.com/office/2006/metadata/properties" ma:root="true" ma:fieldsID="cc0437563a8880f1cddf84edaf9775a5" ns3:_="" ns4:_="">
    <xsd:import namespace="2bdd0de1-a67e-4578-97a4-c077884d09f0"/>
    <xsd:import namespace="f07530fc-25ce-44d3-ba9b-8e5ce643db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d0de1-a67e-4578-97a4-c077884d0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7530fc-25ce-44d3-ba9b-8e5ce643db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dd0de1-a67e-4578-97a4-c077884d09f0" xsi:nil="true"/>
  </documentManagement>
</p:properties>
</file>

<file path=customXml/itemProps1.xml><?xml version="1.0" encoding="utf-8"?>
<ds:datastoreItem xmlns:ds="http://schemas.openxmlformats.org/officeDocument/2006/customXml" ds:itemID="{A5AD0A59-359E-4792-95B2-5DA68F8AB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d0de1-a67e-4578-97a4-c077884d09f0"/>
    <ds:schemaRef ds:uri="f07530fc-25ce-44d3-ba9b-8e5ce643db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DE7FE2-D187-44F8-9DE1-FB6844DE83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D1FF31-534E-4F9A-807D-D5C876BB7CED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2bdd0de1-a67e-4578-97a4-c077884d09f0"/>
    <ds:schemaRef ds:uri="http://schemas.microsoft.com/office/infopath/2007/PartnerControls"/>
    <ds:schemaRef ds:uri="http://purl.org/dc/elements/1.1/"/>
    <ds:schemaRef ds:uri="http://purl.org/dc/dcmitype/"/>
    <ds:schemaRef ds:uri="f07530fc-25ce-44d3-ba9b-8e5ce643db6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1709</TotalTime>
  <Words>817</Words>
  <Application>Microsoft Office PowerPoint</Application>
  <PresentationFormat>Panorámica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</vt:lpstr>
      <vt:lpstr>Savon</vt:lpstr>
      <vt:lpstr>Análisis y diseño de sistemas informáticos I</vt:lpstr>
      <vt:lpstr>PROYECTOS de OyPE</vt:lpstr>
      <vt:lpstr>Fase 1: Planificación de tareas</vt:lpstr>
      <vt:lpstr>Fase 2: Recolección de datos, informaciones y documentos</vt:lpstr>
      <vt:lpstr>Fase 3: Análisis de datos, informaciones y documentos</vt:lpstr>
      <vt:lpstr>Fase 4: Formulación de la propuesta</vt:lpstr>
      <vt:lpstr>Propuestas, ejemplo:</vt:lpstr>
      <vt:lpstr>Fase 5: Prueba o experimentación</vt:lpstr>
      <vt:lpstr>Fase 5: Prueba del sistema de caja que deberá reemplazar al existente</vt:lpstr>
      <vt:lpstr>Fase 6: Implantación de la propuesta</vt:lpstr>
      <vt:lpstr>Fase 7: Presentación del Informe Final</vt:lpstr>
      <vt:lpstr>Fase 8: Control Ulterior</vt:lpstr>
      <vt:lpstr>CUESTIONARIO</vt:lpstr>
      <vt:lpstr>Entrevista Vs Cuestionario</vt:lpstr>
      <vt:lpstr>Entrevista Vs Cuestionario</vt:lpstr>
      <vt:lpstr>Ejemplo de preguntas para una entrevista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diseño de sistemas informáticos I</dc:title>
  <dc:creator>Javier Sosa</dc:creator>
  <cp:lastModifiedBy>Javier Sosa</cp:lastModifiedBy>
  <cp:revision>29</cp:revision>
  <dcterms:created xsi:type="dcterms:W3CDTF">2020-08-31T22:21:38Z</dcterms:created>
  <dcterms:modified xsi:type="dcterms:W3CDTF">2024-04-03T20:51:35Z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0x010100CFAED10264D4904AB9F87FECD00C302C</vt:lpwstr>
  </property>
</Properties>
</file>