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1" r:id="rId1"/>
  </p:sldMasterIdLst>
  <p:sldIdLst>
    <p:sldId id="256" r:id="rId2"/>
    <p:sldId id="257" r:id="rId3"/>
    <p:sldId id="261" r:id="rId4"/>
    <p:sldId id="258" r:id="rId5"/>
    <p:sldId id="270" r:id="rId6"/>
    <p:sldId id="263" r:id="rId7"/>
    <p:sldId id="269" r:id="rId8"/>
    <p:sldId id="259" r:id="rId9"/>
    <p:sldId id="262" r:id="rId10"/>
    <p:sldId id="268" r:id="rId11"/>
    <p:sldId id="260" r:id="rId12"/>
    <p:sldId id="267" r:id="rId13"/>
    <p:sldId id="265" r:id="rId1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Estilo medio 2 - Énfasis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54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2D2FD986-575C-4D13-8676-A662B5A19156}" type="datetimeFigureOut">
              <a:rPr lang="es-ES" smtClean="0"/>
              <a:t>18/04/2022</a:t>
            </a:fld>
            <a:endParaRPr lang="es-ES"/>
          </a:p>
        </p:txBody>
      </p:sp>
      <p:sp>
        <p:nvSpPr>
          <p:cNvPr id="5" name="Footer Placeholder 4"/>
          <p:cNvSpPr>
            <a:spLocks noGrp="1"/>
          </p:cNvSpPr>
          <p:nvPr>
            <p:ph type="ftr" sz="quarter" idx="11"/>
          </p:nvPr>
        </p:nvSpPr>
        <p:spPr/>
        <p:txBody>
          <a:bodyPr/>
          <a:lstStyle/>
          <a:p>
            <a:endParaRPr lang="es-E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3311536-05D7-414A-B711-ABB5F7E4C5E2}" type="slidenum">
              <a:rPr lang="es-ES" smtClean="0"/>
              <a:t>‹Nº›</a:t>
            </a:fld>
            <a:endParaRPr lang="es-ES"/>
          </a:p>
        </p:txBody>
      </p:sp>
    </p:spTree>
    <p:extLst>
      <p:ext uri="{BB962C8B-B14F-4D97-AF65-F5344CB8AC3E}">
        <p14:creationId xmlns:p14="http://schemas.microsoft.com/office/powerpoint/2010/main" val="3283642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D2FD986-575C-4D13-8676-A662B5A19156}" type="datetimeFigureOut">
              <a:rPr lang="es-ES" smtClean="0"/>
              <a:t>18/04/2022</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311536-05D7-414A-B711-ABB5F7E4C5E2}" type="slidenum">
              <a:rPr lang="es-ES" smtClean="0"/>
              <a:t>‹Nº›</a:t>
            </a:fld>
            <a:endParaRPr lang="es-ES"/>
          </a:p>
        </p:txBody>
      </p:sp>
    </p:spTree>
    <p:extLst>
      <p:ext uri="{BB962C8B-B14F-4D97-AF65-F5344CB8AC3E}">
        <p14:creationId xmlns:p14="http://schemas.microsoft.com/office/powerpoint/2010/main" val="19003937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D2FD986-575C-4D13-8676-A662B5A19156}" type="datetimeFigureOut">
              <a:rPr lang="es-ES" smtClean="0"/>
              <a:t>18/04/2022</a:t>
            </a:fld>
            <a:endParaRPr lang="es-ES"/>
          </a:p>
        </p:txBody>
      </p:sp>
      <p:sp>
        <p:nvSpPr>
          <p:cNvPr id="5" name="Footer Placeholder 4"/>
          <p:cNvSpPr>
            <a:spLocks noGrp="1"/>
          </p:cNvSpPr>
          <p:nvPr>
            <p:ph type="ftr" sz="quarter" idx="11"/>
          </p:nvPr>
        </p:nvSpPr>
        <p:spPr/>
        <p:txBody>
          <a:bodyPr/>
          <a:lstStyle/>
          <a:p>
            <a:endParaRPr lang="es-E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311536-05D7-414A-B711-ABB5F7E4C5E2}" type="slidenum">
              <a:rPr lang="es-ES" smtClean="0"/>
              <a:t>‹Nº›</a:t>
            </a:fld>
            <a:endParaRPr lang="es-E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050027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2D2FD986-575C-4D13-8676-A662B5A19156}" type="datetimeFigureOut">
              <a:rPr lang="es-ES" smtClean="0"/>
              <a:t>18/04/2022</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311536-05D7-414A-B711-ABB5F7E4C5E2}" type="slidenum">
              <a:rPr lang="es-ES" smtClean="0"/>
              <a:t>‹Nº›</a:t>
            </a:fld>
            <a:endParaRPr lang="es-ES"/>
          </a:p>
        </p:txBody>
      </p:sp>
    </p:spTree>
    <p:extLst>
      <p:ext uri="{BB962C8B-B14F-4D97-AF65-F5344CB8AC3E}">
        <p14:creationId xmlns:p14="http://schemas.microsoft.com/office/powerpoint/2010/main" val="10973614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2D2FD986-575C-4D13-8676-A662B5A19156}" type="datetimeFigureOut">
              <a:rPr lang="es-ES" smtClean="0"/>
              <a:t>18/04/2022</a:t>
            </a:fld>
            <a:endParaRPr lang="es-ES"/>
          </a:p>
        </p:txBody>
      </p:sp>
      <p:sp>
        <p:nvSpPr>
          <p:cNvPr id="6" name="Footer Placeholder 5"/>
          <p:cNvSpPr>
            <a:spLocks noGrp="1"/>
          </p:cNvSpPr>
          <p:nvPr>
            <p:ph type="ftr" sz="quarter" idx="11"/>
          </p:nvPr>
        </p:nvSpPr>
        <p:spPr/>
        <p:txBody>
          <a:bodyPr/>
          <a:lstStyle/>
          <a:p>
            <a:endParaRPr lang="es-E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311536-05D7-414A-B711-ABB5F7E4C5E2}" type="slidenum">
              <a:rPr lang="es-ES" smtClean="0"/>
              <a:t>‹Nº›</a:t>
            </a:fld>
            <a:endParaRPr lang="es-E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158696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2D2FD986-575C-4D13-8676-A662B5A19156}" type="datetimeFigureOut">
              <a:rPr lang="es-ES" smtClean="0"/>
              <a:t>18/04/2022</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311536-05D7-414A-B711-ABB5F7E4C5E2}" type="slidenum">
              <a:rPr lang="es-ES" smtClean="0"/>
              <a:t>‹Nº›</a:t>
            </a:fld>
            <a:endParaRPr lang="es-ES"/>
          </a:p>
        </p:txBody>
      </p:sp>
    </p:spTree>
    <p:extLst>
      <p:ext uri="{BB962C8B-B14F-4D97-AF65-F5344CB8AC3E}">
        <p14:creationId xmlns:p14="http://schemas.microsoft.com/office/powerpoint/2010/main" val="374161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2FD986-575C-4D13-8676-A662B5A19156}" type="datetimeFigureOut">
              <a:rPr lang="es-ES" smtClean="0"/>
              <a:t>18/04/2022</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311536-05D7-414A-B711-ABB5F7E4C5E2}" type="slidenum">
              <a:rPr lang="es-ES" smtClean="0"/>
              <a:t>‹Nº›</a:t>
            </a:fld>
            <a:endParaRPr lang="es-ES"/>
          </a:p>
        </p:txBody>
      </p:sp>
    </p:spTree>
    <p:extLst>
      <p:ext uri="{BB962C8B-B14F-4D97-AF65-F5344CB8AC3E}">
        <p14:creationId xmlns:p14="http://schemas.microsoft.com/office/powerpoint/2010/main" val="41659256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2FD986-575C-4D13-8676-A662B5A19156}" type="datetimeFigureOut">
              <a:rPr lang="es-ES" smtClean="0"/>
              <a:t>18/04/2022</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311536-05D7-414A-B711-ABB5F7E4C5E2}" type="slidenum">
              <a:rPr lang="es-ES" smtClean="0"/>
              <a:t>‹Nº›</a:t>
            </a:fld>
            <a:endParaRPr lang="es-ES"/>
          </a:p>
        </p:txBody>
      </p:sp>
    </p:spTree>
    <p:extLst>
      <p:ext uri="{BB962C8B-B14F-4D97-AF65-F5344CB8AC3E}">
        <p14:creationId xmlns:p14="http://schemas.microsoft.com/office/powerpoint/2010/main" val="157948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2D2FD986-575C-4D13-8676-A662B5A19156}" type="datetimeFigureOut">
              <a:rPr lang="es-ES" smtClean="0"/>
              <a:t>18/04/2022</a:t>
            </a:fld>
            <a:endParaRPr lang="es-ES"/>
          </a:p>
        </p:txBody>
      </p:sp>
      <p:sp>
        <p:nvSpPr>
          <p:cNvPr id="5" name="Footer Placeholder 4"/>
          <p:cNvSpPr>
            <a:spLocks noGrp="1"/>
          </p:cNvSpPr>
          <p:nvPr>
            <p:ph type="ftr" sz="quarter" idx="11"/>
          </p:nvPr>
        </p:nvSpPr>
        <p:spPr/>
        <p:txBody>
          <a:bodyPr/>
          <a:lstStyle/>
          <a:p>
            <a:endParaRPr lang="es-E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311536-05D7-414A-B711-ABB5F7E4C5E2}" type="slidenum">
              <a:rPr lang="es-ES" smtClean="0"/>
              <a:t>‹Nº›</a:t>
            </a:fld>
            <a:endParaRPr lang="es-ES"/>
          </a:p>
        </p:txBody>
      </p:sp>
    </p:spTree>
    <p:extLst>
      <p:ext uri="{BB962C8B-B14F-4D97-AF65-F5344CB8AC3E}">
        <p14:creationId xmlns:p14="http://schemas.microsoft.com/office/powerpoint/2010/main" val="283727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2D2FD986-575C-4D13-8676-A662B5A19156}" type="datetimeFigureOut">
              <a:rPr lang="es-ES" smtClean="0"/>
              <a:t>18/04/2022</a:t>
            </a:fld>
            <a:endParaRPr lang="es-ES"/>
          </a:p>
        </p:txBody>
      </p:sp>
      <p:sp>
        <p:nvSpPr>
          <p:cNvPr id="5" name="Footer Placeholder 4"/>
          <p:cNvSpPr>
            <a:spLocks noGrp="1"/>
          </p:cNvSpPr>
          <p:nvPr>
            <p:ph type="ftr" sz="quarter" idx="11"/>
          </p:nvPr>
        </p:nvSpPr>
        <p:spPr/>
        <p:txBody>
          <a:bodyPr/>
          <a:lstStyle/>
          <a:p>
            <a:endParaRPr lang="es-E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311536-05D7-414A-B711-ABB5F7E4C5E2}" type="slidenum">
              <a:rPr lang="es-ES" smtClean="0"/>
              <a:t>‹Nº›</a:t>
            </a:fld>
            <a:endParaRPr lang="es-ES"/>
          </a:p>
        </p:txBody>
      </p:sp>
    </p:spTree>
    <p:extLst>
      <p:ext uri="{BB962C8B-B14F-4D97-AF65-F5344CB8AC3E}">
        <p14:creationId xmlns:p14="http://schemas.microsoft.com/office/powerpoint/2010/main" val="2254474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D2FD986-575C-4D13-8676-A662B5A19156}" type="datetimeFigureOut">
              <a:rPr lang="es-ES" smtClean="0"/>
              <a:t>18/04/2022</a:t>
            </a:fld>
            <a:endParaRPr lang="es-ES"/>
          </a:p>
        </p:txBody>
      </p:sp>
      <p:sp>
        <p:nvSpPr>
          <p:cNvPr id="6" name="Footer Placeholder 5"/>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3311536-05D7-414A-B711-ABB5F7E4C5E2}" type="slidenum">
              <a:rPr lang="es-ES" smtClean="0"/>
              <a:t>‹Nº›</a:t>
            </a:fld>
            <a:endParaRPr lang="es-ES"/>
          </a:p>
        </p:txBody>
      </p:sp>
    </p:spTree>
    <p:extLst>
      <p:ext uri="{BB962C8B-B14F-4D97-AF65-F5344CB8AC3E}">
        <p14:creationId xmlns:p14="http://schemas.microsoft.com/office/powerpoint/2010/main" val="15514328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2D2FD986-575C-4D13-8676-A662B5A19156}" type="datetimeFigureOut">
              <a:rPr lang="es-ES" smtClean="0"/>
              <a:t>18/04/2022</a:t>
            </a:fld>
            <a:endParaRPr lang="es-ES"/>
          </a:p>
        </p:txBody>
      </p:sp>
      <p:sp>
        <p:nvSpPr>
          <p:cNvPr id="8" name="Footer Placeholder 7"/>
          <p:cNvSpPr>
            <a:spLocks noGrp="1"/>
          </p:cNvSpPr>
          <p:nvPr>
            <p:ph type="ftr" sz="quarter" idx="11"/>
          </p:nvPr>
        </p:nvSpPr>
        <p:spPr/>
        <p:txBody>
          <a:bodyPr/>
          <a:lstStyle/>
          <a:p>
            <a:endParaRPr lang="es-E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3311536-05D7-414A-B711-ABB5F7E4C5E2}" type="slidenum">
              <a:rPr lang="es-ES" smtClean="0"/>
              <a:t>‹Nº›</a:t>
            </a:fld>
            <a:endParaRPr lang="es-ES"/>
          </a:p>
        </p:txBody>
      </p:sp>
    </p:spTree>
    <p:extLst>
      <p:ext uri="{BB962C8B-B14F-4D97-AF65-F5344CB8AC3E}">
        <p14:creationId xmlns:p14="http://schemas.microsoft.com/office/powerpoint/2010/main" val="679413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2D2FD986-575C-4D13-8676-A662B5A19156}" type="datetimeFigureOut">
              <a:rPr lang="es-ES" smtClean="0"/>
              <a:t>18/04/2022</a:t>
            </a:fld>
            <a:endParaRPr lang="es-ES"/>
          </a:p>
        </p:txBody>
      </p:sp>
      <p:sp>
        <p:nvSpPr>
          <p:cNvPr id="4" name="Footer Placeholder 3"/>
          <p:cNvSpPr>
            <a:spLocks noGrp="1"/>
          </p:cNvSpPr>
          <p:nvPr>
            <p:ph type="ftr" sz="quarter" idx="11"/>
          </p:nvPr>
        </p:nvSpPr>
        <p:spPr/>
        <p:txBody>
          <a:bodyPr/>
          <a:lstStyle/>
          <a:p>
            <a:endParaRPr lang="es-E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3311536-05D7-414A-B711-ABB5F7E4C5E2}" type="slidenum">
              <a:rPr lang="es-ES" smtClean="0"/>
              <a:t>‹Nº›</a:t>
            </a:fld>
            <a:endParaRPr lang="es-ES"/>
          </a:p>
        </p:txBody>
      </p:sp>
    </p:spTree>
    <p:extLst>
      <p:ext uri="{BB962C8B-B14F-4D97-AF65-F5344CB8AC3E}">
        <p14:creationId xmlns:p14="http://schemas.microsoft.com/office/powerpoint/2010/main" val="3806344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2FD986-575C-4D13-8676-A662B5A19156}" type="datetimeFigureOut">
              <a:rPr lang="es-ES" smtClean="0"/>
              <a:t>18/04/2022</a:t>
            </a:fld>
            <a:endParaRPr lang="es-ES"/>
          </a:p>
        </p:txBody>
      </p:sp>
      <p:sp>
        <p:nvSpPr>
          <p:cNvPr id="3" name="Footer Placeholder 2"/>
          <p:cNvSpPr>
            <a:spLocks noGrp="1"/>
          </p:cNvSpPr>
          <p:nvPr>
            <p:ph type="ftr" sz="quarter" idx="11"/>
          </p:nvPr>
        </p:nvSpPr>
        <p:spPr/>
        <p:txBody>
          <a:bodyPr/>
          <a:lstStyle/>
          <a:p>
            <a:endParaRPr lang="es-E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3311536-05D7-414A-B711-ABB5F7E4C5E2}" type="slidenum">
              <a:rPr lang="es-ES" smtClean="0"/>
              <a:t>‹Nº›</a:t>
            </a:fld>
            <a:endParaRPr lang="es-ES"/>
          </a:p>
        </p:txBody>
      </p:sp>
    </p:spTree>
    <p:extLst>
      <p:ext uri="{BB962C8B-B14F-4D97-AF65-F5344CB8AC3E}">
        <p14:creationId xmlns:p14="http://schemas.microsoft.com/office/powerpoint/2010/main" val="3017907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D2FD986-575C-4D13-8676-A662B5A19156}" type="datetimeFigureOut">
              <a:rPr lang="es-ES" smtClean="0"/>
              <a:t>18/04/2022</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3311536-05D7-414A-B711-ABB5F7E4C5E2}" type="slidenum">
              <a:rPr lang="es-ES" smtClean="0"/>
              <a:t>‹Nº›</a:t>
            </a:fld>
            <a:endParaRPr lang="es-ES"/>
          </a:p>
        </p:txBody>
      </p:sp>
    </p:spTree>
    <p:extLst>
      <p:ext uri="{BB962C8B-B14F-4D97-AF65-F5344CB8AC3E}">
        <p14:creationId xmlns:p14="http://schemas.microsoft.com/office/powerpoint/2010/main" val="884543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2D2FD986-575C-4D13-8676-A662B5A19156}" type="datetimeFigureOut">
              <a:rPr lang="es-ES" smtClean="0"/>
              <a:t>18/04/2022</a:t>
            </a:fld>
            <a:endParaRPr lang="es-ES"/>
          </a:p>
        </p:txBody>
      </p:sp>
      <p:sp>
        <p:nvSpPr>
          <p:cNvPr id="6" name="Footer Placeholder 5"/>
          <p:cNvSpPr>
            <a:spLocks noGrp="1"/>
          </p:cNvSpPr>
          <p:nvPr>
            <p:ph type="ftr" sz="quarter" idx="11"/>
          </p:nvPr>
        </p:nvSpPr>
        <p:spPr/>
        <p:txBody>
          <a:bodyPr/>
          <a:lstStyle/>
          <a:p>
            <a:endParaRPr lang="es-E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311536-05D7-414A-B711-ABB5F7E4C5E2}" type="slidenum">
              <a:rPr lang="es-ES" smtClean="0"/>
              <a:t>‹Nº›</a:t>
            </a:fld>
            <a:endParaRPr lang="es-ES"/>
          </a:p>
        </p:txBody>
      </p:sp>
    </p:spTree>
    <p:extLst>
      <p:ext uri="{BB962C8B-B14F-4D97-AF65-F5344CB8AC3E}">
        <p14:creationId xmlns:p14="http://schemas.microsoft.com/office/powerpoint/2010/main" val="2360034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157"/>
            <a:ext cx="2356674" cy="6853096"/>
            <a:chOff x="6627813" y="195610"/>
            <a:chExt cx="1952625" cy="5678141"/>
          </a:xfrm>
        </p:grpSpPr>
        <p:sp>
          <p:nvSpPr>
            <p:cNvPr id="11" name="Freeform 27"/>
            <p:cNvSpPr/>
            <p:nvPr/>
          </p:nvSpPr>
          <p:spPr bwMode="auto">
            <a:xfrm>
              <a:off x="6627813" y="19561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2D2FD986-575C-4D13-8676-A662B5A19156}" type="datetimeFigureOut">
              <a:rPr lang="es-ES" smtClean="0"/>
              <a:t>18/04/2022</a:t>
            </a:fld>
            <a:endParaRPr lang="es-E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E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3311536-05D7-414A-B711-ABB5F7E4C5E2}" type="slidenum">
              <a:rPr lang="es-ES" smtClean="0"/>
              <a:t>‹Nº›</a:t>
            </a:fld>
            <a:endParaRPr lang="es-ES"/>
          </a:p>
        </p:txBody>
      </p:sp>
    </p:spTree>
    <p:extLst>
      <p:ext uri="{BB962C8B-B14F-4D97-AF65-F5344CB8AC3E}">
        <p14:creationId xmlns:p14="http://schemas.microsoft.com/office/powerpoint/2010/main" val="2755109714"/>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Lst>
  <p:txStyles>
    <p:title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Layout" Target="../slideLayouts/slideLayout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Autofit/>
          </a:bodyPr>
          <a:lstStyle/>
          <a:p>
            <a:r>
              <a:rPr lang="es-ES" sz="7000" b="1" dirty="0">
                <a:solidFill>
                  <a:srgbClr val="002060"/>
                </a:solidFill>
                <a:effectLst>
                  <a:outerShdw blurRad="38100" dist="38100" dir="2700000" algn="tl">
                    <a:srgbClr val="000000">
                      <a:alpha val="43137"/>
                    </a:srgbClr>
                  </a:outerShdw>
                </a:effectLst>
                <a:latin typeface="Cooper Black" panose="0208090404030B020404" pitchFamily="18" charset="0"/>
              </a:rPr>
              <a:t>Otras técnicas de relevamiento</a:t>
            </a:r>
            <a:br>
              <a:rPr lang="es-ES" sz="7000" b="1" dirty="0">
                <a:solidFill>
                  <a:srgbClr val="002060"/>
                </a:solidFill>
                <a:effectLst>
                  <a:outerShdw blurRad="38100" dist="38100" dir="2700000" algn="tl">
                    <a:srgbClr val="000000">
                      <a:alpha val="43137"/>
                    </a:srgbClr>
                  </a:outerShdw>
                </a:effectLst>
                <a:latin typeface="Cooper Black" panose="0208090404030B020404" pitchFamily="18" charset="0"/>
              </a:rPr>
            </a:br>
            <a:r>
              <a:rPr lang="es-ES" sz="7000" b="1" dirty="0">
                <a:solidFill>
                  <a:srgbClr val="002060"/>
                </a:solidFill>
                <a:effectLst>
                  <a:outerShdw blurRad="38100" dist="38100" dir="2700000" algn="tl">
                    <a:srgbClr val="000000">
                      <a:alpha val="43137"/>
                    </a:srgbClr>
                  </a:outerShdw>
                </a:effectLst>
                <a:latin typeface="Cooper Black" panose="0208090404030B020404" pitchFamily="18" charset="0"/>
              </a:rPr>
              <a:t>de datos </a:t>
            </a:r>
          </a:p>
        </p:txBody>
      </p:sp>
      <p:pic>
        <p:nvPicPr>
          <p:cNvPr id="6" name="Imagen 5"/>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0556178" y="189690"/>
            <a:ext cx="1368654" cy="1368654"/>
          </a:xfrm>
          <a:prstGeom prst="rect">
            <a:avLst/>
          </a:prstGeom>
        </p:spPr>
      </p:pic>
    </p:spTree>
    <p:extLst>
      <p:ext uri="{BB962C8B-B14F-4D97-AF65-F5344CB8AC3E}">
        <p14:creationId xmlns:p14="http://schemas.microsoft.com/office/powerpoint/2010/main" val="945451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78362" y="-22583"/>
            <a:ext cx="2214563" cy="2214563"/>
          </a:xfrm>
          <a:prstGeom prst="rect">
            <a:avLst/>
          </a:prstGeom>
        </p:spPr>
      </p:pic>
      <p:sp>
        <p:nvSpPr>
          <p:cNvPr id="5" name="Título 1"/>
          <p:cNvSpPr txBox="1">
            <a:spLocks/>
          </p:cNvSpPr>
          <p:nvPr/>
        </p:nvSpPr>
        <p:spPr>
          <a:xfrm>
            <a:off x="1875107" y="492998"/>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6000">
                <a:solidFill>
                  <a:srgbClr val="FFC000"/>
                </a:solidFill>
                <a:latin typeface="Cooper Black" panose="0208090404030B020404" pitchFamily="18" charset="0"/>
              </a:rPr>
              <a:t>OBSERVACION</a:t>
            </a:r>
            <a:endParaRPr lang="es-ES" sz="6000" dirty="0">
              <a:solidFill>
                <a:srgbClr val="FFC000"/>
              </a:solidFill>
            </a:endParaRPr>
          </a:p>
        </p:txBody>
      </p:sp>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01" y="14286"/>
            <a:ext cx="1847850" cy="2466975"/>
          </a:xfrm>
          <a:prstGeom prst="rect">
            <a:avLst/>
          </a:prstGeom>
        </p:spPr>
      </p:pic>
      <p:sp>
        <p:nvSpPr>
          <p:cNvPr id="2" name="Rectángulo 1">
            <a:extLst>
              <a:ext uri="{FF2B5EF4-FFF2-40B4-BE49-F238E27FC236}">
                <a16:creationId xmlns:a16="http://schemas.microsoft.com/office/drawing/2014/main" id="{DE10243B-1B29-447F-AC37-769BB9DA27E1}"/>
              </a:ext>
            </a:extLst>
          </p:cNvPr>
          <p:cNvSpPr/>
          <p:nvPr/>
        </p:nvSpPr>
        <p:spPr>
          <a:xfrm>
            <a:off x="3992452" y="1404555"/>
            <a:ext cx="5203064" cy="523220"/>
          </a:xfrm>
          <a:prstGeom prst="rect">
            <a:avLst/>
          </a:prstGeom>
        </p:spPr>
        <p:txBody>
          <a:bodyPr wrap="square">
            <a:spAutoFit/>
          </a:bodyPr>
          <a:lstStyle/>
          <a:p>
            <a:r>
              <a:rPr lang="es-ES" sz="2800" dirty="0">
                <a:solidFill>
                  <a:schemeClr val="accent3">
                    <a:lumMod val="60000"/>
                    <a:lumOff val="40000"/>
                  </a:schemeClr>
                </a:solidFill>
                <a:latin typeface="Times New Roman" panose="02020603050405020304" pitchFamily="18" charset="0"/>
                <a:cs typeface="Times New Roman" panose="02020603050405020304" pitchFamily="18" charset="0"/>
              </a:rPr>
              <a:t>Ejemplo de cómo documentarlo </a:t>
            </a:r>
            <a:endParaRPr lang="es-ES" sz="2800" dirty="0"/>
          </a:p>
        </p:txBody>
      </p:sp>
      <p:graphicFrame>
        <p:nvGraphicFramePr>
          <p:cNvPr id="3" name="Tabla 2">
            <a:extLst>
              <a:ext uri="{FF2B5EF4-FFF2-40B4-BE49-F238E27FC236}">
                <a16:creationId xmlns:a16="http://schemas.microsoft.com/office/drawing/2014/main" id="{7A60D6D8-5913-46AE-BF9D-A08E3997555C}"/>
              </a:ext>
            </a:extLst>
          </p:cNvPr>
          <p:cNvGraphicFramePr>
            <a:graphicFrameLocks noGrp="1"/>
          </p:cNvGraphicFramePr>
          <p:nvPr>
            <p:extLst>
              <p:ext uri="{D42A27DB-BD31-4B8C-83A1-F6EECF244321}">
                <p14:modId xmlns:p14="http://schemas.microsoft.com/office/powerpoint/2010/main" val="2343748571"/>
              </p:ext>
            </p:extLst>
          </p:nvPr>
        </p:nvGraphicFramePr>
        <p:xfrm>
          <a:off x="702368" y="1982652"/>
          <a:ext cx="10901497" cy="4692174"/>
        </p:xfrm>
        <a:graphic>
          <a:graphicData uri="http://schemas.openxmlformats.org/drawingml/2006/table">
            <a:tbl>
              <a:tblPr>
                <a:tableStyleId>{5C22544A-7EE6-4342-B048-85BDC9FD1C3A}</a:tableStyleId>
              </a:tblPr>
              <a:tblGrid>
                <a:gridCol w="2983370">
                  <a:extLst>
                    <a:ext uri="{9D8B030D-6E8A-4147-A177-3AD203B41FA5}">
                      <a16:colId xmlns:a16="http://schemas.microsoft.com/office/drawing/2014/main" val="1628021286"/>
                    </a:ext>
                  </a:extLst>
                </a:gridCol>
                <a:gridCol w="7918127">
                  <a:extLst>
                    <a:ext uri="{9D8B030D-6E8A-4147-A177-3AD203B41FA5}">
                      <a16:colId xmlns:a16="http://schemas.microsoft.com/office/drawing/2014/main" val="3336862152"/>
                    </a:ext>
                  </a:extLst>
                </a:gridCol>
              </a:tblGrid>
              <a:tr h="201841">
                <a:tc>
                  <a:txBody>
                    <a:bodyPr/>
                    <a:lstStyle/>
                    <a:p>
                      <a:pPr algn="l" fontAlgn="b"/>
                      <a:r>
                        <a:rPr lang="es-ES" sz="1400" b="1" u="none" strike="noStrike" dirty="0">
                          <a:effectLst/>
                        </a:rPr>
                        <a:t>Objeto de la observación:</a:t>
                      </a:r>
                      <a:endParaRPr lang="es-ES" sz="1400" b="1" i="0" u="none" strike="noStrike" dirty="0">
                        <a:solidFill>
                          <a:srgbClr val="000000"/>
                        </a:solidFill>
                        <a:effectLst/>
                        <a:latin typeface="Calibri" panose="020F0502020204030204" pitchFamily="34" charset="0"/>
                      </a:endParaRPr>
                    </a:p>
                  </a:txBody>
                  <a:tcPr marL="9038" marR="9038" marT="9038" marB="0" anchor="b"/>
                </a:tc>
                <a:tc>
                  <a:txBody>
                    <a:bodyPr/>
                    <a:lstStyle/>
                    <a:p>
                      <a:pPr algn="l" fontAlgn="b"/>
                      <a:r>
                        <a:rPr lang="es-ES" sz="1400" u="none" strike="noStrike">
                          <a:effectLst/>
                        </a:rPr>
                        <a:t>Cómo determinar el costo de un producto.</a:t>
                      </a:r>
                      <a:endParaRPr lang="es-ES" sz="1400" b="0" i="0" u="none" strike="noStrike">
                        <a:solidFill>
                          <a:srgbClr val="000000"/>
                        </a:solidFill>
                        <a:effectLst/>
                        <a:latin typeface="Calibri" panose="020F0502020204030204" pitchFamily="34" charset="0"/>
                      </a:endParaRPr>
                    </a:p>
                  </a:txBody>
                  <a:tcPr marL="9038" marR="9038" marT="9038" marB="0" anchor="b"/>
                </a:tc>
                <a:extLst>
                  <a:ext uri="{0D108BD9-81ED-4DB2-BD59-A6C34878D82A}">
                    <a16:rowId xmlns:a16="http://schemas.microsoft.com/office/drawing/2014/main" val="1497321630"/>
                  </a:ext>
                </a:extLst>
              </a:tr>
              <a:tr h="201841">
                <a:tc>
                  <a:txBody>
                    <a:bodyPr/>
                    <a:lstStyle/>
                    <a:p>
                      <a:pPr algn="l" fontAlgn="b"/>
                      <a:r>
                        <a:rPr lang="es-ES" sz="1400" b="1" u="none" strike="noStrike" dirty="0">
                          <a:effectLst/>
                        </a:rPr>
                        <a:t> </a:t>
                      </a:r>
                      <a:endParaRPr lang="es-ES" sz="1400" b="1" i="0" u="none" strike="noStrike" dirty="0">
                        <a:solidFill>
                          <a:srgbClr val="000000"/>
                        </a:solidFill>
                        <a:effectLst/>
                        <a:latin typeface="Calibri" panose="020F0502020204030204" pitchFamily="34" charset="0"/>
                      </a:endParaRPr>
                    </a:p>
                  </a:txBody>
                  <a:tcPr marL="9038" marR="9038" marT="9038" marB="0" anchor="b"/>
                </a:tc>
                <a:tc>
                  <a:txBody>
                    <a:bodyPr/>
                    <a:lstStyle/>
                    <a:p>
                      <a:pPr algn="l" fontAlgn="b"/>
                      <a:r>
                        <a:rPr lang="es-ES" sz="1400" u="none" strike="noStrike">
                          <a:effectLst/>
                        </a:rPr>
                        <a:t> </a:t>
                      </a:r>
                      <a:endParaRPr lang="es-ES" sz="1400" b="0" i="0" u="none" strike="noStrike">
                        <a:solidFill>
                          <a:srgbClr val="000000"/>
                        </a:solidFill>
                        <a:effectLst/>
                        <a:latin typeface="Calibri" panose="020F0502020204030204" pitchFamily="34" charset="0"/>
                      </a:endParaRPr>
                    </a:p>
                  </a:txBody>
                  <a:tcPr marL="9038" marR="9038" marT="9038" marB="0" anchor="b"/>
                </a:tc>
                <a:extLst>
                  <a:ext uri="{0D108BD9-81ED-4DB2-BD59-A6C34878D82A}">
                    <a16:rowId xmlns:a16="http://schemas.microsoft.com/office/drawing/2014/main" val="2311057077"/>
                  </a:ext>
                </a:extLst>
              </a:tr>
              <a:tr h="277114">
                <a:tc>
                  <a:txBody>
                    <a:bodyPr/>
                    <a:lstStyle/>
                    <a:p>
                      <a:pPr algn="l" fontAlgn="b"/>
                      <a:r>
                        <a:rPr lang="es-ES" sz="1400" b="1" u="none" strike="noStrike" dirty="0">
                          <a:effectLst/>
                        </a:rPr>
                        <a:t>Departamentos involucrados:</a:t>
                      </a:r>
                      <a:endParaRPr lang="es-ES" sz="1400" b="1" i="0" u="none" strike="noStrike" dirty="0">
                        <a:solidFill>
                          <a:srgbClr val="000000"/>
                        </a:solidFill>
                        <a:effectLst/>
                        <a:latin typeface="Calibri" panose="020F0502020204030204" pitchFamily="34" charset="0"/>
                      </a:endParaRPr>
                    </a:p>
                  </a:txBody>
                  <a:tcPr marL="9038" marR="9038" marT="9038" marB="0" anchor="b"/>
                </a:tc>
                <a:tc>
                  <a:txBody>
                    <a:bodyPr/>
                    <a:lstStyle/>
                    <a:p>
                      <a:pPr algn="l" fontAlgn="b"/>
                      <a:r>
                        <a:rPr lang="es-ES" sz="1400" u="none" strike="noStrike">
                          <a:effectLst/>
                        </a:rPr>
                        <a:t>Depósito, Producción y Control de calidad.</a:t>
                      </a:r>
                      <a:endParaRPr lang="es-ES" sz="1400" b="0" i="0" u="none" strike="noStrike">
                        <a:solidFill>
                          <a:srgbClr val="000000"/>
                        </a:solidFill>
                        <a:effectLst/>
                        <a:latin typeface="Calibri" panose="020F0502020204030204" pitchFamily="34" charset="0"/>
                      </a:endParaRPr>
                    </a:p>
                  </a:txBody>
                  <a:tcPr marL="9038" marR="9038" marT="9038" marB="0" anchor="b"/>
                </a:tc>
                <a:extLst>
                  <a:ext uri="{0D108BD9-81ED-4DB2-BD59-A6C34878D82A}">
                    <a16:rowId xmlns:a16="http://schemas.microsoft.com/office/drawing/2014/main" val="1352261894"/>
                  </a:ext>
                </a:extLst>
              </a:tr>
              <a:tr h="201841">
                <a:tc>
                  <a:txBody>
                    <a:bodyPr/>
                    <a:lstStyle/>
                    <a:p>
                      <a:pPr algn="l" fontAlgn="b"/>
                      <a:r>
                        <a:rPr lang="es-ES" sz="1400" b="1" u="none" strike="noStrike" dirty="0">
                          <a:effectLst/>
                        </a:rPr>
                        <a:t>Fecha de la observación:</a:t>
                      </a:r>
                      <a:endParaRPr lang="es-ES" sz="1400" b="1" i="0" u="none" strike="noStrike" dirty="0">
                        <a:solidFill>
                          <a:srgbClr val="000000"/>
                        </a:solidFill>
                        <a:effectLst/>
                        <a:latin typeface="Calibri" panose="020F0502020204030204" pitchFamily="34" charset="0"/>
                      </a:endParaRPr>
                    </a:p>
                  </a:txBody>
                  <a:tcPr marL="9038" marR="9038" marT="9038" marB="0" anchor="b"/>
                </a:tc>
                <a:tc>
                  <a:txBody>
                    <a:bodyPr/>
                    <a:lstStyle/>
                    <a:p>
                      <a:pPr algn="l" fontAlgn="b"/>
                      <a:r>
                        <a:rPr lang="es-ES" sz="1400" u="none" strike="noStrike">
                          <a:effectLst/>
                        </a:rPr>
                        <a:t>17/04/2022</a:t>
                      </a:r>
                      <a:endParaRPr lang="es-ES" sz="1400" b="0" i="0" u="none" strike="noStrike">
                        <a:solidFill>
                          <a:srgbClr val="000000"/>
                        </a:solidFill>
                        <a:effectLst/>
                        <a:latin typeface="Calibri" panose="020F0502020204030204" pitchFamily="34" charset="0"/>
                      </a:endParaRPr>
                    </a:p>
                  </a:txBody>
                  <a:tcPr marL="9038" marR="9038" marT="9038" marB="0" anchor="b"/>
                </a:tc>
                <a:extLst>
                  <a:ext uri="{0D108BD9-81ED-4DB2-BD59-A6C34878D82A}">
                    <a16:rowId xmlns:a16="http://schemas.microsoft.com/office/drawing/2014/main" val="2946811120"/>
                  </a:ext>
                </a:extLst>
              </a:tr>
              <a:tr h="279878">
                <a:tc>
                  <a:txBody>
                    <a:bodyPr/>
                    <a:lstStyle/>
                    <a:p>
                      <a:pPr algn="l" fontAlgn="b"/>
                      <a:r>
                        <a:rPr lang="es-ES" sz="1400" b="1" u="none" strike="noStrike" dirty="0">
                          <a:effectLst/>
                        </a:rPr>
                        <a:t>Cantidad de horas invertidas:</a:t>
                      </a:r>
                      <a:endParaRPr lang="es-ES" sz="1400" b="1" i="0" u="none" strike="noStrike" dirty="0">
                        <a:solidFill>
                          <a:srgbClr val="000000"/>
                        </a:solidFill>
                        <a:effectLst/>
                        <a:latin typeface="Calibri" panose="020F0502020204030204" pitchFamily="34" charset="0"/>
                      </a:endParaRPr>
                    </a:p>
                  </a:txBody>
                  <a:tcPr marL="9038" marR="9038" marT="9038" marB="0" anchor="b"/>
                </a:tc>
                <a:tc>
                  <a:txBody>
                    <a:bodyPr/>
                    <a:lstStyle/>
                    <a:p>
                      <a:pPr algn="l" fontAlgn="b"/>
                      <a:r>
                        <a:rPr lang="es-ES" sz="1400" u="none" strike="noStrike">
                          <a:effectLst/>
                        </a:rPr>
                        <a:t>4:35</a:t>
                      </a:r>
                      <a:endParaRPr lang="es-ES" sz="1400" b="0" i="0" u="none" strike="noStrike">
                        <a:solidFill>
                          <a:srgbClr val="000000"/>
                        </a:solidFill>
                        <a:effectLst/>
                        <a:latin typeface="Calibri" panose="020F0502020204030204" pitchFamily="34" charset="0"/>
                      </a:endParaRPr>
                    </a:p>
                  </a:txBody>
                  <a:tcPr marL="9038" marR="9038" marT="9038" marB="0" anchor="b"/>
                </a:tc>
                <a:extLst>
                  <a:ext uri="{0D108BD9-81ED-4DB2-BD59-A6C34878D82A}">
                    <a16:rowId xmlns:a16="http://schemas.microsoft.com/office/drawing/2014/main" val="1101122099"/>
                  </a:ext>
                </a:extLst>
              </a:tr>
              <a:tr h="133989">
                <a:tc>
                  <a:txBody>
                    <a:bodyPr/>
                    <a:lstStyle/>
                    <a:p>
                      <a:pPr algn="l" fontAlgn="b"/>
                      <a:r>
                        <a:rPr lang="es-ES" sz="1400" b="1" u="none" strike="noStrike" dirty="0">
                          <a:effectLst/>
                        </a:rPr>
                        <a:t> </a:t>
                      </a:r>
                      <a:endParaRPr lang="es-ES" sz="1400" b="1" i="0" u="none" strike="noStrike" dirty="0">
                        <a:solidFill>
                          <a:srgbClr val="000000"/>
                        </a:solidFill>
                        <a:effectLst/>
                        <a:latin typeface="Calibri" panose="020F0502020204030204" pitchFamily="34" charset="0"/>
                      </a:endParaRPr>
                    </a:p>
                  </a:txBody>
                  <a:tcPr marL="9038" marR="9038" marT="9038" marB="0" anchor="b"/>
                </a:tc>
                <a:tc>
                  <a:txBody>
                    <a:bodyPr/>
                    <a:lstStyle/>
                    <a:p>
                      <a:pPr algn="l" fontAlgn="b"/>
                      <a:r>
                        <a:rPr lang="es-ES" sz="1400" u="none" strike="noStrike">
                          <a:effectLst/>
                        </a:rPr>
                        <a:t> </a:t>
                      </a:r>
                      <a:endParaRPr lang="es-ES" sz="1400" b="0" i="0" u="none" strike="noStrike">
                        <a:solidFill>
                          <a:srgbClr val="000000"/>
                        </a:solidFill>
                        <a:effectLst/>
                        <a:latin typeface="Calibri" panose="020F0502020204030204" pitchFamily="34" charset="0"/>
                      </a:endParaRPr>
                    </a:p>
                  </a:txBody>
                  <a:tcPr marL="9038" marR="9038" marT="9038" marB="0" anchor="b"/>
                </a:tc>
                <a:extLst>
                  <a:ext uri="{0D108BD9-81ED-4DB2-BD59-A6C34878D82A}">
                    <a16:rowId xmlns:a16="http://schemas.microsoft.com/office/drawing/2014/main" val="448479595"/>
                  </a:ext>
                </a:extLst>
              </a:tr>
              <a:tr h="1345610">
                <a:tc>
                  <a:txBody>
                    <a:bodyPr/>
                    <a:lstStyle/>
                    <a:p>
                      <a:pPr algn="l" fontAlgn="t"/>
                      <a:r>
                        <a:rPr lang="es-ES" sz="1400" b="1" u="none" strike="noStrike" dirty="0">
                          <a:effectLst/>
                        </a:rPr>
                        <a:t>Detalle de la observación:</a:t>
                      </a:r>
                      <a:endParaRPr lang="es-ES" sz="1400" b="1" i="0" u="none" strike="noStrike" dirty="0">
                        <a:solidFill>
                          <a:srgbClr val="000000"/>
                        </a:solidFill>
                        <a:effectLst/>
                        <a:latin typeface="Calibri" panose="020F0502020204030204" pitchFamily="34" charset="0"/>
                      </a:endParaRPr>
                    </a:p>
                  </a:txBody>
                  <a:tcPr marL="9038" marR="9038" marT="9038" marB="0"/>
                </a:tc>
                <a:tc>
                  <a:txBody>
                    <a:bodyPr/>
                    <a:lstStyle/>
                    <a:p>
                      <a:pPr algn="l" fontAlgn="auto"/>
                      <a:r>
                        <a:rPr lang="es-ES" sz="1400" u="none" strike="noStrike">
                          <a:effectLst/>
                        </a:rPr>
                        <a:t>Se procedió a verificar cómo se establece el costo de un producto. El analista de costos debe tener a mano la lista de ingredientes, el costo de adquisición de cada uno y conocer la cantidad utilizada en la producción, todo para una unidad a producir. Se procede al cálculo y se suman los totales obtenidos por cada ingrediente. A ese monto se suman también los costos prorrateados por tiempo de producción de: costos de alquileres y costos de mano de obra. Este monto obtenido permitirá a los gerentes poder establecer los precios por unidad para futuras ventas.</a:t>
                      </a:r>
                      <a:endParaRPr lang="es-ES" sz="1400" b="0" i="0" u="none" strike="noStrike">
                        <a:solidFill>
                          <a:srgbClr val="000000"/>
                        </a:solidFill>
                        <a:effectLst/>
                        <a:latin typeface="Calibri" panose="020F0502020204030204" pitchFamily="34" charset="0"/>
                      </a:endParaRPr>
                    </a:p>
                  </a:txBody>
                  <a:tcPr marL="9038" marR="9038" marT="9038" marB="0" anchor="b"/>
                </a:tc>
                <a:extLst>
                  <a:ext uri="{0D108BD9-81ED-4DB2-BD59-A6C34878D82A}">
                    <a16:rowId xmlns:a16="http://schemas.microsoft.com/office/drawing/2014/main" val="3871587097"/>
                  </a:ext>
                </a:extLst>
              </a:tr>
              <a:tr h="96166">
                <a:tc>
                  <a:txBody>
                    <a:bodyPr/>
                    <a:lstStyle/>
                    <a:p>
                      <a:pPr algn="l" fontAlgn="b"/>
                      <a:r>
                        <a:rPr lang="es-ES" sz="1400" b="1" u="none" strike="noStrike" dirty="0">
                          <a:effectLst/>
                        </a:rPr>
                        <a:t> </a:t>
                      </a:r>
                      <a:endParaRPr lang="es-ES" sz="1400" b="1" i="0" u="none" strike="noStrike" dirty="0">
                        <a:solidFill>
                          <a:srgbClr val="000000"/>
                        </a:solidFill>
                        <a:effectLst/>
                        <a:latin typeface="Calibri" panose="020F0502020204030204" pitchFamily="34" charset="0"/>
                      </a:endParaRPr>
                    </a:p>
                  </a:txBody>
                  <a:tcPr marL="9038" marR="9038" marT="9038" marB="0" anchor="b"/>
                </a:tc>
                <a:tc>
                  <a:txBody>
                    <a:bodyPr/>
                    <a:lstStyle/>
                    <a:p>
                      <a:pPr algn="l" fontAlgn="b"/>
                      <a:r>
                        <a:rPr lang="es-ES" sz="1400" u="none" strike="noStrike">
                          <a:effectLst/>
                        </a:rPr>
                        <a:t> </a:t>
                      </a:r>
                      <a:endParaRPr lang="es-ES" sz="1400" b="0" i="0" u="none" strike="noStrike">
                        <a:solidFill>
                          <a:srgbClr val="000000"/>
                        </a:solidFill>
                        <a:effectLst/>
                        <a:latin typeface="Calibri" panose="020F0502020204030204" pitchFamily="34" charset="0"/>
                      </a:endParaRPr>
                    </a:p>
                  </a:txBody>
                  <a:tcPr marL="9038" marR="9038" marT="9038" marB="0" anchor="b"/>
                </a:tc>
                <a:extLst>
                  <a:ext uri="{0D108BD9-81ED-4DB2-BD59-A6C34878D82A}">
                    <a16:rowId xmlns:a16="http://schemas.microsoft.com/office/drawing/2014/main" val="4100082634"/>
                  </a:ext>
                </a:extLst>
              </a:tr>
              <a:tr h="982070">
                <a:tc>
                  <a:txBody>
                    <a:bodyPr/>
                    <a:lstStyle/>
                    <a:p>
                      <a:pPr algn="l" fontAlgn="t"/>
                      <a:r>
                        <a:rPr lang="es-ES" sz="1400" b="1" u="none" strike="noStrike" dirty="0">
                          <a:effectLst/>
                        </a:rPr>
                        <a:t>Conclusión:</a:t>
                      </a:r>
                      <a:endParaRPr lang="es-ES" sz="1400" b="1" i="0" u="none" strike="noStrike" dirty="0">
                        <a:solidFill>
                          <a:srgbClr val="000000"/>
                        </a:solidFill>
                        <a:effectLst/>
                        <a:latin typeface="Calibri" panose="020F0502020204030204" pitchFamily="34" charset="0"/>
                      </a:endParaRPr>
                    </a:p>
                  </a:txBody>
                  <a:tcPr marL="9038" marR="9038" marT="9038" marB="0"/>
                </a:tc>
                <a:tc>
                  <a:txBody>
                    <a:bodyPr/>
                    <a:lstStyle/>
                    <a:p>
                      <a:pPr algn="l" fontAlgn="auto"/>
                      <a:r>
                        <a:rPr lang="es-ES" sz="1400" u="none" strike="noStrike">
                          <a:effectLst/>
                        </a:rPr>
                        <a:t>Según lo observado se sugiere registrar los montos por lotes de producción y de esa manera tener un historial de los costos. Además de los insumos, se sugiere incluir para establecer el costo: gastos por administración como alquileres, pago de servicios básicos (luz, agua, teléfono), seguros, honorarios administrativos, de producción y de seguridad. No dejando ningún rubro sin ser incluido para establecer el costo por unidad.</a:t>
                      </a:r>
                      <a:endParaRPr lang="es-ES" sz="1400" b="0" i="0" u="none" strike="noStrike">
                        <a:solidFill>
                          <a:srgbClr val="000000"/>
                        </a:solidFill>
                        <a:effectLst/>
                        <a:latin typeface="Calibri" panose="020F0502020204030204" pitchFamily="34" charset="0"/>
                      </a:endParaRPr>
                    </a:p>
                  </a:txBody>
                  <a:tcPr marL="9038" marR="9038" marT="9038" marB="0" anchor="b"/>
                </a:tc>
                <a:extLst>
                  <a:ext uri="{0D108BD9-81ED-4DB2-BD59-A6C34878D82A}">
                    <a16:rowId xmlns:a16="http://schemas.microsoft.com/office/drawing/2014/main" val="2324450385"/>
                  </a:ext>
                </a:extLst>
              </a:tr>
              <a:tr h="60059">
                <a:tc>
                  <a:txBody>
                    <a:bodyPr/>
                    <a:lstStyle/>
                    <a:p>
                      <a:pPr algn="l" fontAlgn="b"/>
                      <a:r>
                        <a:rPr lang="es-ES" sz="1400" b="1" u="none" strike="noStrike" dirty="0">
                          <a:effectLst/>
                        </a:rPr>
                        <a:t> </a:t>
                      </a:r>
                      <a:endParaRPr lang="es-ES" sz="1400" b="1" i="0" u="none" strike="noStrike" dirty="0">
                        <a:solidFill>
                          <a:srgbClr val="000000"/>
                        </a:solidFill>
                        <a:effectLst/>
                        <a:latin typeface="Calibri" panose="020F0502020204030204" pitchFamily="34" charset="0"/>
                      </a:endParaRPr>
                    </a:p>
                  </a:txBody>
                  <a:tcPr marL="9038" marR="9038" marT="9038" marB="0" anchor="b"/>
                </a:tc>
                <a:tc>
                  <a:txBody>
                    <a:bodyPr/>
                    <a:lstStyle/>
                    <a:p>
                      <a:pPr algn="l" fontAlgn="b"/>
                      <a:r>
                        <a:rPr lang="es-ES" sz="1400" u="none" strike="noStrike">
                          <a:effectLst/>
                        </a:rPr>
                        <a:t> </a:t>
                      </a:r>
                      <a:endParaRPr lang="es-ES" sz="1400" b="0" i="0" u="none" strike="noStrike">
                        <a:solidFill>
                          <a:srgbClr val="000000"/>
                        </a:solidFill>
                        <a:effectLst/>
                        <a:latin typeface="Calibri" panose="020F0502020204030204" pitchFamily="34" charset="0"/>
                      </a:endParaRPr>
                    </a:p>
                  </a:txBody>
                  <a:tcPr marL="9038" marR="9038" marT="9038" marB="0" anchor="b"/>
                </a:tc>
                <a:extLst>
                  <a:ext uri="{0D108BD9-81ED-4DB2-BD59-A6C34878D82A}">
                    <a16:rowId xmlns:a16="http://schemas.microsoft.com/office/drawing/2014/main" val="2243761342"/>
                  </a:ext>
                </a:extLst>
              </a:tr>
              <a:tr h="211453">
                <a:tc>
                  <a:txBody>
                    <a:bodyPr/>
                    <a:lstStyle/>
                    <a:p>
                      <a:pPr algn="l" fontAlgn="b"/>
                      <a:r>
                        <a:rPr lang="es-ES" sz="1400" b="1" u="none" strike="noStrike" dirty="0">
                          <a:effectLst/>
                        </a:rPr>
                        <a:t>Analistas responsables:</a:t>
                      </a:r>
                      <a:endParaRPr lang="es-ES" sz="1400" b="1" i="0" u="none" strike="noStrike" dirty="0">
                        <a:solidFill>
                          <a:srgbClr val="000000"/>
                        </a:solidFill>
                        <a:effectLst/>
                        <a:latin typeface="Calibri" panose="020F0502020204030204" pitchFamily="34" charset="0"/>
                      </a:endParaRPr>
                    </a:p>
                  </a:txBody>
                  <a:tcPr marL="9038" marR="9038" marT="9038" marB="0" anchor="b"/>
                </a:tc>
                <a:tc>
                  <a:txBody>
                    <a:bodyPr/>
                    <a:lstStyle/>
                    <a:p>
                      <a:pPr algn="l" fontAlgn="b"/>
                      <a:r>
                        <a:rPr lang="es-ES" sz="1400" u="none" strike="noStrike" dirty="0">
                          <a:effectLst/>
                        </a:rPr>
                        <a:t>Juan Pérez y Emilia González.</a:t>
                      </a:r>
                      <a:endParaRPr lang="es-ES" sz="1400" b="0" i="0" u="none" strike="noStrike" dirty="0">
                        <a:solidFill>
                          <a:srgbClr val="000000"/>
                        </a:solidFill>
                        <a:effectLst/>
                        <a:latin typeface="Calibri" panose="020F0502020204030204" pitchFamily="34" charset="0"/>
                      </a:endParaRPr>
                    </a:p>
                  </a:txBody>
                  <a:tcPr marL="9038" marR="9038" marT="9038" marB="0" anchor="b"/>
                </a:tc>
                <a:extLst>
                  <a:ext uri="{0D108BD9-81ED-4DB2-BD59-A6C34878D82A}">
                    <a16:rowId xmlns:a16="http://schemas.microsoft.com/office/drawing/2014/main" val="1851809434"/>
                  </a:ext>
                </a:extLst>
              </a:tr>
            </a:tbl>
          </a:graphicData>
        </a:graphic>
      </p:graphicFrame>
    </p:spTree>
    <p:extLst>
      <p:ext uri="{BB962C8B-B14F-4D97-AF65-F5344CB8AC3E}">
        <p14:creationId xmlns:p14="http://schemas.microsoft.com/office/powerpoint/2010/main" val="1540826400"/>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5324" y="0"/>
            <a:ext cx="2143125" cy="2143125"/>
          </a:xfrm>
        </p:spPr>
      </p:pic>
      <p:sp>
        <p:nvSpPr>
          <p:cNvPr id="4" name="Título 1"/>
          <p:cNvSpPr txBox="1">
            <a:spLocks/>
          </p:cNvSpPr>
          <p:nvPr/>
        </p:nvSpPr>
        <p:spPr>
          <a:xfrm>
            <a:off x="2592925" y="97965"/>
            <a:ext cx="8911687" cy="1280890"/>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6000" dirty="0">
                <a:solidFill>
                  <a:srgbClr val="FFFF00"/>
                </a:solidFill>
                <a:effectLst>
                  <a:outerShdw blurRad="38100" dist="38100" dir="2700000" algn="tl">
                    <a:srgbClr val="000000">
                      <a:alpha val="43137"/>
                    </a:srgbClr>
                  </a:outerShdw>
                </a:effectLst>
                <a:latin typeface="Cooper Black" panose="0208090404030B020404" pitchFamily="18" charset="0"/>
              </a:rPr>
              <a:t>Joint Application</a:t>
            </a:r>
            <a:br>
              <a:rPr lang="es-ES" sz="6000" dirty="0">
                <a:solidFill>
                  <a:srgbClr val="FFFF00"/>
                </a:solidFill>
                <a:effectLst>
                  <a:outerShdw blurRad="38100" dist="38100" dir="2700000" algn="tl">
                    <a:srgbClr val="000000">
                      <a:alpha val="43137"/>
                    </a:srgbClr>
                  </a:outerShdw>
                </a:effectLst>
                <a:latin typeface="Cooper Black" panose="0208090404030B020404" pitchFamily="18" charset="0"/>
              </a:rPr>
            </a:br>
            <a:r>
              <a:rPr lang="es-ES" sz="6000" dirty="0">
                <a:solidFill>
                  <a:srgbClr val="FFFF00"/>
                </a:solidFill>
                <a:effectLst>
                  <a:outerShdw blurRad="38100" dist="38100" dir="2700000" algn="tl">
                    <a:srgbClr val="000000">
                      <a:alpha val="43137"/>
                    </a:srgbClr>
                  </a:outerShdw>
                </a:effectLst>
                <a:latin typeface="Cooper Black" panose="0208090404030B020404" pitchFamily="18" charset="0"/>
              </a:rPr>
              <a:t>Design (JAD)</a:t>
            </a:r>
            <a:r>
              <a:rPr lang="es-ES" sz="6000" dirty="0">
                <a:solidFill>
                  <a:srgbClr val="FFFF00"/>
                </a:solidFill>
                <a:latin typeface="Cooper Black" panose="0208090404030B020404" pitchFamily="18" charset="0"/>
              </a:rPr>
              <a:t> </a:t>
            </a:r>
            <a:endParaRPr lang="es-ES" sz="6000" dirty="0">
              <a:solidFill>
                <a:srgbClr val="FFFF00"/>
              </a:solidFill>
            </a:endParaRPr>
          </a:p>
        </p:txBody>
      </p:sp>
      <p:sp>
        <p:nvSpPr>
          <p:cNvPr id="6" name="CuadroTexto 5"/>
          <p:cNvSpPr txBox="1"/>
          <p:nvPr/>
        </p:nvSpPr>
        <p:spPr>
          <a:xfrm>
            <a:off x="2108839" y="1746413"/>
            <a:ext cx="9599985" cy="4785926"/>
          </a:xfrm>
          <a:prstGeom prst="rect">
            <a:avLst/>
          </a:prstGeom>
          <a:noFill/>
        </p:spPr>
        <p:txBody>
          <a:bodyPr wrap="square" rtlCol="0">
            <a:spAutoFit/>
          </a:bodyPr>
          <a:lstStyle/>
          <a:p>
            <a:r>
              <a:rPr lang="es-ES" sz="3500" b="1" dirty="0">
                <a:latin typeface="Times New Roman" panose="02020603050405020304" pitchFamily="18" charset="0"/>
                <a:cs typeface="Times New Roman" panose="02020603050405020304" pitchFamily="18" charset="0"/>
              </a:rPr>
              <a:t>Diseño conjunto de aplicaciones:</a:t>
            </a:r>
            <a:r>
              <a:rPr lang="es-ES" sz="3500" dirty="0">
                <a:latin typeface="Times New Roman" panose="02020603050405020304" pitchFamily="18" charset="0"/>
                <a:cs typeface="Times New Roman" panose="02020603050405020304" pitchFamily="18" charset="0"/>
              </a:rPr>
              <a:t>	</a:t>
            </a:r>
          </a:p>
          <a:p>
            <a:r>
              <a:rPr lang="es-ES" sz="3000" dirty="0">
                <a:latin typeface="Times New Roman" panose="02020603050405020304" pitchFamily="18" charset="0"/>
                <a:cs typeface="Times New Roman" panose="02020603050405020304" pitchFamily="18" charset="0"/>
              </a:rPr>
              <a:t>	IBM desarrolló un método alternativo para entrevistar a los usuarios en una única plenaria, conocido como diseño conjunto de aplicaciones (Joint Application Design, JAD) para sustituir a las entrevistas personales ya que estas requieren mucho tiempo y están sujetas a errores, y sus datos están propensos a una mala interpretación, ya que requiere una validación con otros participantes en caso de discrepancia.</a:t>
            </a:r>
          </a:p>
          <a:p>
            <a:endParaRPr lang="es-ES" sz="3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7199182"/>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5324" y="0"/>
            <a:ext cx="2143125" cy="2143125"/>
          </a:xfrm>
        </p:spPr>
      </p:pic>
      <p:sp>
        <p:nvSpPr>
          <p:cNvPr id="4" name="Título 1"/>
          <p:cNvSpPr txBox="1">
            <a:spLocks/>
          </p:cNvSpPr>
          <p:nvPr/>
        </p:nvSpPr>
        <p:spPr>
          <a:xfrm>
            <a:off x="2592925" y="97965"/>
            <a:ext cx="8911687" cy="1280890"/>
          </a:xfrm>
          <a:prstGeom prst="rect">
            <a:avLst/>
          </a:prstGeom>
        </p:spPr>
        <p:txBody>
          <a:bodyPr vert="horz" lIns="91440" tIns="45720" rIns="91440" bIns="45720" rtlCol="0" anchor="t">
            <a:normAutofit fontScale="77500" lnSpcReduction="20000"/>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6000" dirty="0">
                <a:solidFill>
                  <a:srgbClr val="FFFF00"/>
                </a:solidFill>
                <a:effectLst>
                  <a:outerShdw blurRad="38100" dist="38100" dir="2700000" algn="tl">
                    <a:srgbClr val="000000">
                      <a:alpha val="43137"/>
                    </a:srgbClr>
                  </a:outerShdw>
                </a:effectLst>
                <a:latin typeface="Cooper Black" panose="0208090404030B020404" pitchFamily="18" charset="0"/>
              </a:rPr>
              <a:t>Joint Application</a:t>
            </a:r>
            <a:br>
              <a:rPr lang="es-ES" sz="6000" dirty="0">
                <a:solidFill>
                  <a:srgbClr val="FFFF00"/>
                </a:solidFill>
                <a:effectLst>
                  <a:outerShdw blurRad="38100" dist="38100" dir="2700000" algn="tl">
                    <a:srgbClr val="000000">
                      <a:alpha val="43137"/>
                    </a:srgbClr>
                  </a:outerShdw>
                </a:effectLst>
                <a:latin typeface="Cooper Black" panose="0208090404030B020404" pitchFamily="18" charset="0"/>
              </a:rPr>
            </a:br>
            <a:r>
              <a:rPr lang="es-ES" sz="6000" dirty="0">
                <a:solidFill>
                  <a:srgbClr val="FFFF00"/>
                </a:solidFill>
                <a:effectLst>
                  <a:outerShdw blurRad="38100" dist="38100" dir="2700000" algn="tl">
                    <a:srgbClr val="000000">
                      <a:alpha val="43137"/>
                    </a:srgbClr>
                  </a:outerShdw>
                </a:effectLst>
                <a:latin typeface="Cooper Black" panose="0208090404030B020404" pitchFamily="18" charset="0"/>
              </a:rPr>
              <a:t>Design (JAD)</a:t>
            </a:r>
            <a:r>
              <a:rPr lang="es-ES" sz="6000" dirty="0">
                <a:solidFill>
                  <a:srgbClr val="FFFF00"/>
                </a:solidFill>
                <a:latin typeface="Cooper Black" panose="0208090404030B020404" pitchFamily="18" charset="0"/>
              </a:rPr>
              <a:t> </a:t>
            </a:r>
            <a:endParaRPr lang="es-ES" sz="6000" dirty="0">
              <a:solidFill>
                <a:srgbClr val="FFFF00"/>
              </a:solidFill>
            </a:endParaRPr>
          </a:p>
        </p:txBody>
      </p:sp>
      <p:sp>
        <p:nvSpPr>
          <p:cNvPr id="6" name="CuadroTexto 5"/>
          <p:cNvSpPr txBox="1"/>
          <p:nvPr/>
        </p:nvSpPr>
        <p:spPr>
          <a:xfrm>
            <a:off x="1887166" y="1732558"/>
            <a:ext cx="9599985" cy="4154984"/>
          </a:xfrm>
          <a:prstGeom prst="rect">
            <a:avLst/>
          </a:prstGeom>
          <a:noFill/>
        </p:spPr>
        <p:txBody>
          <a:bodyPr wrap="square" rtlCol="0">
            <a:spAutoFit/>
          </a:bodyPr>
          <a:lstStyle/>
          <a:p>
            <a:r>
              <a:rPr lang="es-ES" sz="2400" dirty="0">
                <a:latin typeface="Times New Roman" panose="02020603050405020304" pitchFamily="18" charset="0"/>
                <a:cs typeface="Times New Roman" panose="02020603050405020304" pitchFamily="18" charset="0"/>
              </a:rPr>
              <a:t>Es una técnica de relevamiento de datos, única, que permite al finalizar la jornada, obtener el documento de relevamiento de datos finalizado y aprobado por todos los usuarios.</a:t>
            </a:r>
          </a:p>
          <a:p>
            <a:endParaRPr lang="es-ES" sz="2400" dirty="0">
              <a:latin typeface="Times New Roman" panose="02020603050405020304" pitchFamily="18" charset="0"/>
              <a:cs typeface="Times New Roman" panose="02020603050405020304" pitchFamily="18" charset="0"/>
            </a:endParaRPr>
          </a:p>
          <a:p>
            <a:r>
              <a:rPr lang="es-ES" sz="2400" dirty="0">
                <a:latin typeface="Times New Roman" panose="02020603050405020304" pitchFamily="18" charset="0"/>
                <a:cs typeface="Times New Roman" panose="02020603050405020304" pitchFamily="18" charset="0"/>
              </a:rPr>
              <a:t>Se trata de reuniones con la participación de usuarios de diferentes áreas donde se plantean los temas a discutir y como resultado, se entrega un documento con una única respuesta consensuada por todos.</a:t>
            </a:r>
          </a:p>
          <a:p>
            <a:endParaRPr lang="es-ES" sz="2400" dirty="0">
              <a:latin typeface="Times New Roman" panose="02020603050405020304" pitchFamily="18" charset="0"/>
              <a:cs typeface="Times New Roman" panose="02020603050405020304" pitchFamily="18" charset="0"/>
            </a:endParaRPr>
          </a:p>
          <a:p>
            <a:r>
              <a:rPr lang="es-ES" sz="2400" dirty="0">
                <a:latin typeface="Times New Roman" panose="02020603050405020304" pitchFamily="18" charset="0"/>
                <a:cs typeface="Times New Roman" panose="02020603050405020304" pitchFamily="18" charset="0"/>
              </a:rPr>
              <a:t>En esa reunión participa el analista de requerimientos quien es el que va documentando todo el relevamiento de datos para que al finalizar sólo se firme el documento en conformidad entre los participantes.</a:t>
            </a:r>
          </a:p>
        </p:txBody>
      </p:sp>
    </p:spTree>
    <p:extLst>
      <p:ext uri="{BB962C8B-B14F-4D97-AF65-F5344CB8AC3E}">
        <p14:creationId xmlns:p14="http://schemas.microsoft.com/office/powerpoint/2010/main" val="253863632"/>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37146020"/>
              </p:ext>
            </p:extLst>
          </p:nvPr>
        </p:nvGraphicFramePr>
        <p:xfrm>
          <a:off x="544749" y="1695647"/>
          <a:ext cx="11452697" cy="5006708"/>
        </p:xfrm>
        <a:graphic>
          <a:graphicData uri="http://schemas.openxmlformats.org/drawingml/2006/table">
            <a:tbl>
              <a:tblPr firstRow="1" bandRow="1">
                <a:tableStyleId>{F5AB1C69-6EDB-4FF4-983F-18BD219EF322}</a:tableStyleId>
              </a:tblPr>
              <a:tblGrid>
                <a:gridCol w="5661498">
                  <a:extLst>
                    <a:ext uri="{9D8B030D-6E8A-4147-A177-3AD203B41FA5}">
                      <a16:colId xmlns:a16="http://schemas.microsoft.com/office/drawing/2014/main" val="418705251"/>
                    </a:ext>
                  </a:extLst>
                </a:gridCol>
                <a:gridCol w="5791199">
                  <a:extLst>
                    <a:ext uri="{9D8B030D-6E8A-4147-A177-3AD203B41FA5}">
                      <a16:colId xmlns:a16="http://schemas.microsoft.com/office/drawing/2014/main" val="1369748800"/>
                    </a:ext>
                  </a:extLst>
                </a:gridCol>
              </a:tblGrid>
              <a:tr h="429333">
                <a:tc>
                  <a:txBody>
                    <a:bodyPr/>
                    <a:lstStyle/>
                    <a:p>
                      <a:pPr algn="ctr"/>
                      <a:r>
                        <a:rPr lang="es-ES" sz="2500" b="1" dirty="0">
                          <a:latin typeface="Times New Roman" panose="02020603050405020304" pitchFamily="18" charset="0"/>
                          <a:cs typeface="Times New Roman" panose="02020603050405020304" pitchFamily="18" charset="0"/>
                        </a:rPr>
                        <a:t>VENTAJAS</a:t>
                      </a:r>
                      <a:r>
                        <a:rPr lang="es-ES" b="1" baseline="0" dirty="0">
                          <a:latin typeface="Times New Roman" panose="02020603050405020304" pitchFamily="18" charset="0"/>
                          <a:cs typeface="Times New Roman" panose="02020603050405020304" pitchFamily="18" charset="0"/>
                        </a:rPr>
                        <a:t> </a:t>
                      </a:r>
                      <a:endParaRPr lang="es-ES" b="1" dirty="0">
                        <a:latin typeface="Times New Roman" panose="02020603050405020304" pitchFamily="18" charset="0"/>
                        <a:cs typeface="Times New Roman" panose="02020603050405020304" pitchFamily="18" charset="0"/>
                      </a:endParaRPr>
                    </a:p>
                  </a:txBody>
                  <a:tcPr/>
                </a:tc>
                <a:tc>
                  <a:txBody>
                    <a:bodyPr/>
                    <a:lstStyle/>
                    <a:p>
                      <a:pPr algn="ctr"/>
                      <a:r>
                        <a:rPr lang="es-ES" sz="2500" b="1" dirty="0">
                          <a:latin typeface="Times New Roman" panose="02020603050405020304" pitchFamily="18" charset="0"/>
                          <a:cs typeface="Times New Roman" panose="02020603050405020304" pitchFamily="18" charset="0"/>
                        </a:rPr>
                        <a:t>DESVENTAJAS</a:t>
                      </a:r>
                    </a:p>
                  </a:txBody>
                  <a:tcPr/>
                </a:tc>
                <a:extLst>
                  <a:ext uri="{0D108BD9-81ED-4DB2-BD59-A6C34878D82A}">
                    <a16:rowId xmlns:a16="http://schemas.microsoft.com/office/drawing/2014/main" val="1743033616"/>
                  </a:ext>
                </a:extLst>
              </a:tr>
              <a:tr h="690783">
                <a:tc>
                  <a:txBody>
                    <a:bodyPr/>
                    <a:lstStyle/>
                    <a:p>
                      <a:r>
                        <a:rPr lang="es-ES" sz="2200" b="0" dirty="0">
                          <a:latin typeface="Times New Roman" panose="02020603050405020304" pitchFamily="18" charset="0"/>
                          <a:cs typeface="Times New Roman" panose="02020603050405020304" pitchFamily="18" charset="0"/>
                        </a:rPr>
                        <a:t>Reduce</a:t>
                      </a:r>
                      <a:r>
                        <a:rPr lang="es-ES" sz="2200" b="0" baseline="0" dirty="0">
                          <a:latin typeface="Times New Roman" panose="02020603050405020304" pitchFamily="18" charset="0"/>
                          <a:cs typeface="Times New Roman" panose="02020603050405020304" pitchFamily="18" charset="0"/>
                        </a:rPr>
                        <a:t> tiempo y costo requerido a las entrevistas personales, ya que son grupales</a:t>
                      </a:r>
                      <a:endParaRPr lang="es-ES" sz="2200" b="0" dirty="0">
                        <a:latin typeface="Times New Roman" panose="02020603050405020304" pitchFamily="18" charset="0"/>
                        <a:cs typeface="Times New Roman" panose="02020603050405020304" pitchFamily="18" charset="0"/>
                      </a:endParaRPr>
                    </a:p>
                  </a:txBody>
                  <a:tcPr/>
                </a:tc>
                <a:tc>
                  <a:txBody>
                    <a:bodyPr/>
                    <a:lstStyle/>
                    <a:p>
                      <a:r>
                        <a:rPr lang="es-ES" sz="2200" b="0" dirty="0">
                          <a:latin typeface="Times New Roman" panose="02020603050405020304" pitchFamily="18" charset="0"/>
                          <a:cs typeface="Times New Roman" panose="02020603050405020304" pitchFamily="18" charset="0"/>
                        </a:rPr>
                        <a:t>Al realizar la técnica fuera de las oficinas requiere</a:t>
                      </a:r>
                      <a:r>
                        <a:rPr lang="es-ES" sz="2200" b="0" baseline="0" dirty="0">
                          <a:latin typeface="Times New Roman" panose="02020603050405020304" pitchFamily="18" charset="0"/>
                          <a:cs typeface="Times New Roman" panose="02020603050405020304" pitchFamily="18" charset="0"/>
                        </a:rPr>
                        <a:t> fijar un presupuesto, muchas veces elevado</a:t>
                      </a:r>
                      <a:endParaRPr lang="es-ES" sz="2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9731059"/>
                  </a:ext>
                </a:extLst>
              </a:tr>
              <a:tr h="763060">
                <a:tc>
                  <a:txBody>
                    <a:bodyPr/>
                    <a:lstStyle/>
                    <a:p>
                      <a:r>
                        <a:rPr lang="es-ES" sz="2200" b="0" dirty="0">
                          <a:latin typeface="Times New Roman" panose="02020603050405020304" pitchFamily="18" charset="0"/>
                          <a:cs typeface="Times New Roman" panose="02020603050405020304" pitchFamily="18" charset="0"/>
                        </a:rPr>
                        <a:t>Mejora</a:t>
                      </a:r>
                      <a:r>
                        <a:rPr lang="es-ES" sz="2200" b="0" baseline="0" dirty="0">
                          <a:latin typeface="Times New Roman" panose="02020603050405020304" pitchFamily="18" charset="0"/>
                          <a:cs typeface="Times New Roman" panose="02020603050405020304" pitchFamily="18" charset="0"/>
                        </a:rPr>
                        <a:t> </a:t>
                      </a:r>
                      <a:r>
                        <a:rPr lang="es-ES" sz="2200" b="0" dirty="0">
                          <a:latin typeface="Times New Roman" panose="02020603050405020304" pitchFamily="18" charset="0"/>
                          <a:cs typeface="Times New Roman" panose="02020603050405020304" pitchFamily="18" charset="0"/>
                        </a:rPr>
                        <a:t>la calidad de los resultados de la evaluación de los requerimientos de información</a:t>
                      </a:r>
                    </a:p>
                  </a:txBody>
                  <a:tcPr/>
                </a:tc>
                <a:tc>
                  <a:txBody>
                    <a:bodyPr/>
                    <a:lstStyle/>
                    <a:p>
                      <a:r>
                        <a:rPr lang="es-ES" sz="2200" b="0" dirty="0">
                          <a:latin typeface="Times New Roman" panose="02020603050405020304" pitchFamily="18" charset="0"/>
                          <a:cs typeface="Times New Roman" panose="02020603050405020304" pitchFamily="18" charset="0"/>
                        </a:rPr>
                        <a:t>No se pueden</a:t>
                      </a:r>
                      <a:r>
                        <a:rPr lang="es-ES" sz="2200" b="0" baseline="0" dirty="0">
                          <a:latin typeface="Times New Roman" panose="02020603050405020304" pitchFamily="18" charset="0"/>
                          <a:cs typeface="Times New Roman" panose="02020603050405020304" pitchFamily="18" charset="0"/>
                        </a:rPr>
                        <a:t> realizar las sesiones sin que todos los invitados estén presentes</a:t>
                      </a:r>
                      <a:endParaRPr lang="es-ES" sz="2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6766945"/>
                  </a:ext>
                </a:extLst>
              </a:tr>
              <a:tr h="974873">
                <a:tc>
                  <a:txBody>
                    <a:bodyPr/>
                    <a:lstStyle/>
                    <a:p>
                      <a:r>
                        <a:rPr lang="es-ES" sz="2200" b="0" dirty="0">
                          <a:latin typeface="Times New Roman" panose="02020603050405020304" pitchFamily="18" charset="0"/>
                          <a:cs typeface="Times New Roman" panose="02020603050405020304" pitchFamily="18" charset="0"/>
                        </a:rPr>
                        <a:t>El trabajo continuo en una sesión de JAD ayuda a reflejar las ideas del usuario en el diseño final</a:t>
                      </a:r>
                    </a:p>
                  </a:txBody>
                  <a:tcPr/>
                </a:tc>
                <a:tc>
                  <a:txBody>
                    <a:bodyPr/>
                    <a:lstStyle/>
                    <a:p>
                      <a:r>
                        <a:rPr lang="es-ES" sz="2200" b="0" dirty="0">
                          <a:latin typeface="Times New Roman" panose="02020603050405020304" pitchFamily="18" charset="0"/>
                          <a:cs typeface="Times New Roman" panose="02020603050405020304" pitchFamily="18" charset="0"/>
                        </a:rPr>
                        <a:t>Se</a:t>
                      </a:r>
                      <a:r>
                        <a:rPr lang="es-ES" sz="2200" b="0" baseline="0" dirty="0">
                          <a:latin typeface="Times New Roman" panose="02020603050405020304" pitchFamily="18" charset="0"/>
                          <a:cs typeface="Times New Roman" panose="02020603050405020304" pitchFamily="18" charset="0"/>
                        </a:rPr>
                        <a:t> debe tener en cuenta a una gran variedad de participantes, por sobre todo expertos, pues involucra a todos los departamentos</a:t>
                      </a:r>
                      <a:endParaRPr lang="es-ES" sz="22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4685806"/>
                  </a:ext>
                </a:extLst>
              </a:tr>
              <a:tr h="1576648">
                <a:tc>
                  <a:txBody>
                    <a:bodyPr/>
                    <a:lstStyle/>
                    <a:p>
                      <a:r>
                        <a:rPr lang="es-ES" sz="2200" b="0" dirty="0">
                          <a:latin typeface="Times New Roman" panose="02020603050405020304" pitchFamily="18" charset="0"/>
                          <a:cs typeface="Times New Roman" panose="02020603050405020304" pitchFamily="18" charset="0"/>
                        </a:rPr>
                        <a:t>Genera una</a:t>
                      </a:r>
                      <a:r>
                        <a:rPr lang="es-ES" sz="2200" b="0" baseline="0" dirty="0">
                          <a:latin typeface="Times New Roman" panose="02020603050405020304" pitchFamily="18" charset="0"/>
                          <a:cs typeface="Times New Roman" panose="02020603050405020304" pitchFamily="18" charset="0"/>
                        </a:rPr>
                        <a:t> </a:t>
                      </a:r>
                      <a:r>
                        <a:rPr lang="es-ES" sz="2200" b="0" dirty="0">
                          <a:latin typeface="Times New Roman" panose="02020603050405020304" pitchFamily="18" charset="0"/>
                          <a:cs typeface="Times New Roman" panose="02020603050405020304" pitchFamily="18" charset="0"/>
                        </a:rPr>
                        <a:t>mayor identificación del</a:t>
                      </a:r>
                      <a:r>
                        <a:rPr lang="es-ES" sz="2200" b="0" baseline="0" dirty="0">
                          <a:latin typeface="Times New Roman" panose="02020603050405020304" pitchFamily="18" charset="0"/>
                          <a:cs typeface="Times New Roman" panose="02020603050405020304" pitchFamily="18" charset="0"/>
                        </a:rPr>
                        <a:t> </a:t>
                      </a:r>
                      <a:r>
                        <a:rPr lang="es-ES" sz="2200" b="0" dirty="0">
                          <a:latin typeface="Times New Roman" panose="02020603050405020304" pitchFamily="18" charset="0"/>
                          <a:cs typeface="Times New Roman" panose="02020603050405020304" pitchFamily="18" charset="0"/>
                        </a:rPr>
                        <a:t>usuario con los nuevos sistemas de información como resultado de los</a:t>
                      </a:r>
                      <a:r>
                        <a:rPr lang="es-ES" sz="2200" b="0" baseline="0" dirty="0">
                          <a:latin typeface="Times New Roman" panose="02020603050405020304" pitchFamily="18" charset="0"/>
                          <a:cs typeface="Times New Roman" panose="02020603050405020304" pitchFamily="18" charset="0"/>
                        </a:rPr>
                        <a:t> </a:t>
                      </a:r>
                      <a:r>
                        <a:rPr lang="es-ES" sz="2200" b="0" dirty="0">
                          <a:latin typeface="Times New Roman" panose="02020603050405020304" pitchFamily="18" charset="0"/>
                          <a:cs typeface="Times New Roman" panose="02020603050405020304" pitchFamily="18" charset="0"/>
                        </a:rPr>
                        <a:t>procesos participativos</a:t>
                      </a:r>
                    </a:p>
                  </a:txBody>
                  <a:tcPr/>
                </a:tc>
                <a:tc>
                  <a:txBody>
                    <a:bodyPr/>
                    <a:lstStyle/>
                    <a:p>
                      <a:r>
                        <a:rPr lang="es-ES" sz="2200" b="0" dirty="0">
                          <a:latin typeface="Times New Roman" panose="02020603050405020304" pitchFamily="18" charset="0"/>
                          <a:cs typeface="Times New Roman" panose="02020603050405020304" pitchFamily="18" charset="0"/>
                        </a:rPr>
                        <a:t>Todas las complejidades de esta técnica sólo se</a:t>
                      </a:r>
                    </a:p>
                    <a:p>
                      <a:r>
                        <a:rPr lang="es-ES" sz="2200" b="0" dirty="0">
                          <a:latin typeface="Times New Roman" panose="02020603050405020304" pitchFamily="18" charset="0"/>
                          <a:cs typeface="Times New Roman" panose="02020603050405020304" pitchFamily="18" charset="0"/>
                        </a:rPr>
                        <a:t>pueden aprender en un seminario donde se explique los métodos patentados por IBM</a:t>
                      </a:r>
                    </a:p>
                  </a:txBody>
                  <a:tcPr/>
                </a:tc>
                <a:extLst>
                  <a:ext uri="{0D108BD9-81ED-4DB2-BD59-A6C34878D82A}">
                    <a16:rowId xmlns:a16="http://schemas.microsoft.com/office/drawing/2014/main" val="1612222120"/>
                  </a:ext>
                </a:extLst>
              </a:tr>
            </a:tbl>
          </a:graphicData>
        </a:graphic>
      </p:graphicFrame>
      <p:sp>
        <p:nvSpPr>
          <p:cNvPr id="5" name="Título 1"/>
          <p:cNvSpPr>
            <a:spLocks noGrp="1"/>
          </p:cNvSpPr>
          <p:nvPr>
            <p:ph type="title"/>
          </p:nvPr>
        </p:nvSpPr>
        <p:spPr>
          <a:xfrm>
            <a:off x="3537487" y="102536"/>
            <a:ext cx="6492338" cy="1069039"/>
          </a:xfrm>
        </p:spPr>
        <p:txBody>
          <a:bodyPr>
            <a:noAutofit/>
          </a:bodyPr>
          <a:lstStyle/>
          <a:p>
            <a:pPr algn="ctr"/>
            <a:r>
              <a:rPr lang="es-ES" sz="4500" dirty="0">
                <a:solidFill>
                  <a:srgbClr val="FFFF00"/>
                </a:solidFill>
                <a:effectLst>
                  <a:outerShdw blurRad="38100" dist="38100" dir="2700000" algn="tl">
                    <a:srgbClr val="000000">
                      <a:alpha val="43137"/>
                    </a:srgbClr>
                  </a:outerShdw>
                </a:effectLst>
                <a:latin typeface="Cooper Black" panose="0208090404030B020404" pitchFamily="18" charset="0"/>
              </a:rPr>
              <a:t>Joint Application</a:t>
            </a:r>
            <a:br>
              <a:rPr lang="es-ES" sz="4500" dirty="0">
                <a:solidFill>
                  <a:srgbClr val="FFFF00"/>
                </a:solidFill>
                <a:effectLst>
                  <a:outerShdw blurRad="38100" dist="38100" dir="2700000" algn="tl">
                    <a:srgbClr val="000000">
                      <a:alpha val="43137"/>
                    </a:srgbClr>
                  </a:outerShdw>
                </a:effectLst>
                <a:latin typeface="Cooper Black" panose="0208090404030B020404" pitchFamily="18" charset="0"/>
              </a:rPr>
            </a:br>
            <a:r>
              <a:rPr lang="es-ES" sz="4500" dirty="0">
                <a:solidFill>
                  <a:srgbClr val="FFFF00"/>
                </a:solidFill>
                <a:effectLst>
                  <a:outerShdw blurRad="38100" dist="38100" dir="2700000" algn="tl">
                    <a:srgbClr val="000000">
                      <a:alpha val="43137"/>
                    </a:srgbClr>
                  </a:outerShdw>
                </a:effectLst>
                <a:latin typeface="Cooper Black" panose="0208090404030B020404" pitchFamily="18" charset="0"/>
              </a:rPr>
              <a:t>Design (JAD)</a:t>
            </a:r>
            <a:r>
              <a:rPr lang="es-ES" sz="4500" dirty="0">
                <a:solidFill>
                  <a:srgbClr val="FFFF00"/>
                </a:solidFill>
                <a:latin typeface="Cooper Black" panose="0208090404030B020404" pitchFamily="18" charset="0"/>
              </a:rPr>
              <a:t> </a:t>
            </a:r>
            <a:endParaRPr lang="es-ES" sz="4500" dirty="0">
              <a:solidFill>
                <a:srgbClr val="FFFF00"/>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29825" y="102536"/>
            <a:ext cx="2162175" cy="1438829"/>
          </a:xfrm>
          <a:prstGeom prst="rect">
            <a:avLst/>
          </a:prstGeom>
        </p:spPr>
      </p:pic>
    </p:spTree>
    <p:extLst>
      <p:ext uri="{BB962C8B-B14F-4D97-AF65-F5344CB8AC3E}">
        <p14:creationId xmlns:p14="http://schemas.microsoft.com/office/powerpoint/2010/main" val="295495974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Grp="1" noChangeAspect="1"/>
          </p:cNvPicPr>
          <p:nvPr>
            <p:ph idx="1"/>
          </p:nvPr>
        </p:nvPicPr>
        <p:blipFill rotWithShape="1">
          <a:blip r:embed="rId2">
            <a:extLst>
              <a:ext uri="{28A0092B-C50C-407E-A947-70E740481C1C}">
                <a14:useLocalDpi xmlns:a14="http://schemas.microsoft.com/office/drawing/2010/main" val="0"/>
              </a:ext>
            </a:extLst>
          </a:blip>
          <a:srcRect b="6430"/>
          <a:stretch/>
        </p:blipFill>
        <p:spPr>
          <a:xfrm>
            <a:off x="8786812" y="88218"/>
            <a:ext cx="3290887" cy="1644340"/>
          </a:xfrm>
        </p:spPr>
      </p:pic>
      <p:sp>
        <p:nvSpPr>
          <p:cNvPr id="2" name="Título 1"/>
          <p:cNvSpPr>
            <a:spLocks noGrp="1"/>
          </p:cNvSpPr>
          <p:nvPr>
            <p:ph type="title"/>
          </p:nvPr>
        </p:nvSpPr>
        <p:spPr>
          <a:xfrm>
            <a:off x="3280313" y="359711"/>
            <a:ext cx="8911687" cy="1280890"/>
          </a:xfrm>
        </p:spPr>
        <p:txBody>
          <a:bodyPr>
            <a:normAutofit/>
          </a:bodyPr>
          <a:lstStyle/>
          <a:p>
            <a:r>
              <a:rPr lang="es-ES" sz="6000" dirty="0">
                <a:solidFill>
                  <a:schemeClr val="accent6">
                    <a:lumMod val="60000"/>
                    <a:lumOff val="40000"/>
                  </a:schemeClr>
                </a:solidFill>
                <a:effectLst>
                  <a:outerShdw blurRad="38100" dist="38100" dir="2700000" algn="tl">
                    <a:srgbClr val="000000">
                      <a:alpha val="43137"/>
                    </a:srgbClr>
                  </a:outerShdw>
                </a:effectLst>
                <a:latin typeface="Cooper Black" panose="0208090404030B020404" pitchFamily="18" charset="0"/>
              </a:rPr>
              <a:t>MUESTREO</a:t>
            </a:r>
          </a:p>
        </p:txBody>
      </p:sp>
      <p:pic>
        <p:nvPicPr>
          <p:cNvPr id="5" name="Imagen 4"/>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08026" y="5114925"/>
            <a:ext cx="2019300" cy="2019300"/>
          </a:xfrm>
          <a:prstGeom prst="rect">
            <a:avLst/>
          </a:prstGeom>
        </p:spPr>
      </p:pic>
      <p:sp>
        <p:nvSpPr>
          <p:cNvPr id="7" name="CuadroTexto 6"/>
          <p:cNvSpPr txBox="1"/>
          <p:nvPr/>
        </p:nvSpPr>
        <p:spPr>
          <a:xfrm>
            <a:off x="1922526" y="1248088"/>
            <a:ext cx="9095670" cy="5093702"/>
          </a:xfrm>
          <a:prstGeom prst="rect">
            <a:avLst/>
          </a:prstGeom>
          <a:noFill/>
        </p:spPr>
        <p:txBody>
          <a:bodyPr wrap="square" rtlCol="0">
            <a:spAutoFit/>
          </a:bodyPr>
          <a:lstStyle/>
          <a:p>
            <a:r>
              <a:rPr lang="es-ES" sz="3000" dirty="0">
                <a:latin typeface="Times New Roman" panose="02020603050405020304" pitchFamily="18" charset="0"/>
                <a:cs typeface="Times New Roman" panose="02020603050405020304" pitchFamily="18" charset="0"/>
              </a:rPr>
              <a:t>	Es un proceso consistente en seleccionar sistemáticamente </a:t>
            </a:r>
            <a:r>
              <a:rPr lang="es-ES" sz="3000" u="sng" dirty="0">
                <a:latin typeface="Times New Roman" panose="02020603050405020304" pitchFamily="18" charset="0"/>
                <a:cs typeface="Times New Roman" panose="02020603050405020304" pitchFamily="18" charset="0"/>
              </a:rPr>
              <a:t>elementos representativos de una </a:t>
            </a:r>
            <a:r>
              <a:rPr lang="es-ES" sz="3000" b="1" u="sng" dirty="0">
                <a:latin typeface="Times New Roman" panose="02020603050405020304" pitchFamily="18" charset="0"/>
                <a:cs typeface="Times New Roman" panose="02020603050405020304" pitchFamily="18" charset="0"/>
              </a:rPr>
              <a:t>población</a:t>
            </a:r>
            <a:r>
              <a:rPr lang="es-ES" sz="3000" dirty="0">
                <a:latin typeface="Times New Roman" panose="02020603050405020304" pitchFamily="18" charset="0"/>
                <a:cs typeface="Times New Roman" panose="02020603050405020304" pitchFamily="18" charset="0"/>
              </a:rPr>
              <a:t>. </a:t>
            </a:r>
          </a:p>
          <a:p>
            <a:r>
              <a:rPr lang="es-ES" sz="3000" dirty="0">
                <a:latin typeface="Times New Roman" panose="02020603050405020304" pitchFamily="18" charset="0"/>
                <a:cs typeface="Times New Roman" panose="02020603050405020304" pitchFamily="18" charset="0"/>
              </a:rPr>
              <a:t> 	</a:t>
            </a:r>
            <a:r>
              <a:rPr lang="es-ES" sz="2400" dirty="0">
                <a:latin typeface="Times New Roman" panose="02020603050405020304" pitchFamily="18" charset="0"/>
                <a:cs typeface="Times New Roman" panose="02020603050405020304" pitchFamily="18" charset="0"/>
              </a:rPr>
              <a:t>Cuando dichos elementos se examinan con cuidado, se da por hecho que el análisis revelará información útil de la población en general.</a:t>
            </a:r>
          </a:p>
          <a:p>
            <a:endParaRPr lang="es-ES" sz="2000" dirty="0">
              <a:latin typeface="Times New Roman" panose="02020603050405020304" pitchFamily="18" charset="0"/>
              <a:cs typeface="Times New Roman" panose="02020603050405020304" pitchFamily="18" charset="0"/>
            </a:endParaRPr>
          </a:p>
          <a:p>
            <a:r>
              <a:rPr lang="es-ES" sz="2500" dirty="0">
                <a:latin typeface="Times New Roman" panose="02020603050405020304" pitchFamily="18" charset="0"/>
                <a:cs typeface="Times New Roman" panose="02020603050405020304" pitchFamily="18" charset="0"/>
              </a:rPr>
              <a:t>Un analista debe seguir cuatro pasos para diseñar una buena muestra:</a:t>
            </a:r>
          </a:p>
          <a:p>
            <a:r>
              <a:rPr lang="es-ES" sz="2500" dirty="0">
                <a:latin typeface="Times New Roman" panose="02020603050405020304" pitchFamily="18" charset="0"/>
                <a:cs typeface="Times New Roman" panose="02020603050405020304" pitchFamily="18" charset="0"/>
              </a:rPr>
              <a:t>1. Determinar qué datos van a ser recopilados o descritos,</a:t>
            </a:r>
          </a:p>
          <a:p>
            <a:r>
              <a:rPr lang="es-ES" sz="2500" dirty="0">
                <a:latin typeface="Times New Roman" panose="02020603050405020304" pitchFamily="18" charset="0"/>
                <a:cs typeface="Times New Roman" panose="02020603050405020304" pitchFamily="18" charset="0"/>
              </a:rPr>
              <a:t>2. Determinar de qué población se van a tomar muestras,</a:t>
            </a:r>
          </a:p>
          <a:p>
            <a:r>
              <a:rPr lang="es-ES" sz="2500" dirty="0">
                <a:latin typeface="Times New Roman" panose="02020603050405020304" pitchFamily="18" charset="0"/>
                <a:cs typeface="Times New Roman" panose="02020603050405020304" pitchFamily="18" charset="0"/>
              </a:rPr>
              <a:t>3. Escoger el tipo de muestra,</a:t>
            </a:r>
          </a:p>
          <a:p>
            <a:r>
              <a:rPr lang="es-ES" sz="2500" dirty="0">
                <a:latin typeface="Times New Roman" panose="02020603050405020304" pitchFamily="18" charset="0"/>
                <a:cs typeface="Times New Roman" panose="02020603050405020304" pitchFamily="18" charset="0"/>
              </a:rPr>
              <a:t>4. Decidir el tamaño de la muestra.</a:t>
            </a:r>
          </a:p>
        </p:txBody>
      </p:sp>
    </p:spTree>
    <p:extLst>
      <p:ext uri="{BB962C8B-B14F-4D97-AF65-F5344CB8AC3E}">
        <p14:creationId xmlns:p14="http://schemas.microsoft.com/office/powerpoint/2010/main" val="309355830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Marcador de contenido 5"/>
          <p:cNvPicPr>
            <a:picLocks noChangeAspect="1"/>
          </p:cNvPicPr>
          <p:nvPr/>
        </p:nvPicPr>
        <p:blipFill rotWithShape="1">
          <a:blip r:embed="rId2">
            <a:extLst>
              <a:ext uri="{28A0092B-C50C-407E-A947-70E740481C1C}">
                <a14:useLocalDpi xmlns:a14="http://schemas.microsoft.com/office/drawing/2010/main" val="0"/>
              </a:ext>
            </a:extLst>
          </a:blip>
          <a:srcRect b="6430"/>
          <a:stretch/>
        </p:blipFill>
        <p:spPr>
          <a:xfrm>
            <a:off x="9061004" y="157162"/>
            <a:ext cx="3030983" cy="1514475"/>
          </a:xfrm>
          <a:prstGeom prst="rect">
            <a:avLst/>
          </a:prstGeom>
        </p:spPr>
      </p:pic>
      <p:graphicFrame>
        <p:nvGraphicFramePr>
          <p:cNvPr id="4" name="Marcador de contenido 3"/>
          <p:cNvGraphicFramePr>
            <a:graphicFrameLocks noGrp="1"/>
          </p:cNvGraphicFramePr>
          <p:nvPr>
            <p:ph idx="1"/>
            <p:extLst>
              <p:ext uri="{D42A27DB-BD31-4B8C-83A1-F6EECF244321}">
                <p14:modId xmlns:p14="http://schemas.microsoft.com/office/powerpoint/2010/main" val="884052474"/>
              </p:ext>
            </p:extLst>
          </p:nvPr>
        </p:nvGraphicFramePr>
        <p:xfrm>
          <a:off x="1439695" y="1788898"/>
          <a:ext cx="10061140" cy="4948376"/>
        </p:xfrm>
        <a:graphic>
          <a:graphicData uri="http://schemas.openxmlformats.org/drawingml/2006/table">
            <a:tbl>
              <a:tblPr firstRow="1" bandRow="1">
                <a:tableStyleId>{F5AB1C69-6EDB-4FF4-983F-18BD219EF322}</a:tableStyleId>
              </a:tblPr>
              <a:tblGrid>
                <a:gridCol w="4460761">
                  <a:extLst>
                    <a:ext uri="{9D8B030D-6E8A-4147-A177-3AD203B41FA5}">
                      <a16:colId xmlns:a16="http://schemas.microsoft.com/office/drawing/2014/main" val="418705251"/>
                    </a:ext>
                  </a:extLst>
                </a:gridCol>
                <a:gridCol w="5600379">
                  <a:extLst>
                    <a:ext uri="{9D8B030D-6E8A-4147-A177-3AD203B41FA5}">
                      <a16:colId xmlns:a16="http://schemas.microsoft.com/office/drawing/2014/main" val="1369748800"/>
                    </a:ext>
                  </a:extLst>
                </a:gridCol>
              </a:tblGrid>
              <a:tr h="588184">
                <a:tc>
                  <a:txBody>
                    <a:bodyPr/>
                    <a:lstStyle/>
                    <a:p>
                      <a:pPr algn="ctr"/>
                      <a:r>
                        <a:rPr lang="es-ES" sz="2500" b="1" dirty="0">
                          <a:latin typeface="Times New Roman" panose="02020603050405020304" pitchFamily="18" charset="0"/>
                          <a:cs typeface="Times New Roman" panose="02020603050405020304" pitchFamily="18" charset="0"/>
                        </a:rPr>
                        <a:t>VENTAJAS</a:t>
                      </a:r>
                      <a:r>
                        <a:rPr lang="es-ES" b="1" baseline="0" dirty="0">
                          <a:latin typeface="Times New Roman" panose="02020603050405020304" pitchFamily="18" charset="0"/>
                          <a:cs typeface="Times New Roman" panose="02020603050405020304" pitchFamily="18" charset="0"/>
                        </a:rPr>
                        <a:t> </a:t>
                      </a:r>
                      <a:endParaRPr lang="es-ES" b="1" dirty="0">
                        <a:latin typeface="Times New Roman" panose="02020603050405020304" pitchFamily="18" charset="0"/>
                        <a:cs typeface="Times New Roman" panose="02020603050405020304" pitchFamily="18" charset="0"/>
                      </a:endParaRPr>
                    </a:p>
                  </a:txBody>
                  <a:tcPr/>
                </a:tc>
                <a:tc>
                  <a:txBody>
                    <a:bodyPr/>
                    <a:lstStyle/>
                    <a:p>
                      <a:pPr algn="ctr"/>
                      <a:r>
                        <a:rPr lang="es-ES" sz="2500" b="1" dirty="0">
                          <a:latin typeface="Times New Roman" panose="02020603050405020304" pitchFamily="18" charset="0"/>
                          <a:cs typeface="Times New Roman" panose="02020603050405020304" pitchFamily="18" charset="0"/>
                        </a:rPr>
                        <a:t>DESVENTAJAS</a:t>
                      </a:r>
                    </a:p>
                  </a:txBody>
                  <a:tcPr/>
                </a:tc>
                <a:extLst>
                  <a:ext uri="{0D108BD9-81ED-4DB2-BD59-A6C34878D82A}">
                    <a16:rowId xmlns:a16="http://schemas.microsoft.com/office/drawing/2014/main" val="1743033616"/>
                  </a:ext>
                </a:extLst>
              </a:tr>
              <a:tr h="796781">
                <a:tc>
                  <a:txBody>
                    <a:bodyPr/>
                    <a:lstStyle/>
                    <a:p>
                      <a:r>
                        <a:rPr lang="es-ES" sz="2500" b="0" dirty="0">
                          <a:latin typeface="Times New Roman" panose="02020603050405020304" pitchFamily="18" charset="0"/>
                          <a:cs typeface="Times New Roman" panose="02020603050405020304" pitchFamily="18" charset="0"/>
                        </a:rPr>
                        <a:t>Reduce costos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2500" b="0" dirty="0">
                          <a:latin typeface="Times New Roman" panose="02020603050405020304" pitchFamily="18" charset="0"/>
                          <a:cs typeface="Times New Roman" panose="02020603050405020304" pitchFamily="18" charset="0"/>
                        </a:rPr>
                        <a:t>Del tamaño de la</a:t>
                      </a:r>
                      <a:r>
                        <a:rPr lang="es-ES" sz="2500" b="0" baseline="0" dirty="0">
                          <a:latin typeface="Times New Roman" panose="02020603050405020304" pitchFamily="18" charset="0"/>
                          <a:cs typeface="Times New Roman" panose="02020603050405020304" pitchFamily="18" charset="0"/>
                        </a:rPr>
                        <a:t> muestra depende el costo involucrado</a:t>
                      </a:r>
                    </a:p>
                  </a:txBody>
                  <a:tcPr/>
                </a:tc>
                <a:extLst>
                  <a:ext uri="{0D108BD9-81ED-4DB2-BD59-A6C34878D82A}">
                    <a16:rowId xmlns:a16="http://schemas.microsoft.com/office/drawing/2014/main" val="1829731059"/>
                  </a:ext>
                </a:extLst>
              </a:tr>
              <a:tr h="796781">
                <a:tc>
                  <a:txBody>
                    <a:bodyPr/>
                    <a:lstStyle/>
                    <a:p>
                      <a:r>
                        <a:rPr lang="es-ES" sz="2500" b="0" dirty="0">
                          <a:latin typeface="Times New Roman" panose="02020603050405020304" pitchFamily="18" charset="0"/>
                          <a:cs typeface="Times New Roman" panose="02020603050405020304" pitchFamily="18" charset="0"/>
                        </a:rPr>
                        <a:t>Acelera</a:t>
                      </a:r>
                      <a:r>
                        <a:rPr lang="es-ES" sz="2500" b="0" baseline="0" dirty="0">
                          <a:latin typeface="Times New Roman" panose="02020603050405020304" pitchFamily="18" charset="0"/>
                          <a:cs typeface="Times New Roman" panose="02020603050405020304" pitchFamily="18" charset="0"/>
                        </a:rPr>
                        <a:t> la recopilación de datos </a:t>
                      </a:r>
                      <a:endParaRPr lang="es-ES" sz="2500" b="0" dirty="0">
                        <a:latin typeface="Times New Roman" panose="02020603050405020304" pitchFamily="18" charset="0"/>
                        <a:cs typeface="Times New Roman" panose="02020603050405020304" pitchFamily="18" charset="0"/>
                      </a:endParaRPr>
                    </a:p>
                  </a:txBody>
                  <a:tcPr/>
                </a:tc>
                <a:tc>
                  <a:txBody>
                    <a:bodyPr/>
                    <a:lstStyle/>
                    <a:p>
                      <a:r>
                        <a:rPr lang="es-ES" sz="2500" b="0" dirty="0">
                          <a:latin typeface="Times New Roman" panose="02020603050405020304" pitchFamily="18" charset="0"/>
                          <a:cs typeface="Times New Roman" panose="02020603050405020304" pitchFamily="18" charset="0"/>
                        </a:rPr>
                        <a:t>Selección </a:t>
                      </a:r>
                      <a:r>
                        <a:rPr lang="es-ES" sz="2500" b="0" baseline="0" dirty="0">
                          <a:latin typeface="Times New Roman" panose="02020603050405020304" pitchFamily="18" charset="0"/>
                          <a:cs typeface="Times New Roman" panose="02020603050405020304" pitchFamily="18" charset="0"/>
                        </a:rPr>
                        <a:t> minuciosa de quienes  tomar como muestra</a:t>
                      </a:r>
                      <a:endParaRPr lang="es-ES" sz="25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6766945"/>
                  </a:ext>
                </a:extLst>
              </a:tr>
              <a:tr h="1508193">
                <a:tc>
                  <a:txBody>
                    <a:bodyPr/>
                    <a:lstStyle/>
                    <a:p>
                      <a:r>
                        <a:rPr lang="es-ES" sz="2500" b="0" dirty="0">
                          <a:latin typeface="Times New Roman" panose="02020603050405020304" pitchFamily="18" charset="0"/>
                          <a:cs typeface="Times New Roman" panose="02020603050405020304" pitchFamily="18" charset="0"/>
                        </a:rPr>
                        <a:t>Mejora la efectividad </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2500" b="0" dirty="0">
                          <a:latin typeface="Times New Roman" panose="02020603050405020304" pitchFamily="18" charset="0"/>
                          <a:cs typeface="Times New Roman" panose="02020603050405020304" pitchFamily="18" charset="0"/>
                        </a:rPr>
                        <a:t>Gran</a:t>
                      </a:r>
                      <a:r>
                        <a:rPr lang="es-ES" sz="2500" b="0" baseline="0" dirty="0">
                          <a:latin typeface="Times New Roman" panose="02020603050405020304" pitchFamily="18" charset="0"/>
                          <a:cs typeface="Times New Roman" panose="02020603050405020304" pitchFamily="18" charset="0"/>
                        </a:rPr>
                        <a:t> cantidad de informes, documentos, formularios y otros a analizar con poca participación del usuario</a:t>
                      </a:r>
                      <a:endParaRPr lang="es-ES" sz="2500" b="0" dirty="0">
                        <a:latin typeface="Times New Roman" panose="02020603050405020304" pitchFamily="18" charset="0"/>
                        <a:cs typeface="Times New Roman" panose="02020603050405020304" pitchFamily="18" charset="0"/>
                      </a:endParaRPr>
                    </a:p>
                    <a:p>
                      <a:endParaRPr lang="es-ES" sz="25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834685806"/>
                  </a:ext>
                </a:extLst>
              </a:tr>
              <a:tr h="1037872">
                <a:tc>
                  <a:txBody>
                    <a:bodyPr/>
                    <a:lstStyle/>
                    <a:p>
                      <a:r>
                        <a:rPr lang="es-ES" sz="2500" b="0" dirty="0">
                          <a:latin typeface="Times New Roman" panose="02020603050405020304" pitchFamily="18" charset="0"/>
                          <a:cs typeface="Times New Roman" panose="02020603050405020304" pitchFamily="18" charset="0"/>
                        </a:rPr>
                        <a:t>Eficiente</a:t>
                      </a:r>
                      <a:r>
                        <a:rPr lang="es-ES" sz="2500" b="0" baseline="0" dirty="0">
                          <a:latin typeface="Times New Roman" panose="02020603050405020304" pitchFamily="18" charset="0"/>
                          <a:cs typeface="Times New Roman" panose="02020603050405020304" pitchFamily="18" charset="0"/>
                        </a:rPr>
                        <a:t> con poblaciones grandes y dispersas</a:t>
                      </a:r>
                      <a:endParaRPr lang="es-ES" sz="2500" b="0" dirty="0">
                        <a:latin typeface="Times New Roman" panose="02020603050405020304" pitchFamily="18" charset="0"/>
                        <a:cs typeface="Times New Roman" panose="02020603050405020304" pitchFamily="18" charset="0"/>
                      </a:endParaRPr>
                    </a:p>
                  </a:txBody>
                  <a:tcPr/>
                </a:tc>
                <a:tc>
                  <a:txBody>
                    <a:bodyPr/>
                    <a:lstStyle/>
                    <a:p>
                      <a:r>
                        <a:rPr lang="es-ES" sz="2500" b="0" dirty="0">
                          <a:latin typeface="Times New Roman" panose="02020603050405020304" pitchFamily="18" charset="0"/>
                          <a:cs typeface="Times New Roman" panose="02020603050405020304" pitchFamily="18" charset="0"/>
                        </a:rPr>
                        <a:t>El tiempo que</a:t>
                      </a:r>
                      <a:r>
                        <a:rPr lang="es-ES" sz="2500" b="0" baseline="0" dirty="0">
                          <a:latin typeface="Times New Roman" panose="02020603050405020304" pitchFamily="18" charset="0"/>
                          <a:cs typeface="Times New Roman" panose="02020603050405020304" pitchFamily="18" charset="0"/>
                        </a:rPr>
                        <a:t> se emplea para aplicar la técnica y el tiempo que dispone el usuario </a:t>
                      </a:r>
                      <a:endParaRPr lang="es-ES" sz="25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2222120"/>
                  </a:ext>
                </a:extLst>
              </a:tr>
            </a:tbl>
          </a:graphicData>
        </a:graphic>
      </p:graphicFrame>
      <p:sp>
        <p:nvSpPr>
          <p:cNvPr id="5" name="Título 1"/>
          <p:cNvSpPr>
            <a:spLocks noGrp="1"/>
          </p:cNvSpPr>
          <p:nvPr>
            <p:ph type="title"/>
          </p:nvPr>
        </p:nvSpPr>
        <p:spPr>
          <a:xfrm>
            <a:off x="4523325" y="445436"/>
            <a:ext cx="4777837" cy="1069039"/>
          </a:xfrm>
        </p:spPr>
        <p:txBody>
          <a:bodyPr>
            <a:normAutofit/>
          </a:bodyPr>
          <a:lstStyle/>
          <a:p>
            <a:r>
              <a:rPr lang="es-ES" sz="6000" dirty="0">
                <a:solidFill>
                  <a:schemeClr val="accent6">
                    <a:lumMod val="60000"/>
                    <a:lumOff val="40000"/>
                  </a:schemeClr>
                </a:solidFill>
                <a:effectLst>
                  <a:outerShdw blurRad="38100" dist="38100" dir="2700000" algn="tl">
                    <a:srgbClr val="000000">
                      <a:alpha val="43137"/>
                    </a:srgbClr>
                  </a:outerShdw>
                </a:effectLst>
                <a:latin typeface="Cooper Black" panose="0208090404030B020404" pitchFamily="18" charset="0"/>
              </a:rPr>
              <a:t>MUESTREO</a:t>
            </a:r>
          </a:p>
        </p:txBody>
      </p:sp>
      <p:pic>
        <p:nvPicPr>
          <p:cNvPr id="7" name="Imagen 6"/>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235526" y="0"/>
            <a:ext cx="1898073" cy="1898073"/>
          </a:xfrm>
          <a:prstGeom prst="rect">
            <a:avLst/>
          </a:prstGeom>
        </p:spPr>
      </p:pic>
    </p:spTree>
    <p:extLst>
      <p:ext uri="{BB962C8B-B14F-4D97-AF65-F5344CB8AC3E}">
        <p14:creationId xmlns:p14="http://schemas.microsoft.com/office/powerpoint/2010/main" val="3948141994"/>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cstate="print">
            <a:extLst>
              <a:ext uri="{BEBA8EAE-BF5A-486C-A8C5-ECC9F3942E4B}">
                <a14:imgProps xmlns:a14="http://schemas.microsoft.com/office/drawing/2010/main">
                  <a14:imgLayer r:embed="rId3">
                    <a14:imgEffect>
                      <a14:backgroundRemoval t="833" b="100000" l="0" r="100000">
                        <a14:foregroundMark x1="29500" y1="11500" x2="36667" y2="7333"/>
                        <a14:foregroundMark x1="36667" y1="7333" x2="36667" y2="7333"/>
                        <a14:foregroundMark x1="36667" y1="7333" x2="48000" y2="6167"/>
                        <a14:foregroundMark x1="40833" y1="8500" x2="48667" y2="6667"/>
                        <a14:foregroundMark x1="44500" y1="18667" x2="44500" y2="18667"/>
                      </a14:backgroundRemoval>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137544" y="0"/>
            <a:ext cx="1971675" cy="1971675"/>
          </a:xfrm>
        </p:spPr>
      </p:pic>
      <p:sp>
        <p:nvSpPr>
          <p:cNvPr id="2" name="Título 1"/>
          <p:cNvSpPr>
            <a:spLocks noGrp="1"/>
          </p:cNvSpPr>
          <p:nvPr>
            <p:ph type="title"/>
          </p:nvPr>
        </p:nvSpPr>
        <p:spPr>
          <a:xfrm>
            <a:off x="1375681" y="359711"/>
            <a:ext cx="8911687" cy="1280890"/>
          </a:xfrm>
        </p:spPr>
        <p:txBody>
          <a:bodyPr>
            <a:normAutofit/>
          </a:bodyPr>
          <a:lstStyle/>
          <a:p>
            <a:pPr algn="ctr"/>
            <a:r>
              <a:rPr lang="es-ES" sz="6000" dirty="0"/>
              <a:t>	</a:t>
            </a:r>
            <a:r>
              <a:rPr lang="es-ES" sz="6000" dirty="0">
                <a:solidFill>
                  <a:srgbClr val="002060"/>
                </a:solidFill>
                <a:latin typeface="Cooper Black" panose="0208090404030B020404" pitchFamily="18" charset="0"/>
              </a:rPr>
              <a:t> </a:t>
            </a:r>
            <a:r>
              <a:rPr lang="es-ES" sz="6000" dirty="0">
                <a:solidFill>
                  <a:srgbClr val="00B050"/>
                </a:solidFill>
                <a:effectLst>
                  <a:outerShdw blurRad="38100" dist="38100" dir="2700000" algn="tl">
                    <a:srgbClr val="000000">
                      <a:alpha val="43137"/>
                    </a:srgbClr>
                  </a:outerShdw>
                </a:effectLst>
                <a:latin typeface="Cooper Black" panose="0208090404030B020404" pitchFamily="18" charset="0"/>
              </a:rPr>
              <a:t>INVESTIGACIÓN</a:t>
            </a:r>
            <a:r>
              <a:rPr lang="es-ES" sz="6000" dirty="0">
                <a:solidFill>
                  <a:srgbClr val="002060"/>
                </a:solidFill>
                <a:latin typeface="Cooper Black" panose="0208090404030B020404" pitchFamily="18" charset="0"/>
              </a:rPr>
              <a:t> </a:t>
            </a:r>
            <a:endParaRPr lang="es-ES" sz="6000" dirty="0"/>
          </a:p>
        </p:txBody>
      </p:sp>
      <p:pic>
        <p:nvPicPr>
          <p:cNvPr id="4" name="Imagen 3"/>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08038" y="5200650"/>
            <a:ext cx="1890680" cy="1890680"/>
          </a:xfrm>
          <a:prstGeom prst="rect">
            <a:avLst/>
          </a:prstGeom>
        </p:spPr>
      </p:pic>
      <p:sp>
        <p:nvSpPr>
          <p:cNvPr id="7" name="CuadroTexto 6"/>
          <p:cNvSpPr txBox="1"/>
          <p:nvPr/>
        </p:nvSpPr>
        <p:spPr>
          <a:xfrm>
            <a:off x="2428454" y="1770419"/>
            <a:ext cx="8972363" cy="4247317"/>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	</a:t>
            </a:r>
            <a:r>
              <a:rPr lang="es-ES" sz="3000" dirty="0">
                <a:latin typeface="Times New Roman" panose="02020603050405020304" pitchFamily="18" charset="0"/>
                <a:cs typeface="Times New Roman" panose="02020603050405020304" pitchFamily="18" charset="0"/>
              </a:rPr>
              <a:t>La investigación es la acción de </a:t>
            </a:r>
            <a:r>
              <a:rPr lang="es-ES" sz="3000" u="sng" dirty="0">
                <a:latin typeface="Times New Roman" panose="02020603050405020304" pitchFamily="18" charset="0"/>
                <a:cs typeface="Times New Roman" panose="02020603050405020304" pitchFamily="18" charset="0"/>
              </a:rPr>
              <a:t>descubrir y analizar los datos</a:t>
            </a:r>
            <a:r>
              <a:rPr lang="es-ES" sz="3000" dirty="0">
                <a:latin typeface="Times New Roman" panose="02020603050405020304" pitchFamily="18" charset="0"/>
                <a:cs typeface="Times New Roman" panose="02020603050405020304" pitchFamily="18" charset="0"/>
              </a:rPr>
              <a:t>. </a:t>
            </a:r>
          </a:p>
          <a:p>
            <a:r>
              <a:rPr lang="es-ES" sz="3000" dirty="0">
                <a:latin typeface="Times New Roman" panose="02020603050405020304" pitchFamily="18" charset="0"/>
                <a:cs typeface="Times New Roman" panose="02020603050405020304" pitchFamily="18" charset="0"/>
              </a:rPr>
              <a:t>	Conforme el analista de sistemas se esfuerza por entender a la organización y sus requerimientos de información, es importante que examine los diferentes tipos de datos reales que ofrecen información no disponible a través de ningún otro método de recopilación de datos.</a:t>
            </a:r>
          </a:p>
          <a:p>
            <a:r>
              <a:rPr lang="es-ES" sz="3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05399240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cstate="print">
            <a:extLst>
              <a:ext uri="{BEBA8EAE-BF5A-486C-A8C5-ECC9F3942E4B}">
                <a14:imgProps xmlns:a14="http://schemas.microsoft.com/office/drawing/2010/main">
                  <a14:imgLayer r:embed="rId3">
                    <a14:imgEffect>
                      <a14:backgroundRemoval t="833" b="100000" l="0" r="100000">
                        <a14:foregroundMark x1="29500" y1="11500" x2="36667" y2="7333"/>
                        <a14:foregroundMark x1="36667" y1="7333" x2="36667" y2="7333"/>
                        <a14:foregroundMark x1="36667" y1="7333" x2="48000" y2="6167"/>
                        <a14:foregroundMark x1="40833" y1="8500" x2="48667" y2="6667"/>
                        <a14:foregroundMark x1="44500" y1="18667" x2="44500" y2="18667"/>
                      </a14:backgroundRemoval>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137544" y="0"/>
            <a:ext cx="1971675" cy="1971675"/>
          </a:xfrm>
        </p:spPr>
      </p:pic>
      <p:sp>
        <p:nvSpPr>
          <p:cNvPr id="2" name="Título 1"/>
          <p:cNvSpPr>
            <a:spLocks noGrp="1"/>
          </p:cNvSpPr>
          <p:nvPr>
            <p:ph type="title"/>
          </p:nvPr>
        </p:nvSpPr>
        <p:spPr>
          <a:xfrm>
            <a:off x="1375681" y="359711"/>
            <a:ext cx="8911687" cy="1280890"/>
          </a:xfrm>
        </p:spPr>
        <p:txBody>
          <a:bodyPr>
            <a:normAutofit/>
          </a:bodyPr>
          <a:lstStyle/>
          <a:p>
            <a:pPr algn="ctr"/>
            <a:r>
              <a:rPr lang="es-ES" sz="6000" dirty="0"/>
              <a:t>	</a:t>
            </a:r>
            <a:r>
              <a:rPr lang="es-ES" sz="6000" dirty="0">
                <a:solidFill>
                  <a:srgbClr val="002060"/>
                </a:solidFill>
                <a:latin typeface="Cooper Black" panose="0208090404030B020404" pitchFamily="18" charset="0"/>
              </a:rPr>
              <a:t> </a:t>
            </a:r>
            <a:r>
              <a:rPr lang="es-ES" sz="6000" dirty="0">
                <a:solidFill>
                  <a:srgbClr val="00B050"/>
                </a:solidFill>
                <a:effectLst>
                  <a:outerShdw blurRad="38100" dist="38100" dir="2700000" algn="tl">
                    <a:srgbClr val="000000">
                      <a:alpha val="43137"/>
                    </a:srgbClr>
                  </a:outerShdw>
                </a:effectLst>
                <a:latin typeface="Cooper Black" panose="0208090404030B020404" pitchFamily="18" charset="0"/>
              </a:rPr>
              <a:t>INVESTIGACIÓN</a:t>
            </a:r>
            <a:r>
              <a:rPr lang="es-ES" sz="6000" dirty="0">
                <a:solidFill>
                  <a:srgbClr val="002060"/>
                </a:solidFill>
                <a:latin typeface="Cooper Black" panose="0208090404030B020404" pitchFamily="18" charset="0"/>
              </a:rPr>
              <a:t> </a:t>
            </a:r>
            <a:endParaRPr lang="es-ES" sz="6000" dirty="0"/>
          </a:p>
        </p:txBody>
      </p:sp>
      <p:pic>
        <p:nvPicPr>
          <p:cNvPr id="4" name="Imagen 3"/>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08038" y="5200650"/>
            <a:ext cx="1890680" cy="1890680"/>
          </a:xfrm>
          <a:prstGeom prst="rect">
            <a:avLst/>
          </a:prstGeom>
        </p:spPr>
      </p:pic>
      <p:sp>
        <p:nvSpPr>
          <p:cNvPr id="7" name="CuadroTexto 6"/>
          <p:cNvSpPr txBox="1"/>
          <p:nvPr/>
        </p:nvSpPr>
        <p:spPr>
          <a:xfrm>
            <a:off x="2428454" y="1770419"/>
            <a:ext cx="8972363" cy="4555093"/>
          </a:xfrm>
          <a:prstGeom prst="rect">
            <a:avLst/>
          </a:prstGeom>
          <a:noFill/>
        </p:spPr>
        <p:txBody>
          <a:bodyPr wrap="square" rtlCol="0">
            <a:spAutoFit/>
          </a:bodyPr>
          <a:lstStyle/>
          <a:p>
            <a:r>
              <a:rPr lang="es-ES" sz="3000" dirty="0">
                <a:latin typeface="Times New Roman" panose="02020603050405020304" pitchFamily="18" charset="0"/>
                <a:cs typeface="Times New Roman" panose="02020603050405020304" pitchFamily="18" charset="0"/>
              </a:rPr>
              <a:t>Existen dos tipos de investigación que se deben llevar a cabo:</a:t>
            </a:r>
          </a:p>
          <a:p>
            <a:pPr marL="514350" indent="-514350">
              <a:buAutoNum type="arabicParenR"/>
            </a:pPr>
            <a:r>
              <a:rPr lang="es-ES" sz="2000" b="1" u="sng" dirty="0">
                <a:latin typeface="Times New Roman" panose="02020603050405020304" pitchFamily="18" charset="0"/>
                <a:cs typeface="Times New Roman" panose="02020603050405020304" pitchFamily="18" charset="0"/>
              </a:rPr>
              <a:t>Investigación interna</a:t>
            </a:r>
            <a:r>
              <a:rPr lang="es-ES" sz="2000" dirty="0">
                <a:latin typeface="Times New Roman" panose="02020603050405020304" pitchFamily="18" charset="0"/>
                <a:cs typeface="Times New Roman" panose="02020603050405020304" pitchFamily="18" charset="0"/>
              </a:rPr>
              <a:t>: consiste en la recopilación de datos dentro de la organización o empresa sin la participación del usuario. Se recurre a la búsqueda de información en memos, informes gerenciales, manuales, políticas, reglamentaciones, etc. Información cualitativa.  </a:t>
            </a:r>
          </a:p>
          <a:p>
            <a:pPr marL="514350" indent="-514350">
              <a:buAutoNum type="arabicParenR"/>
            </a:pPr>
            <a:r>
              <a:rPr lang="es-ES" sz="2000" b="1" u="sng" dirty="0">
                <a:latin typeface="Times New Roman" panose="02020603050405020304" pitchFamily="18" charset="0"/>
                <a:cs typeface="Times New Roman" panose="02020603050405020304" pitchFamily="18" charset="0"/>
              </a:rPr>
              <a:t>Investigación externa</a:t>
            </a:r>
            <a:r>
              <a:rPr lang="es-ES" sz="2000" dirty="0">
                <a:latin typeface="Times New Roman" panose="02020603050405020304" pitchFamily="18" charset="0"/>
                <a:cs typeface="Times New Roman" panose="02020603050405020304" pitchFamily="18" charset="0"/>
              </a:rPr>
              <a:t>: se trata de la obtención de información fuera de la organización, buscando qué hacen empresas parecidas, si existen tecnologías que pueden adaptarse a nuestras nuevas necesidades, hurgando en bibliotecas, Internet, en revistas científicas, en bases de datos científicas que, en su conjunto nos permitan tener una idea más clara de qué hace la competencia o empresas de rubros parecidos para liderar y buscar la excelencia.</a:t>
            </a:r>
          </a:p>
          <a:p>
            <a:r>
              <a:rPr lang="es-ES" sz="30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2594780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779023760"/>
              </p:ext>
            </p:extLst>
          </p:nvPr>
        </p:nvGraphicFramePr>
        <p:xfrm>
          <a:off x="2003897" y="1712069"/>
          <a:ext cx="9119374" cy="4636202"/>
        </p:xfrm>
        <a:graphic>
          <a:graphicData uri="http://schemas.openxmlformats.org/drawingml/2006/table">
            <a:tbl>
              <a:tblPr firstRow="1" bandRow="1">
                <a:tableStyleId>{F5AB1C69-6EDB-4FF4-983F-18BD219EF322}</a:tableStyleId>
              </a:tblPr>
              <a:tblGrid>
                <a:gridCol w="4559687">
                  <a:extLst>
                    <a:ext uri="{9D8B030D-6E8A-4147-A177-3AD203B41FA5}">
                      <a16:colId xmlns:a16="http://schemas.microsoft.com/office/drawing/2014/main" val="418705251"/>
                    </a:ext>
                  </a:extLst>
                </a:gridCol>
                <a:gridCol w="4559687">
                  <a:extLst>
                    <a:ext uri="{9D8B030D-6E8A-4147-A177-3AD203B41FA5}">
                      <a16:colId xmlns:a16="http://schemas.microsoft.com/office/drawing/2014/main" val="1369748800"/>
                    </a:ext>
                  </a:extLst>
                </a:gridCol>
              </a:tblGrid>
              <a:tr h="809637">
                <a:tc>
                  <a:txBody>
                    <a:bodyPr/>
                    <a:lstStyle/>
                    <a:p>
                      <a:pPr algn="ctr"/>
                      <a:r>
                        <a:rPr lang="es-ES" sz="2500" b="1" dirty="0">
                          <a:latin typeface="Times New Roman" panose="02020603050405020304" pitchFamily="18" charset="0"/>
                          <a:cs typeface="Times New Roman" panose="02020603050405020304" pitchFamily="18" charset="0"/>
                        </a:rPr>
                        <a:t>VENTAJAS</a:t>
                      </a:r>
                      <a:r>
                        <a:rPr lang="es-ES" b="1" baseline="0" dirty="0">
                          <a:latin typeface="Times New Roman" panose="02020603050405020304" pitchFamily="18" charset="0"/>
                          <a:cs typeface="Times New Roman" panose="02020603050405020304" pitchFamily="18" charset="0"/>
                        </a:rPr>
                        <a:t> </a:t>
                      </a:r>
                      <a:endParaRPr lang="es-ES" b="1" dirty="0">
                        <a:latin typeface="Times New Roman" panose="02020603050405020304" pitchFamily="18" charset="0"/>
                        <a:cs typeface="Times New Roman" panose="02020603050405020304" pitchFamily="18" charset="0"/>
                      </a:endParaRPr>
                    </a:p>
                  </a:txBody>
                  <a:tcPr/>
                </a:tc>
                <a:tc>
                  <a:txBody>
                    <a:bodyPr/>
                    <a:lstStyle/>
                    <a:p>
                      <a:pPr algn="ctr"/>
                      <a:r>
                        <a:rPr lang="es-ES" sz="2500" b="1" dirty="0">
                          <a:latin typeface="Times New Roman" panose="02020603050405020304" pitchFamily="18" charset="0"/>
                          <a:cs typeface="Times New Roman" panose="02020603050405020304" pitchFamily="18" charset="0"/>
                        </a:rPr>
                        <a:t>DESVENTAJAS</a:t>
                      </a:r>
                    </a:p>
                  </a:txBody>
                  <a:tcPr/>
                </a:tc>
                <a:extLst>
                  <a:ext uri="{0D108BD9-81ED-4DB2-BD59-A6C34878D82A}">
                    <a16:rowId xmlns:a16="http://schemas.microsoft.com/office/drawing/2014/main" val="1743033616"/>
                  </a:ext>
                </a:extLst>
              </a:tr>
              <a:tr h="1236721">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s-ES" sz="2400" b="0" dirty="0">
                          <a:latin typeface="Times New Roman" panose="02020603050405020304" pitchFamily="18" charset="0"/>
                          <a:cs typeface="Times New Roman" panose="02020603050405020304" pitchFamily="18" charset="0"/>
                        </a:rPr>
                        <a:t>Los datos reales revelan en dónde está la organización y hacia dónde creen sus miembros que se dirige </a:t>
                      </a:r>
                    </a:p>
                  </a:txBody>
                  <a:tcPr/>
                </a:tc>
                <a:tc>
                  <a:txBody>
                    <a:bodyPr/>
                    <a:lstStyle/>
                    <a:p>
                      <a:r>
                        <a:rPr lang="es-ES" sz="2400" b="0" dirty="0">
                          <a:latin typeface="Times New Roman" panose="02020603050405020304" pitchFamily="18" charset="0"/>
                          <a:cs typeface="Times New Roman" panose="02020603050405020304" pitchFamily="18" charset="0"/>
                        </a:rPr>
                        <a:t>Los</a:t>
                      </a:r>
                      <a:r>
                        <a:rPr lang="es-ES" sz="2400" b="0" baseline="0" dirty="0">
                          <a:latin typeface="Times New Roman" panose="02020603050405020304" pitchFamily="18" charset="0"/>
                          <a:cs typeface="Times New Roman" panose="02020603050405020304" pitchFamily="18" charset="0"/>
                        </a:rPr>
                        <a:t> datos reales pueden ser infinitos </a:t>
                      </a:r>
                      <a:endParaRPr lang="es-E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29731059"/>
                  </a:ext>
                </a:extLst>
              </a:tr>
              <a:tr h="856191">
                <a:tc>
                  <a:txBody>
                    <a:bodyPr/>
                    <a:lstStyle/>
                    <a:p>
                      <a:r>
                        <a:rPr lang="es-ES" sz="2400" b="0" dirty="0">
                          <a:latin typeface="Times New Roman" panose="02020603050405020304" pitchFamily="18" charset="0"/>
                          <a:cs typeface="Times New Roman" panose="02020603050405020304" pitchFamily="18" charset="0"/>
                        </a:rPr>
                        <a:t>Permite dar un seguimiento al</a:t>
                      </a:r>
                      <a:r>
                        <a:rPr lang="es-ES" sz="2400" b="0" baseline="0" dirty="0">
                          <a:latin typeface="Times New Roman" panose="02020603050405020304" pitchFamily="18" charset="0"/>
                          <a:cs typeface="Times New Roman" panose="02020603050405020304" pitchFamily="18" charset="0"/>
                        </a:rPr>
                        <a:t> trabajo realizado</a:t>
                      </a:r>
                      <a:endParaRPr lang="es-ES" sz="2400" b="0" dirty="0">
                        <a:latin typeface="Times New Roman" panose="02020603050405020304" pitchFamily="18" charset="0"/>
                        <a:cs typeface="Times New Roman" panose="02020603050405020304" pitchFamily="18" charset="0"/>
                      </a:endParaRPr>
                    </a:p>
                  </a:txBody>
                  <a:tcPr/>
                </a:tc>
                <a:tc>
                  <a:txBody>
                    <a:bodyPr/>
                    <a:lstStyle/>
                    <a:p>
                      <a:r>
                        <a:rPr lang="es-ES" sz="2400" b="0" dirty="0">
                          <a:latin typeface="Times New Roman" panose="02020603050405020304" pitchFamily="18" charset="0"/>
                          <a:cs typeface="Times New Roman" panose="02020603050405020304" pitchFamily="18" charset="0"/>
                        </a:rPr>
                        <a:t>No considera el total de la población</a:t>
                      </a:r>
                    </a:p>
                  </a:txBody>
                  <a:tcPr/>
                </a:tc>
                <a:extLst>
                  <a:ext uri="{0D108BD9-81ED-4DB2-BD59-A6C34878D82A}">
                    <a16:rowId xmlns:a16="http://schemas.microsoft.com/office/drawing/2014/main" val="3846766945"/>
                  </a:ext>
                </a:extLst>
              </a:tr>
              <a:tr h="877462">
                <a:tc>
                  <a:txBody>
                    <a:bodyPr/>
                    <a:lstStyle/>
                    <a:p>
                      <a:r>
                        <a:rPr lang="es-ES" sz="2400" b="0" dirty="0">
                          <a:latin typeface="Times New Roman" panose="02020603050405020304" pitchFamily="18" charset="0"/>
                          <a:cs typeface="Times New Roman" panose="02020603050405020304" pitchFamily="18" charset="0"/>
                        </a:rPr>
                        <a:t>Se</a:t>
                      </a:r>
                      <a:r>
                        <a:rPr lang="es-ES" sz="2400" b="0" baseline="0" dirty="0">
                          <a:latin typeface="Times New Roman" panose="02020603050405020304" pitchFamily="18" charset="0"/>
                          <a:cs typeface="Times New Roman" panose="02020603050405020304" pitchFamily="18" charset="0"/>
                        </a:rPr>
                        <a:t> puede obtener información de los clientes, exigencias, etc.</a:t>
                      </a:r>
                      <a:endParaRPr lang="es-ES" sz="2400" b="0" dirty="0">
                        <a:latin typeface="Times New Roman" panose="02020603050405020304" pitchFamily="18" charset="0"/>
                        <a:cs typeface="Times New Roman" panose="02020603050405020304" pitchFamily="18" charset="0"/>
                      </a:endParaRPr>
                    </a:p>
                  </a:txBody>
                  <a:tcPr/>
                </a:tc>
                <a:tc>
                  <a:txBody>
                    <a:bodyPr/>
                    <a:lstStyle/>
                    <a:p>
                      <a:r>
                        <a:rPr lang="es-ES" sz="2400" b="0" dirty="0">
                          <a:latin typeface="Times New Roman" panose="02020603050405020304" pitchFamily="18" charset="0"/>
                          <a:cs typeface="Times New Roman" panose="02020603050405020304" pitchFamily="18" charset="0"/>
                        </a:rPr>
                        <a:t>Los costos pueden ser altos </a:t>
                      </a:r>
                    </a:p>
                  </a:txBody>
                  <a:tcPr/>
                </a:tc>
                <a:extLst>
                  <a:ext uri="{0D108BD9-81ED-4DB2-BD59-A6C34878D82A}">
                    <a16:rowId xmlns:a16="http://schemas.microsoft.com/office/drawing/2014/main" val="834685806"/>
                  </a:ext>
                </a:extLst>
              </a:tr>
              <a:tr h="856191">
                <a:tc>
                  <a:txBody>
                    <a:bodyPr/>
                    <a:lstStyle/>
                    <a:p>
                      <a:r>
                        <a:rPr lang="es-ES" sz="2400" b="0" dirty="0">
                          <a:latin typeface="Times New Roman" panose="02020603050405020304" pitchFamily="18" charset="0"/>
                          <a:cs typeface="Times New Roman" panose="02020603050405020304" pitchFamily="18" charset="0"/>
                        </a:rPr>
                        <a:t>Al</a:t>
                      </a:r>
                      <a:r>
                        <a:rPr lang="es-ES" sz="2400" b="0" baseline="0" dirty="0">
                          <a:latin typeface="Times New Roman" panose="02020603050405020304" pitchFamily="18" charset="0"/>
                          <a:cs typeface="Times New Roman" panose="02020603050405020304" pitchFamily="18" charset="0"/>
                        </a:rPr>
                        <a:t> investigar dentro de la empresa podemos conocer su cultura </a:t>
                      </a:r>
                      <a:endParaRPr lang="es-ES" sz="2400" b="0" dirty="0">
                        <a:latin typeface="Times New Roman" panose="02020603050405020304" pitchFamily="18" charset="0"/>
                        <a:cs typeface="Times New Roman" panose="02020603050405020304" pitchFamily="18" charset="0"/>
                      </a:endParaRPr>
                    </a:p>
                  </a:txBody>
                  <a:tcPr/>
                </a:tc>
                <a:tc>
                  <a:txBody>
                    <a:bodyPr/>
                    <a:lstStyle/>
                    <a:p>
                      <a:r>
                        <a:rPr lang="es-ES" sz="2400" b="0" dirty="0">
                          <a:latin typeface="Times New Roman" panose="02020603050405020304" pitchFamily="18" charset="0"/>
                          <a:cs typeface="Times New Roman" panose="02020603050405020304" pitchFamily="18" charset="0"/>
                        </a:rPr>
                        <a:t>Se debe emplear un</a:t>
                      </a:r>
                      <a:r>
                        <a:rPr lang="es-ES" sz="2400" b="0" baseline="0" dirty="0">
                          <a:latin typeface="Times New Roman" panose="02020603050405020304" pitchFamily="18" charset="0"/>
                          <a:cs typeface="Times New Roman" panose="02020603050405020304" pitchFamily="18" charset="0"/>
                        </a:rPr>
                        <a:t> tiempo considerado</a:t>
                      </a:r>
                      <a:endParaRPr lang="es-ES" sz="24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12222120"/>
                  </a:ext>
                </a:extLst>
              </a:tr>
            </a:tbl>
          </a:graphicData>
        </a:graphic>
      </p:graphicFrame>
      <p:sp>
        <p:nvSpPr>
          <p:cNvPr id="5" name="Título 1"/>
          <p:cNvSpPr>
            <a:spLocks noGrp="1"/>
          </p:cNvSpPr>
          <p:nvPr>
            <p:ph type="title"/>
          </p:nvPr>
        </p:nvSpPr>
        <p:spPr>
          <a:xfrm>
            <a:off x="3608925" y="459723"/>
            <a:ext cx="6406613" cy="1069039"/>
          </a:xfrm>
        </p:spPr>
        <p:txBody>
          <a:bodyPr>
            <a:normAutofit fontScale="90000"/>
          </a:bodyPr>
          <a:lstStyle/>
          <a:p>
            <a:r>
              <a:rPr lang="es-ES" sz="6000" dirty="0">
                <a:solidFill>
                  <a:srgbClr val="00B050"/>
                </a:solidFill>
                <a:effectLst>
                  <a:outerShdw blurRad="38100" dist="38100" dir="2700000" algn="tl">
                    <a:srgbClr val="000000">
                      <a:alpha val="43137"/>
                    </a:srgbClr>
                  </a:outerShdw>
                </a:effectLst>
                <a:latin typeface="Cooper Black" panose="0208090404030B020404" pitchFamily="18" charset="0"/>
              </a:rPr>
              <a:t>INVESTIGACIÓN</a:t>
            </a:r>
          </a:p>
        </p:txBody>
      </p:sp>
      <p:pic>
        <p:nvPicPr>
          <p:cNvPr id="6" name="Imagen 5"/>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188571" y="0"/>
            <a:ext cx="2019300" cy="2019300"/>
          </a:xfrm>
          <a:prstGeom prst="rect">
            <a:avLst/>
          </a:prstGeom>
        </p:spPr>
      </p:pic>
      <p:pic>
        <p:nvPicPr>
          <p:cNvPr id="7" name="Imagen 6"/>
          <p:cNvPicPr>
            <a:picLocks noChangeAspect="1"/>
          </p:cNvPicPr>
          <p:nvPr/>
        </p:nvPicPr>
        <p:blipFill>
          <a:blip r:embed="rId4" cstate="print">
            <a:extLst>
              <a:ext uri="{BEBA8EAE-BF5A-486C-A8C5-ECC9F3942E4B}">
                <a14:imgProps xmlns:a14="http://schemas.microsoft.com/office/drawing/2010/main">
                  <a14:imgLayer r:embed="rId5">
                    <a14:imgEffect>
                      <a14:backgroundRemoval t="10000" b="90000" l="10000" r="90000"/>
                    </a14:imgEffect>
                    <a14:imgEffect>
                      <a14:sharpenSoften amount="25000"/>
                    </a14:imgEffect>
                  </a14:imgLayer>
                </a14:imgProps>
              </a:ext>
              <a:ext uri="{28A0092B-C50C-407E-A947-70E740481C1C}">
                <a14:useLocalDpi xmlns:a14="http://schemas.microsoft.com/office/drawing/2010/main" val="0"/>
              </a:ext>
            </a:extLst>
          </a:blip>
          <a:stretch>
            <a:fillRect/>
          </a:stretch>
        </p:blipFill>
        <p:spPr>
          <a:xfrm>
            <a:off x="-377148" y="4613934"/>
            <a:ext cx="2571750" cy="2571750"/>
          </a:xfrm>
          <a:prstGeom prst="rect">
            <a:avLst/>
          </a:prstGeom>
        </p:spPr>
      </p:pic>
    </p:spTree>
    <p:extLst>
      <p:ext uri="{BB962C8B-B14F-4D97-AF65-F5344CB8AC3E}">
        <p14:creationId xmlns:p14="http://schemas.microsoft.com/office/powerpoint/2010/main" val="1302234463"/>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Marcador de contenido 4"/>
          <p:cNvPicPr>
            <a:picLocks noGrp="1" noChangeAspect="1"/>
          </p:cNvPicPr>
          <p:nvPr>
            <p:ph idx="1"/>
          </p:nvPr>
        </p:nvPicPr>
        <p:blipFill>
          <a:blip r:embed="rId2" cstate="print">
            <a:extLst>
              <a:ext uri="{BEBA8EAE-BF5A-486C-A8C5-ECC9F3942E4B}">
                <a14:imgProps xmlns:a14="http://schemas.microsoft.com/office/drawing/2010/main">
                  <a14:imgLayer r:embed="rId3">
                    <a14:imgEffect>
                      <a14:backgroundRemoval t="833" b="100000" l="0" r="100000">
                        <a14:foregroundMark x1="29500" y1="11500" x2="36667" y2="7333"/>
                        <a14:foregroundMark x1="36667" y1="7333" x2="36667" y2="7333"/>
                        <a14:foregroundMark x1="36667" y1="7333" x2="48000" y2="6167"/>
                        <a14:foregroundMark x1="40833" y1="8500" x2="48667" y2="6667"/>
                        <a14:foregroundMark x1="44500" y1="18667" x2="44500" y2="18667"/>
                      </a14:backgroundRemoval>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137544" y="0"/>
            <a:ext cx="1971675" cy="1971675"/>
          </a:xfrm>
        </p:spPr>
      </p:pic>
      <p:sp>
        <p:nvSpPr>
          <p:cNvPr id="2" name="Título 1"/>
          <p:cNvSpPr>
            <a:spLocks noGrp="1"/>
          </p:cNvSpPr>
          <p:nvPr>
            <p:ph type="title"/>
          </p:nvPr>
        </p:nvSpPr>
        <p:spPr>
          <a:xfrm>
            <a:off x="1375681" y="359711"/>
            <a:ext cx="8911687" cy="1280890"/>
          </a:xfrm>
        </p:spPr>
        <p:txBody>
          <a:bodyPr>
            <a:normAutofit/>
          </a:bodyPr>
          <a:lstStyle/>
          <a:p>
            <a:pPr algn="ctr"/>
            <a:r>
              <a:rPr lang="es-ES" sz="6000" dirty="0"/>
              <a:t>	</a:t>
            </a:r>
            <a:r>
              <a:rPr lang="es-ES" sz="6000" dirty="0">
                <a:solidFill>
                  <a:srgbClr val="002060"/>
                </a:solidFill>
                <a:latin typeface="Cooper Black" panose="0208090404030B020404" pitchFamily="18" charset="0"/>
              </a:rPr>
              <a:t> </a:t>
            </a:r>
            <a:r>
              <a:rPr lang="es-ES" sz="6000" dirty="0">
                <a:solidFill>
                  <a:srgbClr val="00B050"/>
                </a:solidFill>
                <a:effectLst>
                  <a:outerShdw blurRad="38100" dist="38100" dir="2700000" algn="tl">
                    <a:srgbClr val="000000">
                      <a:alpha val="43137"/>
                    </a:srgbClr>
                  </a:outerShdw>
                </a:effectLst>
                <a:latin typeface="Cooper Black" panose="0208090404030B020404" pitchFamily="18" charset="0"/>
              </a:rPr>
              <a:t>INVESTIGACIÓN</a:t>
            </a:r>
            <a:r>
              <a:rPr lang="es-ES" sz="6000" dirty="0">
                <a:solidFill>
                  <a:srgbClr val="002060"/>
                </a:solidFill>
                <a:latin typeface="Cooper Black" panose="0208090404030B020404" pitchFamily="18" charset="0"/>
              </a:rPr>
              <a:t> </a:t>
            </a:r>
            <a:endParaRPr lang="es-ES" sz="6000" dirty="0"/>
          </a:p>
        </p:txBody>
      </p:sp>
      <p:sp>
        <p:nvSpPr>
          <p:cNvPr id="7" name="CuadroTexto 6"/>
          <p:cNvSpPr txBox="1"/>
          <p:nvPr/>
        </p:nvSpPr>
        <p:spPr>
          <a:xfrm>
            <a:off x="2583001" y="1121549"/>
            <a:ext cx="8972363" cy="1015663"/>
          </a:xfrm>
          <a:prstGeom prst="rect">
            <a:avLst/>
          </a:prstGeom>
          <a:noFill/>
        </p:spPr>
        <p:txBody>
          <a:bodyPr wrap="square" rtlCol="0">
            <a:spAutoFit/>
          </a:bodyPr>
          <a:lstStyle/>
          <a:p>
            <a:r>
              <a:rPr lang="es-ES" sz="2000" dirty="0">
                <a:latin typeface="Times New Roman" panose="02020603050405020304" pitchFamily="18" charset="0"/>
                <a:cs typeface="Times New Roman" panose="02020603050405020304" pitchFamily="18" charset="0"/>
              </a:rPr>
              <a:t>	</a:t>
            </a:r>
            <a:r>
              <a:rPr lang="es-ES" sz="3000" dirty="0">
                <a:solidFill>
                  <a:schemeClr val="accent3">
                    <a:lumMod val="60000"/>
                    <a:lumOff val="40000"/>
                  </a:schemeClr>
                </a:solidFill>
                <a:latin typeface="Times New Roman" panose="02020603050405020304" pitchFamily="18" charset="0"/>
                <a:cs typeface="Times New Roman" panose="02020603050405020304" pitchFamily="18" charset="0"/>
              </a:rPr>
              <a:t>Ejemplo de cómo documentarlo </a:t>
            </a:r>
          </a:p>
          <a:p>
            <a:r>
              <a:rPr lang="es-ES" sz="3000" dirty="0">
                <a:latin typeface="Times New Roman" panose="02020603050405020304" pitchFamily="18" charset="0"/>
                <a:cs typeface="Times New Roman" panose="02020603050405020304" pitchFamily="18" charset="0"/>
              </a:rPr>
              <a:t> 	</a:t>
            </a:r>
          </a:p>
        </p:txBody>
      </p:sp>
      <p:graphicFrame>
        <p:nvGraphicFramePr>
          <p:cNvPr id="3" name="Tabla 2">
            <a:extLst>
              <a:ext uri="{FF2B5EF4-FFF2-40B4-BE49-F238E27FC236}">
                <a16:creationId xmlns:a16="http://schemas.microsoft.com/office/drawing/2014/main" id="{1941B462-BB76-4128-A87B-5144410AB20C}"/>
              </a:ext>
            </a:extLst>
          </p:cNvPr>
          <p:cNvGraphicFramePr>
            <a:graphicFrameLocks noGrp="1"/>
          </p:cNvGraphicFramePr>
          <p:nvPr>
            <p:extLst>
              <p:ext uri="{D42A27DB-BD31-4B8C-83A1-F6EECF244321}">
                <p14:modId xmlns:p14="http://schemas.microsoft.com/office/powerpoint/2010/main" val="3085672552"/>
              </p:ext>
            </p:extLst>
          </p:nvPr>
        </p:nvGraphicFramePr>
        <p:xfrm>
          <a:off x="1094705" y="1764405"/>
          <a:ext cx="9968247" cy="4648193"/>
        </p:xfrm>
        <a:graphic>
          <a:graphicData uri="http://schemas.openxmlformats.org/drawingml/2006/table">
            <a:tbl>
              <a:tblPr>
                <a:tableStyleId>{5C22544A-7EE6-4342-B048-85BDC9FD1C3A}</a:tableStyleId>
              </a:tblPr>
              <a:tblGrid>
                <a:gridCol w="2727971">
                  <a:extLst>
                    <a:ext uri="{9D8B030D-6E8A-4147-A177-3AD203B41FA5}">
                      <a16:colId xmlns:a16="http://schemas.microsoft.com/office/drawing/2014/main" val="3533435129"/>
                    </a:ext>
                  </a:extLst>
                </a:gridCol>
                <a:gridCol w="7240276">
                  <a:extLst>
                    <a:ext uri="{9D8B030D-6E8A-4147-A177-3AD203B41FA5}">
                      <a16:colId xmlns:a16="http://schemas.microsoft.com/office/drawing/2014/main" val="3905604121"/>
                    </a:ext>
                  </a:extLst>
                </a:gridCol>
              </a:tblGrid>
              <a:tr h="374365">
                <a:tc>
                  <a:txBody>
                    <a:bodyPr/>
                    <a:lstStyle/>
                    <a:p>
                      <a:pPr algn="l" fontAlgn="b"/>
                      <a:r>
                        <a:rPr lang="es-ES" sz="1400" b="1" u="none" strike="noStrike" dirty="0">
                          <a:effectLst/>
                        </a:rPr>
                        <a:t>Objeto de la investigación:</a:t>
                      </a:r>
                      <a:endParaRPr lang="es-ES" sz="1400" b="1" i="0" u="none" strike="noStrike" dirty="0">
                        <a:solidFill>
                          <a:srgbClr val="000000"/>
                        </a:solidFill>
                        <a:effectLst/>
                        <a:latin typeface="Calibri" panose="020F0502020204030204" pitchFamily="34" charset="0"/>
                      </a:endParaRPr>
                    </a:p>
                  </a:txBody>
                  <a:tcPr marL="9479" marR="9479" marT="9479" marB="0" anchor="b"/>
                </a:tc>
                <a:tc>
                  <a:txBody>
                    <a:bodyPr/>
                    <a:lstStyle/>
                    <a:p>
                      <a:pPr algn="l" fontAlgn="b"/>
                      <a:r>
                        <a:rPr lang="es-ES" sz="1400" u="none" strike="noStrike">
                          <a:effectLst/>
                        </a:rPr>
                        <a:t>Generación diaria de asientos contables.</a:t>
                      </a:r>
                      <a:endParaRPr lang="es-ES" sz="1400" b="0" i="0" u="none" strike="noStrike">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2630511289"/>
                  </a:ext>
                </a:extLst>
              </a:tr>
              <a:tr h="209442">
                <a:tc>
                  <a:txBody>
                    <a:bodyPr/>
                    <a:lstStyle/>
                    <a:p>
                      <a:pPr algn="l" fontAlgn="b"/>
                      <a:r>
                        <a:rPr lang="es-ES" sz="1400" u="none" strike="noStrike" dirty="0">
                          <a:effectLst/>
                        </a:rPr>
                        <a:t> </a:t>
                      </a:r>
                      <a:endParaRPr lang="es-ES" sz="1400" b="1" i="0" u="none" strike="noStrike" dirty="0">
                        <a:solidFill>
                          <a:srgbClr val="000000"/>
                        </a:solidFill>
                        <a:effectLst/>
                        <a:latin typeface="Calibri" panose="020F0502020204030204" pitchFamily="34" charset="0"/>
                      </a:endParaRPr>
                    </a:p>
                  </a:txBody>
                  <a:tcPr marL="9479" marR="9479" marT="9479" marB="0" anchor="b"/>
                </a:tc>
                <a:tc>
                  <a:txBody>
                    <a:bodyPr/>
                    <a:lstStyle/>
                    <a:p>
                      <a:pPr algn="l" fontAlgn="b"/>
                      <a:r>
                        <a:rPr lang="es-ES" sz="1400" u="none" strike="noStrike">
                          <a:effectLst/>
                        </a:rPr>
                        <a:t> </a:t>
                      </a:r>
                      <a:endParaRPr lang="es-ES" sz="1400" b="0" i="0" u="none" strike="noStrike">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2351640638"/>
                  </a:ext>
                </a:extLst>
              </a:tr>
              <a:tr h="304318">
                <a:tc>
                  <a:txBody>
                    <a:bodyPr/>
                    <a:lstStyle/>
                    <a:p>
                      <a:pPr algn="l" fontAlgn="b"/>
                      <a:r>
                        <a:rPr lang="es-ES" sz="1400" b="1" u="none" strike="noStrike" dirty="0">
                          <a:effectLst/>
                        </a:rPr>
                        <a:t>Departamentos involucrados:</a:t>
                      </a:r>
                      <a:endParaRPr lang="es-ES" sz="1400" b="1" i="0" u="none" strike="noStrike" dirty="0">
                        <a:solidFill>
                          <a:srgbClr val="000000"/>
                        </a:solidFill>
                        <a:effectLst/>
                        <a:latin typeface="Calibri" panose="020F0502020204030204" pitchFamily="34" charset="0"/>
                      </a:endParaRPr>
                    </a:p>
                  </a:txBody>
                  <a:tcPr marL="9479" marR="9479" marT="9479" marB="0" anchor="b"/>
                </a:tc>
                <a:tc>
                  <a:txBody>
                    <a:bodyPr/>
                    <a:lstStyle/>
                    <a:p>
                      <a:pPr algn="l" fontAlgn="b"/>
                      <a:r>
                        <a:rPr lang="es-ES" sz="1400" u="none" strike="noStrike" dirty="0">
                          <a:effectLst/>
                        </a:rPr>
                        <a:t>Caja, Tesorería, Auditoría.</a:t>
                      </a:r>
                      <a:endParaRPr lang="es-ES" sz="1400" b="0" i="0" u="none" strike="noStrike" dirty="0">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240487363"/>
                  </a:ext>
                </a:extLst>
              </a:tr>
              <a:tr h="209442">
                <a:tc>
                  <a:txBody>
                    <a:bodyPr/>
                    <a:lstStyle/>
                    <a:p>
                      <a:pPr algn="l" fontAlgn="b"/>
                      <a:r>
                        <a:rPr lang="es-ES" sz="1400" b="1" u="none" strike="noStrike" dirty="0">
                          <a:effectLst/>
                        </a:rPr>
                        <a:t>Fecha de la investigación:</a:t>
                      </a:r>
                      <a:endParaRPr lang="es-ES" sz="1400" b="1" i="0" u="none" strike="noStrike" dirty="0">
                        <a:solidFill>
                          <a:srgbClr val="000000"/>
                        </a:solidFill>
                        <a:effectLst/>
                        <a:latin typeface="Calibri" panose="020F0502020204030204" pitchFamily="34" charset="0"/>
                      </a:endParaRPr>
                    </a:p>
                  </a:txBody>
                  <a:tcPr marL="9479" marR="9479" marT="9479" marB="0" anchor="b"/>
                </a:tc>
                <a:tc>
                  <a:txBody>
                    <a:bodyPr/>
                    <a:lstStyle/>
                    <a:p>
                      <a:pPr algn="l" fontAlgn="b"/>
                      <a:r>
                        <a:rPr lang="es-ES" sz="1400" u="none" strike="noStrike">
                          <a:effectLst/>
                        </a:rPr>
                        <a:t>15/04/2022</a:t>
                      </a:r>
                      <a:endParaRPr lang="es-ES" sz="1400" b="0" i="0" u="none" strike="noStrike">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1468440178"/>
                  </a:ext>
                </a:extLst>
              </a:tr>
              <a:tr h="266558">
                <a:tc>
                  <a:txBody>
                    <a:bodyPr/>
                    <a:lstStyle/>
                    <a:p>
                      <a:pPr algn="l" fontAlgn="b"/>
                      <a:r>
                        <a:rPr lang="es-ES" sz="1400" b="1" u="none" strike="noStrike" dirty="0">
                          <a:effectLst/>
                        </a:rPr>
                        <a:t>Cantidad de horas invertidas:</a:t>
                      </a:r>
                      <a:endParaRPr lang="es-ES" sz="1400" b="1" i="0" u="none" strike="noStrike" dirty="0">
                        <a:solidFill>
                          <a:srgbClr val="000000"/>
                        </a:solidFill>
                        <a:effectLst/>
                        <a:latin typeface="Calibri" panose="020F0502020204030204" pitchFamily="34" charset="0"/>
                      </a:endParaRPr>
                    </a:p>
                  </a:txBody>
                  <a:tcPr marL="9479" marR="9479" marT="9479" marB="0" anchor="b"/>
                </a:tc>
                <a:tc>
                  <a:txBody>
                    <a:bodyPr/>
                    <a:lstStyle/>
                    <a:p>
                      <a:pPr algn="l" fontAlgn="b"/>
                      <a:r>
                        <a:rPr lang="es-ES" sz="1400" u="none" strike="noStrike">
                          <a:effectLst/>
                        </a:rPr>
                        <a:t>3:30</a:t>
                      </a:r>
                      <a:endParaRPr lang="es-ES" sz="1400" b="0" i="0" u="none" strike="noStrike">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4015259214"/>
                  </a:ext>
                </a:extLst>
              </a:tr>
              <a:tr h="209442">
                <a:tc>
                  <a:txBody>
                    <a:bodyPr/>
                    <a:lstStyle/>
                    <a:p>
                      <a:pPr algn="l" fontAlgn="b"/>
                      <a:r>
                        <a:rPr lang="es-ES" sz="1400" b="1" u="none" strike="noStrike" dirty="0">
                          <a:effectLst/>
                        </a:rPr>
                        <a:t> </a:t>
                      </a:r>
                      <a:endParaRPr lang="es-ES" sz="1400" b="1" i="0" u="none" strike="noStrike" dirty="0">
                        <a:solidFill>
                          <a:srgbClr val="000000"/>
                        </a:solidFill>
                        <a:effectLst/>
                        <a:latin typeface="Calibri" panose="020F0502020204030204" pitchFamily="34" charset="0"/>
                      </a:endParaRPr>
                    </a:p>
                  </a:txBody>
                  <a:tcPr marL="9479" marR="9479" marT="9479" marB="0" anchor="b"/>
                </a:tc>
                <a:tc>
                  <a:txBody>
                    <a:bodyPr/>
                    <a:lstStyle/>
                    <a:p>
                      <a:pPr algn="l" fontAlgn="b"/>
                      <a:r>
                        <a:rPr lang="es-ES" sz="1400" u="none" strike="noStrike">
                          <a:effectLst/>
                        </a:rPr>
                        <a:t> </a:t>
                      </a:r>
                      <a:endParaRPr lang="es-ES" sz="1400" b="0" i="0" u="none" strike="noStrike">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2635323655"/>
                  </a:ext>
                </a:extLst>
              </a:tr>
              <a:tr h="1165280">
                <a:tc>
                  <a:txBody>
                    <a:bodyPr/>
                    <a:lstStyle/>
                    <a:p>
                      <a:pPr algn="l" fontAlgn="t"/>
                      <a:r>
                        <a:rPr lang="es-ES" sz="1400" b="1" u="none" strike="noStrike" dirty="0">
                          <a:effectLst/>
                        </a:rPr>
                        <a:t>Detalle de la investigación:</a:t>
                      </a:r>
                      <a:endParaRPr lang="es-ES" sz="1400" b="1" i="0" u="none" strike="noStrike" dirty="0">
                        <a:solidFill>
                          <a:srgbClr val="000000"/>
                        </a:solidFill>
                        <a:effectLst/>
                        <a:latin typeface="Calibri" panose="020F0502020204030204" pitchFamily="34" charset="0"/>
                      </a:endParaRPr>
                    </a:p>
                  </a:txBody>
                  <a:tcPr marL="9479" marR="9479" marT="9479" marB="0"/>
                </a:tc>
                <a:tc>
                  <a:txBody>
                    <a:bodyPr/>
                    <a:lstStyle/>
                    <a:p>
                      <a:pPr algn="l" fontAlgn="auto"/>
                      <a:r>
                        <a:rPr lang="es-ES" sz="1400" u="none" strike="noStrike" dirty="0">
                          <a:effectLst/>
                        </a:rPr>
                        <a:t>Se procedió a verificar cómo diariamente se crean los asientos en función a las ventas realizadas desde caja. Se verifican los cierres de turnos de cada uno de los cajeros, se toman los totales, se observan las recaudaciones por los diferentes medios de pago y una vez que coincidan, se elaboran asientos contables, uno por cada turno, separando los montos por forma de pago. Si se detectan diferencias entre los informes de los cajeros y lo declarado en cada turno, interviene la auditoría para corregir el error y volver a emitir los cierres.</a:t>
                      </a:r>
                      <a:endParaRPr lang="es-ES" sz="1400" b="0" i="0" u="none" strike="noStrike" dirty="0">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823973816"/>
                  </a:ext>
                </a:extLst>
              </a:tr>
              <a:tr h="209442">
                <a:tc>
                  <a:txBody>
                    <a:bodyPr/>
                    <a:lstStyle/>
                    <a:p>
                      <a:pPr algn="l" fontAlgn="b"/>
                      <a:r>
                        <a:rPr lang="es-ES" sz="1400" b="1" u="none" strike="noStrike" dirty="0">
                          <a:effectLst/>
                        </a:rPr>
                        <a:t> </a:t>
                      </a:r>
                      <a:endParaRPr lang="es-ES" sz="1400" b="1" i="0" u="none" strike="noStrike" dirty="0">
                        <a:solidFill>
                          <a:srgbClr val="000000"/>
                        </a:solidFill>
                        <a:effectLst/>
                        <a:latin typeface="Calibri" panose="020F0502020204030204" pitchFamily="34" charset="0"/>
                      </a:endParaRPr>
                    </a:p>
                  </a:txBody>
                  <a:tcPr marL="9479" marR="9479" marT="9479" marB="0" anchor="b"/>
                </a:tc>
                <a:tc>
                  <a:txBody>
                    <a:bodyPr/>
                    <a:lstStyle/>
                    <a:p>
                      <a:pPr algn="l" fontAlgn="b"/>
                      <a:r>
                        <a:rPr lang="es-ES" sz="1400" u="none" strike="noStrike">
                          <a:effectLst/>
                        </a:rPr>
                        <a:t> </a:t>
                      </a:r>
                      <a:endParaRPr lang="es-ES" sz="1400" b="0" i="0" u="none" strike="noStrike">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2839575681"/>
                  </a:ext>
                </a:extLst>
              </a:tr>
              <a:tr h="756518">
                <a:tc>
                  <a:txBody>
                    <a:bodyPr/>
                    <a:lstStyle/>
                    <a:p>
                      <a:pPr algn="l" fontAlgn="t"/>
                      <a:r>
                        <a:rPr lang="es-ES" sz="1400" b="1" u="none" strike="noStrike" dirty="0">
                          <a:effectLst/>
                        </a:rPr>
                        <a:t>Conclusión:</a:t>
                      </a:r>
                      <a:endParaRPr lang="es-ES" sz="1400" b="1" i="0" u="none" strike="noStrike" dirty="0">
                        <a:solidFill>
                          <a:srgbClr val="000000"/>
                        </a:solidFill>
                        <a:effectLst/>
                        <a:latin typeface="Calibri" panose="020F0502020204030204" pitchFamily="34" charset="0"/>
                      </a:endParaRPr>
                    </a:p>
                  </a:txBody>
                  <a:tcPr marL="9479" marR="9479" marT="9479" marB="0"/>
                </a:tc>
                <a:tc>
                  <a:txBody>
                    <a:bodyPr/>
                    <a:lstStyle/>
                    <a:p>
                      <a:pPr algn="l" fontAlgn="auto"/>
                      <a:r>
                        <a:rPr lang="es-ES" sz="1400" u="none" strike="noStrike" dirty="0">
                          <a:effectLst/>
                        </a:rPr>
                        <a:t>Según lo investigado se sugiere la creación de un único asiento por día, separando los ingresos por tipo de pago. Esta generación automática se podría ejecutar en el cierre de la caja, sin la intervención del usuario. De esta manera se evitarían los errores y la intervención de auditoría.</a:t>
                      </a:r>
                      <a:endParaRPr lang="es-ES" sz="1400" b="0" i="0" u="none" strike="noStrike" dirty="0">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114501928"/>
                  </a:ext>
                </a:extLst>
              </a:tr>
              <a:tr h="209442">
                <a:tc>
                  <a:txBody>
                    <a:bodyPr/>
                    <a:lstStyle/>
                    <a:p>
                      <a:pPr algn="l" fontAlgn="b"/>
                      <a:r>
                        <a:rPr lang="es-ES" sz="1400" b="1" u="none" strike="noStrike" dirty="0">
                          <a:effectLst/>
                        </a:rPr>
                        <a:t> </a:t>
                      </a:r>
                      <a:endParaRPr lang="es-ES" sz="1400" b="1" i="0" u="none" strike="noStrike" dirty="0">
                        <a:solidFill>
                          <a:srgbClr val="000000"/>
                        </a:solidFill>
                        <a:effectLst/>
                        <a:latin typeface="Calibri" panose="020F0502020204030204" pitchFamily="34" charset="0"/>
                      </a:endParaRPr>
                    </a:p>
                  </a:txBody>
                  <a:tcPr marL="9479" marR="9479" marT="9479" marB="0" anchor="b"/>
                </a:tc>
                <a:tc>
                  <a:txBody>
                    <a:bodyPr/>
                    <a:lstStyle/>
                    <a:p>
                      <a:pPr algn="l" fontAlgn="b"/>
                      <a:r>
                        <a:rPr lang="es-ES" sz="1400" u="none" strike="noStrike">
                          <a:effectLst/>
                        </a:rPr>
                        <a:t> </a:t>
                      </a:r>
                      <a:endParaRPr lang="es-ES" sz="1400" b="0" i="0" u="none" strike="noStrike">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2717330665"/>
                  </a:ext>
                </a:extLst>
              </a:tr>
              <a:tr h="209442">
                <a:tc>
                  <a:txBody>
                    <a:bodyPr/>
                    <a:lstStyle/>
                    <a:p>
                      <a:pPr algn="l" fontAlgn="b"/>
                      <a:r>
                        <a:rPr lang="es-ES" sz="1400" b="1" u="none" strike="noStrike" dirty="0">
                          <a:effectLst/>
                        </a:rPr>
                        <a:t>Analistas responsables:</a:t>
                      </a:r>
                      <a:endParaRPr lang="es-ES" sz="1400" b="1" i="0" u="none" strike="noStrike" dirty="0">
                        <a:solidFill>
                          <a:srgbClr val="000000"/>
                        </a:solidFill>
                        <a:effectLst/>
                        <a:latin typeface="Calibri" panose="020F0502020204030204" pitchFamily="34" charset="0"/>
                      </a:endParaRPr>
                    </a:p>
                  </a:txBody>
                  <a:tcPr marL="9479" marR="9479" marT="9479" marB="0" anchor="b"/>
                </a:tc>
                <a:tc>
                  <a:txBody>
                    <a:bodyPr/>
                    <a:lstStyle/>
                    <a:p>
                      <a:pPr algn="l" fontAlgn="b"/>
                      <a:r>
                        <a:rPr lang="es-ES" sz="1400" u="none" strike="noStrike" dirty="0">
                          <a:effectLst/>
                        </a:rPr>
                        <a:t>Juan Pérez y Emilia González.</a:t>
                      </a:r>
                      <a:endParaRPr lang="es-ES" sz="1400" b="0" i="0" u="none" strike="noStrike" dirty="0">
                        <a:solidFill>
                          <a:srgbClr val="000000"/>
                        </a:solidFill>
                        <a:effectLst/>
                        <a:latin typeface="Calibri" panose="020F0502020204030204" pitchFamily="34" charset="0"/>
                      </a:endParaRPr>
                    </a:p>
                  </a:txBody>
                  <a:tcPr marL="9479" marR="9479" marT="9479" marB="0" anchor="b"/>
                </a:tc>
                <a:extLst>
                  <a:ext uri="{0D108BD9-81ED-4DB2-BD59-A6C34878D82A}">
                    <a16:rowId xmlns:a16="http://schemas.microsoft.com/office/drawing/2014/main" val="997128488"/>
                  </a:ext>
                </a:extLst>
              </a:tr>
            </a:tbl>
          </a:graphicData>
        </a:graphic>
      </p:graphicFrame>
    </p:spTree>
    <p:extLst>
      <p:ext uri="{BB962C8B-B14F-4D97-AF65-F5344CB8AC3E}">
        <p14:creationId xmlns:p14="http://schemas.microsoft.com/office/powerpoint/2010/main" val="331285388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78362" y="-22583"/>
            <a:ext cx="2214563" cy="2214563"/>
          </a:xfrm>
          <a:prstGeom prst="rect">
            <a:avLst/>
          </a:prstGeom>
        </p:spPr>
      </p:pic>
      <p:sp>
        <p:nvSpPr>
          <p:cNvPr id="5" name="Título 1"/>
          <p:cNvSpPr txBox="1">
            <a:spLocks/>
          </p:cNvSpPr>
          <p:nvPr/>
        </p:nvSpPr>
        <p:spPr>
          <a:xfrm>
            <a:off x="1875107" y="492998"/>
            <a:ext cx="8911687" cy="128089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s-ES" sz="6000" dirty="0">
                <a:solidFill>
                  <a:srgbClr val="FFC000"/>
                </a:solidFill>
                <a:latin typeface="Cooper Black" panose="0208090404030B020404" pitchFamily="18" charset="0"/>
              </a:rPr>
              <a:t>OBSERVACION</a:t>
            </a:r>
            <a:endParaRPr lang="es-ES" sz="6000" dirty="0">
              <a:solidFill>
                <a:srgbClr val="FFC000"/>
              </a:solidFill>
            </a:endParaRPr>
          </a:p>
        </p:txBody>
      </p:sp>
      <p:pic>
        <p:nvPicPr>
          <p:cNvPr id="9" name="Imagen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58401" y="14286"/>
            <a:ext cx="1847850" cy="2466975"/>
          </a:xfrm>
          <a:prstGeom prst="rect">
            <a:avLst/>
          </a:prstGeom>
        </p:spPr>
      </p:pic>
      <p:sp>
        <p:nvSpPr>
          <p:cNvPr id="10" name="CuadroTexto 9"/>
          <p:cNvSpPr txBox="1"/>
          <p:nvPr/>
        </p:nvSpPr>
        <p:spPr>
          <a:xfrm>
            <a:off x="1935289" y="2195646"/>
            <a:ext cx="9047037" cy="2862322"/>
          </a:xfrm>
          <a:prstGeom prst="rect">
            <a:avLst/>
          </a:prstGeom>
          <a:noFill/>
        </p:spPr>
        <p:txBody>
          <a:bodyPr wrap="square" rtlCol="0">
            <a:spAutoFit/>
          </a:bodyPr>
          <a:lstStyle/>
          <a:p>
            <a:r>
              <a:rPr lang="es-ES" sz="3000" dirty="0">
                <a:latin typeface="Times New Roman" panose="02020603050405020304" pitchFamily="18" charset="0"/>
                <a:cs typeface="Times New Roman" panose="02020603050405020304" pitchFamily="18" charset="0"/>
              </a:rPr>
              <a:t>	La observación del tomador de decisiones y su entorno físico son métodos no intrusivos importantes para el analista de sistemas.</a:t>
            </a:r>
          </a:p>
          <a:p>
            <a:r>
              <a:rPr lang="es-ES" sz="3000" dirty="0">
                <a:latin typeface="Times New Roman" panose="02020603050405020304" pitchFamily="18" charset="0"/>
                <a:cs typeface="Times New Roman" panose="02020603050405020304" pitchFamily="18" charset="0"/>
              </a:rPr>
              <a:t> 	Al observar las actividades que realiza, el analista busca darse un idea de lo que realmente se hace, no sólo de lo que se documenta o explica.</a:t>
            </a:r>
          </a:p>
        </p:txBody>
      </p:sp>
    </p:spTree>
    <p:extLst>
      <p:ext uri="{BB962C8B-B14F-4D97-AF65-F5344CB8AC3E}">
        <p14:creationId xmlns:p14="http://schemas.microsoft.com/office/powerpoint/2010/main" val="1158547151"/>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2260607855"/>
              </p:ext>
            </p:extLst>
          </p:nvPr>
        </p:nvGraphicFramePr>
        <p:xfrm>
          <a:off x="584459" y="1514475"/>
          <a:ext cx="10992256" cy="5107020"/>
        </p:xfrm>
        <a:graphic>
          <a:graphicData uri="http://schemas.openxmlformats.org/drawingml/2006/table">
            <a:tbl>
              <a:tblPr firstRow="1" bandRow="1">
                <a:tableStyleId>{F5AB1C69-6EDB-4FF4-983F-18BD219EF322}</a:tableStyleId>
              </a:tblPr>
              <a:tblGrid>
                <a:gridCol w="6226943">
                  <a:extLst>
                    <a:ext uri="{9D8B030D-6E8A-4147-A177-3AD203B41FA5}">
                      <a16:colId xmlns:a16="http://schemas.microsoft.com/office/drawing/2014/main" val="418705251"/>
                    </a:ext>
                  </a:extLst>
                </a:gridCol>
                <a:gridCol w="4765313">
                  <a:extLst>
                    <a:ext uri="{9D8B030D-6E8A-4147-A177-3AD203B41FA5}">
                      <a16:colId xmlns:a16="http://schemas.microsoft.com/office/drawing/2014/main" val="1369748800"/>
                    </a:ext>
                  </a:extLst>
                </a:gridCol>
              </a:tblGrid>
              <a:tr h="879380">
                <a:tc>
                  <a:txBody>
                    <a:bodyPr/>
                    <a:lstStyle/>
                    <a:p>
                      <a:pPr algn="ctr"/>
                      <a:r>
                        <a:rPr lang="es-ES" sz="2500" b="1" dirty="0">
                          <a:latin typeface="Times New Roman" panose="02020603050405020304" pitchFamily="18" charset="0"/>
                          <a:cs typeface="Times New Roman" panose="02020603050405020304" pitchFamily="18" charset="0"/>
                        </a:rPr>
                        <a:t>VENTAJAS</a:t>
                      </a:r>
                      <a:r>
                        <a:rPr lang="es-ES" b="1" baseline="0" dirty="0">
                          <a:latin typeface="Times New Roman" panose="02020603050405020304" pitchFamily="18" charset="0"/>
                          <a:cs typeface="Times New Roman" panose="02020603050405020304" pitchFamily="18" charset="0"/>
                        </a:rPr>
                        <a:t> </a:t>
                      </a:r>
                      <a:endParaRPr lang="es-ES" b="1" dirty="0">
                        <a:latin typeface="Times New Roman" panose="02020603050405020304" pitchFamily="18" charset="0"/>
                        <a:cs typeface="Times New Roman" panose="02020603050405020304" pitchFamily="18" charset="0"/>
                      </a:endParaRPr>
                    </a:p>
                  </a:txBody>
                  <a:tcPr/>
                </a:tc>
                <a:tc>
                  <a:txBody>
                    <a:bodyPr/>
                    <a:lstStyle/>
                    <a:p>
                      <a:pPr algn="ctr"/>
                      <a:r>
                        <a:rPr lang="es-ES" sz="2500" b="1" dirty="0">
                          <a:latin typeface="Times New Roman" panose="02020603050405020304" pitchFamily="18" charset="0"/>
                          <a:cs typeface="Times New Roman" panose="02020603050405020304" pitchFamily="18" charset="0"/>
                        </a:rPr>
                        <a:t>DESVENTAJAS</a:t>
                      </a:r>
                    </a:p>
                  </a:txBody>
                  <a:tcPr/>
                </a:tc>
                <a:extLst>
                  <a:ext uri="{0D108BD9-81ED-4DB2-BD59-A6C34878D82A}">
                    <a16:rowId xmlns:a16="http://schemas.microsoft.com/office/drawing/2014/main" val="1743033616"/>
                  </a:ext>
                </a:extLst>
              </a:tr>
              <a:tr h="879380">
                <a:tc>
                  <a:txBody>
                    <a:bodyPr/>
                    <a:lstStyle/>
                    <a:p>
                      <a:r>
                        <a:rPr lang="es-ES" sz="2500" b="0" dirty="0">
                          <a:latin typeface="Times New Roman" panose="02020603050405020304" pitchFamily="18" charset="0"/>
                          <a:cs typeface="Times New Roman" panose="02020603050405020304" pitchFamily="18" charset="0"/>
                        </a:rPr>
                        <a:t>La observación casi se hace indispensable si hablamos de sistemas no tradicionales, poco</a:t>
                      </a:r>
                    </a:p>
                    <a:p>
                      <a:r>
                        <a:rPr lang="es-ES" sz="2500" b="0" dirty="0">
                          <a:latin typeface="Times New Roman" panose="02020603050405020304" pitchFamily="18" charset="0"/>
                          <a:cs typeface="Times New Roman" panose="02020603050405020304" pitchFamily="18" charset="0"/>
                        </a:rPr>
                        <a:t>convencionales</a:t>
                      </a:r>
                    </a:p>
                  </a:txBody>
                  <a:tcPr/>
                </a:tc>
                <a:tc>
                  <a:txBody>
                    <a:bodyPr/>
                    <a:lstStyle/>
                    <a:p>
                      <a:r>
                        <a:rPr lang="es-ES" sz="2500" b="0" dirty="0">
                          <a:latin typeface="Times New Roman" panose="02020603050405020304" pitchFamily="18" charset="0"/>
                          <a:cs typeface="Times New Roman" panose="02020603050405020304" pitchFamily="18" charset="0"/>
                        </a:rPr>
                        <a:t>No se puede aplicar a grandes grupos </a:t>
                      </a:r>
                    </a:p>
                  </a:txBody>
                  <a:tcPr/>
                </a:tc>
                <a:extLst>
                  <a:ext uri="{0D108BD9-81ED-4DB2-BD59-A6C34878D82A}">
                    <a16:rowId xmlns:a16="http://schemas.microsoft.com/office/drawing/2014/main" val="1829731059"/>
                  </a:ext>
                </a:extLst>
              </a:tr>
              <a:tr h="879380">
                <a:tc>
                  <a:txBody>
                    <a:bodyPr/>
                    <a:lstStyle/>
                    <a:p>
                      <a:r>
                        <a:rPr lang="es-ES" sz="2500" b="0" dirty="0">
                          <a:latin typeface="Times New Roman" panose="02020603050405020304" pitchFamily="18" charset="0"/>
                          <a:cs typeface="Times New Roman" panose="02020603050405020304" pitchFamily="18" charset="0"/>
                        </a:rPr>
                        <a:t>Se</a:t>
                      </a:r>
                      <a:r>
                        <a:rPr lang="es-ES" sz="2500" b="0" baseline="0" dirty="0">
                          <a:latin typeface="Times New Roman" panose="02020603050405020304" pitchFamily="18" charset="0"/>
                          <a:cs typeface="Times New Roman" panose="02020603050405020304" pitchFamily="18" charset="0"/>
                        </a:rPr>
                        <a:t> pueden observar </a:t>
                      </a:r>
                      <a:r>
                        <a:rPr lang="es-ES" sz="2500" b="0" dirty="0">
                          <a:latin typeface="Times New Roman" panose="02020603050405020304" pitchFamily="18" charset="0"/>
                          <a:cs typeface="Times New Roman" panose="02020603050405020304" pitchFamily="18" charset="0"/>
                        </a:rPr>
                        <a:t>muchos de sus requerimientos de</a:t>
                      </a:r>
                      <a:r>
                        <a:rPr lang="es-ES" sz="2500" b="0" baseline="0" dirty="0">
                          <a:latin typeface="Times New Roman" panose="02020603050405020304" pitchFamily="18" charset="0"/>
                          <a:cs typeface="Times New Roman" panose="02020603050405020304" pitchFamily="18" charset="0"/>
                        </a:rPr>
                        <a:t> </a:t>
                      </a:r>
                      <a:r>
                        <a:rPr lang="es-ES" sz="2500" b="0" dirty="0">
                          <a:latin typeface="Times New Roman" panose="02020603050405020304" pitchFamily="18" charset="0"/>
                          <a:cs typeface="Times New Roman" panose="02020603050405020304" pitchFamily="18" charset="0"/>
                        </a:rPr>
                        <a:t>información</a:t>
                      </a:r>
                    </a:p>
                  </a:txBody>
                  <a:tcPr/>
                </a:tc>
                <a:tc>
                  <a:txBody>
                    <a:bodyPr/>
                    <a:lstStyle/>
                    <a:p>
                      <a:r>
                        <a:rPr lang="es-ES" sz="2500" b="0" dirty="0">
                          <a:latin typeface="Times New Roman" panose="02020603050405020304" pitchFamily="18" charset="0"/>
                          <a:cs typeface="Times New Roman" panose="02020603050405020304" pitchFamily="18" charset="0"/>
                        </a:rPr>
                        <a:t>Se</a:t>
                      </a:r>
                      <a:r>
                        <a:rPr lang="es-ES" sz="2500" b="0" baseline="0" dirty="0">
                          <a:latin typeface="Times New Roman" panose="02020603050405020304" pitchFamily="18" charset="0"/>
                          <a:cs typeface="Times New Roman" panose="02020603050405020304" pitchFamily="18" charset="0"/>
                        </a:rPr>
                        <a:t> requiere de observadores calificados en algunos casos</a:t>
                      </a:r>
                      <a:endParaRPr lang="es-ES" sz="25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846766945"/>
                  </a:ext>
                </a:extLst>
              </a:tr>
              <a:tr h="879380">
                <a:tc>
                  <a:txBody>
                    <a:bodyPr/>
                    <a:lstStyle/>
                    <a:p>
                      <a:r>
                        <a:rPr lang="es-ES" sz="2500" b="0" dirty="0">
                          <a:latin typeface="Times New Roman" panose="02020603050405020304" pitchFamily="18" charset="0"/>
                          <a:cs typeface="Times New Roman" panose="02020603050405020304" pitchFamily="18" charset="0"/>
                        </a:rPr>
                        <a:t>El</a:t>
                      </a:r>
                      <a:r>
                        <a:rPr lang="es-ES" sz="2500" b="0" baseline="0" dirty="0">
                          <a:latin typeface="Times New Roman" panose="02020603050405020304" pitchFamily="18" charset="0"/>
                          <a:cs typeface="Times New Roman" panose="02020603050405020304" pitchFamily="18" charset="0"/>
                        </a:rPr>
                        <a:t> analista forma parte de la realidad del usuario y puede captar pasos que el usuario no considera relevante</a:t>
                      </a:r>
                      <a:endParaRPr lang="es-ES" sz="2500" b="0" dirty="0">
                        <a:latin typeface="Times New Roman" panose="02020603050405020304" pitchFamily="18" charset="0"/>
                        <a:cs typeface="Times New Roman" panose="02020603050405020304" pitchFamily="18" charset="0"/>
                      </a:endParaRPr>
                    </a:p>
                  </a:txBody>
                  <a:tcPr/>
                </a:tc>
                <a:tc>
                  <a:txBody>
                    <a:bodyPr/>
                    <a:lstStyle/>
                    <a:p>
                      <a:r>
                        <a:rPr lang="es-ES" sz="2500" b="0" dirty="0">
                          <a:latin typeface="Times New Roman" panose="02020603050405020304" pitchFamily="18" charset="0"/>
                          <a:cs typeface="Times New Roman" panose="02020603050405020304" pitchFamily="18" charset="0"/>
                        </a:rPr>
                        <a:t>Toma mucho tiempo </a:t>
                      </a:r>
                    </a:p>
                  </a:txBody>
                  <a:tcPr/>
                </a:tc>
                <a:extLst>
                  <a:ext uri="{0D108BD9-81ED-4DB2-BD59-A6C34878D82A}">
                    <a16:rowId xmlns:a16="http://schemas.microsoft.com/office/drawing/2014/main" val="834685806"/>
                  </a:ext>
                </a:extLst>
              </a:tr>
              <a:tr h="879380">
                <a:tc>
                  <a:txBody>
                    <a:bodyPr/>
                    <a:lstStyle/>
                    <a:p>
                      <a:r>
                        <a:rPr lang="es-ES" sz="2500" b="0" dirty="0">
                          <a:latin typeface="Times New Roman" panose="02020603050405020304" pitchFamily="18" charset="0"/>
                          <a:cs typeface="Times New Roman" panose="02020603050405020304" pitchFamily="18" charset="0"/>
                        </a:rPr>
                        <a:t>Nos permite sacar conclusiones que ni siquiera sabemos</a:t>
                      </a:r>
                      <a:r>
                        <a:rPr lang="es-ES" sz="2500" b="0" baseline="0" dirty="0">
                          <a:latin typeface="Times New Roman" panose="02020603050405020304" pitchFamily="18" charset="0"/>
                          <a:cs typeface="Times New Roman" panose="02020603050405020304" pitchFamily="18" charset="0"/>
                        </a:rPr>
                        <a:t> que pueden existir </a:t>
                      </a:r>
                      <a:endParaRPr lang="es-ES" sz="2500" b="0" dirty="0">
                        <a:latin typeface="Times New Roman" panose="02020603050405020304" pitchFamily="18" charset="0"/>
                        <a:cs typeface="Times New Roman" panose="02020603050405020304" pitchFamily="18" charset="0"/>
                      </a:endParaRPr>
                    </a:p>
                  </a:txBody>
                  <a:tcPr/>
                </a:tc>
                <a:tc>
                  <a:txBody>
                    <a:bodyPr/>
                    <a:lstStyle/>
                    <a:p>
                      <a:r>
                        <a:rPr lang="es-ES" sz="2500" b="0" dirty="0">
                          <a:latin typeface="Times New Roman" panose="02020603050405020304" pitchFamily="18" charset="0"/>
                          <a:cs typeface="Times New Roman" panose="02020603050405020304" pitchFamily="18" charset="0"/>
                        </a:rPr>
                        <a:t>Los datos no se obtienen con rapidez </a:t>
                      </a:r>
                    </a:p>
                  </a:txBody>
                  <a:tcPr/>
                </a:tc>
                <a:extLst>
                  <a:ext uri="{0D108BD9-81ED-4DB2-BD59-A6C34878D82A}">
                    <a16:rowId xmlns:a16="http://schemas.microsoft.com/office/drawing/2014/main" val="1612222120"/>
                  </a:ext>
                </a:extLst>
              </a:tr>
            </a:tbl>
          </a:graphicData>
        </a:graphic>
      </p:graphicFrame>
      <p:sp>
        <p:nvSpPr>
          <p:cNvPr id="5" name="Título 1"/>
          <p:cNvSpPr>
            <a:spLocks noGrp="1"/>
          </p:cNvSpPr>
          <p:nvPr>
            <p:ph type="title"/>
          </p:nvPr>
        </p:nvSpPr>
        <p:spPr>
          <a:xfrm>
            <a:off x="3663290" y="514350"/>
            <a:ext cx="5686425" cy="1000125"/>
          </a:xfrm>
        </p:spPr>
        <p:txBody>
          <a:bodyPr>
            <a:normAutofit fontScale="90000"/>
          </a:bodyPr>
          <a:lstStyle/>
          <a:p>
            <a:pPr algn="ctr"/>
            <a:r>
              <a:rPr lang="es-ES" sz="6000" dirty="0">
                <a:solidFill>
                  <a:srgbClr val="FFC000"/>
                </a:solidFill>
                <a:latin typeface="Cooper Black" panose="0208090404030B020404" pitchFamily="18" charset="0"/>
              </a:rPr>
              <a:t>OBSERVACION</a:t>
            </a:r>
            <a:endParaRPr lang="es-ES" sz="6000" dirty="0">
              <a:solidFill>
                <a:srgbClr val="FFC000"/>
              </a:solidFill>
              <a:effectLst>
                <a:outerShdw blurRad="38100" dist="38100" dir="2700000" algn="tl">
                  <a:srgbClr val="000000">
                    <a:alpha val="43137"/>
                  </a:srgbClr>
                </a:outerShdw>
              </a:effectLst>
              <a:latin typeface="Cooper Black" panose="0208090404030B020404" pitchFamily="18" charset="0"/>
            </a:endParaRPr>
          </a:p>
        </p:txBody>
      </p:sp>
      <p:pic>
        <p:nvPicPr>
          <p:cNvPr id="6" name="Marcador de contenido 7"/>
          <p:cNvPicPr>
            <a:picLocks noChangeAspect="1"/>
          </p:cNvPicPr>
          <p:nvPr/>
        </p:nvPicPr>
        <p:blipFill>
          <a:blip r:embed="rId2">
            <a:extLst>
              <a:ext uri="{BEBA8EAE-BF5A-486C-A8C5-ECC9F3942E4B}">
                <a14:imgProps xmlns:a14="http://schemas.microsoft.com/office/drawing/2010/main">
                  <a14:imgLayer r:embed="rId3">
                    <a14:imgEffect>
                      <a14:backgroundRemoval t="0" b="90385" l="9794" r="89691">
                        <a14:foregroundMark x1="36082" y1="13077" x2="39175" y2="10000"/>
                        <a14:foregroundMark x1="39175" y1="10000" x2="47938" y2="9615"/>
                        <a14:foregroundMark x1="48454" y1="9231" x2="53093" y2="10000"/>
                        <a14:foregroundMark x1="41237" y1="83077" x2="42268" y2="87308"/>
                        <a14:foregroundMark x1="56186" y1="78462" x2="61340" y2="85769"/>
                        <a14:backgroundMark x1="53093" y1="87692" x2="51031" y2="81923"/>
                        <a14:backgroundMark x1="52062" y1="84231" x2="52062" y2="84231"/>
                        <a14:backgroundMark x1="51031" y1="85385" x2="53093" y2="88846"/>
                      </a14:backgroundRemoval>
                    </a14:imgEffect>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10344290" y="3738663"/>
            <a:ext cx="2464850" cy="3303407"/>
          </a:xfrm>
          <a:prstGeom prst="rect">
            <a:avLst/>
          </a:prstGeom>
        </p:spPr>
      </p:pic>
      <p:pic>
        <p:nvPicPr>
          <p:cNvPr id="7" name="Imagen 6"/>
          <p:cNvPicPr>
            <a:picLocks noChangeAspect="1"/>
          </p:cNvPicPr>
          <p:nvPr/>
        </p:nvPicPr>
        <p:blipFill>
          <a:blip r:embed="rId4">
            <a:extLst>
              <a:ext uri="{BEBA8EAE-BF5A-486C-A8C5-ECC9F3942E4B}">
                <a14:imgProps xmlns:a14="http://schemas.microsoft.com/office/drawing/2010/main">
                  <a14:imgLayer r:embed="rId5">
                    <a14:imgEffect>
                      <a14:backgroundRemoval t="10000" b="90000" l="10000" r="90000"/>
                    </a14:imgEffect>
                  </a14:imgLayer>
                </a14:imgProps>
              </a:ext>
              <a:ext uri="{28A0092B-C50C-407E-A947-70E740481C1C}">
                <a14:useLocalDpi xmlns:a14="http://schemas.microsoft.com/office/drawing/2010/main" val="0"/>
              </a:ext>
            </a:extLst>
          </a:blip>
          <a:stretch>
            <a:fillRect/>
          </a:stretch>
        </p:blipFill>
        <p:spPr>
          <a:xfrm>
            <a:off x="381666" y="0"/>
            <a:ext cx="1772259" cy="1772259"/>
          </a:xfrm>
          <a:prstGeom prst="rect">
            <a:avLst/>
          </a:prstGeom>
        </p:spPr>
      </p:pic>
    </p:spTree>
    <p:extLst>
      <p:ext uri="{BB962C8B-B14F-4D97-AF65-F5344CB8AC3E}">
        <p14:creationId xmlns:p14="http://schemas.microsoft.com/office/powerpoint/2010/main" val="4230414984"/>
      </p:ext>
    </p:extLst>
  </p:cSld>
  <p:clrMapOvr>
    <a:masterClrMapping/>
  </p:clrMapOvr>
  <p:transition spd="slow">
    <p:push dir="u"/>
  </p:transition>
</p:sld>
</file>

<file path=ppt/theme/theme1.xml><?xml version="1.0" encoding="utf-8"?>
<a:theme xmlns:a="http://schemas.openxmlformats.org/drawingml/2006/main" name="Espiral">
  <a:themeElements>
    <a:clrScheme name="Espiral">
      <a:dk1>
        <a:sysClr val="windowText" lastClr="000000"/>
      </a:dk1>
      <a:lt1>
        <a:sysClr val="window" lastClr="FFFFFF"/>
      </a:lt1>
      <a:dk2>
        <a:srgbClr val="2E5369"/>
      </a:dk2>
      <a:lt2>
        <a:srgbClr val="CFE2E7"/>
      </a:lt2>
      <a:accent1>
        <a:srgbClr val="353535"/>
      </a:accent1>
      <a:accent2>
        <a:srgbClr val="31B4E6"/>
      </a:accent2>
      <a:accent3>
        <a:srgbClr val="265991"/>
      </a:accent3>
      <a:accent4>
        <a:srgbClr val="7E40CC"/>
      </a:accent4>
      <a:accent5>
        <a:srgbClr val="B927E9"/>
      </a:accent5>
      <a:accent6>
        <a:srgbClr val="E833BF"/>
      </a:accent6>
      <a:hlink>
        <a:srgbClr val="2DA0F1"/>
      </a:hlink>
      <a:folHlink>
        <a:srgbClr val="7ED1E6"/>
      </a:folHlink>
    </a:clrScheme>
    <a:fontScheme name="Espiral">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Espiral">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4F34B87B-9C7A-41AE-A6CB-48536223DFFD}"/>
    </a:ext>
  </a:extLst>
</a:theme>
</file>

<file path=docProps/app.xml><?xml version="1.0" encoding="utf-8"?>
<Properties xmlns="http://schemas.openxmlformats.org/officeDocument/2006/extended-properties" xmlns:vt="http://schemas.openxmlformats.org/officeDocument/2006/docPropsVTypes">
  <Template>Wisp</Template>
  <TotalTime>1654</TotalTime>
  <Words>1389</Words>
  <Application>Microsoft Office PowerPoint</Application>
  <PresentationFormat>Panorámica</PresentationFormat>
  <Paragraphs>126</Paragraphs>
  <Slides>13</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13</vt:i4>
      </vt:variant>
    </vt:vector>
  </HeadingPairs>
  <TitlesOfParts>
    <vt:vector size="20" baseType="lpstr">
      <vt:lpstr>Arial</vt:lpstr>
      <vt:lpstr>Calibri</vt:lpstr>
      <vt:lpstr>Century Gothic</vt:lpstr>
      <vt:lpstr>Cooper Black</vt:lpstr>
      <vt:lpstr>Times New Roman</vt:lpstr>
      <vt:lpstr>Wingdings 3</vt:lpstr>
      <vt:lpstr>Espiral</vt:lpstr>
      <vt:lpstr>Otras técnicas de relevamiento de datos </vt:lpstr>
      <vt:lpstr>MUESTREO</vt:lpstr>
      <vt:lpstr>MUESTREO</vt:lpstr>
      <vt:lpstr>  INVESTIGACIÓN </vt:lpstr>
      <vt:lpstr>  INVESTIGACIÓN </vt:lpstr>
      <vt:lpstr>INVESTIGACIÓN</vt:lpstr>
      <vt:lpstr>  INVESTIGACIÓN </vt:lpstr>
      <vt:lpstr>Presentación de PowerPoint</vt:lpstr>
      <vt:lpstr>OBSERVACION</vt:lpstr>
      <vt:lpstr>Presentación de PowerPoint</vt:lpstr>
      <vt:lpstr>Presentación de PowerPoint</vt:lpstr>
      <vt:lpstr>Presentación de PowerPoint</vt:lpstr>
      <vt:lpstr>Joint Application Design (JAD)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María Guillermina Cuenca Martinez</dc:creator>
  <cp:lastModifiedBy>Javier Sosa</cp:lastModifiedBy>
  <cp:revision>27</cp:revision>
  <dcterms:created xsi:type="dcterms:W3CDTF">2022-04-18T17:24:37Z</dcterms:created>
  <dcterms:modified xsi:type="dcterms:W3CDTF">2022-04-19T21:33:36Z</dcterms:modified>
</cp:coreProperties>
</file>