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7" r:id="rId3"/>
    <p:sldId id="258" r:id="rId4"/>
    <p:sldId id="265" r:id="rId5"/>
    <p:sldId id="262" r:id="rId6"/>
    <p:sldId id="266" r:id="rId7"/>
    <p:sldId id="259" r:id="rId8"/>
    <p:sldId id="264" r:id="rId9"/>
    <p:sldId id="260" r:id="rId10"/>
    <p:sldId id="268" r:id="rId11"/>
    <p:sldId id="269" r:id="rId12"/>
    <p:sldId id="261" r:id="rId13"/>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54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27E1A4-82D8-40A6-B861-8B6CDBB05E26}"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s-ES"/>
        </a:p>
      </dgm:t>
    </dgm:pt>
    <dgm:pt modelId="{F20976D5-FBF8-4453-B982-76FD24F2D623}">
      <dgm:prSet phldrT="[Texto]" custT="1"/>
      <dgm:spPr>
        <a:solidFill>
          <a:srgbClr val="C00000"/>
        </a:solidFill>
        <a:ln>
          <a:solidFill>
            <a:srgbClr val="FFC000"/>
          </a:solidFill>
        </a:ln>
      </dgm:spPr>
      <dgm:t>
        <a:bodyPr/>
        <a:lstStyle/>
        <a:p>
          <a:r>
            <a:rPr lang="es-ES" sz="2000" b="1" dirty="0"/>
            <a:t>Relevamiento de datos </a:t>
          </a:r>
        </a:p>
      </dgm:t>
    </dgm:pt>
    <dgm:pt modelId="{6B2BB939-119E-42C0-A5DA-25D06014A2E6}" type="parTrans" cxnId="{ADA56250-0A6D-4BEA-A7A0-F781AAB8A71A}">
      <dgm:prSet/>
      <dgm:spPr/>
      <dgm:t>
        <a:bodyPr/>
        <a:lstStyle/>
        <a:p>
          <a:endParaRPr lang="es-ES" sz="2000"/>
        </a:p>
      </dgm:t>
    </dgm:pt>
    <dgm:pt modelId="{A09C9FBD-A03A-485E-AFC9-A894DC6D4117}" type="sibTrans" cxnId="{ADA56250-0A6D-4BEA-A7A0-F781AAB8A71A}">
      <dgm:prSet/>
      <dgm:spPr>
        <a:solidFill>
          <a:schemeClr val="accent3">
            <a:lumMod val="75000"/>
          </a:schemeClr>
        </a:solidFill>
      </dgm:spPr>
      <dgm:t>
        <a:bodyPr/>
        <a:lstStyle/>
        <a:p>
          <a:endParaRPr lang="es-ES" sz="2000"/>
        </a:p>
      </dgm:t>
    </dgm:pt>
    <dgm:pt modelId="{3407740A-3D27-4C76-ACED-723F8CC8D205}">
      <dgm:prSet phldrT="[Texto]" custT="1"/>
      <dgm:spPr>
        <a:solidFill>
          <a:srgbClr val="C00000"/>
        </a:solidFill>
        <a:ln>
          <a:solidFill>
            <a:srgbClr val="FFC000"/>
          </a:solidFill>
        </a:ln>
      </dgm:spPr>
      <dgm:t>
        <a:bodyPr/>
        <a:lstStyle/>
        <a:p>
          <a:r>
            <a:rPr lang="es-ES" sz="2000" b="1" dirty="0"/>
            <a:t>Análisis </a:t>
          </a:r>
        </a:p>
      </dgm:t>
    </dgm:pt>
    <dgm:pt modelId="{E8C5E434-878F-4957-9610-04E8F84EF263}" type="parTrans" cxnId="{DD871CC5-664E-4DED-B805-E393F9F30780}">
      <dgm:prSet/>
      <dgm:spPr/>
      <dgm:t>
        <a:bodyPr/>
        <a:lstStyle/>
        <a:p>
          <a:endParaRPr lang="es-ES" sz="2000"/>
        </a:p>
      </dgm:t>
    </dgm:pt>
    <dgm:pt modelId="{6610F3D4-75D4-43E8-A44C-0BC9DD8CB781}" type="sibTrans" cxnId="{DD871CC5-664E-4DED-B805-E393F9F30780}">
      <dgm:prSet/>
      <dgm:spPr/>
      <dgm:t>
        <a:bodyPr/>
        <a:lstStyle/>
        <a:p>
          <a:endParaRPr lang="es-ES" sz="2000"/>
        </a:p>
      </dgm:t>
    </dgm:pt>
    <dgm:pt modelId="{A9AD432C-5182-4925-A261-C5FCE4EAB3C7}">
      <dgm:prSet phldrT="[Texto]" custT="1"/>
      <dgm:spPr>
        <a:solidFill>
          <a:schemeClr val="bg2">
            <a:lumMod val="25000"/>
          </a:schemeClr>
        </a:solidFill>
      </dgm:spPr>
      <dgm:t>
        <a:bodyPr/>
        <a:lstStyle/>
        <a:p>
          <a:r>
            <a:rPr lang="es-ES" sz="2000" b="1" dirty="0"/>
            <a:t>Diseño </a:t>
          </a:r>
        </a:p>
      </dgm:t>
    </dgm:pt>
    <dgm:pt modelId="{13EFC3CD-7DB9-4DBB-8150-BD953E299697}" type="parTrans" cxnId="{8A6E4AB9-080F-42ED-839B-104EABCE79B3}">
      <dgm:prSet/>
      <dgm:spPr/>
      <dgm:t>
        <a:bodyPr/>
        <a:lstStyle/>
        <a:p>
          <a:endParaRPr lang="es-ES" sz="2000"/>
        </a:p>
      </dgm:t>
    </dgm:pt>
    <dgm:pt modelId="{B165F57A-7132-44A9-98AD-FC64951D1FE3}" type="sibTrans" cxnId="{8A6E4AB9-080F-42ED-839B-104EABCE79B3}">
      <dgm:prSet/>
      <dgm:spPr/>
      <dgm:t>
        <a:bodyPr/>
        <a:lstStyle/>
        <a:p>
          <a:endParaRPr lang="es-ES" sz="2000"/>
        </a:p>
      </dgm:t>
    </dgm:pt>
    <dgm:pt modelId="{2048C95E-A979-48C2-AE9A-65DE09DC93A7}">
      <dgm:prSet phldrT="[Texto]" custT="1"/>
      <dgm:spPr>
        <a:solidFill>
          <a:schemeClr val="bg2">
            <a:lumMod val="25000"/>
          </a:schemeClr>
        </a:solidFill>
      </dgm:spPr>
      <dgm:t>
        <a:bodyPr/>
        <a:lstStyle/>
        <a:p>
          <a:r>
            <a:rPr lang="es-ES" sz="2000" b="1" dirty="0"/>
            <a:t>Programación</a:t>
          </a:r>
        </a:p>
      </dgm:t>
    </dgm:pt>
    <dgm:pt modelId="{B3549822-489C-4D0A-A779-6784A574BD68}" type="parTrans" cxnId="{709407A3-6C52-419A-8433-2396954B0B4A}">
      <dgm:prSet/>
      <dgm:spPr/>
      <dgm:t>
        <a:bodyPr/>
        <a:lstStyle/>
        <a:p>
          <a:endParaRPr lang="es-ES" sz="2000"/>
        </a:p>
      </dgm:t>
    </dgm:pt>
    <dgm:pt modelId="{9F412444-178A-4CE5-959D-463C90CE23F2}" type="sibTrans" cxnId="{709407A3-6C52-419A-8433-2396954B0B4A}">
      <dgm:prSet/>
      <dgm:spPr/>
      <dgm:t>
        <a:bodyPr/>
        <a:lstStyle/>
        <a:p>
          <a:endParaRPr lang="es-ES" sz="2000"/>
        </a:p>
      </dgm:t>
    </dgm:pt>
    <dgm:pt modelId="{87901F57-F7F5-4A6D-BA36-E949E82DE918}">
      <dgm:prSet phldrT="[Texto]" custT="1"/>
      <dgm:spPr>
        <a:solidFill>
          <a:schemeClr val="bg2">
            <a:lumMod val="25000"/>
          </a:schemeClr>
        </a:solidFill>
      </dgm:spPr>
      <dgm:t>
        <a:bodyPr/>
        <a:lstStyle/>
        <a:p>
          <a:r>
            <a:rPr lang="es-ES" sz="2000" b="1" dirty="0"/>
            <a:t>Implementación</a:t>
          </a:r>
          <a:r>
            <a:rPr lang="es-ES" sz="2000" dirty="0"/>
            <a:t> </a:t>
          </a:r>
        </a:p>
      </dgm:t>
    </dgm:pt>
    <dgm:pt modelId="{61934ECE-5869-4A77-ADC3-4ACF93010716}" type="parTrans" cxnId="{FC094072-2839-4862-91B0-C406937B4322}">
      <dgm:prSet/>
      <dgm:spPr/>
      <dgm:t>
        <a:bodyPr/>
        <a:lstStyle/>
        <a:p>
          <a:endParaRPr lang="es-ES" sz="2000"/>
        </a:p>
      </dgm:t>
    </dgm:pt>
    <dgm:pt modelId="{07B4F808-6FE3-45FB-9816-F69645F8E764}" type="sibTrans" cxnId="{FC094072-2839-4862-91B0-C406937B4322}">
      <dgm:prSet/>
      <dgm:spPr/>
      <dgm:t>
        <a:bodyPr/>
        <a:lstStyle/>
        <a:p>
          <a:endParaRPr lang="es-ES" sz="2000"/>
        </a:p>
      </dgm:t>
    </dgm:pt>
    <dgm:pt modelId="{F16E590C-E762-42DE-8D57-166B02A5C4A6}">
      <dgm:prSet phldrT="[Texto]" custT="1"/>
      <dgm:spPr>
        <a:solidFill>
          <a:schemeClr val="bg2">
            <a:lumMod val="25000"/>
          </a:schemeClr>
        </a:solidFill>
      </dgm:spPr>
      <dgm:t>
        <a:bodyPr/>
        <a:lstStyle/>
        <a:p>
          <a:r>
            <a:rPr lang="es-ES" sz="2000" b="1" dirty="0"/>
            <a:t>Mantenimiento</a:t>
          </a:r>
        </a:p>
      </dgm:t>
    </dgm:pt>
    <dgm:pt modelId="{7AEBA07D-2703-4FF8-9C29-A9F8C56889C5}" type="parTrans" cxnId="{EEC67559-FDBC-4A9A-8C56-8BCB9CD402EB}">
      <dgm:prSet/>
      <dgm:spPr/>
      <dgm:t>
        <a:bodyPr/>
        <a:lstStyle/>
        <a:p>
          <a:endParaRPr lang="es-ES" sz="2000"/>
        </a:p>
      </dgm:t>
    </dgm:pt>
    <dgm:pt modelId="{16A33523-C59B-4CBD-8AF6-614E30512C59}" type="sibTrans" cxnId="{EEC67559-FDBC-4A9A-8C56-8BCB9CD402EB}">
      <dgm:prSet/>
      <dgm:spPr/>
      <dgm:t>
        <a:bodyPr/>
        <a:lstStyle/>
        <a:p>
          <a:endParaRPr lang="es-ES" sz="2000"/>
        </a:p>
      </dgm:t>
    </dgm:pt>
    <dgm:pt modelId="{48E3A7E0-8B59-4599-881F-62E31636974F}">
      <dgm:prSet phldrT="[Texto]" custT="1"/>
      <dgm:spPr>
        <a:solidFill>
          <a:schemeClr val="bg2">
            <a:lumMod val="25000"/>
          </a:schemeClr>
        </a:solidFill>
      </dgm:spPr>
      <dgm:t>
        <a:bodyPr/>
        <a:lstStyle/>
        <a:p>
          <a:r>
            <a:rPr lang="es-ES" sz="2000" b="1" dirty="0"/>
            <a:t>Prueba</a:t>
          </a:r>
        </a:p>
      </dgm:t>
    </dgm:pt>
    <dgm:pt modelId="{F836FA24-B848-4D5B-A1E1-29F9EC46A18E}" type="parTrans" cxnId="{5304C9B3-B4A9-4081-9A4B-3948C7A9C769}">
      <dgm:prSet/>
      <dgm:spPr/>
      <dgm:t>
        <a:bodyPr/>
        <a:lstStyle/>
        <a:p>
          <a:endParaRPr lang="es-ES" sz="2000"/>
        </a:p>
      </dgm:t>
    </dgm:pt>
    <dgm:pt modelId="{7314C266-C1F8-45DC-861B-FFB861377AD9}" type="sibTrans" cxnId="{5304C9B3-B4A9-4081-9A4B-3948C7A9C769}">
      <dgm:prSet/>
      <dgm:spPr/>
      <dgm:t>
        <a:bodyPr/>
        <a:lstStyle/>
        <a:p>
          <a:endParaRPr lang="es-ES" sz="2000"/>
        </a:p>
      </dgm:t>
    </dgm:pt>
    <dgm:pt modelId="{62543D28-4AD4-4DC1-A795-5E3668B0E4FE}" type="pres">
      <dgm:prSet presAssocID="{F027E1A4-82D8-40A6-B861-8B6CDBB05E26}" presName="Name0" presStyleCnt="0">
        <dgm:presLayoutVars>
          <dgm:dir/>
          <dgm:resizeHandles val="exact"/>
        </dgm:presLayoutVars>
      </dgm:prSet>
      <dgm:spPr/>
    </dgm:pt>
    <dgm:pt modelId="{F5A7863B-1213-459E-90DD-4A1C0D69FAEA}" type="pres">
      <dgm:prSet presAssocID="{F027E1A4-82D8-40A6-B861-8B6CDBB05E26}" presName="cycle" presStyleCnt="0"/>
      <dgm:spPr/>
    </dgm:pt>
    <dgm:pt modelId="{A056DD49-C764-4225-B0EE-BC94FFCEDE23}" type="pres">
      <dgm:prSet presAssocID="{F20976D5-FBF8-4453-B982-76FD24F2D623}" presName="nodeFirstNode" presStyleLbl="node1" presStyleIdx="0" presStyleCnt="7" custScaleX="167373">
        <dgm:presLayoutVars>
          <dgm:bulletEnabled val="1"/>
        </dgm:presLayoutVars>
      </dgm:prSet>
      <dgm:spPr/>
    </dgm:pt>
    <dgm:pt modelId="{FD81AAF9-36B5-49D3-9778-7354FB5D4316}" type="pres">
      <dgm:prSet presAssocID="{A09C9FBD-A03A-485E-AFC9-A894DC6D4117}" presName="sibTransFirstNode" presStyleLbl="bgShp" presStyleIdx="0" presStyleCnt="1"/>
      <dgm:spPr/>
    </dgm:pt>
    <dgm:pt modelId="{AC08CDBC-1A5A-4EC5-98E9-3A737D72EC15}" type="pres">
      <dgm:prSet presAssocID="{3407740A-3D27-4C76-ACED-723F8CC8D205}" presName="nodeFollowingNodes" presStyleLbl="node1" presStyleIdx="1" presStyleCnt="7" custScaleX="138525" custRadScaleRad="117725" custRadScaleInc="18830">
        <dgm:presLayoutVars>
          <dgm:bulletEnabled val="1"/>
        </dgm:presLayoutVars>
      </dgm:prSet>
      <dgm:spPr/>
    </dgm:pt>
    <dgm:pt modelId="{3A31C692-2AE2-41BC-B05F-50A64DC6557C}" type="pres">
      <dgm:prSet presAssocID="{A9AD432C-5182-4925-A261-C5FCE4EAB3C7}" presName="nodeFollowingNodes" presStyleLbl="node1" presStyleIdx="2" presStyleCnt="7" custScaleX="143935" custRadScaleRad="113142" custRadScaleInc="-18452">
        <dgm:presLayoutVars>
          <dgm:bulletEnabled val="1"/>
        </dgm:presLayoutVars>
      </dgm:prSet>
      <dgm:spPr/>
    </dgm:pt>
    <dgm:pt modelId="{146E860A-EBB0-489F-AF9E-A041028BC22F}" type="pres">
      <dgm:prSet presAssocID="{2048C95E-A979-48C2-AE9A-65DE09DC93A7}" presName="nodeFollowingNodes" presStyleLbl="node1" presStyleIdx="3" presStyleCnt="7" custScaleX="131842" custRadScaleRad="110496" custRadScaleInc="-29859">
        <dgm:presLayoutVars>
          <dgm:bulletEnabled val="1"/>
        </dgm:presLayoutVars>
      </dgm:prSet>
      <dgm:spPr/>
    </dgm:pt>
    <dgm:pt modelId="{C8EDCB17-4196-45B0-8CB2-E127B9ADB96A}" type="pres">
      <dgm:prSet presAssocID="{48E3A7E0-8B59-4599-881F-62E31636974F}" presName="nodeFollowingNodes" presStyleLbl="node1" presStyleIdx="4" presStyleCnt="7" custScaleX="141361" custRadScaleRad="106529" custRadScaleInc="27218">
        <dgm:presLayoutVars>
          <dgm:bulletEnabled val="1"/>
        </dgm:presLayoutVars>
      </dgm:prSet>
      <dgm:spPr/>
    </dgm:pt>
    <dgm:pt modelId="{1A420EBA-422A-4DD6-8B13-6BE60A93A1AE}" type="pres">
      <dgm:prSet presAssocID="{87901F57-F7F5-4A6D-BA36-E949E82DE918}" presName="nodeFollowingNodes" presStyleLbl="node1" presStyleIdx="5" presStyleCnt="7" custScaleX="173073" custRadScaleRad="108408" custRadScaleInc="11351">
        <dgm:presLayoutVars>
          <dgm:bulletEnabled val="1"/>
        </dgm:presLayoutVars>
      </dgm:prSet>
      <dgm:spPr/>
    </dgm:pt>
    <dgm:pt modelId="{7426B4F4-4D0F-4C7A-AC36-4FD3A4EE8819}" type="pres">
      <dgm:prSet presAssocID="{F16E590C-E762-42DE-8D57-166B02A5C4A6}" presName="nodeFollowingNodes" presStyleLbl="node1" presStyleIdx="6" presStyleCnt="7" custScaleX="154446" custRadScaleRad="111186" custRadScaleInc="-14445">
        <dgm:presLayoutVars>
          <dgm:bulletEnabled val="1"/>
        </dgm:presLayoutVars>
      </dgm:prSet>
      <dgm:spPr/>
    </dgm:pt>
  </dgm:ptLst>
  <dgm:cxnLst>
    <dgm:cxn modelId="{0971A324-CDCE-4B87-9D59-CDF8F866B890}" type="presOf" srcId="{F16E590C-E762-42DE-8D57-166B02A5C4A6}" destId="{7426B4F4-4D0F-4C7A-AC36-4FD3A4EE8819}" srcOrd="0" destOrd="0" presId="urn:microsoft.com/office/officeart/2005/8/layout/cycle3"/>
    <dgm:cxn modelId="{959DDE60-DB30-48A2-88B6-7C3C2B78A208}" type="presOf" srcId="{A09C9FBD-A03A-485E-AFC9-A894DC6D4117}" destId="{FD81AAF9-36B5-49D3-9778-7354FB5D4316}" srcOrd="0" destOrd="0" presId="urn:microsoft.com/office/officeart/2005/8/layout/cycle3"/>
    <dgm:cxn modelId="{38A0B941-82DA-456B-8BDA-BAFB0BAB49F2}" type="presOf" srcId="{87901F57-F7F5-4A6D-BA36-E949E82DE918}" destId="{1A420EBA-422A-4DD6-8B13-6BE60A93A1AE}" srcOrd="0" destOrd="0" presId="urn:microsoft.com/office/officeart/2005/8/layout/cycle3"/>
    <dgm:cxn modelId="{D4BBD649-0916-4436-98AD-D34A17EC0946}" type="presOf" srcId="{3407740A-3D27-4C76-ACED-723F8CC8D205}" destId="{AC08CDBC-1A5A-4EC5-98E9-3A737D72EC15}" srcOrd="0" destOrd="0" presId="urn:microsoft.com/office/officeart/2005/8/layout/cycle3"/>
    <dgm:cxn modelId="{ADA56250-0A6D-4BEA-A7A0-F781AAB8A71A}" srcId="{F027E1A4-82D8-40A6-B861-8B6CDBB05E26}" destId="{F20976D5-FBF8-4453-B982-76FD24F2D623}" srcOrd="0" destOrd="0" parTransId="{6B2BB939-119E-42C0-A5DA-25D06014A2E6}" sibTransId="{A09C9FBD-A03A-485E-AFC9-A894DC6D4117}"/>
    <dgm:cxn modelId="{FC094072-2839-4862-91B0-C406937B4322}" srcId="{F027E1A4-82D8-40A6-B861-8B6CDBB05E26}" destId="{87901F57-F7F5-4A6D-BA36-E949E82DE918}" srcOrd="5" destOrd="0" parTransId="{61934ECE-5869-4A77-ADC3-4ACF93010716}" sibTransId="{07B4F808-6FE3-45FB-9816-F69645F8E764}"/>
    <dgm:cxn modelId="{EEC67559-FDBC-4A9A-8C56-8BCB9CD402EB}" srcId="{F027E1A4-82D8-40A6-B861-8B6CDBB05E26}" destId="{F16E590C-E762-42DE-8D57-166B02A5C4A6}" srcOrd="6" destOrd="0" parTransId="{7AEBA07D-2703-4FF8-9C29-A9F8C56889C5}" sibTransId="{16A33523-C59B-4CBD-8AF6-614E30512C59}"/>
    <dgm:cxn modelId="{33896B7A-818A-4068-9F10-1C517EBC3DF8}" type="presOf" srcId="{A9AD432C-5182-4925-A261-C5FCE4EAB3C7}" destId="{3A31C692-2AE2-41BC-B05F-50A64DC6557C}" srcOrd="0" destOrd="0" presId="urn:microsoft.com/office/officeart/2005/8/layout/cycle3"/>
    <dgm:cxn modelId="{0BD2019A-C6F4-4338-AC9F-667F75FCFF8F}" type="presOf" srcId="{F20976D5-FBF8-4453-B982-76FD24F2D623}" destId="{A056DD49-C764-4225-B0EE-BC94FFCEDE23}" srcOrd="0" destOrd="0" presId="urn:microsoft.com/office/officeart/2005/8/layout/cycle3"/>
    <dgm:cxn modelId="{5CC8CCA1-1E98-44D3-ACC9-FC49FF97A369}" type="presOf" srcId="{F027E1A4-82D8-40A6-B861-8B6CDBB05E26}" destId="{62543D28-4AD4-4DC1-A795-5E3668B0E4FE}" srcOrd="0" destOrd="0" presId="urn:microsoft.com/office/officeart/2005/8/layout/cycle3"/>
    <dgm:cxn modelId="{709407A3-6C52-419A-8433-2396954B0B4A}" srcId="{F027E1A4-82D8-40A6-B861-8B6CDBB05E26}" destId="{2048C95E-A979-48C2-AE9A-65DE09DC93A7}" srcOrd="3" destOrd="0" parTransId="{B3549822-489C-4D0A-A779-6784A574BD68}" sibTransId="{9F412444-178A-4CE5-959D-463C90CE23F2}"/>
    <dgm:cxn modelId="{CF0A0CAC-AE3F-450C-AB79-C78D4055B32D}" type="presOf" srcId="{48E3A7E0-8B59-4599-881F-62E31636974F}" destId="{C8EDCB17-4196-45B0-8CB2-E127B9ADB96A}" srcOrd="0" destOrd="0" presId="urn:microsoft.com/office/officeart/2005/8/layout/cycle3"/>
    <dgm:cxn modelId="{5304C9B3-B4A9-4081-9A4B-3948C7A9C769}" srcId="{F027E1A4-82D8-40A6-B861-8B6CDBB05E26}" destId="{48E3A7E0-8B59-4599-881F-62E31636974F}" srcOrd="4" destOrd="0" parTransId="{F836FA24-B848-4D5B-A1E1-29F9EC46A18E}" sibTransId="{7314C266-C1F8-45DC-861B-FFB861377AD9}"/>
    <dgm:cxn modelId="{8A6E4AB9-080F-42ED-839B-104EABCE79B3}" srcId="{F027E1A4-82D8-40A6-B861-8B6CDBB05E26}" destId="{A9AD432C-5182-4925-A261-C5FCE4EAB3C7}" srcOrd="2" destOrd="0" parTransId="{13EFC3CD-7DB9-4DBB-8150-BD953E299697}" sibTransId="{B165F57A-7132-44A9-98AD-FC64951D1FE3}"/>
    <dgm:cxn modelId="{EB1035BF-8E56-4D34-A10C-83DD8416E440}" type="presOf" srcId="{2048C95E-A979-48C2-AE9A-65DE09DC93A7}" destId="{146E860A-EBB0-489F-AF9E-A041028BC22F}" srcOrd="0" destOrd="0" presId="urn:microsoft.com/office/officeart/2005/8/layout/cycle3"/>
    <dgm:cxn modelId="{DD871CC5-664E-4DED-B805-E393F9F30780}" srcId="{F027E1A4-82D8-40A6-B861-8B6CDBB05E26}" destId="{3407740A-3D27-4C76-ACED-723F8CC8D205}" srcOrd="1" destOrd="0" parTransId="{E8C5E434-878F-4957-9610-04E8F84EF263}" sibTransId="{6610F3D4-75D4-43E8-A44C-0BC9DD8CB781}"/>
    <dgm:cxn modelId="{5C350B8D-637A-44EC-88BA-AF41C9940A50}" type="presParOf" srcId="{62543D28-4AD4-4DC1-A795-5E3668B0E4FE}" destId="{F5A7863B-1213-459E-90DD-4A1C0D69FAEA}" srcOrd="0" destOrd="0" presId="urn:microsoft.com/office/officeart/2005/8/layout/cycle3"/>
    <dgm:cxn modelId="{69C8B313-104A-404E-B03A-BDBDDE8357B5}" type="presParOf" srcId="{F5A7863B-1213-459E-90DD-4A1C0D69FAEA}" destId="{A056DD49-C764-4225-B0EE-BC94FFCEDE23}" srcOrd="0" destOrd="0" presId="urn:microsoft.com/office/officeart/2005/8/layout/cycle3"/>
    <dgm:cxn modelId="{A3ACC570-9BD0-4DBA-BEDA-408AC1214D45}" type="presParOf" srcId="{F5A7863B-1213-459E-90DD-4A1C0D69FAEA}" destId="{FD81AAF9-36B5-49D3-9778-7354FB5D4316}" srcOrd="1" destOrd="0" presId="urn:microsoft.com/office/officeart/2005/8/layout/cycle3"/>
    <dgm:cxn modelId="{26EEBA75-6521-442D-A758-3FA732783840}" type="presParOf" srcId="{F5A7863B-1213-459E-90DD-4A1C0D69FAEA}" destId="{AC08CDBC-1A5A-4EC5-98E9-3A737D72EC15}" srcOrd="2" destOrd="0" presId="urn:microsoft.com/office/officeart/2005/8/layout/cycle3"/>
    <dgm:cxn modelId="{9B5EC6EE-979C-4CDB-B0B7-7ED9F197F2D6}" type="presParOf" srcId="{F5A7863B-1213-459E-90DD-4A1C0D69FAEA}" destId="{3A31C692-2AE2-41BC-B05F-50A64DC6557C}" srcOrd="3" destOrd="0" presId="urn:microsoft.com/office/officeart/2005/8/layout/cycle3"/>
    <dgm:cxn modelId="{CE281C16-83BE-4CB0-A43F-7639D689B4BF}" type="presParOf" srcId="{F5A7863B-1213-459E-90DD-4A1C0D69FAEA}" destId="{146E860A-EBB0-489F-AF9E-A041028BC22F}" srcOrd="4" destOrd="0" presId="urn:microsoft.com/office/officeart/2005/8/layout/cycle3"/>
    <dgm:cxn modelId="{36F2F618-6630-4685-961C-406A516DBC38}" type="presParOf" srcId="{F5A7863B-1213-459E-90DD-4A1C0D69FAEA}" destId="{C8EDCB17-4196-45B0-8CB2-E127B9ADB96A}" srcOrd="5" destOrd="0" presId="urn:microsoft.com/office/officeart/2005/8/layout/cycle3"/>
    <dgm:cxn modelId="{4B88629F-5723-4831-90C4-D7AB779DBBC5}" type="presParOf" srcId="{F5A7863B-1213-459E-90DD-4A1C0D69FAEA}" destId="{1A420EBA-422A-4DD6-8B13-6BE60A93A1AE}" srcOrd="6" destOrd="0" presId="urn:microsoft.com/office/officeart/2005/8/layout/cycle3"/>
    <dgm:cxn modelId="{F3771363-C696-4C8A-9418-2FC8723FA97C}" type="presParOf" srcId="{F5A7863B-1213-459E-90DD-4A1C0D69FAEA}" destId="{7426B4F4-4D0F-4C7A-AC36-4FD3A4EE8819}" srcOrd="7" destOrd="0" presId="urn:microsoft.com/office/officeart/2005/8/layout/cycle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81AAF9-36B5-49D3-9778-7354FB5D4316}">
      <dsp:nvSpPr>
        <dsp:cNvPr id="0" name=""/>
        <dsp:cNvSpPr/>
      </dsp:nvSpPr>
      <dsp:spPr>
        <a:xfrm>
          <a:off x="2520503" y="-309214"/>
          <a:ext cx="4781145" cy="4781145"/>
        </a:xfrm>
        <a:prstGeom prst="circularArrow">
          <a:avLst>
            <a:gd name="adj1" fmla="val 5544"/>
            <a:gd name="adj2" fmla="val 330680"/>
            <a:gd name="adj3" fmla="val 13457572"/>
            <a:gd name="adj4" fmla="val 17582911"/>
            <a:gd name="adj5" fmla="val 5757"/>
          </a:avLst>
        </a:prstGeom>
        <a:solidFill>
          <a:schemeClr val="accent3">
            <a:lumMod val="75000"/>
          </a:schemeClr>
        </a:solidFill>
        <a:ln>
          <a:noFill/>
        </a:ln>
        <a:effectLst/>
      </dsp:spPr>
      <dsp:style>
        <a:lnRef idx="0">
          <a:scrgbClr r="0" g="0" b="0"/>
        </a:lnRef>
        <a:fillRef idx="1">
          <a:scrgbClr r="0" g="0" b="0"/>
        </a:fillRef>
        <a:effectRef idx="0">
          <a:scrgbClr r="0" g="0" b="0"/>
        </a:effectRef>
        <a:fontRef idx="minor"/>
      </dsp:style>
    </dsp:sp>
    <dsp:sp modelId="{A056DD49-C764-4225-B0EE-BC94FFCEDE23}">
      <dsp:nvSpPr>
        <dsp:cNvPr id="0" name=""/>
        <dsp:cNvSpPr/>
      </dsp:nvSpPr>
      <dsp:spPr>
        <a:xfrm>
          <a:off x="3641890" y="3574"/>
          <a:ext cx="2538371" cy="758297"/>
        </a:xfrm>
        <a:prstGeom prst="roundRect">
          <a:avLst/>
        </a:prstGeom>
        <a:solidFill>
          <a:srgbClr val="C00000"/>
        </a:solidFill>
        <a:ln w="34925" cap="flat" cmpd="sng" algn="in">
          <a:solidFill>
            <a:srgbClr val="FFC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s-ES" sz="2000" b="1" kern="1200" dirty="0"/>
            <a:t>Relevamiento de datos </a:t>
          </a:r>
        </a:p>
      </dsp:txBody>
      <dsp:txXfrm>
        <a:off x="3678907" y="40591"/>
        <a:ext cx="2464337" cy="684263"/>
      </dsp:txXfrm>
    </dsp:sp>
    <dsp:sp modelId="{AC08CDBC-1A5A-4EC5-98E9-3A737D72EC15}">
      <dsp:nvSpPr>
        <dsp:cNvPr id="0" name=""/>
        <dsp:cNvSpPr/>
      </dsp:nvSpPr>
      <dsp:spPr>
        <a:xfrm>
          <a:off x="5937274" y="838762"/>
          <a:ext cx="2100864" cy="758297"/>
        </a:xfrm>
        <a:prstGeom prst="roundRect">
          <a:avLst/>
        </a:prstGeom>
        <a:solidFill>
          <a:srgbClr val="C00000"/>
        </a:solidFill>
        <a:ln w="34925" cap="flat" cmpd="sng" algn="in">
          <a:solidFill>
            <a:srgbClr val="FFC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s-ES" sz="2000" b="1" kern="1200" dirty="0"/>
            <a:t>Análisis </a:t>
          </a:r>
        </a:p>
      </dsp:txBody>
      <dsp:txXfrm>
        <a:off x="5974291" y="875779"/>
        <a:ext cx="2026830" cy="684263"/>
      </dsp:txXfrm>
    </dsp:sp>
    <dsp:sp modelId="{3A31C692-2AE2-41BC-B05F-50A64DC6557C}">
      <dsp:nvSpPr>
        <dsp:cNvPr id="0" name=""/>
        <dsp:cNvSpPr/>
      </dsp:nvSpPr>
      <dsp:spPr>
        <a:xfrm>
          <a:off x="6119154" y="2225590"/>
          <a:ext cx="2182912" cy="758297"/>
        </a:xfrm>
        <a:prstGeom prst="roundRect">
          <a:avLst/>
        </a:prstGeom>
        <a:solidFill>
          <a:schemeClr val="bg2">
            <a:lumMod val="2500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s-ES" sz="2000" b="1" kern="1200" dirty="0"/>
            <a:t>Diseño </a:t>
          </a:r>
        </a:p>
      </dsp:txBody>
      <dsp:txXfrm>
        <a:off x="6156171" y="2262607"/>
        <a:ext cx="2108878" cy="684263"/>
      </dsp:txXfrm>
    </dsp:sp>
    <dsp:sp modelId="{146E860A-EBB0-489F-AF9E-A041028BC22F}">
      <dsp:nvSpPr>
        <dsp:cNvPr id="0" name=""/>
        <dsp:cNvSpPr/>
      </dsp:nvSpPr>
      <dsp:spPr>
        <a:xfrm>
          <a:off x="5333701" y="3789511"/>
          <a:ext cx="1999510" cy="758297"/>
        </a:xfrm>
        <a:prstGeom prst="roundRect">
          <a:avLst/>
        </a:prstGeom>
        <a:solidFill>
          <a:schemeClr val="bg2">
            <a:lumMod val="2500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s-ES" sz="2000" b="1" kern="1200" dirty="0"/>
            <a:t>Programación</a:t>
          </a:r>
        </a:p>
      </dsp:txBody>
      <dsp:txXfrm>
        <a:off x="5370718" y="3826528"/>
        <a:ext cx="1925476" cy="684263"/>
      </dsp:txXfrm>
    </dsp:sp>
    <dsp:sp modelId="{C8EDCB17-4196-45B0-8CB2-E127B9ADB96A}">
      <dsp:nvSpPr>
        <dsp:cNvPr id="0" name=""/>
        <dsp:cNvSpPr/>
      </dsp:nvSpPr>
      <dsp:spPr>
        <a:xfrm>
          <a:off x="2503054" y="3754868"/>
          <a:ext cx="2143874" cy="758297"/>
        </a:xfrm>
        <a:prstGeom prst="roundRect">
          <a:avLst/>
        </a:prstGeom>
        <a:solidFill>
          <a:schemeClr val="bg2">
            <a:lumMod val="2500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s-ES" sz="2000" b="1" kern="1200" dirty="0"/>
            <a:t>Prueba</a:t>
          </a:r>
        </a:p>
      </dsp:txBody>
      <dsp:txXfrm>
        <a:off x="2540071" y="3791885"/>
        <a:ext cx="2069840" cy="684263"/>
      </dsp:txXfrm>
    </dsp:sp>
    <dsp:sp modelId="{1A420EBA-422A-4DD6-8B13-6BE60A93A1AE}">
      <dsp:nvSpPr>
        <dsp:cNvPr id="0" name=""/>
        <dsp:cNvSpPr/>
      </dsp:nvSpPr>
      <dsp:spPr>
        <a:xfrm>
          <a:off x="1408556" y="2340472"/>
          <a:ext cx="2624817" cy="758297"/>
        </a:xfrm>
        <a:prstGeom prst="roundRect">
          <a:avLst/>
        </a:prstGeom>
        <a:solidFill>
          <a:schemeClr val="bg2">
            <a:lumMod val="2500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s-ES" sz="2000" b="1" kern="1200" dirty="0"/>
            <a:t>Implementación</a:t>
          </a:r>
          <a:r>
            <a:rPr lang="es-ES" sz="2000" kern="1200" dirty="0"/>
            <a:t> </a:t>
          </a:r>
        </a:p>
      </dsp:txBody>
      <dsp:txXfrm>
        <a:off x="1445573" y="2377489"/>
        <a:ext cx="2550783" cy="684263"/>
      </dsp:txXfrm>
    </dsp:sp>
    <dsp:sp modelId="{7426B4F4-4D0F-4C7A-AC36-4FD3A4EE8819}">
      <dsp:nvSpPr>
        <dsp:cNvPr id="0" name=""/>
        <dsp:cNvSpPr/>
      </dsp:nvSpPr>
      <dsp:spPr>
        <a:xfrm>
          <a:off x="1818938" y="838762"/>
          <a:ext cx="2342321" cy="758297"/>
        </a:xfrm>
        <a:prstGeom prst="roundRect">
          <a:avLst/>
        </a:prstGeom>
        <a:solidFill>
          <a:schemeClr val="bg2">
            <a:lumMod val="2500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s-ES" sz="2000" b="1" kern="1200" dirty="0"/>
            <a:t>Mantenimiento</a:t>
          </a:r>
        </a:p>
      </dsp:txBody>
      <dsp:txXfrm>
        <a:off x="1855955" y="875779"/>
        <a:ext cx="2268287" cy="684263"/>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B3A1E534-482E-4662-87C9-4EC79D20BD80}" type="datetimeFigureOut">
              <a:rPr lang="es-ES" smtClean="0"/>
              <a:t>28/04/2022</a:t>
            </a:fld>
            <a:endParaRPr lang="es-E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s-E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D189135A-300F-48E9-9B6C-E81AEB3B4E90}" type="slidenum">
              <a:rPr lang="es-ES" smtClean="0"/>
              <a:t>‹Nº›</a:t>
            </a:fld>
            <a:endParaRPr lang="es-E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507110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3A1E534-482E-4662-87C9-4EC79D20BD80}" type="datetimeFigureOut">
              <a:rPr lang="es-ES" smtClean="0"/>
              <a:t>28/04/2022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189135A-300F-48E9-9B6C-E81AEB3B4E90}" type="slidenum">
              <a:rPr lang="es-ES" smtClean="0"/>
              <a:t>‹Nº›</a:t>
            </a:fld>
            <a:endParaRPr lang="es-ES"/>
          </a:p>
        </p:txBody>
      </p:sp>
    </p:spTree>
    <p:extLst>
      <p:ext uri="{BB962C8B-B14F-4D97-AF65-F5344CB8AC3E}">
        <p14:creationId xmlns:p14="http://schemas.microsoft.com/office/powerpoint/2010/main" val="756341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3A1E534-482E-4662-87C9-4EC79D20BD80}" type="datetimeFigureOut">
              <a:rPr lang="es-ES" smtClean="0"/>
              <a:t>28/04/2022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189135A-300F-48E9-9B6C-E81AEB3B4E90}" type="slidenum">
              <a:rPr lang="es-ES" smtClean="0"/>
              <a:t>‹Nº›</a:t>
            </a:fld>
            <a:endParaRPr lang="es-ES"/>
          </a:p>
        </p:txBody>
      </p:sp>
    </p:spTree>
    <p:extLst>
      <p:ext uri="{BB962C8B-B14F-4D97-AF65-F5344CB8AC3E}">
        <p14:creationId xmlns:p14="http://schemas.microsoft.com/office/powerpoint/2010/main" val="3740848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3A1E534-482E-4662-87C9-4EC79D20BD80}" type="datetimeFigureOut">
              <a:rPr lang="es-ES" smtClean="0"/>
              <a:t>28/04/2022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189135A-300F-48E9-9B6C-E81AEB3B4E90}" type="slidenum">
              <a:rPr lang="es-ES" smtClean="0"/>
              <a:t>‹Nº›</a:t>
            </a:fld>
            <a:endParaRPr lang="es-ES"/>
          </a:p>
        </p:txBody>
      </p:sp>
    </p:spTree>
    <p:extLst>
      <p:ext uri="{BB962C8B-B14F-4D97-AF65-F5344CB8AC3E}">
        <p14:creationId xmlns:p14="http://schemas.microsoft.com/office/powerpoint/2010/main" val="3439718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B3A1E534-482E-4662-87C9-4EC79D20BD80}" type="datetimeFigureOut">
              <a:rPr lang="es-ES" smtClean="0"/>
              <a:t>28/04/2022</a:t>
            </a:fld>
            <a:endParaRPr lang="es-E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s-E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D189135A-300F-48E9-9B6C-E81AEB3B4E90}" type="slidenum">
              <a:rPr lang="es-ES" smtClean="0"/>
              <a:t>‹Nº›</a:t>
            </a:fld>
            <a:endParaRPr lang="es-E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67949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3A1E534-482E-4662-87C9-4EC79D20BD80}" type="datetimeFigureOut">
              <a:rPr lang="es-ES" smtClean="0"/>
              <a:t>28/04/2022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D189135A-300F-48E9-9B6C-E81AEB3B4E90}" type="slidenum">
              <a:rPr lang="es-ES" smtClean="0"/>
              <a:t>‹Nº›</a:t>
            </a:fld>
            <a:endParaRPr lang="es-ES"/>
          </a:p>
        </p:txBody>
      </p:sp>
    </p:spTree>
    <p:extLst>
      <p:ext uri="{BB962C8B-B14F-4D97-AF65-F5344CB8AC3E}">
        <p14:creationId xmlns:p14="http://schemas.microsoft.com/office/powerpoint/2010/main" val="3831043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3A1E534-482E-4662-87C9-4EC79D20BD80}" type="datetimeFigureOut">
              <a:rPr lang="es-ES" smtClean="0"/>
              <a:t>28/04/2022</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D189135A-300F-48E9-9B6C-E81AEB3B4E90}" type="slidenum">
              <a:rPr lang="es-ES" smtClean="0"/>
              <a:t>‹Nº›</a:t>
            </a:fld>
            <a:endParaRPr lang="es-ES"/>
          </a:p>
        </p:txBody>
      </p:sp>
    </p:spTree>
    <p:extLst>
      <p:ext uri="{BB962C8B-B14F-4D97-AF65-F5344CB8AC3E}">
        <p14:creationId xmlns:p14="http://schemas.microsoft.com/office/powerpoint/2010/main" val="1460236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3A1E534-482E-4662-87C9-4EC79D20BD80}" type="datetimeFigureOut">
              <a:rPr lang="es-ES" smtClean="0"/>
              <a:t>28/04/2022</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D189135A-300F-48E9-9B6C-E81AEB3B4E90}" type="slidenum">
              <a:rPr lang="es-ES" smtClean="0"/>
              <a:t>‹Nº›</a:t>
            </a:fld>
            <a:endParaRPr lang="es-ES"/>
          </a:p>
        </p:txBody>
      </p:sp>
    </p:spTree>
    <p:extLst>
      <p:ext uri="{BB962C8B-B14F-4D97-AF65-F5344CB8AC3E}">
        <p14:creationId xmlns:p14="http://schemas.microsoft.com/office/powerpoint/2010/main" val="2921436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A1E534-482E-4662-87C9-4EC79D20BD80}" type="datetimeFigureOut">
              <a:rPr lang="es-ES" smtClean="0"/>
              <a:t>28/04/2022</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D189135A-300F-48E9-9B6C-E81AEB3B4E90}" type="slidenum">
              <a:rPr lang="es-ES" smtClean="0"/>
              <a:t>‹Nº›</a:t>
            </a:fld>
            <a:endParaRPr lang="es-ES"/>
          </a:p>
        </p:txBody>
      </p:sp>
    </p:spTree>
    <p:extLst>
      <p:ext uri="{BB962C8B-B14F-4D97-AF65-F5344CB8AC3E}">
        <p14:creationId xmlns:p14="http://schemas.microsoft.com/office/powerpoint/2010/main" val="2748410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B3A1E534-482E-4662-87C9-4EC79D20BD80}" type="datetimeFigureOut">
              <a:rPr lang="es-ES" smtClean="0"/>
              <a:t>28/04/2022</a:t>
            </a:fld>
            <a:endParaRPr lang="es-E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s-E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189135A-300F-48E9-9B6C-E81AEB3B4E90}" type="slidenum">
              <a:rPr lang="es-ES" smtClean="0"/>
              <a:t>‹Nº›</a:t>
            </a:fld>
            <a:endParaRPr lang="es-E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28993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B3A1E534-482E-4662-87C9-4EC79D20BD80}" type="datetimeFigureOut">
              <a:rPr lang="es-ES" smtClean="0"/>
              <a:t>28/04/2022</a:t>
            </a:fld>
            <a:endParaRPr lang="es-E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s-E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189135A-300F-48E9-9B6C-E81AEB3B4E90}" type="slidenum">
              <a:rPr lang="es-ES" smtClean="0"/>
              <a:t>‹Nº›</a:t>
            </a:fld>
            <a:endParaRPr lang="es-E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44677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B3A1E534-482E-4662-87C9-4EC79D20BD80}" type="datetimeFigureOut">
              <a:rPr lang="es-ES" smtClean="0"/>
              <a:t>28/04/2022</a:t>
            </a:fld>
            <a:endParaRPr lang="es-E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s-E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D189135A-300F-48E9-9B6C-E81AEB3B4E90}" type="slidenum">
              <a:rPr lang="es-ES" smtClean="0"/>
              <a:t>‹Nº›</a:t>
            </a:fld>
            <a:endParaRPr lang="es-E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39576290"/>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978190" y="3195407"/>
            <a:ext cx="8361229" cy="2098226"/>
          </a:xfrm>
        </p:spPr>
        <p:txBody>
          <a:bodyPr/>
          <a:lstStyle/>
          <a:p>
            <a:r>
              <a:rPr lang="es-ES" dirty="0">
                <a:latin typeface="Cooper Black" panose="0208090404030B020404" pitchFamily="18" charset="0"/>
              </a:rPr>
              <a:t>METODOLOGIA DE </a:t>
            </a:r>
            <a:br>
              <a:rPr lang="es-ES" dirty="0">
                <a:latin typeface="Cooper Black" panose="0208090404030B020404" pitchFamily="18" charset="0"/>
              </a:rPr>
            </a:br>
            <a:r>
              <a:rPr lang="es-ES" dirty="0">
                <a:latin typeface="Cooper Black" panose="0208090404030B020404" pitchFamily="18" charset="0"/>
              </a:rPr>
              <a:t>ANALISIS </a:t>
            </a:r>
            <a:br>
              <a:rPr lang="es-ES" dirty="0">
                <a:latin typeface="Cooper Black" panose="0208090404030B020404" pitchFamily="18" charset="0"/>
              </a:rPr>
            </a:br>
            <a:r>
              <a:rPr lang="es-ES" dirty="0">
                <a:latin typeface="Cooper Black" panose="0208090404030B020404" pitchFamily="18" charset="0"/>
              </a:rPr>
              <a:t>de sistemas</a:t>
            </a:r>
          </a:p>
        </p:txBody>
      </p:sp>
      <p:pic>
        <p:nvPicPr>
          <p:cNvPr id="5" name="Imagen 4"/>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0039381" y="0"/>
            <a:ext cx="2347881" cy="2347881"/>
          </a:xfrm>
          <a:prstGeom prst="rect">
            <a:avLst/>
          </a:prstGeom>
        </p:spPr>
      </p:pic>
    </p:spTree>
    <p:extLst>
      <p:ext uri="{BB962C8B-B14F-4D97-AF65-F5344CB8AC3E}">
        <p14:creationId xmlns:p14="http://schemas.microsoft.com/office/powerpoint/2010/main" val="3521844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495417" y="2333609"/>
            <a:ext cx="9601200" cy="3755905"/>
          </a:xfrm>
        </p:spPr>
        <p:txBody>
          <a:bodyPr>
            <a:normAutofit fontScale="77500" lnSpcReduction="20000"/>
          </a:bodyPr>
          <a:lstStyle/>
          <a:p>
            <a:pPr marL="0" indent="0">
              <a:buNone/>
            </a:pPr>
            <a:r>
              <a:rPr lang="es-ES" sz="3000" dirty="0">
                <a:latin typeface="Georgia" panose="02040502050405020303" pitchFamily="18" charset="0"/>
              </a:rPr>
              <a:t>Un evento se escribe:</a:t>
            </a:r>
          </a:p>
          <a:p>
            <a:pPr marL="0" indent="0">
              <a:buNone/>
            </a:pPr>
            <a:r>
              <a:rPr lang="es-ES" b="1" dirty="0">
                <a:solidFill>
                  <a:schemeClr val="accent1">
                    <a:lumMod val="75000"/>
                  </a:schemeClr>
                </a:solidFill>
              </a:rPr>
              <a:t>SUJETO ORIGINADOR DEL VENTO </a:t>
            </a:r>
            <a:r>
              <a:rPr lang="es-ES" dirty="0"/>
              <a:t>+ </a:t>
            </a:r>
            <a:r>
              <a:rPr lang="es-ES" b="1" dirty="0">
                <a:solidFill>
                  <a:schemeClr val="accent5">
                    <a:lumMod val="75000"/>
                  </a:schemeClr>
                </a:solidFill>
              </a:rPr>
              <a:t>verbo</a:t>
            </a:r>
            <a:r>
              <a:rPr lang="es-ES" b="1" dirty="0"/>
              <a:t> </a:t>
            </a:r>
            <a:r>
              <a:rPr lang="es-ES" dirty="0"/>
              <a:t>+ </a:t>
            </a:r>
            <a:r>
              <a:rPr lang="es-ES" b="1" dirty="0">
                <a:solidFill>
                  <a:srgbClr val="FF0000"/>
                </a:solidFill>
              </a:rPr>
              <a:t>complemento de la oración</a:t>
            </a:r>
            <a:r>
              <a:rPr lang="es-ES" dirty="0"/>
              <a:t>, que agrega más detalles de lo que hace el evento.</a:t>
            </a:r>
            <a:endParaRPr lang="es-ES" sz="3000" dirty="0">
              <a:latin typeface="Georgia" panose="02040502050405020303" pitchFamily="18" charset="0"/>
            </a:endParaRPr>
          </a:p>
          <a:p>
            <a:pPr>
              <a:buFont typeface="Arial" panose="020B0604020202020204" pitchFamily="34" charset="0"/>
              <a:buChar char="•"/>
            </a:pPr>
            <a:r>
              <a:rPr lang="es-ES" sz="3000" dirty="0">
                <a:latin typeface="Georgia" panose="02040502050405020303" pitchFamily="18" charset="0"/>
              </a:rPr>
              <a:t>En la lista de eventos deben aparecer absolutamente la totalidad de acciones que el sistema realiza.</a:t>
            </a:r>
          </a:p>
          <a:p>
            <a:pPr>
              <a:buFont typeface="Arial" panose="020B0604020202020204" pitchFamily="34" charset="0"/>
              <a:buChar char="•"/>
            </a:pPr>
            <a:r>
              <a:rPr lang="es-ES" sz="3000" dirty="0">
                <a:latin typeface="Georgia" panose="02040502050405020303" pitchFamily="18" charset="0"/>
              </a:rPr>
              <a:t>Todos los eventos deben enmarcarse dentro de la declaración de objetivos, es decir, se ejecutan dentro del sistema que se está modelando.</a:t>
            </a:r>
          </a:p>
          <a:p>
            <a:pPr>
              <a:buFont typeface="Arial" panose="020B0604020202020204" pitchFamily="34" charset="0"/>
              <a:buChar char="•"/>
            </a:pPr>
            <a:r>
              <a:rPr lang="es-ES" sz="3000" dirty="0">
                <a:latin typeface="Georgia" panose="02040502050405020303" pitchFamily="18" charset="0"/>
              </a:rPr>
              <a:t>Hay eventos de mantenimiento de datos, de informes o consultas y eventos de ejecución automática.</a:t>
            </a:r>
          </a:p>
          <a:p>
            <a:pPr>
              <a:buFont typeface="Arial" panose="020B0604020202020204" pitchFamily="34" charset="0"/>
              <a:buChar char="•"/>
            </a:pPr>
            <a:r>
              <a:rPr lang="es-ES" sz="3000" dirty="0">
                <a:latin typeface="Georgia" panose="02040502050405020303" pitchFamily="18" charset="0"/>
              </a:rPr>
              <a:t>Ningún evento puede alterar datos de otros sistemas. </a:t>
            </a:r>
          </a:p>
        </p:txBody>
      </p:sp>
      <p:sp>
        <p:nvSpPr>
          <p:cNvPr id="4" name="Título 1"/>
          <p:cNvSpPr>
            <a:spLocks noGrp="1"/>
          </p:cNvSpPr>
          <p:nvPr>
            <p:ph type="title"/>
          </p:nvPr>
        </p:nvSpPr>
        <p:spPr>
          <a:xfrm>
            <a:off x="1371600" y="685800"/>
            <a:ext cx="9601200" cy="576330"/>
          </a:xfrm>
        </p:spPr>
        <p:txBody>
          <a:bodyPr>
            <a:normAutofit fontScale="90000"/>
          </a:bodyPr>
          <a:lstStyle/>
          <a:p>
            <a:pPr algn="ctr"/>
            <a:r>
              <a:rPr lang="es-ES" dirty="0">
                <a:solidFill>
                  <a:srgbClr val="0070C0"/>
                </a:solidFill>
                <a:latin typeface="Cooper Black" panose="0208090404030B020404" pitchFamily="18" charset="0"/>
              </a:rPr>
              <a:t>LISTA DE EVENTOS</a:t>
            </a:r>
            <a:br>
              <a:rPr lang="es-ES" dirty="0">
                <a:solidFill>
                  <a:srgbClr val="0070C0"/>
                </a:solidFill>
                <a:latin typeface="Cooper Black" panose="0208090404030B020404" pitchFamily="18" charset="0"/>
              </a:rPr>
            </a:br>
            <a:br>
              <a:rPr lang="es-ES" dirty="0">
                <a:latin typeface="Georgia" panose="02040502050405020303" pitchFamily="18" charset="0"/>
              </a:rPr>
            </a:br>
            <a:endParaRPr lang="es-ES" dirty="0">
              <a:solidFill>
                <a:srgbClr val="0070C0"/>
              </a:solidFill>
              <a:latin typeface="Cooper Black" panose="0208090404030B020404" pitchFamily="18" charset="0"/>
            </a:endParaRPr>
          </a:p>
        </p:txBody>
      </p:sp>
      <p:pic>
        <p:nvPicPr>
          <p:cNvPr id="5" name="Imagen 4"/>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52393" y="-216686"/>
            <a:ext cx="1647810" cy="1647810"/>
          </a:xfrm>
          <a:prstGeom prst="rect">
            <a:avLst/>
          </a:prstGeom>
        </p:spPr>
      </p:pic>
      <p:sp>
        <p:nvSpPr>
          <p:cNvPr id="2" name="CuadroTexto 1">
            <a:extLst>
              <a:ext uri="{FF2B5EF4-FFF2-40B4-BE49-F238E27FC236}">
                <a16:creationId xmlns:a16="http://schemas.microsoft.com/office/drawing/2014/main" id="{A5125CE9-7867-4F4C-8F07-2C367BC42BA1}"/>
              </a:ext>
            </a:extLst>
          </p:cNvPr>
          <p:cNvSpPr txBox="1"/>
          <p:nvPr/>
        </p:nvSpPr>
        <p:spPr>
          <a:xfrm>
            <a:off x="1371599" y="1431124"/>
            <a:ext cx="10116355" cy="461665"/>
          </a:xfrm>
          <a:prstGeom prst="rect">
            <a:avLst/>
          </a:prstGeom>
          <a:noFill/>
        </p:spPr>
        <p:txBody>
          <a:bodyPr wrap="square" rtlCol="0">
            <a:spAutoFit/>
          </a:bodyPr>
          <a:lstStyle/>
          <a:p>
            <a:r>
              <a:rPr lang="es-ES" sz="2400" dirty="0">
                <a:solidFill>
                  <a:srgbClr val="00B050"/>
                </a:solidFill>
              </a:rPr>
              <a:t>Acción que ocurre en el mundo exterior a la cual el sistema debe responder.</a:t>
            </a:r>
          </a:p>
        </p:txBody>
      </p:sp>
    </p:spTree>
    <p:extLst>
      <p:ext uri="{BB962C8B-B14F-4D97-AF65-F5344CB8AC3E}">
        <p14:creationId xmlns:p14="http://schemas.microsoft.com/office/powerpoint/2010/main" val="290945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495417" y="2333609"/>
            <a:ext cx="9601200" cy="3755905"/>
          </a:xfrm>
        </p:spPr>
        <p:txBody>
          <a:bodyPr>
            <a:normAutofit fontScale="40000" lnSpcReduction="20000"/>
          </a:bodyPr>
          <a:lstStyle/>
          <a:p>
            <a:pPr marL="514350" indent="-514350">
              <a:buFont typeface="+mj-lt"/>
              <a:buAutoNum type="arabicPeriod"/>
            </a:pPr>
            <a:r>
              <a:rPr lang="es-ES" sz="3000" b="1" u="sng" dirty="0">
                <a:latin typeface="Georgia" panose="02040502050405020303" pitchFamily="18" charset="0"/>
              </a:rPr>
              <a:t>Cajero</a:t>
            </a:r>
            <a:r>
              <a:rPr lang="es-ES" sz="3000" dirty="0">
                <a:latin typeface="Georgia" panose="02040502050405020303" pitchFamily="18" charset="0"/>
              </a:rPr>
              <a:t> mantiene datos personales.</a:t>
            </a:r>
          </a:p>
          <a:p>
            <a:pPr marL="514350" indent="-514350">
              <a:buFont typeface="+mj-lt"/>
              <a:buAutoNum type="arabicPeriod"/>
            </a:pPr>
            <a:r>
              <a:rPr lang="es-ES" sz="3000" dirty="0">
                <a:latin typeface="Georgia" panose="02040502050405020303" pitchFamily="18" charset="0"/>
              </a:rPr>
              <a:t>Jefe de caja </a:t>
            </a:r>
            <a:r>
              <a:rPr lang="es-ES" sz="3000" b="1" u="sng" dirty="0">
                <a:latin typeface="Georgia" panose="02040502050405020303" pitchFamily="18" charset="0"/>
              </a:rPr>
              <a:t>mantiene</a:t>
            </a:r>
            <a:r>
              <a:rPr lang="es-ES" sz="3000" dirty="0">
                <a:latin typeface="Georgia" panose="02040502050405020303" pitchFamily="18" charset="0"/>
              </a:rPr>
              <a:t> tipos de pago.</a:t>
            </a:r>
          </a:p>
          <a:p>
            <a:pPr marL="514350" indent="-514350">
              <a:buFont typeface="+mj-lt"/>
              <a:buAutoNum type="arabicPeriod"/>
            </a:pPr>
            <a:r>
              <a:rPr lang="es-ES" sz="3000" dirty="0">
                <a:latin typeface="Georgia" panose="02040502050405020303" pitchFamily="18" charset="0"/>
              </a:rPr>
              <a:t>Cajero </a:t>
            </a:r>
            <a:r>
              <a:rPr lang="es-ES" sz="3000" b="1" u="sng" dirty="0">
                <a:latin typeface="Georgia" panose="02040502050405020303" pitchFamily="18" charset="0"/>
              </a:rPr>
              <a:t>abre/cierra </a:t>
            </a:r>
            <a:r>
              <a:rPr lang="es-ES" sz="3000" dirty="0">
                <a:latin typeface="Georgia" panose="02040502050405020303" pitchFamily="18" charset="0"/>
              </a:rPr>
              <a:t>caja.</a:t>
            </a:r>
          </a:p>
          <a:p>
            <a:pPr marL="514350" indent="-514350">
              <a:buFont typeface="+mj-lt"/>
              <a:buAutoNum type="arabicPeriod"/>
            </a:pPr>
            <a:r>
              <a:rPr lang="es-ES" sz="3000" dirty="0">
                <a:latin typeface="Georgia" panose="02040502050405020303" pitchFamily="18" charset="0"/>
              </a:rPr>
              <a:t>Tesorero </a:t>
            </a:r>
            <a:r>
              <a:rPr lang="es-ES" sz="3000" b="1" u="sng" dirty="0">
                <a:latin typeface="Georgia" panose="02040502050405020303" pitchFamily="18" charset="0"/>
              </a:rPr>
              <a:t>habilita</a:t>
            </a:r>
            <a:r>
              <a:rPr lang="es-ES" sz="3000" dirty="0">
                <a:latin typeface="Georgia" panose="02040502050405020303" pitchFamily="18" charset="0"/>
              </a:rPr>
              <a:t> timbrado.</a:t>
            </a:r>
          </a:p>
          <a:p>
            <a:pPr marL="514350" indent="-514350">
              <a:buFont typeface="+mj-lt"/>
              <a:buAutoNum type="arabicPeriod"/>
            </a:pPr>
            <a:r>
              <a:rPr lang="es-ES" sz="3000" dirty="0">
                <a:latin typeface="Georgia" panose="02040502050405020303" pitchFamily="18" charset="0"/>
              </a:rPr>
              <a:t>Tesorero asigna tanda de facturas a cajero.</a:t>
            </a:r>
          </a:p>
          <a:p>
            <a:pPr marL="514350" indent="-514350">
              <a:buFont typeface="+mj-lt"/>
              <a:buAutoNum type="arabicPeriod"/>
            </a:pPr>
            <a:r>
              <a:rPr lang="es-ES" sz="3000" dirty="0">
                <a:latin typeface="Georgia" panose="02040502050405020303" pitchFamily="18" charset="0"/>
              </a:rPr>
              <a:t>Cliente compra mercaderías.</a:t>
            </a:r>
          </a:p>
          <a:p>
            <a:pPr marL="514350" indent="-514350">
              <a:buFont typeface="+mj-lt"/>
              <a:buAutoNum type="arabicPeriod"/>
            </a:pPr>
            <a:r>
              <a:rPr lang="es-ES" sz="3000" dirty="0">
                <a:latin typeface="Georgia" panose="02040502050405020303" pitchFamily="18" charset="0"/>
              </a:rPr>
              <a:t>Cliente </a:t>
            </a:r>
            <a:r>
              <a:rPr lang="es-ES" sz="3000" b="1" u="sng" dirty="0">
                <a:latin typeface="Georgia" panose="02040502050405020303" pitchFamily="18" charset="0"/>
              </a:rPr>
              <a:t>devuelve</a:t>
            </a:r>
            <a:r>
              <a:rPr lang="es-ES" sz="3000" dirty="0">
                <a:latin typeface="Georgia" panose="02040502050405020303" pitchFamily="18" charset="0"/>
              </a:rPr>
              <a:t> productos comprados.</a:t>
            </a:r>
          </a:p>
          <a:p>
            <a:pPr marL="514350" indent="-514350">
              <a:buFont typeface="+mj-lt"/>
              <a:buAutoNum type="arabicPeriod"/>
            </a:pPr>
            <a:r>
              <a:rPr lang="es-ES" sz="3000" dirty="0">
                <a:latin typeface="Georgia" panose="02040502050405020303" pitchFamily="18" charset="0"/>
              </a:rPr>
              <a:t>Cajero </a:t>
            </a:r>
            <a:r>
              <a:rPr lang="es-ES" sz="3000" b="1" u="sng" dirty="0">
                <a:latin typeface="Georgia" panose="02040502050405020303" pitchFamily="18" charset="0"/>
              </a:rPr>
              <a:t>solicita listado </a:t>
            </a:r>
            <a:r>
              <a:rPr lang="es-ES" sz="3000" dirty="0">
                <a:latin typeface="Georgia" panose="02040502050405020303" pitchFamily="18" charset="0"/>
              </a:rPr>
              <a:t>de cierre de caja.</a:t>
            </a:r>
          </a:p>
          <a:p>
            <a:pPr marL="514350" indent="-514350">
              <a:buFont typeface="+mj-lt"/>
              <a:buAutoNum type="arabicPeriod"/>
            </a:pPr>
            <a:r>
              <a:rPr lang="es-ES" sz="3000" dirty="0">
                <a:latin typeface="Georgia" panose="02040502050405020303" pitchFamily="18" charset="0"/>
              </a:rPr>
              <a:t>Contabilidad </a:t>
            </a:r>
            <a:r>
              <a:rPr lang="es-ES" sz="3000" b="1" u="sng" dirty="0">
                <a:latin typeface="Georgia" panose="02040502050405020303" pitchFamily="18" charset="0"/>
              </a:rPr>
              <a:t>solicita informe </a:t>
            </a:r>
            <a:r>
              <a:rPr lang="es-ES" sz="3000" dirty="0">
                <a:latin typeface="Georgia" panose="02040502050405020303" pitchFamily="18" charset="0"/>
              </a:rPr>
              <a:t>de facturas anuladas por rango de fechas.</a:t>
            </a:r>
          </a:p>
          <a:p>
            <a:pPr marL="514350" indent="-514350">
              <a:buFont typeface="+mj-lt"/>
              <a:buAutoNum type="arabicPeriod"/>
            </a:pPr>
            <a:r>
              <a:rPr lang="es-ES" sz="3000" dirty="0">
                <a:latin typeface="Georgia" panose="02040502050405020303" pitchFamily="18" charset="0"/>
              </a:rPr>
              <a:t>Cajero </a:t>
            </a:r>
            <a:r>
              <a:rPr lang="es-ES" sz="3000" b="1" u="sng" dirty="0">
                <a:latin typeface="Georgia" panose="02040502050405020303" pitchFamily="18" charset="0"/>
              </a:rPr>
              <a:t>consulta</a:t>
            </a:r>
            <a:r>
              <a:rPr lang="es-ES" sz="3000" dirty="0">
                <a:latin typeface="Georgia" panose="02040502050405020303" pitchFamily="18" charset="0"/>
              </a:rPr>
              <a:t> lista de precios.</a:t>
            </a:r>
          </a:p>
          <a:p>
            <a:pPr marL="514350" indent="-514350">
              <a:buFont typeface="+mj-lt"/>
              <a:buAutoNum type="arabicPeriod"/>
            </a:pPr>
            <a:r>
              <a:rPr lang="es-ES" sz="3000" dirty="0">
                <a:latin typeface="Georgia" panose="02040502050405020303" pitchFamily="18" charset="0"/>
              </a:rPr>
              <a:t>Cliente consulta promociones de productos.</a:t>
            </a:r>
          </a:p>
          <a:p>
            <a:pPr marL="514350" indent="-514350">
              <a:buFont typeface="+mj-lt"/>
              <a:buAutoNum type="arabicPeriod"/>
            </a:pPr>
            <a:r>
              <a:rPr lang="es-ES" sz="3000" b="1" u="sng" dirty="0">
                <a:latin typeface="Georgia" panose="02040502050405020303" pitchFamily="18" charset="0"/>
              </a:rPr>
              <a:t>Es tiempo de </a:t>
            </a:r>
            <a:r>
              <a:rPr lang="es-ES" sz="3000" dirty="0">
                <a:latin typeface="Georgia" panose="02040502050405020303" pitchFamily="18" charset="0"/>
              </a:rPr>
              <a:t>informar al jefe de caja retiro de efectivo en espera.</a:t>
            </a:r>
          </a:p>
          <a:p>
            <a:pPr marL="514350" indent="-514350">
              <a:buFont typeface="+mj-lt"/>
              <a:buAutoNum type="arabicPeriod"/>
            </a:pPr>
            <a:r>
              <a:rPr lang="es-ES" sz="3000" dirty="0">
                <a:latin typeface="Georgia" panose="02040502050405020303" pitchFamily="18" charset="0"/>
              </a:rPr>
              <a:t>Cliente </a:t>
            </a:r>
            <a:r>
              <a:rPr lang="es-ES" sz="3000" b="1" u="sng" dirty="0">
                <a:latin typeface="Georgia" panose="02040502050405020303" pitchFamily="18" charset="0"/>
              </a:rPr>
              <a:t>anula </a:t>
            </a:r>
            <a:r>
              <a:rPr lang="es-ES" sz="3000" dirty="0">
                <a:latin typeface="Georgia" panose="02040502050405020303" pitchFamily="18" charset="0"/>
              </a:rPr>
              <a:t>compra de mercaderías.</a:t>
            </a:r>
          </a:p>
          <a:p>
            <a:pPr marL="514350" indent="-514350">
              <a:buFont typeface="+mj-lt"/>
              <a:buAutoNum type="arabicPeriod"/>
            </a:pPr>
            <a:endParaRPr lang="es-ES" sz="3000" dirty="0">
              <a:latin typeface="Georgia" panose="02040502050405020303" pitchFamily="18" charset="0"/>
            </a:endParaRPr>
          </a:p>
          <a:p>
            <a:pPr marL="514350" indent="-514350">
              <a:buFont typeface="+mj-lt"/>
              <a:buAutoNum type="arabicPeriod"/>
            </a:pPr>
            <a:endParaRPr lang="es-ES" sz="3000" dirty="0">
              <a:latin typeface="Georgia" panose="02040502050405020303" pitchFamily="18" charset="0"/>
            </a:endParaRPr>
          </a:p>
        </p:txBody>
      </p:sp>
      <p:sp>
        <p:nvSpPr>
          <p:cNvPr id="4" name="Título 1"/>
          <p:cNvSpPr>
            <a:spLocks noGrp="1"/>
          </p:cNvSpPr>
          <p:nvPr>
            <p:ph type="title"/>
          </p:nvPr>
        </p:nvSpPr>
        <p:spPr>
          <a:xfrm>
            <a:off x="1371600" y="685800"/>
            <a:ext cx="9601200" cy="1485900"/>
          </a:xfrm>
        </p:spPr>
        <p:txBody>
          <a:bodyPr>
            <a:normAutofit fontScale="90000"/>
          </a:bodyPr>
          <a:lstStyle/>
          <a:p>
            <a:pPr algn="ctr"/>
            <a:r>
              <a:rPr lang="es-ES" dirty="0">
                <a:solidFill>
                  <a:srgbClr val="0070C0"/>
                </a:solidFill>
                <a:latin typeface="Cooper Black" panose="0208090404030B020404" pitchFamily="18" charset="0"/>
              </a:rPr>
              <a:t>LISTA DE EVENTOS</a:t>
            </a:r>
            <a:br>
              <a:rPr lang="es-ES" dirty="0">
                <a:solidFill>
                  <a:srgbClr val="0070C0"/>
                </a:solidFill>
                <a:latin typeface="Cooper Black" panose="0208090404030B020404" pitchFamily="18" charset="0"/>
              </a:rPr>
            </a:br>
            <a:r>
              <a:rPr lang="es-ES" sz="3900" dirty="0">
                <a:solidFill>
                  <a:srgbClr val="C00000"/>
                </a:solidFill>
                <a:latin typeface="Arial Black" panose="020B0A04020102020204" pitchFamily="34" charset="0"/>
              </a:rPr>
              <a:t>Ejemplo para un Sistema de Facturación </a:t>
            </a:r>
            <a:br>
              <a:rPr lang="es-ES" dirty="0">
                <a:latin typeface="Georgia" panose="02040502050405020303" pitchFamily="18" charset="0"/>
              </a:rPr>
            </a:br>
            <a:endParaRPr lang="es-ES" dirty="0">
              <a:solidFill>
                <a:srgbClr val="0070C0"/>
              </a:solidFill>
              <a:latin typeface="Cooper Black" panose="0208090404030B020404" pitchFamily="18" charset="0"/>
            </a:endParaRPr>
          </a:p>
        </p:txBody>
      </p:sp>
      <p:pic>
        <p:nvPicPr>
          <p:cNvPr id="5" name="Imagen 4"/>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52393" y="-216686"/>
            <a:ext cx="1647810" cy="1647810"/>
          </a:xfrm>
          <a:prstGeom prst="rect">
            <a:avLst/>
          </a:prstGeom>
        </p:spPr>
      </p:pic>
    </p:spTree>
    <p:extLst>
      <p:ext uri="{BB962C8B-B14F-4D97-AF65-F5344CB8AC3E}">
        <p14:creationId xmlns:p14="http://schemas.microsoft.com/office/powerpoint/2010/main" val="890089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52393" y="-216686"/>
            <a:ext cx="1647810" cy="1647810"/>
          </a:xfrm>
          <a:prstGeom prst="rect">
            <a:avLst/>
          </a:prstGeom>
        </p:spPr>
      </p:pic>
      <p:sp>
        <p:nvSpPr>
          <p:cNvPr id="5" name="Título 1"/>
          <p:cNvSpPr>
            <a:spLocks noGrp="1"/>
          </p:cNvSpPr>
          <p:nvPr>
            <p:ph type="title"/>
          </p:nvPr>
        </p:nvSpPr>
        <p:spPr>
          <a:xfrm>
            <a:off x="1371599" y="685800"/>
            <a:ext cx="9929813" cy="1485900"/>
          </a:xfrm>
        </p:spPr>
        <p:txBody>
          <a:bodyPr/>
          <a:lstStyle/>
          <a:p>
            <a:r>
              <a:rPr lang="es-ES" dirty="0">
                <a:solidFill>
                  <a:schemeClr val="accent3">
                    <a:lumMod val="75000"/>
                  </a:schemeClr>
                </a:solidFill>
                <a:latin typeface="Cooper Black" panose="0208090404030B020404" pitchFamily="18" charset="0"/>
              </a:rPr>
              <a:t>DIAGRAMA DE FLUJO DE DATOS</a:t>
            </a:r>
            <a:br>
              <a:rPr lang="es-ES" dirty="0">
                <a:solidFill>
                  <a:schemeClr val="accent3">
                    <a:lumMod val="75000"/>
                  </a:schemeClr>
                </a:solidFill>
                <a:latin typeface="Cooper Black" panose="0208090404030B020404" pitchFamily="18" charset="0"/>
              </a:rPr>
            </a:br>
            <a:r>
              <a:rPr lang="es-ES" sz="3000" b="1" dirty="0">
                <a:solidFill>
                  <a:schemeClr val="accent1">
                    <a:lumMod val="75000"/>
                  </a:schemeClr>
                </a:solidFill>
                <a:latin typeface="Cooper Black" panose="0208090404030B020404" pitchFamily="18" charset="0"/>
              </a:rPr>
              <a:t>15- Cliente realiza pedido (Sistema de Pedidos)</a:t>
            </a:r>
          </a:p>
        </p:txBody>
      </p:sp>
      <p:pic>
        <p:nvPicPr>
          <p:cNvPr id="2050" name="Picture 2" descr="https://documents.lucid.app/documents/4b33b6a4-01a2-4ddd-9b15-ae35120f969d/pages/0_0?a=751&amp;x=128&amp;y=-34&amp;w=1584&amp;h=937&amp;store=1&amp;accept=image%2F*&amp;auth=LCA%20385fab8b5bb279326183aaf5bfc19b99a8d0fe35-ts%3D165065897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1003" y="1790554"/>
            <a:ext cx="8495887" cy="5020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5870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800"/>
            <a:ext cx="10820400" cy="1485900"/>
          </a:xfrm>
        </p:spPr>
        <p:txBody>
          <a:bodyPr>
            <a:normAutofit/>
          </a:bodyPr>
          <a:lstStyle/>
          <a:p>
            <a:r>
              <a:rPr lang="es-ES" sz="2800" dirty="0">
                <a:solidFill>
                  <a:schemeClr val="accent5">
                    <a:lumMod val="50000"/>
                  </a:schemeClr>
                </a:solidFill>
                <a:effectLst>
                  <a:outerShdw blurRad="38100" dist="38100" dir="2700000" algn="tl">
                    <a:srgbClr val="000000">
                      <a:alpha val="43137"/>
                    </a:srgbClr>
                  </a:outerShdw>
                </a:effectLst>
                <a:latin typeface="Cooper Black" panose="0208090404030B020404" pitchFamily="18" charset="0"/>
              </a:rPr>
              <a:t>CICLO DE VIDA DEL DESARROLLO DEL SOFTWARE </a:t>
            </a:r>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2074823812"/>
              </p:ext>
            </p:extLst>
          </p:nvPr>
        </p:nvGraphicFramePr>
        <p:xfrm>
          <a:off x="1371600" y="1351308"/>
          <a:ext cx="9601200" cy="46412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Imagen 4"/>
          <p:cNvPicPr>
            <a:picLocks noChangeAspect="1"/>
          </p:cNvPicPr>
          <p:nvPr/>
        </p:nvPicPr>
        <p:blipFill>
          <a:blip r:embed="rId7">
            <a:extLst>
              <a:ext uri="{BEBA8EAE-BF5A-486C-A8C5-ECC9F3942E4B}">
                <a14:imgProps xmlns:a14="http://schemas.microsoft.com/office/drawing/2010/main">
                  <a14:imgLayer r:embed="rId8">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52393" y="-216686"/>
            <a:ext cx="1647810" cy="1647810"/>
          </a:xfrm>
          <a:prstGeom prst="rect">
            <a:avLst/>
          </a:prstGeom>
        </p:spPr>
      </p:pic>
    </p:spTree>
    <p:extLst>
      <p:ext uri="{BB962C8B-B14F-4D97-AF65-F5344CB8AC3E}">
        <p14:creationId xmlns:p14="http://schemas.microsoft.com/office/powerpoint/2010/main" val="2705777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05469" y="1834586"/>
            <a:ext cx="9498841" cy="4607157"/>
          </a:xfrm>
        </p:spPr>
        <p:txBody>
          <a:bodyPr>
            <a:normAutofit/>
          </a:bodyPr>
          <a:lstStyle/>
          <a:p>
            <a:pPr>
              <a:buFont typeface="Wingdings" panose="05000000000000000000" pitchFamily="2" charset="2"/>
              <a:buChar char="v"/>
            </a:pPr>
            <a:r>
              <a:rPr lang="es-ES" sz="2800" b="1" dirty="0"/>
              <a:t>¿Qué es el análisis de sistemas?</a:t>
            </a:r>
          </a:p>
          <a:p>
            <a:pPr marL="0" indent="0">
              <a:buNone/>
            </a:pPr>
            <a:r>
              <a:rPr lang="es-ES" sz="2800" b="1" dirty="0"/>
              <a:t>	</a:t>
            </a:r>
            <a:r>
              <a:rPr lang="es-ES" dirty="0"/>
              <a:t>El </a:t>
            </a:r>
            <a:r>
              <a:rPr lang="es-ES" b="1" dirty="0"/>
              <a:t>análisis de sistema</a:t>
            </a:r>
            <a:r>
              <a:rPr lang="es-ES" dirty="0"/>
              <a:t> es la segunda fase del ciclo de vida del desarrollo del software que consiste en tomar el relevamiento de datos y entregar, a partir de ello, una propuesta de solución que permita la construcción del software.</a:t>
            </a:r>
            <a:endParaRPr lang="es-ES" sz="2800" b="1" dirty="0"/>
          </a:p>
          <a:p>
            <a:pPr>
              <a:buFont typeface="Wingdings" panose="05000000000000000000" pitchFamily="2" charset="2"/>
              <a:buChar char="v"/>
            </a:pPr>
            <a:r>
              <a:rPr lang="es-ES" sz="2800" b="1" dirty="0"/>
              <a:t>¿Qué son las metodologías?</a:t>
            </a:r>
          </a:p>
          <a:p>
            <a:pPr marL="0" indent="0">
              <a:buNone/>
            </a:pPr>
            <a:r>
              <a:rPr lang="es-ES" sz="2800" b="1" dirty="0"/>
              <a:t>	</a:t>
            </a:r>
            <a:r>
              <a:rPr lang="es-ES" dirty="0"/>
              <a:t>Corresponde al uso de métodos y procedimientos que permiten la documentación sistemática y consistente de un producto que, luego puede transformarse en software.</a:t>
            </a:r>
            <a:endParaRPr lang="es-ES" sz="2800" b="1" dirty="0"/>
          </a:p>
          <a:p>
            <a:pPr>
              <a:buFont typeface="Wingdings" panose="05000000000000000000" pitchFamily="2" charset="2"/>
              <a:buChar char="v"/>
            </a:pPr>
            <a:r>
              <a:rPr lang="es-ES" sz="2800" b="1" dirty="0"/>
              <a:t>¿Qué son las herramientas?</a:t>
            </a:r>
          </a:p>
          <a:p>
            <a:pPr marL="0" indent="0">
              <a:buNone/>
            </a:pPr>
            <a:r>
              <a:rPr lang="es-ES" dirty="0"/>
              <a:t>	Las </a:t>
            </a:r>
            <a:r>
              <a:rPr lang="es-ES" b="1" dirty="0"/>
              <a:t>herramientas metodológicas</a:t>
            </a:r>
            <a:r>
              <a:rPr lang="es-ES" dirty="0"/>
              <a:t> son el conjunto de técnicas e instrumentos que se utilizan para el modelado de la propuesta del software.</a:t>
            </a:r>
            <a:endParaRPr lang="es-ES" sz="2800" b="1" dirty="0"/>
          </a:p>
          <a:p>
            <a:pPr>
              <a:buFont typeface="Wingdings" panose="05000000000000000000" pitchFamily="2" charset="2"/>
              <a:buChar char="v"/>
            </a:pPr>
            <a:endParaRPr lang="es-ES" sz="2800" b="1" dirty="0"/>
          </a:p>
          <a:p>
            <a:pPr marL="0" indent="0">
              <a:buNone/>
            </a:pPr>
            <a:endParaRPr lang="es-ES" sz="2800" b="1" dirty="0"/>
          </a:p>
          <a:p>
            <a:pPr>
              <a:buFont typeface="Wingdings" panose="05000000000000000000" pitchFamily="2" charset="2"/>
              <a:buChar char="v"/>
            </a:pPr>
            <a:endParaRPr lang="es-ES" sz="2800" b="1" dirty="0"/>
          </a:p>
          <a:p>
            <a:pPr marL="0" indent="0">
              <a:buNone/>
            </a:pPr>
            <a:endParaRPr lang="es-ES" sz="2800" b="1" dirty="0"/>
          </a:p>
          <a:p>
            <a:pPr marL="0" indent="0">
              <a:buNone/>
            </a:pPr>
            <a:endParaRPr lang="es-ES" dirty="0"/>
          </a:p>
        </p:txBody>
      </p:sp>
      <p:sp>
        <p:nvSpPr>
          <p:cNvPr id="4" name="Título 1"/>
          <p:cNvSpPr>
            <a:spLocks noGrp="1"/>
          </p:cNvSpPr>
          <p:nvPr>
            <p:ph type="title"/>
          </p:nvPr>
        </p:nvSpPr>
        <p:spPr>
          <a:xfrm>
            <a:off x="1371600" y="685800"/>
            <a:ext cx="9601200" cy="1485900"/>
          </a:xfrm>
        </p:spPr>
        <p:txBody>
          <a:bodyPr/>
          <a:lstStyle/>
          <a:p>
            <a:r>
              <a:rPr lang="es-ES" dirty="0">
                <a:solidFill>
                  <a:srgbClr val="7030A0"/>
                </a:solidFill>
                <a:latin typeface="Cooper Black" panose="0208090404030B020404" pitchFamily="18" charset="0"/>
              </a:rPr>
              <a:t>ANALISIS DE SISTEMAS</a:t>
            </a:r>
          </a:p>
        </p:txBody>
      </p:sp>
      <p:pic>
        <p:nvPicPr>
          <p:cNvPr id="6" name="Imagen 5"/>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52393" y="-216686"/>
            <a:ext cx="1647810" cy="1647810"/>
          </a:xfrm>
          <a:prstGeom prst="rect">
            <a:avLst/>
          </a:prstGeom>
        </p:spPr>
      </p:pic>
      <p:pic>
        <p:nvPicPr>
          <p:cNvPr id="7" name="Imagen 6"/>
          <p:cNvPicPr>
            <a:picLocks noChangeAspect="1"/>
          </p:cNvPicPr>
          <p:nvPr/>
        </p:nvPicPr>
        <p:blipFill>
          <a:blip r:embed="rId4" cstate="print">
            <a:extLst>
              <a:ext uri="{BEBA8EAE-BF5A-486C-A8C5-ECC9F3942E4B}">
                <a14:imgProps xmlns:a14="http://schemas.microsoft.com/office/drawing/2010/main">
                  <a14:imgLayer r:embed="rId5">
                    <a14:imgEffect>
                      <a14:backgroundRemoval t="0" b="90787" l="10000" r="90000">
                        <a14:foregroundMark x1="38764" y1="72697" x2="38764" y2="72697"/>
                        <a14:backgroundMark x1="61910" y1="83933" x2="61910" y2="83933"/>
                        <a14:backgroundMark x1="54157" y1="80337" x2="54157" y2="80337"/>
                      </a14:backgroundRemoval>
                    </a14:imgEffect>
                  </a14:imgLayer>
                </a14:imgProps>
              </a:ext>
              <a:ext uri="{28A0092B-C50C-407E-A947-70E740481C1C}">
                <a14:useLocalDpi xmlns:a14="http://schemas.microsoft.com/office/drawing/2010/main" val="0"/>
              </a:ext>
            </a:extLst>
          </a:blip>
          <a:stretch>
            <a:fillRect/>
          </a:stretch>
        </p:blipFill>
        <p:spPr>
          <a:xfrm>
            <a:off x="9385264" y="0"/>
            <a:ext cx="3175072" cy="3175072"/>
          </a:xfrm>
          <a:prstGeom prst="rect">
            <a:avLst/>
          </a:prstGeom>
        </p:spPr>
      </p:pic>
    </p:spTree>
    <p:extLst>
      <p:ext uri="{BB962C8B-B14F-4D97-AF65-F5344CB8AC3E}">
        <p14:creationId xmlns:p14="http://schemas.microsoft.com/office/powerpoint/2010/main" val="1772915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704109" y="1452555"/>
            <a:ext cx="10411691" cy="5266900"/>
          </a:xfrm>
        </p:spPr>
        <p:txBody>
          <a:bodyPr>
            <a:normAutofit/>
          </a:bodyPr>
          <a:lstStyle/>
          <a:p>
            <a:pPr marL="0" indent="0">
              <a:buNone/>
            </a:pPr>
            <a:r>
              <a:rPr lang="es-ES" sz="2800" b="1" dirty="0">
                <a:solidFill>
                  <a:schemeClr val="tx1">
                    <a:lumMod val="95000"/>
                    <a:lumOff val="5000"/>
                  </a:schemeClr>
                </a:solidFill>
                <a:latin typeface="Britannic Bold" panose="020B0903060703020204" pitchFamily="34" charset="0"/>
              </a:rPr>
              <a:t>Declaración de Objetivos (DO)</a:t>
            </a:r>
          </a:p>
          <a:p>
            <a:pPr marL="0" indent="0">
              <a:buNone/>
            </a:pPr>
            <a:r>
              <a:rPr lang="es-ES" sz="1600" dirty="0">
                <a:solidFill>
                  <a:schemeClr val="tx2">
                    <a:lumMod val="50000"/>
                  </a:schemeClr>
                </a:solidFill>
                <a:latin typeface="Britannic Bold" panose="020B0903060703020204" pitchFamily="34" charset="0"/>
              </a:rPr>
              <a:t>	</a:t>
            </a:r>
            <a:r>
              <a:rPr lang="es-ES" sz="1900" dirty="0">
                <a:solidFill>
                  <a:schemeClr val="tx2">
                    <a:lumMod val="50000"/>
                  </a:schemeClr>
                </a:solidFill>
                <a:latin typeface="Britannic Bold" panose="020B0903060703020204" pitchFamily="34" charset="0"/>
              </a:rPr>
              <a:t>Permite la descripción en texto en un párrafo, de no más de 5 líneas, del alcance del sistema. Limita la frontera hasta dónde alcanza la construcción del software.</a:t>
            </a:r>
            <a:endParaRPr lang="es-ES" sz="1700" b="1" dirty="0">
              <a:solidFill>
                <a:schemeClr val="tx2">
                  <a:lumMod val="50000"/>
                </a:schemeClr>
              </a:solidFill>
              <a:latin typeface="Britannic Bold" panose="020B0903060703020204" pitchFamily="34" charset="0"/>
            </a:endParaRPr>
          </a:p>
          <a:p>
            <a:pPr marL="0" indent="0">
              <a:buNone/>
            </a:pPr>
            <a:r>
              <a:rPr lang="es-ES" sz="2800" b="1" dirty="0">
                <a:solidFill>
                  <a:schemeClr val="tx1">
                    <a:lumMod val="95000"/>
                    <a:lumOff val="5000"/>
                  </a:schemeClr>
                </a:solidFill>
                <a:latin typeface="Britannic Bold" panose="020B0903060703020204" pitchFamily="34" charset="0"/>
              </a:rPr>
              <a:t>Diagrama de contexto (DC)</a:t>
            </a:r>
          </a:p>
          <a:p>
            <a:pPr marL="0" lvl="0" indent="0">
              <a:buNone/>
            </a:pPr>
            <a:r>
              <a:rPr lang="es-ES" sz="1800" dirty="0">
                <a:solidFill>
                  <a:srgbClr val="17406D">
                    <a:lumMod val="50000"/>
                  </a:srgbClr>
                </a:solidFill>
                <a:latin typeface="Britannic Bold" panose="020B0903060703020204" pitchFamily="34" charset="0"/>
              </a:rPr>
              <a:t>	Representación gráfica de cómo se relaciona el sistema con el mundo exterior. Modela la relación de entrada/salida de datos entre el sistema y los terminadores relacionados al sistema.</a:t>
            </a:r>
            <a:endParaRPr lang="es-ES" sz="2200" b="1" dirty="0">
              <a:solidFill>
                <a:schemeClr val="tx1">
                  <a:lumMod val="95000"/>
                  <a:lumOff val="5000"/>
                </a:schemeClr>
              </a:solidFill>
              <a:latin typeface="Britannic Bold" panose="020B0903060703020204" pitchFamily="34" charset="0"/>
            </a:endParaRPr>
          </a:p>
          <a:p>
            <a:pPr marL="0" indent="0">
              <a:buNone/>
            </a:pPr>
            <a:r>
              <a:rPr lang="es-ES" sz="2800" b="1" dirty="0">
                <a:solidFill>
                  <a:schemeClr val="tx1">
                    <a:lumMod val="95000"/>
                    <a:lumOff val="5000"/>
                  </a:schemeClr>
                </a:solidFill>
                <a:latin typeface="Britannic Bold" panose="020B0903060703020204" pitchFamily="34" charset="0"/>
              </a:rPr>
              <a:t>Lista de Eventos (LE)</a:t>
            </a:r>
          </a:p>
          <a:p>
            <a:pPr marL="0" lvl="0" indent="0">
              <a:buNone/>
            </a:pPr>
            <a:r>
              <a:rPr lang="es-ES" sz="1900" dirty="0">
                <a:solidFill>
                  <a:srgbClr val="17406D">
                    <a:lumMod val="50000"/>
                  </a:srgbClr>
                </a:solidFill>
                <a:latin typeface="Britannic Bold" panose="020B0903060703020204" pitchFamily="34" charset="0"/>
              </a:rPr>
              <a:t>	Lista textual de todas las acciones que ocurren en el mundo exterior y al cual el sistema debe dar respuesta. Cada acción/evento puede representar a un programa.</a:t>
            </a:r>
            <a:r>
              <a:rPr lang="es-ES" sz="1600" b="1" dirty="0">
                <a:solidFill>
                  <a:srgbClr val="17406D">
                    <a:lumMod val="50000"/>
                  </a:srgbClr>
                </a:solidFill>
                <a:latin typeface="Britannic Bold" panose="020B0903060703020204" pitchFamily="34" charset="0"/>
              </a:rPr>
              <a:t> </a:t>
            </a:r>
            <a:endParaRPr lang="es-ES" sz="2600" b="1" dirty="0">
              <a:solidFill>
                <a:schemeClr val="tx1">
                  <a:lumMod val="95000"/>
                  <a:lumOff val="5000"/>
                </a:schemeClr>
              </a:solidFill>
              <a:latin typeface="Britannic Bold" panose="020B0903060703020204" pitchFamily="34" charset="0"/>
            </a:endParaRPr>
          </a:p>
          <a:p>
            <a:pPr marL="0" indent="0">
              <a:buNone/>
            </a:pPr>
            <a:endParaRPr lang="es-ES" sz="2800" b="1" dirty="0"/>
          </a:p>
          <a:p>
            <a:pPr marL="0" indent="0">
              <a:buNone/>
            </a:pPr>
            <a:endParaRPr lang="es-ES" dirty="0"/>
          </a:p>
        </p:txBody>
      </p:sp>
      <p:sp>
        <p:nvSpPr>
          <p:cNvPr id="4" name="Título 1"/>
          <p:cNvSpPr>
            <a:spLocks noGrp="1"/>
          </p:cNvSpPr>
          <p:nvPr>
            <p:ph type="title"/>
          </p:nvPr>
        </p:nvSpPr>
        <p:spPr>
          <a:xfrm>
            <a:off x="1219198" y="0"/>
            <a:ext cx="10745275" cy="1485900"/>
          </a:xfrm>
        </p:spPr>
        <p:txBody>
          <a:bodyPr>
            <a:normAutofit fontScale="90000"/>
          </a:bodyPr>
          <a:lstStyle/>
          <a:p>
            <a:pPr algn="ctr"/>
            <a:r>
              <a:rPr lang="es-ES" sz="3900" dirty="0">
                <a:solidFill>
                  <a:srgbClr val="002060"/>
                </a:solidFill>
                <a:latin typeface="Cooper Black" panose="0208090404030B020404" pitchFamily="18" charset="0"/>
              </a:rPr>
              <a:t>Metodología</a:t>
            </a:r>
            <a:r>
              <a:rPr lang="es-ES" sz="3900" dirty="0">
                <a:solidFill>
                  <a:srgbClr val="7030A0"/>
                </a:solidFill>
                <a:latin typeface="Cooper Black" panose="0208090404030B020404" pitchFamily="18" charset="0"/>
              </a:rPr>
              <a:t> de análisis estructurado moderno</a:t>
            </a:r>
            <a:br>
              <a:rPr lang="es-ES" dirty="0">
                <a:solidFill>
                  <a:srgbClr val="7030A0"/>
                </a:solidFill>
                <a:latin typeface="Cooper Black" panose="0208090404030B020404" pitchFamily="18" charset="0"/>
              </a:rPr>
            </a:br>
            <a:r>
              <a:rPr lang="es-ES" sz="3300" dirty="0">
                <a:solidFill>
                  <a:srgbClr val="7030A0"/>
                </a:solidFill>
                <a:latin typeface="Cooper Black" panose="0208090404030B020404" pitchFamily="18" charset="0"/>
              </a:rPr>
              <a:t>De: Edward Yourdon</a:t>
            </a:r>
            <a:br>
              <a:rPr lang="es-ES" dirty="0">
                <a:solidFill>
                  <a:srgbClr val="7030A0"/>
                </a:solidFill>
                <a:latin typeface="Cooper Black" panose="0208090404030B020404" pitchFamily="18" charset="0"/>
              </a:rPr>
            </a:br>
            <a:br>
              <a:rPr lang="es-ES" sz="1100" dirty="0">
                <a:solidFill>
                  <a:srgbClr val="7030A0"/>
                </a:solidFill>
                <a:latin typeface="Cooper Black" panose="0208090404030B020404" pitchFamily="18" charset="0"/>
              </a:rPr>
            </a:br>
            <a:r>
              <a:rPr lang="es-ES" sz="2800" dirty="0">
                <a:solidFill>
                  <a:schemeClr val="accent4">
                    <a:lumMod val="50000"/>
                  </a:schemeClr>
                </a:solidFill>
                <a:latin typeface="Cooper Black" panose="0208090404030B020404" pitchFamily="18" charset="0"/>
              </a:rPr>
              <a:t>Lista de herramientas de la metodología</a:t>
            </a:r>
          </a:p>
        </p:txBody>
      </p:sp>
      <p:pic>
        <p:nvPicPr>
          <p:cNvPr id="6" name="Imagen 5"/>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221667" y="-195255"/>
            <a:ext cx="1647810" cy="1647810"/>
          </a:xfrm>
          <a:prstGeom prst="rect">
            <a:avLst/>
          </a:prstGeom>
        </p:spPr>
      </p:pic>
    </p:spTree>
    <p:extLst>
      <p:ext uri="{BB962C8B-B14F-4D97-AF65-F5344CB8AC3E}">
        <p14:creationId xmlns:p14="http://schemas.microsoft.com/office/powerpoint/2010/main" val="3509101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704109" y="1452555"/>
            <a:ext cx="10411691" cy="5266900"/>
          </a:xfrm>
        </p:spPr>
        <p:txBody>
          <a:bodyPr>
            <a:normAutofit/>
          </a:bodyPr>
          <a:lstStyle/>
          <a:p>
            <a:pPr marL="0" indent="0">
              <a:buNone/>
            </a:pPr>
            <a:r>
              <a:rPr lang="es-ES" sz="2800" b="1" dirty="0">
                <a:solidFill>
                  <a:schemeClr val="tx1">
                    <a:lumMod val="95000"/>
                    <a:lumOff val="5000"/>
                  </a:schemeClr>
                </a:solidFill>
                <a:latin typeface="Britannic Bold" panose="020B0903060703020204" pitchFamily="34" charset="0"/>
              </a:rPr>
              <a:t>Diagrama de Flujo de Datos (DFD)</a:t>
            </a:r>
          </a:p>
          <a:p>
            <a:pPr marL="0" lvl="0" indent="0">
              <a:buNone/>
            </a:pPr>
            <a:r>
              <a:rPr lang="es-ES" sz="1900" dirty="0">
                <a:solidFill>
                  <a:srgbClr val="17406D">
                    <a:lumMod val="50000"/>
                  </a:srgbClr>
                </a:solidFill>
                <a:latin typeface="Britannic Bold" panose="020B0903060703020204" pitchFamily="34" charset="0"/>
              </a:rPr>
              <a:t>	Gráfico que modela la transformación de entradas en salidas por cada evento del sistema. Empieza desde el nivel 1 y puede extenderse al nivel N.</a:t>
            </a:r>
            <a:r>
              <a:rPr lang="es-ES" sz="1600" b="1" dirty="0">
                <a:solidFill>
                  <a:srgbClr val="17406D">
                    <a:lumMod val="50000"/>
                  </a:srgbClr>
                </a:solidFill>
                <a:latin typeface="Britannic Bold" panose="020B0903060703020204" pitchFamily="34" charset="0"/>
              </a:rPr>
              <a:t> </a:t>
            </a:r>
            <a:endParaRPr lang="es-ES" sz="2600" b="1" dirty="0">
              <a:solidFill>
                <a:prstClr val="black">
                  <a:lumMod val="95000"/>
                  <a:lumOff val="5000"/>
                </a:prstClr>
              </a:solidFill>
              <a:latin typeface="Britannic Bold" panose="020B0903060703020204" pitchFamily="34" charset="0"/>
            </a:endParaRPr>
          </a:p>
          <a:p>
            <a:pPr marL="0" indent="0">
              <a:buNone/>
            </a:pPr>
            <a:r>
              <a:rPr lang="es-ES" sz="2800" b="1" dirty="0">
                <a:solidFill>
                  <a:schemeClr val="tx1">
                    <a:lumMod val="95000"/>
                    <a:lumOff val="5000"/>
                  </a:schemeClr>
                </a:solidFill>
                <a:latin typeface="Britannic Bold" panose="020B0903060703020204" pitchFamily="34" charset="0"/>
              </a:rPr>
              <a:t>Diccionario de datos (DD)</a:t>
            </a:r>
          </a:p>
          <a:p>
            <a:pPr marL="0" lvl="0" indent="0">
              <a:buNone/>
            </a:pPr>
            <a:r>
              <a:rPr lang="es-ES" sz="1900" dirty="0">
                <a:solidFill>
                  <a:srgbClr val="17406D">
                    <a:lumMod val="50000"/>
                  </a:srgbClr>
                </a:solidFill>
                <a:latin typeface="Britannic Bold" panose="020B0903060703020204" pitchFamily="34" charset="0"/>
              </a:rPr>
              <a:t>	Descripción textual en donde se detallan cada uno de los paquetes de datos que son mencionados en las otras diferentes herramientas del modelado. Como su nombre lo indica, los paquetes de datos deben describirse por orden alfabético.</a:t>
            </a:r>
            <a:r>
              <a:rPr lang="es-ES" b="1" dirty="0">
                <a:solidFill>
                  <a:srgbClr val="17406D">
                    <a:lumMod val="50000"/>
                  </a:srgbClr>
                </a:solidFill>
                <a:latin typeface="Britannic Bold" panose="020B0903060703020204" pitchFamily="34" charset="0"/>
              </a:rPr>
              <a:t> </a:t>
            </a:r>
            <a:endParaRPr lang="es-ES" sz="3600" b="1" dirty="0">
              <a:solidFill>
                <a:schemeClr val="tx1">
                  <a:lumMod val="95000"/>
                  <a:lumOff val="5000"/>
                </a:schemeClr>
              </a:solidFill>
              <a:latin typeface="Britannic Bold" panose="020B0903060703020204" pitchFamily="34" charset="0"/>
            </a:endParaRPr>
          </a:p>
          <a:p>
            <a:pPr marL="0" indent="0">
              <a:buNone/>
            </a:pPr>
            <a:r>
              <a:rPr lang="es-ES" sz="2800" b="1" dirty="0">
                <a:solidFill>
                  <a:schemeClr val="tx1">
                    <a:lumMod val="95000"/>
                    <a:lumOff val="5000"/>
                  </a:schemeClr>
                </a:solidFill>
                <a:latin typeface="Britannic Bold" panose="020B0903060703020204" pitchFamily="34" charset="0"/>
              </a:rPr>
              <a:t>Especificación de Procesos (EP)</a:t>
            </a:r>
          </a:p>
          <a:p>
            <a:pPr marL="0" lvl="0" indent="0">
              <a:buNone/>
            </a:pPr>
            <a:r>
              <a:rPr lang="es-ES" sz="1900" dirty="0">
                <a:solidFill>
                  <a:srgbClr val="17406D">
                    <a:lumMod val="50000"/>
                  </a:srgbClr>
                </a:solidFill>
                <a:latin typeface="Britannic Bold" panose="020B0903060703020204" pitchFamily="34" charset="0"/>
              </a:rPr>
              <a:t>	Describe el qué y no el cómo se resuelve cada proceso en el diagrama de flujo de datos. No es seudocódigo sino los pasos que deben contemplarse para cumplir con el proceso. </a:t>
            </a:r>
            <a:endParaRPr lang="es-ES" sz="3600" b="1" dirty="0">
              <a:solidFill>
                <a:schemeClr val="tx1">
                  <a:lumMod val="95000"/>
                  <a:lumOff val="5000"/>
                </a:schemeClr>
              </a:solidFill>
              <a:latin typeface="Britannic Bold" panose="020B0903060703020204" pitchFamily="34" charset="0"/>
            </a:endParaRPr>
          </a:p>
          <a:p>
            <a:pPr marL="0" indent="0">
              <a:buNone/>
            </a:pPr>
            <a:endParaRPr lang="es-ES" sz="2800" b="1" dirty="0"/>
          </a:p>
          <a:p>
            <a:pPr marL="0" indent="0">
              <a:buNone/>
            </a:pPr>
            <a:endParaRPr lang="es-ES" dirty="0"/>
          </a:p>
        </p:txBody>
      </p:sp>
      <p:sp>
        <p:nvSpPr>
          <p:cNvPr id="4" name="Título 1"/>
          <p:cNvSpPr>
            <a:spLocks noGrp="1"/>
          </p:cNvSpPr>
          <p:nvPr>
            <p:ph type="title"/>
          </p:nvPr>
        </p:nvSpPr>
        <p:spPr>
          <a:xfrm>
            <a:off x="1219198" y="0"/>
            <a:ext cx="11360729" cy="1485900"/>
          </a:xfrm>
        </p:spPr>
        <p:txBody>
          <a:bodyPr>
            <a:normAutofit fontScale="90000"/>
          </a:bodyPr>
          <a:lstStyle/>
          <a:p>
            <a:r>
              <a:rPr lang="es-ES" sz="3900" dirty="0">
                <a:solidFill>
                  <a:srgbClr val="7030A0"/>
                </a:solidFill>
                <a:latin typeface="Cooper Black" panose="0208090404030B020404" pitchFamily="18" charset="0"/>
              </a:rPr>
              <a:t>Metodología de análisis estructurado moderno</a:t>
            </a:r>
            <a:br>
              <a:rPr lang="es-ES" dirty="0">
                <a:solidFill>
                  <a:srgbClr val="7030A0"/>
                </a:solidFill>
                <a:latin typeface="Cooper Black" panose="0208090404030B020404" pitchFamily="18" charset="0"/>
              </a:rPr>
            </a:br>
            <a:r>
              <a:rPr lang="es-ES" sz="3300" dirty="0">
                <a:solidFill>
                  <a:srgbClr val="7030A0"/>
                </a:solidFill>
                <a:latin typeface="Cooper Black" panose="0208090404030B020404" pitchFamily="18" charset="0"/>
              </a:rPr>
              <a:t>De: Edward Yourdon</a:t>
            </a:r>
            <a:br>
              <a:rPr lang="es-ES" dirty="0">
                <a:solidFill>
                  <a:srgbClr val="7030A0"/>
                </a:solidFill>
                <a:latin typeface="Cooper Black" panose="0208090404030B020404" pitchFamily="18" charset="0"/>
              </a:rPr>
            </a:br>
            <a:br>
              <a:rPr lang="es-ES" sz="1100" dirty="0">
                <a:solidFill>
                  <a:srgbClr val="7030A0"/>
                </a:solidFill>
                <a:latin typeface="Cooper Black" panose="0208090404030B020404" pitchFamily="18" charset="0"/>
              </a:rPr>
            </a:br>
            <a:r>
              <a:rPr lang="es-ES" sz="2800" dirty="0">
                <a:solidFill>
                  <a:schemeClr val="accent4">
                    <a:lumMod val="50000"/>
                  </a:schemeClr>
                </a:solidFill>
                <a:latin typeface="Cooper Black" panose="0208090404030B020404" pitchFamily="18" charset="0"/>
              </a:rPr>
              <a:t>Lista de herramientas de la metodología</a:t>
            </a:r>
          </a:p>
        </p:txBody>
      </p:sp>
      <p:pic>
        <p:nvPicPr>
          <p:cNvPr id="6" name="Imagen 5"/>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221667" y="-195255"/>
            <a:ext cx="1647810" cy="1647810"/>
          </a:xfrm>
          <a:prstGeom prst="rect">
            <a:avLst/>
          </a:prstGeom>
        </p:spPr>
      </p:pic>
    </p:spTree>
    <p:extLst>
      <p:ext uri="{BB962C8B-B14F-4D97-AF65-F5344CB8AC3E}">
        <p14:creationId xmlns:p14="http://schemas.microsoft.com/office/powerpoint/2010/main" val="1595037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704109" y="1452555"/>
            <a:ext cx="10411691" cy="5266900"/>
          </a:xfrm>
        </p:spPr>
        <p:txBody>
          <a:bodyPr>
            <a:normAutofit/>
          </a:bodyPr>
          <a:lstStyle/>
          <a:p>
            <a:pPr marL="0" indent="0">
              <a:buNone/>
            </a:pPr>
            <a:r>
              <a:rPr lang="es-ES" sz="2800" b="1" dirty="0">
                <a:solidFill>
                  <a:schemeClr val="accent3">
                    <a:lumMod val="75000"/>
                  </a:schemeClr>
                </a:solidFill>
                <a:latin typeface="Britannic Bold" panose="020B0903060703020204" pitchFamily="34" charset="0"/>
              </a:rPr>
              <a:t>Diagrama de transición de estados (DTE)</a:t>
            </a:r>
          </a:p>
          <a:p>
            <a:pPr marL="0" indent="0">
              <a:buNone/>
            </a:pPr>
            <a:r>
              <a:rPr lang="es-ES" sz="2800" b="1" dirty="0">
                <a:solidFill>
                  <a:schemeClr val="accent3">
                    <a:lumMod val="75000"/>
                  </a:schemeClr>
                </a:solidFill>
                <a:latin typeface="Britannic Bold" panose="020B0903060703020204" pitchFamily="34" charset="0"/>
              </a:rPr>
              <a:t>	</a:t>
            </a:r>
            <a:r>
              <a:rPr lang="es-ES" sz="1900" dirty="0">
                <a:solidFill>
                  <a:srgbClr val="17406D">
                    <a:lumMod val="50000"/>
                  </a:srgbClr>
                </a:solidFill>
                <a:latin typeface="Britannic Bold" panose="020B0903060703020204" pitchFamily="34" charset="0"/>
              </a:rPr>
              <a:t>Es la única herramienta que modela el cambio de estados en los datos para cada una de las entidades.</a:t>
            </a:r>
          </a:p>
          <a:p>
            <a:pPr marL="0" indent="0">
              <a:buNone/>
            </a:pPr>
            <a:r>
              <a:rPr lang="es-ES" sz="2800" b="1" dirty="0">
                <a:solidFill>
                  <a:schemeClr val="accent3">
                    <a:lumMod val="75000"/>
                  </a:schemeClr>
                </a:solidFill>
                <a:latin typeface="Britannic Bold" panose="020B0903060703020204" pitchFamily="34" charset="0"/>
              </a:rPr>
              <a:t>Diagrama Entidad Relación (DER)</a:t>
            </a:r>
            <a:endParaRPr lang="es-ES" sz="2800" b="1" dirty="0"/>
          </a:p>
          <a:p>
            <a:pPr marL="0" indent="0">
              <a:buNone/>
            </a:pPr>
            <a:r>
              <a:rPr lang="es-ES" sz="2800" b="1" dirty="0"/>
              <a:t>	</a:t>
            </a:r>
            <a:r>
              <a:rPr lang="es-ES" sz="1900" dirty="0">
                <a:solidFill>
                  <a:srgbClr val="17406D">
                    <a:lumMod val="50000"/>
                  </a:srgbClr>
                </a:solidFill>
                <a:latin typeface="Britannic Bold" panose="020B0903060703020204" pitchFamily="34" charset="0"/>
              </a:rPr>
              <a:t>Herramienta gráfica que modela la relación y las entidades, lo que en la siguiente etapa se transforma en el modelo de datos.</a:t>
            </a:r>
          </a:p>
          <a:p>
            <a:pPr marL="0" indent="0">
              <a:buNone/>
            </a:pPr>
            <a:endParaRPr lang="es-ES" dirty="0"/>
          </a:p>
        </p:txBody>
      </p:sp>
      <p:sp>
        <p:nvSpPr>
          <p:cNvPr id="4" name="Título 1"/>
          <p:cNvSpPr>
            <a:spLocks noGrp="1"/>
          </p:cNvSpPr>
          <p:nvPr>
            <p:ph type="title"/>
          </p:nvPr>
        </p:nvSpPr>
        <p:spPr>
          <a:xfrm>
            <a:off x="1017432" y="0"/>
            <a:ext cx="11562496" cy="1485900"/>
          </a:xfrm>
        </p:spPr>
        <p:txBody>
          <a:bodyPr>
            <a:normAutofit fontScale="90000"/>
          </a:bodyPr>
          <a:lstStyle/>
          <a:p>
            <a:r>
              <a:rPr lang="es-ES" sz="3900" dirty="0">
                <a:solidFill>
                  <a:srgbClr val="7030A0"/>
                </a:solidFill>
                <a:latin typeface="Cooper Black" panose="0208090404030B020404" pitchFamily="18" charset="0"/>
              </a:rPr>
              <a:t>Metodología de análisis estructurado moderno</a:t>
            </a:r>
            <a:br>
              <a:rPr lang="es-ES" dirty="0">
                <a:solidFill>
                  <a:srgbClr val="7030A0"/>
                </a:solidFill>
                <a:latin typeface="Cooper Black" panose="0208090404030B020404" pitchFamily="18" charset="0"/>
              </a:rPr>
            </a:br>
            <a:r>
              <a:rPr lang="es-ES" sz="3300" dirty="0">
                <a:solidFill>
                  <a:srgbClr val="7030A0"/>
                </a:solidFill>
                <a:latin typeface="Cooper Black" panose="0208090404030B020404" pitchFamily="18" charset="0"/>
              </a:rPr>
              <a:t>De: Edward Yourdon</a:t>
            </a:r>
            <a:br>
              <a:rPr lang="es-ES" dirty="0">
                <a:solidFill>
                  <a:srgbClr val="7030A0"/>
                </a:solidFill>
                <a:latin typeface="Cooper Black" panose="0208090404030B020404" pitchFamily="18" charset="0"/>
              </a:rPr>
            </a:br>
            <a:br>
              <a:rPr lang="es-ES" sz="1100" dirty="0">
                <a:solidFill>
                  <a:srgbClr val="7030A0"/>
                </a:solidFill>
                <a:latin typeface="Cooper Black" panose="0208090404030B020404" pitchFamily="18" charset="0"/>
              </a:rPr>
            </a:br>
            <a:r>
              <a:rPr lang="es-ES" sz="2800" dirty="0">
                <a:solidFill>
                  <a:schemeClr val="accent4">
                    <a:lumMod val="50000"/>
                  </a:schemeClr>
                </a:solidFill>
                <a:latin typeface="Cooper Black" panose="0208090404030B020404" pitchFamily="18" charset="0"/>
              </a:rPr>
              <a:t>Lista de herramientas de la metodología – Corresponden a Análisis II</a:t>
            </a:r>
          </a:p>
        </p:txBody>
      </p:sp>
      <p:pic>
        <p:nvPicPr>
          <p:cNvPr id="6" name="Imagen 5"/>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221667" y="-195255"/>
            <a:ext cx="1647810" cy="1647810"/>
          </a:xfrm>
          <a:prstGeom prst="rect">
            <a:avLst/>
          </a:prstGeom>
        </p:spPr>
      </p:pic>
    </p:spTree>
    <p:extLst>
      <p:ext uri="{BB962C8B-B14F-4D97-AF65-F5344CB8AC3E}">
        <p14:creationId xmlns:p14="http://schemas.microsoft.com/office/powerpoint/2010/main" val="95841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295399" y="992345"/>
            <a:ext cx="10501647" cy="794391"/>
          </a:xfrm>
          <a:solidFill>
            <a:schemeClr val="accent6">
              <a:lumMod val="40000"/>
              <a:lumOff val="60000"/>
            </a:schemeClr>
          </a:solidFill>
        </p:spPr>
        <p:txBody>
          <a:bodyPr>
            <a:normAutofit/>
          </a:bodyPr>
          <a:lstStyle/>
          <a:p>
            <a:pPr marL="0" indent="0" algn="ctr">
              <a:buNone/>
            </a:pPr>
            <a:r>
              <a:rPr lang="es-ES" sz="2400" dirty="0">
                <a:latin typeface="Georgia" panose="02040502050405020303" pitchFamily="18" charset="0"/>
              </a:rPr>
              <a:t>Define, en texto, el alcance del sistema, todo lo escrito es lo que debe hacer el nuevo sistema </a:t>
            </a:r>
          </a:p>
        </p:txBody>
      </p:sp>
      <p:sp>
        <p:nvSpPr>
          <p:cNvPr id="4" name="Título 1"/>
          <p:cNvSpPr>
            <a:spLocks noGrp="1"/>
          </p:cNvSpPr>
          <p:nvPr>
            <p:ph type="title"/>
          </p:nvPr>
        </p:nvSpPr>
        <p:spPr>
          <a:xfrm>
            <a:off x="1225687" y="300835"/>
            <a:ext cx="10817156" cy="1924679"/>
          </a:xfrm>
        </p:spPr>
        <p:txBody>
          <a:bodyPr/>
          <a:lstStyle/>
          <a:p>
            <a:r>
              <a:rPr lang="es-ES" dirty="0">
                <a:solidFill>
                  <a:srgbClr val="0070C0"/>
                </a:solidFill>
                <a:latin typeface="Cooper Black" panose="0208090404030B020404" pitchFamily="18" charset="0"/>
              </a:rPr>
              <a:t>DECLARACION DE OBJETIVOS (DO) </a:t>
            </a:r>
          </a:p>
        </p:txBody>
      </p:sp>
      <p:pic>
        <p:nvPicPr>
          <p:cNvPr id="5" name="Imagen 4"/>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52393" y="-216686"/>
            <a:ext cx="1647810" cy="1647810"/>
          </a:xfrm>
          <a:prstGeom prst="rect">
            <a:avLst/>
          </a:prstGeom>
        </p:spPr>
      </p:pic>
      <p:pic>
        <p:nvPicPr>
          <p:cNvPr id="2" name="Imagen 1"/>
          <p:cNvPicPr>
            <a:picLocks noChangeAspect="1"/>
          </p:cNvPicPr>
          <p:nvPr/>
        </p:nvPicPr>
        <p:blipFill>
          <a:blip r:embed="rId4"/>
          <a:stretch>
            <a:fillRect/>
          </a:stretch>
        </p:blipFill>
        <p:spPr>
          <a:xfrm>
            <a:off x="1225687" y="1786736"/>
            <a:ext cx="5844050" cy="2983579"/>
          </a:xfrm>
          <a:prstGeom prst="rect">
            <a:avLst/>
          </a:prstGeom>
        </p:spPr>
      </p:pic>
      <p:sp>
        <p:nvSpPr>
          <p:cNvPr id="6" name="CuadroTexto 5">
            <a:extLst>
              <a:ext uri="{FF2B5EF4-FFF2-40B4-BE49-F238E27FC236}">
                <a16:creationId xmlns:a16="http://schemas.microsoft.com/office/drawing/2014/main" id="{68974AE2-8E51-4795-8E5F-0EB3A31FF22C}"/>
              </a:ext>
            </a:extLst>
          </p:cNvPr>
          <p:cNvSpPr txBox="1"/>
          <p:nvPr/>
        </p:nvSpPr>
        <p:spPr>
          <a:xfrm>
            <a:off x="7212168" y="1979974"/>
            <a:ext cx="4584879" cy="2585323"/>
          </a:xfrm>
          <a:prstGeom prst="rect">
            <a:avLst/>
          </a:prstGeom>
          <a:noFill/>
        </p:spPr>
        <p:txBody>
          <a:bodyPr wrap="square" rtlCol="0">
            <a:spAutoFit/>
          </a:bodyPr>
          <a:lstStyle/>
          <a:p>
            <a:pPr marL="285750" indent="-285750">
              <a:buFont typeface="Arial" panose="020B0604020202020204" pitchFamily="34" charset="0"/>
              <a:buChar char="•"/>
            </a:pPr>
            <a:r>
              <a:rPr lang="es-ES" dirty="0"/>
              <a:t>La empresa integra todos estos sistemas en sus distintos departamentos.</a:t>
            </a:r>
          </a:p>
          <a:p>
            <a:pPr marL="285750" indent="-285750">
              <a:buFont typeface="Arial" panose="020B0604020202020204" pitchFamily="34" charset="0"/>
              <a:buChar char="•"/>
            </a:pPr>
            <a:r>
              <a:rPr lang="es-ES" dirty="0"/>
              <a:t>No necesariamente todos los sistemas están automatizados, lo ideal es que sí lo estén.</a:t>
            </a:r>
          </a:p>
          <a:p>
            <a:pPr marL="285750" indent="-285750">
              <a:buFont typeface="Arial" panose="020B0604020202020204" pitchFamily="34" charset="0"/>
              <a:buChar char="•"/>
            </a:pPr>
            <a:r>
              <a:rPr lang="es-ES" dirty="0"/>
              <a:t>La integración entre sistemas se puede dar por: entidades que se comparten entre los sistemas o procesos compartidos.</a:t>
            </a:r>
          </a:p>
        </p:txBody>
      </p:sp>
      <p:sp>
        <p:nvSpPr>
          <p:cNvPr id="7" name="CuadroTexto 6">
            <a:extLst>
              <a:ext uri="{FF2B5EF4-FFF2-40B4-BE49-F238E27FC236}">
                <a16:creationId xmlns:a16="http://schemas.microsoft.com/office/drawing/2014/main" id="{46CAB26E-C066-41E5-8195-A88A55A80A49}"/>
              </a:ext>
            </a:extLst>
          </p:cNvPr>
          <p:cNvSpPr txBox="1"/>
          <p:nvPr/>
        </p:nvSpPr>
        <p:spPr>
          <a:xfrm>
            <a:off x="978794" y="4866754"/>
            <a:ext cx="10972800" cy="1754326"/>
          </a:xfrm>
          <a:prstGeom prst="rect">
            <a:avLst/>
          </a:prstGeom>
          <a:noFill/>
        </p:spPr>
        <p:txBody>
          <a:bodyPr wrap="square" rtlCol="0">
            <a:spAutoFit/>
          </a:bodyPr>
          <a:lstStyle/>
          <a:p>
            <a:pPr marL="285750" indent="-285750">
              <a:buFont typeface="Arial" panose="020B0604020202020204" pitchFamily="34" charset="0"/>
              <a:buChar char="•"/>
            </a:pPr>
            <a:r>
              <a:rPr lang="es-ES" dirty="0"/>
              <a:t>La declaración de objetivos define la frontera del sistema, hasta dónde se va a automatizar.</a:t>
            </a:r>
          </a:p>
          <a:p>
            <a:pPr marL="285750" indent="-285750">
              <a:buFont typeface="Arial" panose="020B0604020202020204" pitchFamily="34" charset="0"/>
              <a:buChar char="•"/>
            </a:pPr>
            <a:r>
              <a:rPr lang="es-ES" dirty="0"/>
              <a:t>Como es declarativa, todo lo definido lo debe cumplir.</a:t>
            </a:r>
          </a:p>
          <a:p>
            <a:pPr marL="285750" indent="-285750">
              <a:buFont typeface="Arial" panose="020B0604020202020204" pitchFamily="34" charset="0"/>
              <a:buChar char="•"/>
            </a:pPr>
            <a:r>
              <a:rPr lang="es-ES" dirty="0"/>
              <a:t>No debe ser pretenciosa en su declaración, por el contrario debemos minimizar el alcance para que sea más fácil de cumplirlo en tiempo y dinero. </a:t>
            </a:r>
          </a:p>
          <a:p>
            <a:pPr marL="285750" indent="-285750">
              <a:buFont typeface="Arial" panose="020B0604020202020204" pitchFamily="34" charset="0"/>
              <a:buChar char="•"/>
            </a:pPr>
            <a:r>
              <a:rPr lang="es-ES" dirty="0"/>
              <a:t>Si el usuario requiere “agrandar” su declaración de objetivos para que el sistema contemple más funciones, simplemente creamos otra declaración de objetivos para otro sistema y posteriormente, lo integramos.</a:t>
            </a:r>
          </a:p>
        </p:txBody>
      </p:sp>
    </p:spTree>
    <p:extLst>
      <p:ext uri="{BB962C8B-B14F-4D97-AF65-F5344CB8AC3E}">
        <p14:creationId xmlns:p14="http://schemas.microsoft.com/office/powerpoint/2010/main" val="3500840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495417" y="2333609"/>
            <a:ext cx="9601200" cy="3755905"/>
          </a:xfrm>
        </p:spPr>
        <p:txBody>
          <a:bodyPr>
            <a:normAutofit fontScale="92500" lnSpcReduction="20000"/>
          </a:bodyPr>
          <a:lstStyle/>
          <a:p>
            <a:pPr marL="514350" indent="-514350">
              <a:buFont typeface="+mj-lt"/>
              <a:buAutoNum type="arabicPeriod"/>
            </a:pPr>
            <a:r>
              <a:rPr lang="es-ES" sz="3000" dirty="0">
                <a:latin typeface="Georgia" panose="02040502050405020303" pitchFamily="18" charset="0"/>
              </a:rPr>
              <a:t>Controlar la entrada y salida de productos e insumos para el supermercado “EL CLAVO”.</a:t>
            </a:r>
          </a:p>
          <a:p>
            <a:pPr marL="514350" indent="-514350">
              <a:buFont typeface="+mj-lt"/>
              <a:buAutoNum type="arabicPeriod"/>
            </a:pPr>
            <a:r>
              <a:rPr lang="es-ES" sz="3000" dirty="0">
                <a:latin typeface="Georgia" panose="02040502050405020303" pitchFamily="18" charset="0"/>
              </a:rPr>
              <a:t>Gestionar el control de stock y las entradas de productos e insumos provenientes de las compras para el supermercado “EL CLAVO”.</a:t>
            </a:r>
          </a:p>
          <a:p>
            <a:pPr marL="514350" indent="-514350">
              <a:buFont typeface="+mj-lt"/>
              <a:buAutoNum type="arabicPeriod"/>
            </a:pPr>
            <a:r>
              <a:rPr lang="es-ES" sz="3000" dirty="0">
                <a:latin typeface="Georgia" panose="02040502050405020303" pitchFamily="18" charset="0"/>
              </a:rPr>
              <a:t>Administrar las entradas a partir de las compras y las salidas a partir de la facturación, además de otras operaciones de ENTRADA/ SALIDA que afecten a la disponibilidad de productos para el supermercado “EL CLAVO”.</a:t>
            </a:r>
          </a:p>
          <a:p>
            <a:pPr marL="514350" indent="-514350">
              <a:buFont typeface="+mj-lt"/>
              <a:buAutoNum type="arabicPeriod"/>
            </a:pPr>
            <a:endParaRPr lang="es-ES" sz="3000" dirty="0">
              <a:latin typeface="Georgia" panose="02040502050405020303" pitchFamily="18" charset="0"/>
            </a:endParaRPr>
          </a:p>
        </p:txBody>
      </p:sp>
      <p:sp>
        <p:nvSpPr>
          <p:cNvPr id="4" name="Título 1"/>
          <p:cNvSpPr>
            <a:spLocks noGrp="1"/>
          </p:cNvSpPr>
          <p:nvPr>
            <p:ph type="title"/>
          </p:nvPr>
        </p:nvSpPr>
        <p:spPr>
          <a:xfrm>
            <a:off x="1371600" y="685800"/>
            <a:ext cx="9601200" cy="1485900"/>
          </a:xfrm>
        </p:spPr>
        <p:txBody>
          <a:bodyPr>
            <a:normAutofit fontScale="90000"/>
          </a:bodyPr>
          <a:lstStyle/>
          <a:p>
            <a:pPr algn="ctr"/>
            <a:r>
              <a:rPr lang="es-ES" dirty="0">
                <a:solidFill>
                  <a:srgbClr val="0070C0"/>
                </a:solidFill>
                <a:latin typeface="Cooper Black" panose="0208090404030B020404" pitchFamily="18" charset="0"/>
              </a:rPr>
              <a:t>DECLARACION DE OBJETIVOS</a:t>
            </a:r>
            <a:br>
              <a:rPr lang="es-ES" dirty="0">
                <a:solidFill>
                  <a:srgbClr val="0070C0"/>
                </a:solidFill>
                <a:latin typeface="Cooper Black" panose="0208090404030B020404" pitchFamily="18" charset="0"/>
              </a:rPr>
            </a:br>
            <a:r>
              <a:rPr lang="es-ES" sz="3900" dirty="0">
                <a:solidFill>
                  <a:srgbClr val="C00000"/>
                </a:solidFill>
                <a:latin typeface="Arial Black" panose="020B0A04020102020204" pitchFamily="34" charset="0"/>
              </a:rPr>
              <a:t>Ejemplos para un Sistema de Control de Stock </a:t>
            </a:r>
            <a:br>
              <a:rPr lang="es-ES" dirty="0">
                <a:latin typeface="Georgia" panose="02040502050405020303" pitchFamily="18" charset="0"/>
              </a:rPr>
            </a:br>
            <a:endParaRPr lang="es-ES" dirty="0">
              <a:solidFill>
                <a:srgbClr val="0070C0"/>
              </a:solidFill>
              <a:latin typeface="Cooper Black" panose="0208090404030B020404" pitchFamily="18" charset="0"/>
            </a:endParaRPr>
          </a:p>
        </p:txBody>
      </p:sp>
      <p:pic>
        <p:nvPicPr>
          <p:cNvPr id="5" name="Imagen 4"/>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52393" y="-216686"/>
            <a:ext cx="1647810" cy="1647810"/>
          </a:xfrm>
          <a:prstGeom prst="rect">
            <a:avLst/>
          </a:prstGeom>
        </p:spPr>
      </p:pic>
    </p:spTree>
    <p:extLst>
      <p:ext uri="{BB962C8B-B14F-4D97-AF65-F5344CB8AC3E}">
        <p14:creationId xmlns:p14="http://schemas.microsoft.com/office/powerpoint/2010/main" val="1077553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1495417" y="234557"/>
            <a:ext cx="9082585" cy="745324"/>
          </a:xfrm>
        </p:spPr>
        <p:txBody>
          <a:bodyPr/>
          <a:lstStyle/>
          <a:p>
            <a:r>
              <a:rPr lang="es-ES" dirty="0">
                <a:solidFill>
                  <a:srgbClr val="C00000"/>
                </a:solidFill>
                <a:latin typeface="Cooper Black" panose="0208090404030B020404" pitchFamily="18" charset="0"/>
              </a:rPr>
              <a:t>DIAGRAMA DE CONTEXTO</a:t>
            </a:r>
          </a:p>
        </p:txBody>
      </p:sp>
      <p:pic>
        <p:nvPicPr>
          <p:cNvPr id="5" name="Imagen 4"/>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52393" y="-216686"/>
            <a:ext cx="1647810" cy="1647810"/>
          </a:xfrm>
          <a:prstGeom prst="rect">
            <a:avLst/>
          </a:prstGeom>
        </p:spPr>
      </p:pic>
      <p:sp>
        <p:nvSpPr>
          <p:cNvPr id="8" name="Marcador de contenido 2"/>
          <p:cNvSpPr>
            <a:spLocks noGrp="1"/>
          </p:cNvSpPr>
          <p:nvPr>
            <p:ph idx="1"/>
          </p:nvPr>
        </p:nvSpPr>
        <p:spPr>
          <a:xfrm>
            <a:off x="1133341" y="1117723"/>
            <a:ext cx="4095482" cy="1509567"/>
          </a:xfrm>
          <a:solidFill>
            <a:schemeClr val="accent6">
              <a:lumMod val="40000"/>
              <a:lumOff val="60000"/>
            </a:schemeClr>
          </a:solidFill>
        </p:spPr>
        <p:txBody>
          <a:bodyPr>
            <a:normAutofit fontScale="85000" lnSpcReduction="20000"/>
          </a:bodyPr>
          <a:lstStyle/>
          <a:p>
            <a:pPr marL="0" indent="0">
              <a:buNone/>
            </a:pPr>
            <a:r>
              <a:rPr lang="es-ES" sz="2500" dirty="0">
                <a:latin typeface="Georgia" panose="02040502050405020303" pitchFamily="18" charset="0"/>
              </a:rPr>
              <a:t>Muestra la relación existente entre el sistema y el mundo exterior (los terminadores). </a:t>
            </a:r>
          </a:p>
          <a:p>
            <a:pPr marL="0" indent="0">
              <a:buNone/>
            </a:pPr>
            <a:r>
              <a:rPr lang="es-ES" sz="2500" dirty="0">
                <a:latin typeface="Georgia" panose="02040502050405020303" pitchFamily="18" charset="0"/>
              </a:rPr>
              <a:t>Solo existe un único diagrama de contexto por sistema.</a:t>
            </a:r>
          </a:p>
        </p:txBody>
      </p:sp>
      <p:sp>
        <p:nvSpPr>
          <p:cNvPr id="2" name="CuadroTexto 1">
            <a:extLst>
              <a:ext uri="{FF2B5EF4-FFF2-40B4-BE49-F238E27FC236}">
                <a16:creationId xmlns:a16="http://schemas.microsoft.com/office/drawing/2014/main" id="{FA72D5C7-9955-4FBB-A99E-BFCF52AD4017}"/>
              </a:ext>
            </a:extLst>
          </p:cNvPr>
          <p:cNvSpPr txBox="1"/>
          <p:nvPr/>
        </p:nvSpPr>
        <p:spPr>
          <a:xfrm>
            <a:off x="940158" y="2627291"/>
            <a:ext cx="4185634" cy="1754326"/>
          </a:xfrm>
          <a:prstGeom prst="rect">
            <a:avLst/>
          </a:prstGeom>
          <a:noFill/>
        </p:spPr>
        <p:txBody>
          <a:bodyPr wrap="square" rtlCol="0">
            <a:spAutoFit/>
          </a:bodyPr>
          <a:lstStyle/>
          <a:p>
            <a:pPr marL="285750" indent="-285750">
              <a:buFont typeface="Arial" panose="020B0604020202020204" pitchFamily="34" charset="0"/>
              <a:buChar char="•"/>
            </a:pPr>
            <a:r>
              <a:rPr lang="es-ES" dirty="0"/>
              <a:t>Todo lo que hace el sistema debe verse como paquete de datos que entra o que sale.</a:t>
            </a:r>
          </a:p>
          <a:p>
            <a:pPr marL="285750" indent="-285750">
              <a:buFont typeface="Arial" panose="020B0604020202020204" pitchFamily="34" charset="0"/>
              <a:buChar char="•"/>
            </a:pPr>
            <a:r>
              <a:rPr lang="es-ES" dirty="0"/>
              <a:t>Los terminadores (los rectángulos) pueden ser: usuarios, departamentos u otros sistemas.</a:t>
            </a:r>
          </a:p>
        </p:txBody>
      </p:sp>
      <p:sp>
        <p:nvSpPr>
          <p:cNvPr id="3" name="CuadroTexto 2">
            <a:extLst>
              <a:ext uri="{FF2B5EF4-FFF2-40B4-BE49-F238E27FC236}">
                <a16:creationId xmlns:a16="http://schemas.microsoft.com/office/drawing/2014/main" id="{274E43F5-2025-450B-8074-B65025D4AA94}"/>
              </a:ext>
            </a:extLst>
          </p:cNvPr>
          <p:cNvSpPr txBox="1"/>
          <p:nvPr/>
        </p:nvSpPr>
        <p:spPr>
          <a:xfrm>
            <a:off x="927279" y="4519940"/>
            <a:ext cx="10965322" cy="2308324"/>
          </a:xfrm>
          <a:prstGeom prst="rect">
            <a:avLst/>
          </a:prstGeom>
          <a:noFill/>
        </p:spPr>
        <p:txBody>
          <a:bodyPr wrap="square" rtlCol="0">
            <a:spAutoFit/>
          </a:bodyPr>
          <a:lstStyle/>
          <a:p>
            <a:pPr marL="285750" indent="-285750">
              <a:buFont typeface="Arial" panose="020B0604020202020204" pitchFamily="34" charset="0"/>
              <a:buChar char="•"/>
            </a:pPr>
            <a:r>
              <a:rPr lang="es-ES" dirty="0"/>
              <a:t>El flujo de entrada se grafica con la punta de la flecha hacia el sistema (circulo), indicando que el mundo exterior está ingresando datos.</a:t>
            </a:r>
          </a:p>
          <a:p>
            <a:pPr marL="285750" indent="-285750">
              <a:buFont typeface="Arial" panose="020B0604020202020204" pitchFamily="34" charset="0"/>
              <a:buChar char="•"/>
            </a:pPr>
            <a:r>
              <a:rPr lang="es-ES" dirty="0"/>
              <a:t>El flujo de salida se grafica con la punta de la flecha hacia el terminador (rectángulo), indicando que el sistema le entrega información al mundo exterior.</a:t>
            </a:r>
          </a:p>
          <a:p>
            <a:pPr marL="285750" indent="-285750">
              <a:buFont typeface="Arial" panose="020B0604020202020204" pitchFamily="34" charset="0"/>
              <a:buChar char="•"/>
            </a:pPr>
            <a:r>
              <a:rPr lang="es-ES" dirty="0"/>
              <a:t>Los terminadores del tipo sistemas SOLO pueden servir de entrada de datos.</a:t>
            </a:r>
          </a:p>
          <a:p>
            <a:pPr marL="285750" indent="-285750">
              <a:buFont typeface="Arial" panose="020B0604020202020204" pitchFamily="34" charset="0"/>
              <a:buChar char="•"/>
            </a:pPr>
            <a:r>
              <a:rPr lang="es-ES" dirty="0"/>
              <a:t>No es posible un flujo de salida hacia los sistemas porque indicaría que el nuevo sistema actualiza información hacia el otro sistema y eso no está permitido.</a:t>
            </a:r>
          </a:p>
          <a:p>
            <a:pPr marL="285750" indent="-285750">
              <a:buFont typeface="Arial" panose="020B0604020202020204" pitchFamily="34" charset="0"/>
              <a:buChar char="•"/>
            </a:pPr>
            <a:r>
              <a:rPr lang="es-ES" dirty="0"/>
              <a:t>Cada paquete de datos, que se define en el diccionario de datos, se debe separar con un + (más).</a:t>
            </a:r>
          </a:p>
        </p:txBody>
      </p:sp>
      <p:sp>
        <p:nvSpPr>
          <p:cNvPr id="6" name="CuadroTexto 5">
            <a:extLst>
              <a:ext uri="{FF2B5EF4-FFF2-40B4-BE49-F238E27FC236}">
                <a16:creationId xmlns:a16="http://schemas.microsoft.com/office/drawing/2014/main" id="{A51F8801-F858-460A-A8C2-EBFA50F980CD}"/>
              </a:ext>
            </a:extLst>
          </p:cNvPr>
          <p:cNvSpPr txBox="1"/>
          <p:nvPr/>
        </p:nvSpPr>
        <p:spPr>
          <a:xfrm>
            <a:off x="5617889" y="800182"/>
            <a:ext cx="5885645" cy="630942"/>
          </a:xfrm>
          <a:prstGeom prst="rect">
            <a:avLst/>
          </a:prstGeom>
          <a:noFill/>
        </p:spPr>
        <p:txBody>
          <a:bodyPr wrap="square" rtlCol="0">
            <a:spAutoFit/>
          </a:bodyPr>
          <a:lstStyle/>
          <a:p>
            <a:r>
              <a:rPr lang="es-ES" sz="3500" dirty="0">
                <a:solidFill>
                  <a:srgbClr val="00B050"/>
                </a:solidFill>
                <a:latin typeface="Arial Black" panose="020B0A04020102020204" pitchFamily="34" charset="0"/>
                <a:ea typeface="+mj-ea"/>
                <a:cs typeface="+mj-cs"/>
              </a:rPr>
              <a:t>SISTEMAS DE PEDIDOS</a:t>
            </a:r>
          </a:p>
        </p:txBody>
      </p:sp>
      <p:pic>
        <p:nvPicPr>
          <p:cNvPr id="9" name="Picture 2" descr="https://documents.lucid.app/documents/f17cc728-c558-4384-9ccd-79ad78874a74/pages/0_0?a=852&amp;x=-36&amp;y=-25&amp;w=1672&amp;h=990&amp;store=1&amp;accept=image%2F*&amp;auth=LCA%202e03dbb95cd45061983a795ccdd6de4e288df880-ts%3D1651155999">
            <a:extLst>
              <a:ext uri="{FF2B5EF4-FFF2-40B4-BE49-F238E27FC236}">
                <a16:creationId xmlns:a16="http://schemas.microsoft.com/office/drawing/2014/main" id="{CC68B283-A661-4D77-9B94-A93969F799F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23953" y="1271412"/>
            <a:ext cx="5482710" cy="3248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5676207"/>
      </p:ext>
    </p:extLst>
  </p:cSld>
  <p:clrMapOvr>
    <a:masterClrMapping/>
  </p:clrMapOvr>
</p:sld>
</file>

<file path=ppt/theme/theme1.xml><?xml version="1.0" encoding="utf-8"?>
<a:theme xmlns:a="http://schemas.openxmlformats.org/drawingml/2006/main" name="Crop">
  <a:themeElements>
    <a:clrScheme name="Azul">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Recorte</Template>
  <TotalTime>3116</TotalTime>
  <Words>1174</Words>
  <Application>Microsoft Office PowerPoint</Application>
  <PresentationFormat>Panorámica</PresentationFormat>
  <Paragraphs>85</Paragraphs>
  <Slides>12</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12</vt:i4>
      </vt:variant>
    </vt:vector>
  </HeadingPairs>
  <TitlesOfParts>
    <vt:vector size="20" baseType="lpstr">
      <vt:lpstr>Arial</vt:lpstr>
      <vt:lpstr>Arial Black</vt:lpstr>
      <vt:lpstr>Britannic Bold</vt:lpstr>
      <vt:lpstr>Cooper Black</vt:lpstr>
      <vt:lpstr>Franklin Gothic Book</vt:lpstr>
      <vt:lpstr>Georgia</vt:lpstr>
      <vt:lpstr>Wingdings</vt:lpstr>
      <vt:lpstr>Crop</vt:lpstr>
      <vt:lpstr>METODOLOGIA DE  ANALISIS  de sistemas</vt:lpstr>
      <vt:lpstr>CICLO DE VIDA DEL DESARROLLO DEL SOFTWARE </vt:lpstr>
      <vt:lpstr>ANALISIS DE SISTEMAS</vt:lpstr>
      <vt:lpstr>Metodología de análisis estructurado moderno De: Edward Yourdon  Lista de herramientas de la metodología</vt:lpstr>
      <vt:lpstr>Metodología de análisis estructurado moderno De: Edward Yourdon  Lista de herramientas de la metodología</vt:lpstr>
      <vt:lpstr>Metodología de análisis estructurado moderno De: Edward Yourdon  Lista de herramientas de la metodología – Corresponden a Análisis II</vt:lpstr>
      <vt:lpstr>DECLARACION DE OBJETIVOS (DO) </vt:lpstr>
      <vt:lpstr>DECLARACION DE OBJETIVOS Ejemplos para un Sistema de Control de Stock  </vt:lpstr>
      <vt:lpstr>DIAGRAMA DE CONTEXTO</vt:lpstr>
      <vt:lpstr>LISTA DE EVENTOS  </vt:lpstr>
      <vt:lpstr>LISTA DE EVENTOS Ejemplo para un Sistema de Facturación  </vt:lpstr>
      <vt:lpstr>DIAGRAMA DE FLUJO DE DATOS 15- Cliente realiza pedido (Sistema de Pedidos)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María Guillermina Cuenca Martinez</dc:creator>
  <cp:lastModifiedBy>Javier Sosa</cp:lastModifiedBy>
  <cp:revision>39</cp:revision>
  <dcterms:created xsi:type="dcterms:W3CDTF">2022-04-21T15:58:17Z</dcterms:created>
  <dcterms:modified xsi:type="dcterms:W3CDTF">2022-04-28T14:53:59Z</dcterms:modified>
</cp:coreProperties>
</file>