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7" r:id="rId5"/>
    <p:sldId id="271" r:id="rId6"/>
    <p:sldId id="259" r:id="rId7"/>
    <p:sldId id="268" r:id="rId8"/>
    <p:sldId id="260" r:id="rId9"/>
    <p:sldId id="261" r:id="rId10"/>
    <p:sldId id="262" r:id="rId11"/>
    <p:sldId id="263" r:id="rId12"/>
    <p:sldId id="264" r:id="rId13"/>
    <p:sldId id="269" r:id="rId14"/>
    <p:sldId id="270" r:id="rId15"/>
    <p:sldId id="265" r:id="rId16"/>
    <p:sldId id="266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hy6dulpXlAcZ7aOL32KkYDqD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1667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6478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186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3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D9D8DA"/>
          </a:solidFill>
          <a:ln w="1905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 txBox="1"/>
          <p:nvPr/>
        </p:nvSpPr>
        <p:spPr>
          <a:xfrm>
            <a:off x="673737" y="1935443"/>
            <a:ext cx="8050523" cy="73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 7: Final Project Template</a:t>
            </a:r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title"/>
          </p:nvPr>
        </p:nvSpPr>
        <p:spPr>
          <a:xfrm>
            <a:off x="685800" y="1822694"/>
            <a:ext cx="7772400" cy="2387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ustom Layout">
  <p:cSld name="Custom Layou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22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22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22" descr="Picture 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6940" y="1627907"/>
            <a:ext cx="4410118" cy="360218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2"/>
          <p:cNvSpPr/>
          <p:nvPr/>
        </p:nvSpPr>
        <p:spPr>
          <a:xfrm>
            <a:off x="0" y="0"/>
            <a:ext cx="9144000" cy="9005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2"/>
          <p:cNvSpPr txBox="1">
            <a:spLocks noGrp="1"/>
          </p:cNvSpPr>
          <p:nvPr>
            <p:ph type="sldNum" idx="12"/>
          </p:nvPr>
        </p:nvSpPr>
        <p:spPr>
          <a:xfrm>
            <a:off x="6290039" y="6221731"/>
            <a:ext cx="263162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23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4324" y="569519"/>
            <a:ext cx="4989253" cy="45838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3"/>
          <p:cNvSpPr/>
          <p:nvPr/>
        </p:nvSpPr>
        <p:spPr>
          <a:xfrm>
            <a:off x="0" y="0"/>
            <a:ext cx="9144000" cy="437322"/>
          </a:xfrm>
          <a:prstGeom prst="rect">
            <a:avLst/>
          </a:prstGeom>
          <a:solidFill>
            <a:srgbClr val="0081CC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3"/>
          <p:cNvSpPr txBox="1"/>
          <p:nvPr/>
        </p:nvSpPr>
        <p:spPr>
          <a:xfrm>
            <a:off x="2520493" y="1072"/>
            <a:ext cx="3875034" cy="33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Blockchain in Business: Beyond the Hype</a:t>
            </a:r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>
            <a:off x="1143000" y="3602037"/>
            <a:ext cx="6858000" cy="165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sldNum" idx="12"/>
          </p:nvPr>
        </p:nvSpPr>
        <p:spPr>
          <a:xfrm>
            <a:off x="825672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ldNum" idx="12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5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5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Georgia"/>
              <a:buNone/>
              <a:defRPr sz="60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623887" y="4589464"/>
            <a:ext cx="7886701" cy="15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4" name="Google Shape;24;p15" descr="Picture 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613862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16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6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eorgia"/>
              <a:buNone/>
              <a:defRPr sz="44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2" name="Google Shape;32;p16" descr="Picture 7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>
  <p:cSld name="Comparis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17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7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eorgia"/>
              <a:buNone/>
              <a:defRPr sz="44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2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29150" y="1681163"/>
            <a:ext cx="3887393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1" name="Google Shape;41;p17" descr="Picture 9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Google Shape;45;p18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8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eorgia"/>
              <a:buNone/>
              <a:defRPr sz="44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48" name="Google Shape;48;p18" descr="Picture 5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9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9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9" descr="Picture 4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>
  <p:cSld name="Content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20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0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eorgia"/>
              <a:buNone/>
              <a:defRPr sz="32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52" cy="4873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2"/>
          </p:nvPr>
        </p:nvSpPr>
        <p:spPr>
          <a:xfrm>
            <a:off x="629839" y="2057400"/>
            <a:ext cx="2949182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3" name="Google Shape;63;p20" descr="Picture 7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21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21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eorgia"/>
              <a:buNone/>
              <a:defRPr sz="32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52" cy="4873627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2" name="Google Shape;72;p21" descr="Picture 7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2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sldNum" idx="12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LinearRegression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python-pandas-dataframe-skew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pandas-dataframe-skew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title"/>
          </p:nvPr>
        </p:nvSpPr>
        <p:spPr>
          <a:xfrm>
            <a:off x="765313" y="2274955"/>
            <a:ext cx="7772400" cy="2387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dirty="0">
                <a:latin typeface="Arial"/>
                <a:ea typeface="Arial"/>
                <a:cs typeface="Arial"/>
                <a:sym typeface="Arial"/>
              </a:rPr>
              <a:t>Title: Data Analysis and Prediction of Housing Prices</a:t>
            </a:r>
            <a:endParaRPr dirty="0"/>
          </a:p>
        </p:txBody>
      </p:sp>
      <p:sp>
        <p:nvSpPr>
          <p:cNvPr id="93" name="Google Shape;93;p1"/>
          <p:cNvSpPr txBox="1"/>
          <p:nvPr/>
        </p:nvSpPr>
        <p:spPr>
          <a:xfrm>
            <a:off x="501472" y="5740549"/>
            <a:ext cx="7795260" cy="30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Author: Willy Bernal Heredia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Project Description</a:t>
            </a:r>
            <a:endParaRPr/>
          </a:p>
        </p:txBody>
      </p:sp>
      <p:sp>
        <p:nvSpPr>
          <p:cNvPr id="137" name="Google Shape;137;p7"/>
          <p:cNvSpPr txBox="1">
            <a:spLocks noGrp="1"/>
          </p:cNvSpPr>
          <p:nvPr>
            <p:ph type="sldNum" idx="4294967295"/>
          </p:nvPr>
        </p:nvSpPr>
        <p:spPr>
          <a:xfrm>
            <a:off x="4462499" y="6356351"/>
            <a:ext cx="218998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10</a:t>
            </a:fld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606342" y="868016"/>
            <a:ext cx="7931316" cy="573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multiple linear regression model was used.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Multiple features had a strong correlation with the price.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relationship to the Sales price for those features was approximately linear.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Linear regression is a straightforward technique to implement and can provide good predictive capabilities for the existing data.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Skitlearn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module was used. Specifically, the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LinearRegression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() object.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multiple linear regression model can be represented with the equation: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</a:pP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Where:  </a:t>
            </a:r>
          </a:p>
          <a:p>
            <a:pPr marL="1200150" lvl="2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is the target (dependent variable). E.g., Sales Price </a:t>
            </a:r>
          </a:p>
          <a:p>
            <a:pPr marL="1200150" lvl="2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aseline="-25000" dirty="0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denotes the predictors (independent variables).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E.g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Overall Quality</a:t>
            </a:r>
          </a:p>
          <a:p>
            <a:pPr marL="1200150" lvl="2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ta</a:t>
            </a:r>
            <a:r>
              <a:rPr lang="en-US" sz="1800" baseline="-25000" dirty="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represents the intercept or bias</a:t>
            </a:r>
          </a:p>
          <a:p>
            <a:pPr marL="1200150" lvl="2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Beta</a:t>
            </a:r>
            <a:r>
              <a:rPr lang="en-US" sz="1800" b="0" i="0" u="none" strike="noStrike" cap="none" baseline="-25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represent the estimated parameters (slope or weight) for each independent variable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linear regression estimates the model parameters by minimizing the sum of the square values of the error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E3D7F6-B991-3730-A15C-5659A76509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149"/>
          <a:stretch/>
        </p:blipFill>
        <p:spPr>
          <a:xfrm>
            <a:off x="2223743" y="2893525"/>
            <a:ext cx="4477511" cy="5872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Analysis and Results</a:t>
            </a: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sldNum" idx="4294967295"/>
          </p:nvPr>
        </p:nvSpPr>
        <p:spPr>
          <a:xfrm>
            <a:off x="4451785" y="6356351"/>
            <a:ext cx="240428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11</a:t>
            </a:fld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body" idx="1"/>
          </p:nvPr>
        </p:nvSpPr>
        <p:spPr>
          <a:xfrm>
            <a:off x="606342" y="1379811"/>
            <a:ext cx="7931316" cy="41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pandas.corr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() function was used to calculate the correlation coefficient for all numerical features with respect to the Sales Price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correlation provides a measure of dependency of two variables.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value can go from -1 to 1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-1 means that as one variable increases, the other one decreases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+1 means that both variables change in the same direction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0 means there is not dependency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top features were chosen: the coefficient was greater than 0.5 (or smaller than -0.5). No negative correlation was lower than -0.5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fit improve as more features were added. Starting with two features provided acceptable predictions</a:t>
            </a:r>
          </a:p>
        </p:txBody>
      </p:sp>
      <p:sp>
        <p:nvSpPr>
          <p:cNvPr id="147" name="Google Shape;147;p8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Verification</a:t>
            </a:r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4294967295"/>
          </p:nvPr>
        </p:nvSpPr>
        <p:spPr>
          <a:xfrm>
            <a:off x="4455246" y="6356351"/>
            <a:ext cx="233508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12</a:t>
            </a:fld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606342" y="820321"/>
            <a:ext cx="7931316" cy="41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model shown below uses the top 10 most correlated features and produces a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R²: </a:t>
            </a:r>
            <a:r>
              <a:rPr lang="en-US" altLang="en-US" sz="1800" dirty="0">
                <a:latin typeface="Arial"/>
                <a:cs typeface="Arial"/>
              </a:rPr>
              <a:t>0.85 . 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altLang="en-US" sz="1800" dirty="0">
                <a:latin typeface="Arial"/>
                <a:cs typeface="Arial"/>
              </a:rPr>
              <a:t>For our purposes, this was an acceptable estimate. The graph below shows the actual vs the predicted values (by our model). 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altLang="en-US" sz="1800" dirty="0">
                <a:latin typeface="Arial"/>
                <a:cs typeface="Arial"/>
              </a:rPr>
              <a:t>The linear approximation is acceptable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altLang="en-US" sz="1800" dirty="0">
                <a:latin typeface="Arial"/>
                <a:cs typeface="Arial"/>
              </a:rPr>
              <a:t>The linearity starts to break for higher prices. It tends to underestimate higher prices.</a:t>
            </a:r>
            <a:endParaRPr lang="en-US" sz="1800" dirty="0">
              <a:latin typeface="Arial"/>
              <a:cs typeface="Arial"/>
              <a:sym typeface="Arial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D5450576-2EF3-81EE-C758-0323F4DED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971" y="2903899"/>
            <a:ext cx="5335864" cy="39541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9B70-5BB6-2E58-0A01-738591250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2165F-8743-4864-1C5D-27D99396E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878094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The following a is a histogram of the error for our model. The error approximates a normal distribution.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A37E6B8-EDFA-9F8E-6228-D78270652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862" y="2189387"/>
            <a:ext cx="5138938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53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Verification – New Data</a:t>
            </a:r>
            <a:endParaRPr dirty="0"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4294967295"/>
          </p:nvPr>
        </p:nvSpPr>
        <p:spPr>
          <a:xfrm>
            <a:off x="4455246" y="6356351"/>
            <a:ext cx="233508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14</a:t>
            </a:fld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606342" y="820321"/>
            <a:ext cx="7931316" cy="41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For the never seen data (jtest.csv), the model produces a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R²: </a:t>
            </a:r>
            <a:r>
              <a:rPr lang="en-US" altLang="en-US" sz="1800" dirty="0">
                <a:latin typeface="Arial"/>
                <a:cs typeface="Arial"/>
              </a:rPr>
              <a:t>0.75. 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altLang="en-US" sz="1800" dirty="0">
                <a:latin typeface="Arial"/>
                <a:cs typeface="Arial"/>
              </a:rPr>
              <a:t>The linear approximation is acceptable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altLang="en-US" sz="1800" dirty="0">
                <a:latin typeface="Arial"/>
                <a:cs typeface="Arial"/>
              </a:rPr>
              <a:t>The linearity starts to break for higher prices. It tends to underestimate higher prices.</a:t>
            </a:r>
            <a:endParaRPr lang="en-US" sz="1800" dirty="0">
              <a:latin typeface="Arial"/>
              <a:cs typeface="Arial"/>
              <a:sym typeface="Arial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AC1BE0AE-2C21-30CB-06B2-DC9269A24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868" y="2476626"/>
            <a:ext cx="5749393" cy="436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73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61" name="Google Shape;161;p10"/>
          <p:cNvSpPr txBox="1">
            <a:spLocks noGrp="1"/>
          </p:cNvSpPr>
          <p:nvPr>
            <p:ph type="sldNum" idx="4294967295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15</a:t>
            </a:fld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body" idx="1"/>
          </p:nvPr>
        </p:nvSpPr>
        <p:spPr>
          <a:xfrm>
            <a:off x="667252" y="1370286"/>
            <a:ext cx="7931316" cy="41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data provided could be cleaned and treated for missing values.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cs typeface="Arial"/>
                <a:sym typeface="Arial"/>
              </a:rPr>
              <a:t>The most correlated features were used to train our model and produce the best results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cs typeface="Arial"/>
                <a:sym typeface="Arial"/>
              </a:rPr>
              <a:t>A multiple linear regression was used due to its simplicity and predictive power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cs typeface="Arial"/>
                <a:sym typeface="Arial"/>
              </a:rPr>
              <a:t>The model performed very well to predict data: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R² </a:t>
            </a:r>
            <a:r>
              <a:rPr lang="en-US" sz="1800" dirty="0">
                <a:latin typeface="Arial"/>
                <a:cs typeface="Arial"/>
                <a:sym typeface="Arial"/>
              </a:rPr>
              <a:t>=0.85 for the same data and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R² = 0.75 for never seen data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Arial Unicode MS"/>
                <a:cs typeface="Arial"/>
                <a:sym typeface="Arial"/>
              </a:rPr>
              <a:t>Next Steps: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Arial Unicode MS"/>
                <a:cs typeface="Arial"/>
                <a:sym typeface="Arial"/>
              </a:rPr>
              <a:t>Model can be improved to account for higher prices</a:t>
            </a:r>
          </a:p>
          <a:p>
            <a:pPr marL="1200150" lvl="2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Arial Unicode MS"/>
                <a:cs typeface="Arial"/>
                <a:sym typeface="Arial"/>
              </a:rPr>
              <a:t>A polynomial fit (order=2) might provide a better fit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</a:pPr>
            <a:endParaRPr lang="en-US" sz="1800" dirty="0">
              <a:latin typeface="Arial"/>
              <a:cs typeface="Arial"/>
              <a:sym typeface="Arial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endParaRPr dirty="0"/>
          </a:p>
        </p:txBody>
      </p:sp>
      <p:sp>
        <p:nvSpPr>
          <p:cNvPr id="163" name="Google Shape;163;p10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sldNum" idx="4294967295"/>
          </p:nvPr>
        </p:nvSpPr>
        <p:spPr>
          <a:xfrm>
            <a:off x="4421704" y="6356351"/>
            <a:ext cx="300592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16</a:t>
            </a:fld>
            <a:endParaRPr/>
          </a:p>
        </p:txBody>
      </p:sp>
      <p:sp>
        <p:nvSpPr>
          <p:cNvPr id="170" name="Google Shape;170;p11"/>
          <p:cNvSpPr txBox="1">
            <a:spLocks noGrp="1"/>
          </p:cNvSpPr>
          <p:nvPr>
            <p:ph type="body" idx="1"/>
          </p:nvPr>
        </p:nvSpPr>
        <p:spPr>
          <a:xfrm>
            <a:off x="667252" y="1370286"/>
            <a:ext cx="7931316" cy="41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285750" indent="-285750">
              <a:lnSpc>
                <a:spcPct val="99000"/>
              </a:lnSpc>
              <a:spcBef>
                <a:spcPts val="1200"/>
              </a:spcBef>
            </a:pPr>
            <a:r>
              <a:rPr lang="en-US" sz="1800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API Reference. “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pandas.DataFrame.dropna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.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” Accessed Nov-28-2022. </a:t>
            </a:r>
            <a:r>
              <a:rPr lang="en-US" sz="1800" dirty="0">
                <a:solidFill>
                  <a:srgbClr val="0000FF"/>
                </a:solidFill>
                <a:latin typeface="+mn-lt"/>
                <a:ea typeface="Arial"/>
                <a:cs typeface="Arial"/>
                <a:sym typeface="Arial"/>
              </a:rPr>
              <a:t>https://pandas.pydata.org/docs/reference/api/pandas.DataFrame.dropna.html</a:t>
            </a:r>
            <a:r>
              <a:rPr lang="en-US" sz="180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marL="285750" indent="-285750">
              <a:lnSpc>
                <a:spcPct val="99000"/>
              </a:lnSpc>
              <a:spcBef>
                <a:spcPts val="1200"/>
              </a:spcBef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API Reference. “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sklearn.linear_model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.LinearRegression.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” </a:t>
            </a:r>
            <a:r>
              <a:rPr lang="en-US" sz="1800" dirty="0">
                <a:latin typeface="+mn-lt"/>
              </a:rPr>
              <a:t>Accessed Nov-28-2022. </a:t>
            </a:r>
            <a:r>
              <a:rPr lang="en-US" sz="1800" dirty="0">
                <a:latin typeface="+mn-lt"/>
                <a:hlinkClick r:id="rId3"/>
              </a:rPr>
              <a:t>https://scikit-learn.org/stable/modules/generated/sklearn.linear_model.LinearRegression.html</a:t>
            </a:r>
            <a:r>
              <a:rPr lang="en-US" sz="1800" dirty="0">
                <a:latin typeface="+mn-lt"/>
              </a:rPr>
              <a:t> </a:t>
            </a:r>
          </a:p>
          <a:p>
            <a:pPr marL="285750" indent="-285750">
              <a:lnSpc>
                <a:spcPct val="99000"/>
              </a:lnSpc>
              <a:spcBef>
                <a:spcPts val="1200"/>
              </a:spcBef>
            </a:pPr>
            <a:r>
              <a:rPr lang="en-US" sz="1800" dirty="0">
                <a:latin typeface="+mn-lt"/>
              </a:rPr>
              <a:t>API Reference. “Python | Pandas </a:t>
            </a:r>
            <a:r>
              <a:rPr lang="en-US" sz="1800" dirty="0" err="1">
                <a:latin typeface="+mn-lt"/>
              </a:rPr>
              <a:t>dataframe.skew</a:t>
            </a:r>
            <a:r>
              <a:rPr lang="en-US" sz="1800" dirty="0">
                <a:latin typeface="+mn-lt"/>
              </a:rPr>
              <a:t>().” Accessed Nov-28-2022. </a:t>
            </a:r>
            <a:r>
              <a:rPr lang="en-US" sz="1800" dirty="0">
                <a:latin typeface="+mn-lt"/>
                <a:hlinkClick r:id="rId4"/>
              </a:rPr>
              <a:t>https://www.geeksforgeeks.org/python-pandas-dataframe-skew/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171" name="Google Shape;171;p11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4294967295"/>
          </p:nvPr>
        </p:nvSpPr>
        <p:spPr>
          <a:xfrm>
            <a:off x="4456083" y="6356351"/>
            <a:ext cx="23183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2</a:t>
            </a:fld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667252" y="1370286"/>
            <a:ext cx="7931316" cy="41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This projects analyzes and predicts housing prices from housing data. For this project, we followed the following procedure:</a:t>
            </a:r>
          </a:p>
          <a:p>
            <a:pPr marL="514350" lvl="0" indent="-514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2200" dirty="0">
                <a:latin typeface="+mn-lt"/>
                <a:cs typeface="Arial"/>
                <a:sym typeface="Arial"/>
              </a:rPr>
              <a:t>Read/Parse housing prices data file</a:t>
            </a:r>
          </a:p>
          <a:p>
            <a:pPr marL="514350" lvl="0" indent="-514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2200" dirty="0">
                <a:latin typeface="+mn-lt"/>
              </a:rPr>
              <a:t>Clean the data </a:t>
            </a:r>
          </a:p>
          <a:p>
            <a:pPr marL="514350" lvl="0" indent="-514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2200" dirty="0">
                <a:latin typeface="+mn-lt"/>
              </a:rPr>
              <a:t>Analyze the data and identify the most relevant characteristics/features</a:t>
            </a:r>
          </a:p>
          <a:p>
            <a:pPr marL="514350" lvl="0" indent="-514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2200" dirty="0">
                <a:latin typeface="+mn-lt"/>
              </a:rPr>
              <a:t>Train a model</a:t>
            </a:r>
          </a:p>
          <a:p>
            <a:pPr marL="514350" lvl="0" indent="-514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2200" dirty="0">
                <a:latin typeface="+mn-lt"/>
              </a:rPr>
              <a:t>Predict housing prices for data outside the training data</a:t>
            </a:r>
          </a:p>
          <a:p>
            <a:pPr marL="514350" lvl="0" indent="-514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2200" dirty="0">
                <a:latin typeface="+mn-lt"/>
              </a:rPr>
              <a:t>Verify predictive capabilities with unseen data</a:t>
            </a:r>
          </a:p>
        </p:txBody>
      </p:sp>
      <p:sp>
        <p:nvSpPr>
          <p:cNvPr id="101" name="Google Shape;101;p2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Data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ldNum" idx="4294967295"/>
          </p:nvPr>
        </p:nvSpPr>
        <p:spPr>
          <a:xfrm>
            <a:off x="4456865" y="6356351"/>
            <a:ext cx="230270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3</a:t>
            </a:fld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606342" y="1354901"/>
            <a:ext cx="7931316" cy="41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data contains 100 observations (rows) and includes 80 features (columns)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You can find the sale price of the houses among those. It also includes features like “Overall Quality” or “Garage Area”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It is a combination of categorical and numerical values. The data does not contain values for all entries: some of them are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NaN</a:t>
            </a: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Below are included the first 5 rows and a subset of columns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55F6F-1D1B-8396-5239-09B0D273F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47" y="3814093"/>
            <a:ext cx="7512436" cy="18669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The Data</a:t>
            </a:r>
            <a:endParaRPr dirty="0"/>
          </a:p>
        </p:txBody>
      </p:sp>
      <p:sp>
        <p:nvSpPr>
          <p:cNvPr id="107" name="Google Shape;107;p3"/>
          <p:cNvSpPr txBox="1">
            <a:spLocks noGrp="1"/>
          </p:cNvSpPr>
          <p:nvPr>
            <p:ph type="sldNum" idx="4294967295"/>
          </p:nvPr>
        </p:nvSpPr>
        <p:spPr>
          <a:xfrm>
            <a:off x="4456865" y="6356351"/>
            <a:ext cx="230270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4</a:t>
            </a:fld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559959" y="1076605"/>
            <a:ext cx="7931316" cy="41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Below is the histogram for the sales prices. 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sales price does not follow a normal distribution. The mean is $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173’820 and the </a:t>
            </a:r>
            <a:r>
              <a:rPr lang="en-US" altLang="en-US" sz="1800" dirty="0">
                <a:solidFill>
                  <a:schemeClr val="tx1"/>
                </a:solidFill>
                <a:latin typeface="Arial Unicode MS"/>
              </a:rPr>
              <a:t>standard deviation is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$72’236</a:t>
            </a: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4A523E51-DF18-067A-C94C-CF830F4D6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812" y="2203205"/>
            <a:ext cx="6046376" cy="451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5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The Data</a:t>
            </a:r>
            <a:endParaRPr dirty="0"/>
          </a:p>
        </p:txBody>
      </p:sp>
      <p:sp>
        <p:nvSpPr>
          <p:cNvPr id="107" name="Google Shape;107;p3"/>
          <p:cNvSpPr txBox="1">
            <a:spLocks noGrp="1"/>
          </p:cNvSpPr>
          <p:nvPr>
            <p:ph type="sldNum" idx="4294967295"/>
          </p:nvPr>
        </p:nvSpPr>
        <p:spPr>
          <a:xfrm>
            <a:off x="4456865" y="6356351"/>
            <a:ext cx="230270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5</a:t>
            </a:fld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559959" y="1076605"/>
            <a:ext cx="7931316" cy="41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216014" y="6550264"/>
            <a:ext cx="581372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kumimoji="0" lang="en-US" altLang="en-US" sz="12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lang="en-US" sz="1200" dirty="0"/>
              <a:t> </a:t>
            </a:r>
            <a:r>
              <a:rPr lang="en-US" sz="1200" dirty="0">
                <a:hlinkClick r:id="rId3"/>
              </a:rPr>
              <a:t>https://www.geeksforgeeks.org/python-pandas-dataframe-skew/</a:t>
            </a:r>
            <a:r>
              <a:rPr lang="en-US" sz="1200" dirty="0"/>
              <a:t>  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B36A8A23-D643-0CF1-E960-0F9761F97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009" y="2437634"/>
            <a:ext cx="4941609" cy="3798532"/>
          </a:xfrm>
          <a:prstGeom prst="rect">
            <a:avLst/>
          </a:prstGeom>
        </p:spPr>
      </p:pic>
      <p:sp>
        <p:nvSpPr>
          <p:cNvPr id="5" name="Google Shape;108;p3">
            <a:extLst>
              <a:ext uri="{FF2B5EF4-FFF2-40B4-BE49-F238E27FC236}">
                <a16:creationId xmlns:a16="http://schemas.microsoft.com/office/drawing/2014/main" id="{21CE3E05-806D-6FD0-E4E2-513CD4202018}"/>
              </a:ext>
            </a:extLst>
          </p:cNvPr>
          <p:cNvSpPr txBox="1">
            <a:spLocks/>
          </p:cNvSpPr>
          <p:nvPr/>
        </p:nvSpPr>
        <p:spPr>
          <a:xfrm>
            <a:off x="652725" y="956420"/>
            <a:ext cx="7931316" cy="41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Below is the histogram for the log(sales prices). 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This shows much smaller skewness (-0.1) vs. the regular sale price (1.18).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“Skewness is a measure of the asymmetry of the probability distribution of a real-valued random variable about its mean.”</a:t>
            </a:r>
            <a:r>
              <a:rPr kumimoji="0" lang="en-US" altLang="en-US" sz="18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endParaRPr lang="en-US" sz="1800" b="1" baseline="300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/>
              <a:buNone/>
            </a:pP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/>
              <a:buNone/>
            </a:pPr>
            <a:endParaRPr lang="en-US" sz="18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4079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512007" y="943965"/>
            <a:ext cx="7886700" cy="435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following graphs show the relationship between the Overall Quality and the Ground Living Area with respect to the Sales Price.</a:t>
            </a:r>
          </a:p>
          <a:p>
            <a:pPr marL="285750" indent="-285750"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overall quality feature provides a good predictor for the house price as seen in the graph below. It is a positive correlation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>
            <a:spLocks noGrp="1"/>
          </p:cNvSpPr>
          <p:nvPr>
            <p:ph type="sldNum" idx="4294967295"/>
          </p:nvPr>
        </p:nvSpPr>
        <p:spPr>
          <a:xfrm>
            <a:off x="4455358" y="6356351"/>
            <a:ext cx="23328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6</a:t>
            </a:fld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5FB527D-FC9E-18AD-EBAD-3FF46ABC2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383" y="2275904"/>
            <a:ext cx="5885948" cy="42591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E4D2-D868-CBF3-CB96-E393CD2A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F6514-DAE9-B108-705C-CC3658C08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811834"/>
            <a:ext cx="78867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+mn-lt"/>
              </a:rPr>
              <a:t>Ground Living area has a positive correlation and will be useful for predicting house prices</a:t>
            </a:r>
          </a:p>
          <a:p>
            <a:r>
              <a:rPr lang="en-US" sz="1800" dirty="0" err="1">
                <a:latin typeface="+mn-lt"/>
              </a:rPr>
              <a:t>Seaborn.regplot</a:t>
            </a:r>
            <a:r>
              <a:rPr lang="en-US" sz="1800" dirty="0">
                <a:latin typeface="+mn-lt"/>
              </a:rPr>
              <a:t> provides a linear regression model fit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9680EDE2-FD23-5202-23C5-D9E410EA7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159" y="2050911"/>
            <a:ext cx="6321632" cy="452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7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Preparation</a:t>
            </a:r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ldNum" idx="4294967295"/>
          </p:nvPr>
        </p:nvSpPr>
        <p:spPr>
          <a:xfrm>
            <a:off x="4459543" y="6356351"/>
            <a:ext cx="22491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8</a:t>
            </a:fld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606342" y="1354901"/>
            <a:ext cx="7931316" cy="41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following steps were followed to clean and reshape the data:</a:t>
            </a:r>
          </a:p>
          <a:p>
            <a:pPr marL="34290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Select only numerical values.</a:t>
            </a:r>
          </a:p>
          <a:p>
            <a:pPr marL="800100" lvl="1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We will not be using categorial data for now</a:t>
            </a:r>
          </a:p>
          <a:p>
            <a:pPr marL="34290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Identify the amount of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NaN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or missing data in the database</a:t>
            </a:r>
          </a:p>
          <a:p>
            <a:pPr marL="34290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Remove all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NaN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in the Sales Price column</a:t>
            </a:r>
          </a:p>
          <a:p>
            <a:pPr marL="800100" lvl="1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As we are predicting prices, we can’t use any rows without pricing data</a:t>
            </a:r>
          </a:p>
          <a:p>
            <a:pPr marL="34290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Imputation of data with more reasonable values</a:t>
            </a:r>
          </a:p>
          <a:p>
            <a:pPr marL="800100" lvl="1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We can replace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NaN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or Null values with more relevant ones (e.g., mean)</a:t>
            </a:r>
          </a:p>
          <a:p>
            <a:pPr marL="3429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Select the features with the highest correlation with pricing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Correlation</a:t>
            </a:r>
            <a:endParaRPr/>
          </a:p>
        </p:txBody>
      </p: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549137" y="835887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cs typeface="Arial"/>
                <a:sym typeface="Arial"/>
              </a:rPr>
              <a:t>The correlation shows the level of dependency between two variables.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cs typeface="Arial"/>
                <a:sym typeface="Arial"/>
              </a:rPr>
              <a:t>Correlation coefficient were calculated for all numerical variables and ordered by descending order. Shown below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cs typeface="Arial"/>
                <a:sym typeface="Arial"/>
              </a:rPr>
              <a:t>We selected the first 10 variables as they were above 0.5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cs typeface="Arial"/>
                <a:sym typeface="Arial"/>
              </a:rPr>
              <a:t>Total Rooms above grade shows a positive correlation in the graph below (0.55)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432BD7-33BD-2ED9-1073-A9EB3AC06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8" y="3429000"/>
            <a:ext cx="2875649" cy="2411609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2C9DE2E-88FA-5E4C-C134-96075E753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3622" y="2631802"/>
            <a:ext cx="5737526" cy="41517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1143</Words>
  <Application>Microsoft Office PowerPoint</Application>
  <PresentationFormat>On-screen Show (4:3)</PresentationFormat>
  <Paragraphs>116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Unicode MS</vt:lpstr>
      <vt:lpstr>Calibri</vt:lpstr>
      <vt:lpstr>Georgia</vt:lpstr>
      <vt:lpstr>Office Theme</vt:lpstr>
      <vt:lpstr>  Title: Data Analysis and Prediction of Housing Prices</vt:lpstr>
      <vt:lpstr>Introduction</vt:lpstr>
      <vt:lpstr>The Data</vt:lpstr>
      <vt:lpstr>The Data</vt:lpstr>
      <vt:lpstr>The Data</vt:lpstr>
      <vt:lpstr>Data Exploration</vt:lpstr>
      <vt:lpstr>Data Exploration</vt:lpstr>
      <vt:lpstr>Data Preparation</vt:lpstr>
      <vt:lpstr>Correlation</vt:lpstr>
      <vt:lpstr>Project Description</vt:lpstr>
      <vt:lpstr>Analysis and Results</vt:lpstr>
      <vt:lpstr>Verification</vt:lpstr>
      <vt:lpstr>Error Analysis</vt:lpstr>
      <vt:lpstr>Verification – New Data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Data Analysis and Prediction of Housing Prices</dc:title>
  <dc:creator>Britni Epstein</dc:creator>
  <cp:lastModifiedBy>Giovanni Bernal</cp:lastModifiedBy>
  <cp:revision>22</cp:revision>
  <dcterms:modified xsi:type="dcterms:W3CDTF">2022-11-29T16:01:48Z</dcterms:modified>
</cp:coreProperties>
</file>