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8" r:id="rId4"/>
    <p:sldId id="257" r:id="rId5"/>
    <p:sldId id="266" r:id="rId6"/>
    <p:sldId id="267" r:id="rId7"/>
    <p:sldId id="268" r:id="rId8"/>
    <p:sldId id="259" r:id="rId9"/>
    <p:sldId id="260" r:id="rId10"/>
    <p:sldId id="261" r:id="rId11"/>
    <p:sldId id="262" r:id="rId12"/>
    <p:sldId id="271" r:id="rId13"/>
    <p:sldId id="270" r:id="rId14"/>
    <p:sldId id="269" r:id="rId15"/>
    <p:sldId id="263" r:id="rId16"/>
    <p:sldId id="264"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A4E88D36-2ECF-433E-B37F-40783FD7D560}" type="datetimeFigureOut">
              <a:rPr lang="fr-FR" smtClean="0"/>
              <a:t>06/01/2021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6C35E6-711E-423C-BE86-9E900B822A89}" type="slidenum">
              <a:rPr lang="fr-FR" smtClean="0"/>
              <a:t>‹#›</a:t>
            </a:fld>
            <a:endParaRPr lang="fr-FR"/>
          </a:p>
        </p:txBody>
      </p:sp>
    </p:spTree>
    <p:extLst>
      <p:ext uri="{BB962C8B-B14F-4D97-AF65-F5344CB8AC3E}">
        <p14:creationId xmlns:p14="http://schemas.microsoft.com/office/powerpoint/2010/main" val="384775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4E88D36-2ECF-433E-B37F-40783FD7D560}" type="datetimeFigureOut">
              <a:rPr lang="fr-FR" smtClean="0"/>
              <a:t>06/01/2021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6C35E6-711E-423C-BE86-9E900B822A89}" type="slidenum">
              <a:rPr lang="fr-FR" smtClean="0"/>
              <a:t>‹#›</a:t>
            </a:fld>
            <a:endParaRPr lang="fr-FR"/>
          </a:p>
        </p:txBody>
      </p:sp>
    </p:spTree>
    <p:extLst>
      <p:ext uri="{BB962C8B-B14F-4D97-AF65-F5344CB8AC3E}">
        <p14:creationId xmlns:p14="http://schemas.microsoft.com/office/powerpoint/2010/main" val="210334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4E88D36-2ECF-433E-B37F-40783FD7D560}" type="datetimeFigureOut">
              <a:rPr lang="fr-FR" smtClean="0"/>
              <a:t>06/01/2021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6C35E6-711E-423C-BE86-9E900B822A89}" type="slidenum">
              <a:rPr lang="fr-FR" smtClean="0"/>
              <a:t>‹#›</a:t>
            </a:fld>
            <a:endParaRPr lang="fr-FR"/>
          </a:p>
        </p:txBody>
      </p:sp>
    </p:spTree>
    <p:extLst>
      <p:ext uri="{BB962C8B-B14F-4D97-AF65-F5344CB8AC3E}">
        <p14:creationId xmlns:p14="http://schemas.microsoft.com/office/powerpoint/2010/main" val="290424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4E88D36-2ECF-433E-B37F-40783FD7D560}" type="datetimeFigureOut">
              <a:rPr lang="fr-FR" smtClean="0"/>
              <a:t>06/01/2021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6C35E6-711E-423C-BE86-9E900B822A89}" type="slidenum">
              <a:rPr lang="fr-FR" smtClean="0"/>
              <a:t>‹#›</a:t>
            </a:fld>
            <a:endParaRPr lang="fr-FR"/>
          </a:p>
        </p:txBody>
      </p:sp>
    </p:spTree>
    <p:extLst>
      <p:ext uri="{BB962C8B-B14F-4D97-AF65-F5344CB8AC3E}">
        <p14:creationId xmlns:p14="http://schemas.microsoft.com/office/powerpoint/2010/main" val="16907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E88D36-2ECF-433E-B37F-40783FD7D560}" type="datetimeFigureOut">
              <a:rPr lang="fr-FR" smtClean="0"/>
              <a:t>06/01/2021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6C35E6-711E-423C-BE86-9E900B822A89}" type="slidenum">
              <a:rPr lang="fr-FR" smtClean="0"/>
              <a:t>‹#›</a:t>
            </a:fld>
            <a:endParaRPr lang="fr-FR"/>
          </a:p>
        </p:txBody>
      </p:sp>
    </p:spTree>
    <p:extLst>
      <p:ext uri="{BB962C8B-B14F-4D97-AF65-F5344CB8AC3E}">
        <p14:creationId xmlns:p14="http://schemas.microsoft.com/office/powerpoint/2010/main" val="296355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A4E88D36-2ECF-433E-B37F-40783FD7D560}" type="datetimeFigureOut">
              <a:rPr lang="fr-FR" smtClean="0"/>
              <a:t>06/01/2021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6C35E6-711E-423C-BE86-9E900B822A89}" type="slidenum">
              <a:rPr lang="fr-FR" smtClean="0"/>
              <a:t>‹#›</a:t>
            </a:fld>
            <a:endParaRPr lang="fr-FR"/>
          </a:p>
        </p:txBody>
      </p:sp>
    </p:spTree>
    <p:extLst>
      <p:ext uri="{BB962C8B-B14F-4D97-AF65-F5344CB8AC3E}">
        <p14:creationId xmlns:p14="http://schemas.microsoft.com/office/powerpoint/2010/main" val="86648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A4E88D36-2ECF-433E-B37F-40783FD7D560}" type="datetimeFigureOut">
              <a:rPr lang="fr-FR" smtClean="0"/>
              <a:t>06/01/2021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E6C35E6-711E-423C-BE86-9E900B822A89}" type="slidenum">
              <a:rPr lang="fr-FR" smtClean="0"/>
              <a:t>‹#›</a:t>
            </a:fld>
            <a:endParaRPr lang="fr-FR"/>
          </a:p>
        </p:txBody>
      </p:sp>
    </p:spTree>
    <p:extLst>
      <p:ext uri="{BB962C8B-B14F-4D97-AF65-F5344CB8AC3E}">
        <p14:creationId xmlns:p14="http://schemas.microsoft.com/office/powerpoint/2010/main" val="19040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A4E88D36-2ECF-433E-B37F-40783FD7D560}" type="datetimeFigureOut">
              <a:rPr lang="fr-FR" smtClean="0"/>
              <a:t>06/01/2021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E6C35E6-711E-423C-BE86-9E900B822A89}" type="slidenum">
              <a:rPr lang="fr-FR" smtClean="0"/>
              <a:t>‹#›</a:t>
            </a:fld>
            <a:endParaRPr lang="fr-FR"/>
          </a:p>
        </p:txBody>
      </p:sp>
    </p:spTree>
    <p:extLst>
      <p:ext uri="{BB962C8B-B14F-4D97-AF65-F5344CB8AC3E}">
        <p14:creationId xmlns:p14="http://schemas.microsoft.com/office/powerpoint/2010/main" val="364519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88D36-2ECF-433E-B37F-40783FD7D560}" type="datetimeFigureOut">
              <a:rPr lang="fr-FR" smtClean="0"/>
              <a:t>06/01/2021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E6C35E6-711E-423C-BE86-9E900B822A89}" type="slidenum">
              <a:rPr lang="fr-FR" smtClean="0"/>
              <a:t>‹#›</a:t>
            </a:fld>
            <a:endParaRPr lang="fr-FR"/>
          </a:p>
        </p:txBody>
      </p:sp>
    </p:spTree>
    <p:extLst>
      <p:ext uri="{BB962C8B-B14F-4D97-AF65-F5344CB8AC3E}">
        <p14:creationId xmlns:p14="http://schemas.microsoft.com/office/powerpoint/2010/main" val="357779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E88D36-2ECF-433E-B37F-40783FD7D560}" type="datetimeFigureOut">
              <a:rPr lang="fr-FR" smtClean="0"/>
              <a:t>06/01/2021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6C35E6-711E-423C-BE86-9E900B822A89}" type="slidenum">
              <a:rPr lang="fr-FR" smtClean="0"/>
              <a:t>‹#›</a:t>
            </a:fld>
            <a:endParaRPr lang="fr-FR"/>
          </a:p>
        </p:txBody>
      </p:sp>
    </p:spTree>
    <p:extLst>
      <p:ext uri="{BB962C8B-B14F-4D97-AF65-F5344CB8AC3E}">
        <p14:creationId xmlns:p14="http://schemas.microsoft.com/office/powerpoint/2010/main" val="4818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E88D36-2ECF-433E-B37F-40783FD7D560}" type="datetimeFigureOut">
              <a:rPr lang="fr-FR" smtClean="0"/>
              <a:t>06/01/2021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6C35E6-711E-423C-BE86-9E900B822A89}" type="slidenum">
              <a:rPr lang="fr-FR" smtClean="0"/>
              <a:t>‹#›</a:t>
            </a:fld>
            <a:endParaRPr lang="fr-FR"/>
          </a:p>
        </p:txBody>
      </p:sp>
    </p:spTree>
    <p:extLst>
      <p:ext uri="{BB962C8B-B14F-4D97-AF65-F5344CB8AC3E}">
        <p14:creationId xmlns:p14="http://schemas.microsoft.com/office/powerpoint/2010/main" val="236474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88D36-2ECF-433E-B37F-40783FD7D560}" type="datetimeFigureOut">
              <a:rPr lang="fr-FR" smtClean="0"/>
              <a:t>06/01/2021</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C35E6-711E-423C-BE86-9E900B822A89}" type="slidenum">
              <a:rPr lang="fr-FR" smtClean="0"/>
              <a:t>‹#›</a:t>
            </a:fld>
            <a:endParaRPr lang="fr-FR"/>
          </a:p>
        </p:txBody>
      </p:sp>
    </p:spTree>
    <p:extLst>
      <p:ext uri="{BB962C8B-B14F-4D97-AF65-F5344CB8AC3E}">
        <p14:creationId xmlns:p14="http://schemas.microsoft.com/office/powerpoint/2010/main" val="2942769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www.sciencedirect.com/science/article/pii/S0920410518309173#bib9" TargetMode="External"/><Relationship Id="rId5" Type="http://schemas.openxmlformats.org/officeDocument/2006/relationships/image" Target="../media/image4.png"/><Relationship Id="rId10" Type="http://schemas.openxmlformats.org/officeDocument/2006/relationships/hyperlink" Target="https://www.sciencedirect.com/science/article/pii/S0920410518309173#bib44" TargetMode="External"/><Relationship Id="rId4" Type="http://schemas.openxmlformats.org/officeDocument/2006/relationships/image" Target="../media/image3.png"/><Relationship Id="rId9" Type="http://schemas.openxmlformats.org/officeDocument/2006/relationships/hyperlink" Target="https://www.sciencedirect.com/science/article/pii/S0920410518309173#bib23"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8.png"/><Relationship Id="rId5" Type="http://schemas.openxmlformats.org/officeDocument/2006/relationships/image" Target="../media/image4.png"/><Relationship Id="rId10" Type="http://schemas.openxmlformats.org/officeDocument/2006/relationships/image" Target="../media/image27.png"/><Relationship Id="rId4" Type="http://schemas.openxmlformats.org/officeDocument/2006/relationships/image" Target="../media/image3.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www.sciencedirect.com/science/article/pii/S0920410518309173#!" TargetMode="External"/><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3.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18.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5" Type="http://schemas.openxmlformats.org/officeDocument/2006/relationships/image" Target="../media/image5.png"/><Relationship Id="rId10" Type="http://schemas.openxmlformats.org/officeDocument/2006/relationships/image" Target="../media/image14.png"/><Relationship Id="rId19" Type="http://schemas.openxmlformats.org/officeDocument/2006/relationships/image" Target="../media/image20.png"/><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www.sciencedirect.com/science/article/pii/S0920410518309173#bib100" TargetMode="External"/><Relationship Id="rId4" Type="http://schemas.openxmlformats.org/officeDocument/2006/relationships/image" Target="../media/image3.png"/><Relationship Id="rId9" Type="http://schemas.openxmlformats.org/officeDocument/2006/relationships/hyperlink" Target="https://www.sciencedirect.com/science/article/pii/S0920410518309173#bib95"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3.png"/><Relationship Id="rId5" Type="http://schemas.openxmlformats.org/officeDocument/2006/relationships/image" Target="../media/image4.png"/><Relationship Id="rId10"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866032" y="221259"/>
            <a:ext cx="8123094" cy="6169025"/>
            <a:chOff x="720" y="720"/>
            <a:chExt cx="14400"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1932709" y="755073"/>
            <a:ext cx="8056417" cy="6240170"/>
          </a:xfrm>
          <a:prstGeom prst="rect">
            <a:avLst/>
          </a:prstGeom>
        </p:spPr>
        <p:txBody>
          <a:bodyPr wrap="square">
            <a:spAutoFit/>
          </a:bodyPr>
          <a:lstStyle/>
          <a:p>
            <a:pPr marL="854075">
              <a:spcBef>
                <a:spcPts val="1095"/>
              </a:spcBef>
              <a:spcAft>
                <a:spcPts val="0"/>
              </a:spcAft>
            </a:pPr>
            <a:r>
              <a:rPr lang="en-US" sz="2400" b="1" kern="0" dirty="0" smtClean="0">
                <a:solidFill>
                  <a:srgbClr val="0D0F85"/>
                </a:solidFill>
                <a:effectLst/>
                <a:latin typeface="Arial" panose="020B0604020202020204" pitchFamily="34" charset="0"/>
                <a:ea typeface="Arial" panose="020B0604020202020204" pitchFamily="34" charset="0"/>
              </a:rPr>
              <a:t>Scope of the Presentation: Well abandonment </a:t>
            </a:r>
            <a:endParaRPr lang="fr-FR" sz="2400" b="1" kern="0" dirty="0" smtClean="0">
              <a:effectLst/>
              <a:latin typeface="Arial" panose="020B0604020202020204" pitchFamily="34" charset="0"/>
              <a:ea typeface="Arial" panose="020B0604020202020204" pitchFamily="34" charset="0"/>
            </a:endParaRPr>
          </a:p>
          <a:p>
            <a:pPr>
              <a:spcAft>
                <a:spcPts val="0"/>
              </a:spcAft>
            </a:pPr>
            <a:r>
              <a:rPr lang="en-US" sz="1000" dirty="0" smtClean="0">
                <a:effectLst/>
                <a:latin typeface="Arial" panose="020B0604020202020204" pitchFamily="34" charset="0"/>
                <a:ea typeface="Arial" panose="020B0604020202020204" pitchFamily="34" charset="0"/>
              </a:rPr>
              <a:t> </a:t>
            </a:r>
            <a:endParaRPr lang="fr-FR" sz="2000" dirty="0" smtClean="0">
              <a:effectLst/>
              <a:latin typeface="Arial" panose="020B0604020202020204" pitchFamily="34" charset="0"/>
              <a:ea typeface="Arial" panose="020B0604020202020204" pitchFamily="34" charset="0"/>
            </a:endParaRPr>
          </a:p>
          <a:p>
            <a:pPr>
              <a:spcAft>
                <a:spcPts val="0"/>
              </a:spcAft>
            </a:pPr>
            <a:r>
              <a:rPr lang="en-US" sz="1000" dirty="0" smtClean="0">
                <a:effectLst/>
                <a:latin typeface="Arial" panose="020B0604020202020204" pitchFamily="34" charset="0"/>
                <a:ea typeface="Arial" panose="020B0604020202020204" pitchFamily="34" charset="0"/>
              </a:rPr>
              <a:t> </a:t>
            </a:r>
            <a:endParaRPr lang="fr-FR" sz="2000" dirty="0" smtClean="0">
              <a:effectLst/>
              <a:latin typeface="Arial" panose="020B0604020202020204" pitchFamily="34" charset="0"/>
              <a:ea typeface="Arial" panose="020B0604020202020204" pitchFamily="34" charset="0"/>
            </a:endParaRPr>
          </a:p>
          <a:p>
            <a:pPr>
              <a:spcBef>
                <a:spcPts val="5"/>
              </a:spcBef>
              <a:spcAft>
                <a:spcPts val="0"/>
              </a:spcAft>
            </a:pPr>
            <a:r>
              <a:rPr lang="en-US" sz="950" dirty="0" smtClean="0">
                <a:effectLst/>
                <a:latin typeface="Arial" panose="020B0604020202020204" pitchFamily="34" charset="0"/>
                <a:ea typeface="Arial" panose="020B0604020202020204" pitchFamily="34" charset="0"/>
              </a:rPr>
              <a:t> </a:t>
            </a:r>
            <a:endParaRPr lang="fr-FR" sz="2000" dirty="0" smtClean="0">
              <a:effectLst/>
              <a:latin typeface="Arial" panose="020B0604020202020204" pitchFamily="34" charset="0"/>
              <a:ea typeface="Arial" panose="020B0604020202020204" pitchFamily="34" charset="0"/>
            </a:endParaRPr>
          </a:p>
          <a:p>
            <a:pPr marL="742950" lvl="1" indent="-285750">
              <a:spcBef>
                <a:spcPts val="435"/>
              </a:spcBef>
              <a:spcAft>
                <a:spcPts val="0"/>
              </a:spcAft>
              <a:buFont typeface="Arial" panose="020B0604020202020204" pitchFamily="34" charset="0"/>
              <a:buChar char="•"/>
              <a:tabLst>
                <a:tab pos="1045210" algn="l"/>
              </a:tabLst>
            </a:pPr>
            <a:r>
              <a:rPr lang="en-US" sz="2000" dirty="0" smtClean="0">
                <a:solidFill>
                  <a:srgbClr val="0D0F85"/>
                </a:solidFill>
                <a:latin typeface="Arial" panose="020B0604020202020204" pitchFamily="34" charset="0"/>
                <a:ea typeface="Arial" panose="020B0604020202020204" pitchFamily="34" charset="0"/>
              </a:rPr>
              <a:t>Well abandonment definition</a:t>
            </a:r>
            <a:endParaRPr lang="fr-FR" sz="1100" dirty="0" smtClean="0">
              <a:effectLst/>
              <a:latin typeface="Arial" panose="020B0604020202020204" pitchFamily="34" charset="0"/>
              <a:ea typeface="Arial" panose="020B0604020202020204" pitchFamily="34" charset="0"/>
            </a:endParaRPr>
          </a:p>
          <a:p>
            <a:pPr>
              <a:spcAft>
                <a:spcPts val="0"/>
              </a:spcAft>
            </a:pPr>
            <a:r>
              <a:rPr lang="en-US" sz="1000" dirty="0" smtClean="0">
                <a:effectLst/>
                <a:latin typeface="Arial" panose="020B0604020202020204" pitchFamily="34" charset="0"/>
                <a:ea typeface="Arial" panose="020B0604020202020204" pitchFamily="34" charset="0"/>
              </a:rPr>
              <a:t> </a:t>
            </a:r>
            <a:endParaRPr lang="fr-FR" sz="2000" dirty="0" smtClean="0">
              <a:effectLst/>
              <a:latin typeface="Arial" panose="020B0604020202020204" pitchFamily="34" charset="0"/>
              <a:ea typeface="Arial" panose="020B0604020202020204" pitchFamily="34" charset="0"/>
            </a:endParaRPr>
          </a:p>
          <a:p>
            <a:pPr>
              <a:spcBef>
                <a:spcPts val="50"/>
              </a:spcBef>
              <a:spcAft>
                <a:spcPts val="0"/>
              </a:spcAft>
            </a:pPr>
            <a:r>
              <a:rPr lang="en-US" sz="750" dirty="0" smtClean="0">
                <a:effectLst/>
                <a:latin typeface="Arial" panose="020B0604020202020204" pitchFamily="34" charset="0"/>
                <a:ea typeface="Arial" panose="020B0604020202020204" pitchFamily="34" charset="0"/>
              </a:rPr>
              <a:t> </a:t>
            </a:r>
            <a:endParaRPr lang="fr-FR" sz="2000" dirty="0" smtClean="0">
              <a:effectLst/>
              <a:latin typeface="Arial" panose="020B0604020202020204" pitchFamily="34" charset="0"/>
              <a:ea typeface="Arial" panose="020B0604020202020204" pitchFamily="34" charset="0"/>
            </a:endParaRPr>
          </a:p>
          <a:p>
            <a:pPr marL="742950" lvl="1" indent="-285750">
              <a:spcBef>
                <a:spcPts val="435"/>
              </a:spcBef>
              <a:spcAft>
                <a:spcPts val="0"/>
              </a:spcAft>
              <a:buFont typeface="Arial" panose="020B0604020202020204" pitchFamily="34" charset="0"/>
              <a:buChar char="•"/>
              <a:tabLst>
                <a:tab pos="1045210" algn="l"/>
              </a:tabLst>
            </a:pPr>
            <a:r>
              <a:rPr lang="en-US" sz="2000" dirty="0" smtClean="0">
                <a:solidFill>
                  <a:srgbClr val="0D0F85"/>
                </a:solidFill>
                <a:effectLst/>
                <a:latin typeface="Arial" panose="020B0604020202020204" pitchFamily="34" charset="0"/>
                <a:ea typeface="Arial" panose="020B0604020202020204" pitchFamily="34" charset="0"/>
              </a:rPr>
              <a:t>Well abandonment</a:t>
            </a:r>
            <a:r>
              <a:rPr lang="en-US" sz="2000" spc="5" dirty="0" smtClean="0">
                <a:solidFill>
                  <a:srgbClr val="0D0F85"/>
                </a:solidFill>
                <a:effectLst/>
                <a:latin typeface="Arial" panose="020B0604020202020204" pitchFamily="34" charset="0"/>
                <a:ea typeface="Arial" panose="020B0604020202020204" pitchFamily="34" charset="0"/>
              </a:rPr>
              <a:t> </a:t>
            </a:r>
            <a:r>
              <a:rPr lang="en-US" sz="2000" dirty="0" smtClean="0">
                <a:solidFill>
                  <a:srgbClr val="0D0F85"/>
                </a:solidFill>
                <a:effectLst/>
                <a:latin typeface="Arial" panose="020B0604020202020204" pitchFamily="34" charset="0"/>
                <a:ea typeface="Arial" panose="020B0604020202020204" pitchFamily="34" charset="0"/>
              </a:rPr>
              <a:t>techniques</a:t>
            </a:r>
          </a:p>
          <a:p>
            <a:pPr marL="742950" lvl="1" indent="-285750">
              <a:spcBef>
                <a:spcPts val="435"/>
              </a:spcBef>
              <a:spcAft>
                <a:spcPts val="0"/>
              </a:spcAft>
              <a:buFont typeface="Arial" panose="020B0604020202020204" pitchFamily="34" charset="0"/>
              <a:buChar char="•"/>
              <a:tabLst>
                <a:tab pos="1045210" algn="l"/>
              </a:tabLst>
            </a:pPr>
            <a:endParaRPr lang="en-US" sz="2000" dirty="0" smtClean="0">
              <a:solidFill>
                <a:srgbClr val="0D0F85"/>
              </a:solidFill>
              <a:effectLst/>
              <a:latin typeface="Arial" panose="020B0604020202020204" pitchFamily="34" charset="0"/>
              <a:ea typeface="Arial" panose="020B0604020202020204" pitchFamily="34" charset="0"/>
            </a:endParaRPr>
          </a:p>
          <a:p>
            <a:pPr marL="742950" lvl="1" indent="-285750">
              <a:spcBef>
                <a:spcPts val="435"/>
              </a:spcBef>
              <a:spcAft>
                <a:spcPts val="0"/>
              </a:spcAft>
              <a:buFont typeface="Arial" panose="020B0604020202020204" pitchFamily="34" charset="0"/>
              <a:buChar char="•"/>
              <a:tabLst>
                <a:tab pos="1045210" algn="l"/>
              </a:tabLst>
            </a:pPr>
            <a:r>
              <a:rPr lang="en-US" sz="2000" dirty="0" smtClean="0">
                <a:solidFill>
                  <a:srgbClr val="0D0F85"/>
                </a:solidFill>
                <a:latin typeface="Arial" panose="020B0604020202020204" pitchFamily="34" charset="0"/>
                <a:ea typeface="Arial" panose="020B0604020202020204" pitchFamily="34" charset="0"/>
              </a:rPr>
              <a:t>Different phase for well abandonment</a:t>
            </a:r>
            <a:endParaRPr lang="fr-FR" sz="1100" dirty="0" smtClean="0">
              <a:effectLst/>
              <a:latin typeface="Arial" panose="020B0604020202020204" pitchFamily="34" charset="0"/>
              <a:ea typeface="Arial" panose="020B0604020202020204" pitchFamily="34" charset="0"/>
            </a:endParaRPr>
          </a:p>
          <a:p>
            <a:pPr>
              <a:spcBef>
                <a:spcPts val="25"/>
              </a:spcBef>
              <a:spcAft>
                <a:spcPts val="0"/>
              </a:spcAft>
            </a:pPr>
            <a:r>
              <a:rPr lang="en-US" sz="2150" dirty="0" smtClean="0">
                <a:effectLst/>
                <a:latin typeface="Arial" panose="020B0604020202020204" pitchFamily="34" charset="0"/>
                <a:ea typeface="Arial" panose="020B0604020202020204" pitchFamily="34" charset="0"/>
              </a:rPr>
              <a:t> </a:t>
            </a:r>
            <a:endParaRPr lang="fr-FR" sz="2000" dirty="0" smtClean="0">
              <a:effectLst/>
              <a:latin typeface="Arial" panose="020B0604020202020204" pitchFamily="34" charset="0"/>
              <a:ea typeface="Arial" panose="020B0604020202020204" pitchFamily="34" charset="0"/>
            </a:endParaRPr>
          </a:p>
          <a:p>
            <a:pPr marL="742950" lvl="1" indent="-285750">
              <a:spcBef>
                <a:spcPts val="5"/>
              </a:spcBef>
              <a:spcAft>
                <a:spcPts val="0"/>
              </a:spcAft>
              <a:buFont typeface="Arial" panose="020B0604020202020204" pitchFamily="34" charset="0"/>
              <a:buChar char="•"/>
              <a:tabLst>
                <a:tab pos="1045210" algn="l"/>
              </a:tabLst>
            </a:pPr>
            <a:r>
              <a:rPr lang="en-US" sz="2000" dirty="0" smtClean="0">
                <a:solidFill>
                  <a:srgbClr val="0D0F85"/>
                </a:solidFill>
                <a:effectLst/>
                <a:latin typeface="Arial" panose="020B0604020202020204" pitchFamily="34" charset="0"/>
                <a:ea typeface="Arial" panose="020B0604020202020204" pitchFamily="34" charset="0"/>
              </a:rPr>
              <a:t>High order evaluation of abandonment practices</a:t>
            </a:r>
            <a:endParaRPr lang="fr-FR" sz="1100" dirty="0" smtClean="0">
              <a:effectLst/>
              <a:latin typeface="Arial" panose="020B0604020202020204" pitchFamily="34" charset="0"/>
              <a:ea typeface="Arial" panose="020B0604020202020204" pitchFamily="34" charset="0"/>
            </a:endParaRPr>
          </a:p>
          <a:p>
            <a:pPr>
              <a:spcBef>
                <a:spcPts val="25"/>
              </a:spcBef>
              <a:spcAft>
                <a:spcPts val="0"/>
              </a:spcAft>
            </a:pPr>
            <a:r>
              <a:rPr lang="en-US" sz="2150" dirty="0" smtClean="0">
                <a:effectLst/>
                <a:latin typeface="Arial" panose="020B0604020202020204" pitchFamily="34" charset="0"/>
                <a:ea typeface="Arial" panose="020B0604020202020204" pitchFamily="34" charset="0"/>
              </a:rPr>
              <a:t> </a:t>
            </a:r>
            <a:endParaRPr lang="fr-FR" sz="2000" dirty="0" smtClean="0">
              <a:effectLst/>
              <a:latin typeface="Arial" panose="020B0604020202020204" pitchFamily="34" charset="0"/>
              <a:ea typeface="Arial" panose="020B0604020202020204" pitchFamily="34" charset="0"/>
            </a:endParaRPr>
          </a:p>
          <a:p>
            <a:pPr marL="742950" lvl="1" indent="-285750">
              <a:lnSpc>
                <a:spcPts val="2525"/>
              </a:lnSpc>
              <a:spcBef>
                <a:spcPts val="435"/>
              </a:spcBef>
              <a:spcAft>
                <a:spcPts val="0"/>
              </a:spcAft>
              <a:buFont typeface="Arial" panose="020B0604020202020204" pitchFamily="34" charset="0"/>
              <a:buChar char="•"/>
              <a:tabLst>
                <a:tab pos="1045210" algn="l"/>
              </a:tabLst>
            </a:pPr>
            <a:r>
              <a:rPr lang="fr-FR" sz="2000" dirty="0" smtClean="0">
                <a:solidFill>
                  <a:srgbClr val="0D0F85"/>
                </a:solidFill>
                <a:effectLst/>
                <a:latin typeface="Arial" panose="020B0604020202020204" pitchFamily="34" charset="0"/>
                <a:ea typeface="Arial" panose="020B0604020202020204" pitchFamily="34" charset="0"/>
              </a:rPr>
              <a:t>Data </a:t>
            </a:r>
            <a:r>
              <a:rPr lang="fr-FR" sz="2000" dirty="0" err="1" smtClean="0">
                <a:solidFill>
                  <a:srgbClr val="0D0F85"/>
                </a:solidFill>
                <a:effectLst/>
                <a:latin typeface="Arial" panose="020B0604020202020204" pitchFamily="34" charset="0"/>
                <a:ea typeface="Arial" panose="020B0604020202020204" pitchFamily="34" charset="0"/>
              </a:rPr>
              <a:t>used</a:t>
            </a:r>
            <a:r>
              <a:rPr lang="fr-FR" sz="2000" dirty="0" smtClean="0">
                <a:solidFill>
                  <a:srgbClr val="0D0F85"/>
                </a:solidFill>
                <a:effectLst/>
                <a:latin typeface="Arial" panose="020B0604020202020204" pitchFamily="34" charset="0"/>
                <a:ea typeface="Arial" panose="020B0604020202020204" pitchFamily="34" charset="0"/>
              </a:rPr>
              <a:t> for </a:t>
            </a:r>
            <a:r>
              <a:rPr lang="fr-FR" sz="2000" dirty="0" err="1" smtClean="0">
                <a:solidFill>
                  <a:srgbClr val="0D0F85"/>
                </a:solidFill>
                <a:effectLst/>
                <a:latin typeface="Arial" panose="020B0604020202020204" pitchFamily="34" charset="0"/>
                <a:ea typeface="Arial" panose="020B0604020202020204" pitchFamily="34" charset="0"/>
              </a:rPr>
              <a:t>well</a:t>
            </a:r>
            <a:r>
              <a:rPr lang="fr-FR" sz="2000" dirty="0" smtClean="0">
                <a:solidFill>
                  <a:srgbClr val="0D0F85"/>
                </a:solidFill>
                <a:effectLst/>
                <a:latin typeface="Arial" panose="020B0604020202020204" pitchFamily="34" charset="0"/>
                <a:ea typeface="Arial" panose="020B0604020202020204" pitchFamily="34" charset="0"/>
              </a:rPr>
              <a:t> abandonment</a:t>
            </a:r>
            <a:endParaRPr lang="fr-FR" sz="1100" dirty="0" smtClean="0">
              <a:effectLst/>
              <a:latin typeface="Arial" panose="020B0604020202020204" pitchFamily="34" charset="0"/>
              <a:ea typeface="Arial" panose="020B0604020202020204" pitchFamily="34" charset="0"/>
            </a:endParaRPr>
          </a:p>
          <a:p>
            <a:pPr>
              <a:spcAft>
                <a:spcPts val="0"/>
              </a:spcAft>
            </a:pPr>
            <a:r>
              <a:rPr lang="en-US" sz="1000" dirty="0" smtClean="0">
                <a:effectLst/>
                <a:latin typeface="Arial" panose="020B0604020202020204" pitchFamily="34" charset="0"/>
                <a:ea typeface="Arial" panose="020B0604020202020204" pitchFamily="34" charset="0"/>
              </a:rPr>
              <a:t> </a:t>
            </a:r>
            <a:endParaRPr lang="fr-FR" sz="2000" dirty="0" smtClean="0">
              <a:effectLst/>
              <a:latin typeface="Arial" panose="020B0604020202020204" pitchFamily="34" charset="0"/>
              <a:ea typeface="Arial" panose="020B0604020202020204" pitchFamily="34" charset="0"/>
            </a:endParaRPr>
          </a:p>
          <a:p>
            <a:pPr>
              <a:spcAft>
                <a:spcPts val="0"/>
              </a:spcAft>
            </a:pPr>
            <a:r>
              <a:rPr lang="en-US" sz="800" dirty="0" smtClean="0">
                <a:effectLst/>
                <a:latin typeface="Arial" panose="020B0604020202020204" pitchFamily="34" charset="0"/>
                <a:ea typeface="Arial" panose="020B0604020202020204" pitchFamily="34" charset="0"/>
              </a:rPr>
              <a:t> </a:t>
            </a:r>
            <a:endParaRPr lang="fr-FR" sz="2000" dirty="0" smtClean="0">
              <a:effectLst/>
              <a:latin typeface="Arial" panose="020B0604020202020204" pitchFamily="34" charset="0"/>
              <a:ea typeface="Arial" panose="020B0604020202020204" pitchFamily="34" charset="0"/>
            </a:endParaRPr>
          </a:p>
          <a:p>
            <a:pPr marL="742950" lvl="1" indent="-285750">
              <a:spcBef>
                <a:spcPts val="430"/>
              </a:spcBef>
              <a:buFont typeface="Arial" panose="020B0604020202020204" pitchFamily="34" charset="0"/>
              <a:buChar char="•"/>
              <a:tabLst>
                <a:tab pos="1045210" algn="l"/>
              </a:tabLst>
            </a:pPr>
            <a:r>
              <a:rPr lang="en-US" sz="2000" dirty="0" smtClean="0">
                <a:solidFill>
                  <a:srgbClr val="0D0F85"/>
                </a:solidFill>
                <a:effectLst/>
                <a:latin typeface="Arial" panose="020B0604020202020204" pitchFamily="34" charset="0"/>
                <a:ea typeface="Arial" panose="020B0604020202020204" pitchFamily="34" charset="0"/>
              </a:rPr>
              <a:t>Risk </a:t>
            </a:r>
            <a:r>
              <a:rPr lang="en-US" sz="2000" dirty="0" smtClean="0">
                <a:solidFill>
                  <a:srgbClr val="0D0F85"/>
                </a:solidFill>
                <a:latin typeface="Arial" panose="020B0604020202020204" pitchFamily="34" charset="0"/>
                <a:ea typeface="Arial" panose="020B0604020202020204" pitchFamily="34" charset="0"/>
              </a:rPr>
              <a:t>assessment</a:t>
            </a:r>
          </a:p>
          <a:p>
            <a:pPr marL="742950" lvl="1" indent="-285750">
              <a:spcBef>
                <a:spcPts val="430"/>
              </a:spcBef>
              <a:buFont typeface="Arial" panose="020B0604020202020204" pitchFamily="34" charset="0"/>
              <a:buChar char="•"/>
              <a:tabLst>
                <a:tab pos="1045210" algn="l"/>
              </a:tabLst>
            </a:pPr>
            <a:endParaRPr lang="en-US" sz="2000" dirty="0">
              <a:solidFill>
                <a:srgbClr val="0D0F85"/>
              </a:solidFill>
              <a:latin typeface="Arial" panose="020B0604020202020204" pitchFamily="34" charset="0"/>
              <a:ea typeface="Arial" panose="020B0604020202020204" pitchFamily="34" charset="0"/>
            </a:endParaRPr>
          </a:p>
          <a:p>
            <a:pPr marL="742950" lvl="1" indent="-285750">
              <a:spcBef>
                <a:spcPts val="430"/>
              </a:spcBef>
              <a:buFont typeface="Arial" panose="020B0604020202020204" pitchFamily="34" charset="0"/>
              <a:buChar char="•"/>
              <a:tabLst>
                <a:tab pos="1045210" algn="l"/>
              </a:tabLst>
            </a:pPr>
            <a:r>
              <a:rPr lang="en-US" sz="2000" dirty="0" smtClean="0">
                <a:solidFill>
                  <a:srgbClr val="0D0F85"/>
                </a:solidFill>
                <a:latin typeface="Arial" panose="020B0604020202020204" pitchFamily="34" charset="0"/>
                <a:ea typeface="Arial" panose="020B0604020202020204" pitchFamily="34" charset="0"/>
              </a:rPr>
              <a:t>Recommended </a:t>
            </a:r>
            <a:r>
              <a:rPr lang="en-US" sz="2000" dirty="0">
                <a:solidFill>
                  <a:srgbClr val="0D0F85"/>
                </a:solidFill>
                <a:latin typeface="Arial" panose="020B0604020202020204" pitchFamily="34" charset="0"/>
                <a:ea typeface="Arial" panose="020B0604020202020204" pitchFamily="34" charset="0"/>
              </a:rPr>
              <a:t>best</a:t>
            </a:r>
            <a:r>
              <a:rPr lang="en-US" sz="2000" spc="-5" dirty="0">
                <a:solidFill>
                  <a:srgbClr val="0D0F85"/>
                </a:solidFill>
                <a:latin typeface="Arial" panose="020B0604020202020204" pitchFamily="34" charset="0"/>
                <a:ea typeface="Arial" panose="020B0604020202020204" pitchFamily="34" charset="0"/>
              </a:rPr>
              <a:t> </a:t>
            </a:r>
            <a:r>
              <a:rPr lang="en-US" sz="2000" dirty="0">
                <a:solidFill>
                  <a:srgbClr val="0D0F85"/>
                </a:solidFill>
                <a:latin typeface="Arial" panose="020B0604020202020204" pitchFamily="34" charset="0"/>
                <a:ea typeface="Arial" panose="020B0604020202020204" pitchFamily="34" charset="0"/>
              </a:rPr>
              <a:t>practice</a:t>
            </a:r>
            <a:endParaRPr lang="fr-FR" sz="2000" dirty="0"/>
          </a:p>
          <a:p>
            <a:pPr marL="742950" lvl="1" indent="-285750">
              <a:spcBef>
                <a:spcPts val="430"/>
              </a:spcBef>
              <a:spcAft>
                <a:spcPts val="0"/>
              </a:spcAft>
              <a:buFont typeface="Arial" panose="020B0604020202020204" pitchFamily="34" charset="0"/>
              <a:buChar char="•"/>
              <a:tabLst>
                <a:tab pos="1045210" algn="l"/>
              </a:tabLst>
            </a:pPr>
            <a:endParaRPr lang="en-US" sz="2000" dirty="0" smtClean="0">
              <a:solidFill>
                <a:srgbClr val="0D0F85"/>
              </a:solidFill>
              <a:effectLst/>
              <a:latin typeface="Arial" panose="020B0604020202020204" pitchFamily="34" charset="0"/>
              <a:ea typeface="Arial" panose="020B0604020202020204" pitchFamily="34" charset="0"/>
            </a:endParaRPr>
          </a:p>
          <a:p>
            <a:pPr marL="742950" lvl="1" indent="-285750">
              <a:spcBef>
                <a:spcPts val="430"/>
              </a:spcBef>
              <a:spcAft>
                <a:spcPts val="0"/>
              </a:spcAft>
              <a:buFont typeface="Arial" panose="020B0604020202020204" pitchFamily="34" charset="0"/>
              <a:buChar char="•"/>
              <a:tabLst>
                <a:tab pos="1045210" algn="l"/>
              </a:tabLst>
            </a:pPr>
            <a:endParaRPr lang="fr-FR" sz="1100" dirty="0" smtClean="0">
              <a:effectLst/>
              <a:latin typeface="Arial" panose="020B0604020202020204" pitchFamily="34" charset="0"/>
              <a:ea typeface="Arial" panose="020B0604020202020204" pitchFamily="34" charset="0"/>
            </a:endParaRPr>
          </a:p>
          <a:p>
            <a:pPr>
              <a:spcBef>
                <a:spcPts val="30"/>
              </a:spcBef>
              <a:spcAft>
                <a:spcPts val="0"/>
              </a:spcAft>
            </a:pPr>
            <a:r>
              <a:rPr lang="en-US" sz="2150" dirty="0" smtClean="0">
                <a:effectLst/>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067551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656913" y="335823"/>
            <a:ext cx="8123094" cy="6169025"/>
            <a:chOff x="720" y="720"/>
            <a:chExt cx="14400"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1544780" y="755301"/>
            <a:ext cx="7197437" cy="2334613"/>
          </a:xfrm>
          <a:prstGeom prst="rect">
            <a:avLst/>
          </a:prstGeom>
        </p:spPr>
        <p:txBody>
          <a:bodyPr wrap="square">
            <a:spAutoFit/>
          </a:bodyPr>
          <a:lstStyle/>
          <a:p>
            <a:pPr marL="854075">
              <a:spcBef>
                <a:spcPts val="1095"/>
              </a:spcBef>
              <a:spcAft>
                <a:spcPts val="0"/>
              </a:spcAft>
            </a:pPr>
            <a:r>
              <a:rPr lang="en-US" sz="1600" b="1" kern="0" dirty="0" smtClean="0">
                <a:solidFill>
                  <a:srgbClr val="0D0F85"/>
                </a:solidFill>
                <a:effectLst/>
                <a:latin typeface="Arial" panose="020B0604020202020204" pitchFamily="34" charset="0"/>
                <a:ea typeface="Arial" panose="020B0604020202020204" pitchFamily="34" charset="0"/>
              </a:rPr>
              <a:t>Selection of minimum plug requirements</a:t>
            </a:r>
            <a:endParaRPr lang="fr-FR" sz="1600" b="1" kern="0" dirty="0" smtClean="0">
              <a:effectLst/>
              <a:latin typeface="Arial" panose="020B0604020202020204" pitchFamily="34" charset="0"/>
              <a:ea typeface="Arial" panose="020B0604020202020204" pitchFamily="34" charset="0"/>
            </a:endParaRPr>
          </a:p>
          <a:p>
            <a:pPr>
              <a:spcAft>
                <a:spcPts val="0"/>
              </a:spcAft>
            </a:pPr>
            <a:r>
              <a:rPr lang="en-US" sz="600" dirty="0" smtClean="0">
                <a:effectLst/>
                <a:latin typeface="Arial" panose="020B0604020202020204" pitchFamily="34" charset="0"/>
                <a:ea typeface="Arial" panose="020B0604020202020204" pitchFamily="34" charset="0"/>
              </a:rPr>
              <a:t> </a:t>
            </a:r>
            <a:endParaRPr lang="fr-FR" sz="1200" dirty="0" smtClean="0">
              <a:effectLst/>
              <a:latin typeface="Arial" panose="020B0604020202020204" pitchFamily="34" charset="0"/>
              <a:ea typeface="Arial" panose="020B0604020202020204" pitchFamily="34" charset="0"/>
            </a:endParaRPr>
          </a:p>
          <a:p>
            <a:pPr>
              <a:spcAft>
                <a:spcPts val="0"/>
              </a:spcAft>
            </a:pPr>
            <a:r>
              <a:rPr lang="en-US" sz="600" dirty="0" smtClean="0">
                <a:effectLst/>
                <a:latin typeface="Arial" panose="020B0604020202020204" pitchFamily="34" charset="0"/>
                <a:ea typeface="Arial" panose="020B0604020202020204" pitchFamily="34" charset="0"/>
              </a:rPr>
              <a:t> </a:t>
            </a:r>
            <a:endParaRPr lang="fr-FR" sz="1200" dirty="0" smtClean="0">
              <a:effectLst/>
              <a:latin typeface="Arial" panose="020B0604020202020204" pitchFamily="34" charset="0"/>
              <a:ea typeface="Arial" panose="020B0604020202020204" pitchFamily="34" charset="0"/>
            </a:endParaRPr>
          </a:p>
          <a:p>
            <a:pPr>
              <a:spcBef>
                <a:spcPts val="5"/>
              </a:spcBef>
              <a:spcAft>
                <a:spcPts val="0"/>
              </a:spcAft>
            </a:pPr>
            <a:r>
              <a:rPr lang="en-US" sz="600" dirty="0" smtClean="0">
                <a:effectLst/>
                <a:latin typeface="Arial" panose="020B0604020202020204" pitchFamily="34" charset="0"/>
                <a:ea typeface="Arial" panose="020B0604020202020204" pitchFamily="34" charset="0"/>
              </a:rPr>
              <a:t> </a:t>
            </a:r>
            <a:endParaRPr lang="fr-FR" sz="1200" dirty="0" smtClean="0">
              <a:effectLst/>
              <a:latin typeface="Arial" panose="020B0604020202020204" pitchFamily="34" charset="0"/>
              <a:ea typeface="Arial" panose="020B0604020202020204" pitchFamily="34" charset="0"/>
            </a:endParaRPr>
          </a:p>
          <a:p>
            <a:pPr marL="742950" lvl="1" indent="-285750">
              <a:spcBef>
                <a:spcPts val="435"/>
              </a:spcBef>
              <a:spcAft>
                <a:spcPts val="0"/>
              </a:spcAft>
              <a:buFont typeface="Arial" panose="020B0604020202020204" pitchFamily="34" charset="0"/>
              <a:buChar char="•"/>
              <a:tabLst>
                <a:tab pos="1045210" algn="l"/>
              </a:tabLst>
            </a:pPr>
            <a:r>
              <a:rPr lang="en-US" sz="1200" dirty="0" smtClean="0">
                <a:solidFill>
                  <a:srgbClr val="0D0F85"/>
                </a:solidFill>
                <a:effectLst/>
                <a:latin typeface="Arial" panose="020B0604020202020204" pitchFamily="34" charset="0"/>
                <a:ea typeface="Arial" panose="020B0604020202020204" pitchFamily="34" charset="0"/>
              </a:rPr>
              <a:t>Transition zone from uncased to cased</a:t>
            </a:r>
            <a:r>
              <a:rPr lang="en-US" sz="1200" spc="-40" dirty="0" smtClean="0">
                <a:solidFill>
                  <a:srgbClr val="0D0F85"/>
                </a:solidFill>
                <a:effectLst/>
                <a:latin typeface="Arial" panose="020B0604020202020204" pitchFamily="34" charset="0"/>
                <a:ea typeface="Arial" panose="020B0604020202020204" pitchFamily="34" charset="0"/>
              </a:rPr>
              <a:t> </a:t>
            </a:r>
            <a:r>
              <a:rPr lang="en-US" sz="1200" dirty="0" smtClean="0">
                <a:solidFill>
                  <a:srgbClr val="0D0F85"/>
                </a:solidFill>
                <a:effectLst/>
                <a:latin typeface="Arial" panose="020B0604020202020204" pitchFamily="34" charset="0"/>
                <a:ea typeface="Arial" panose="020B0604020202020204" pitchFamily="34" charset="0"/>
              </a:rPr>
              <a:t>sections;</a:t>
            </a:r>
            <a:endParaRPr lang="fr-FR" sz="800" dirty="0" smtClean="0">
              <a:effectLst/>
              <a:latin typeface="Arial" panose="020B0604020202020204" pitchFamily="34" charset="0"/>
              <a:ea typeface="Arial" panose="020B0604020202020204" pitchFamily="34" charset="0"/>
            </a:endParaRPr>
          </a:p>
          <a:p>
            <a:pPr marL="1143000" lvl="2" indent="-228600">
              <a:spcBef>
                <a:spcPts val="100"/>
              </a:spcBef>
              <a:spcAft>
                <a:spcPts val="0"/>
              </a:spcAft>
              <a:buClr>
                <a:srgbClr val="FF6932"/>
              </a:buClr>
              <a:buSzPts val="2000"/>
              <a:buFont typeface="Arial" panose="020B0604020202020204" pitchFamily="34" charset="0"/>
              <a:buChar char="•"/>
              <a:tabLst>
                <a:tab pos="1426210" algn="l"/>
              </a:tabLst>
            </a:pPr>
            <a:r>
              <a:rPr lang="en-US" sz="1200" dirty="0" smtClean="0">
                <a:solidFill>
                  <a:srgbClr val="0D0F85"/>
                </a:solidFill>
                <a:effectLst/>
                <a:latin typeface="Arial" panose="020B0604020202020204" pitchFamily="34" charset="0"/>
                <a:ea typeface="Arial" panose="020B0604020202020204" pitchFamily="34" charset="0"/>
              </a:rPr>
              <a:t>Europe; 50-100 m, except UK; 30</a:t>
            </a:r>
            <a:r>
              <a:rPr lang="en-US" sz="1200" spc="-45" dirty="0" smtClean="0">
                <a:solidFill>
                  <a:srgbClr val="0D0F85"/>
                </a:solidFill>
                <a:effectLst/>
                <a:latin typeface="Arial" panose="020B0604020202020204" pitchFamily="34" charset="0"/>
                <a:ea typeface="Arial" panose="020B0604020202020204" pitchFamily="34" charset="0"/>
              </a:rPr>
              <a:t> </a:t>
            </a:r>
            <a:r>
              <a:rPr lang="en-US" sz="1200" dirty="0" smtClean="0">
                <a:solidFill>
                  <a:srgbClr val="0D0F85"/>
                </a:solidFill>
                <a:effectLst/>
                <a:latin typeface="Arial" panose="020B0604020202020204" pitchFamily="34" charset="0"/>
                <a:ea typeface="Arial" panose="020B0604020202020204" pitchFamily="34" charset="0"/>
              </a:rPr>
              <a:t>m</a:t>
            </a:r>
            <a:endParaRPr lang="fr-FR" sz="800" dirty="0" smtClean="0">
              <a:effectLst/>
              <a:latin typeface="Arial" panose="020B0604020202020204" pitchFamily="34" charset="0"/>
              <a:ea typeface="Arial" panose="020B0604020202020204" pitchFamily="34" charset="0"/>
            </a:endParaRPr>
          </a:p>
          <a:p>
            <a:pPr marL="1143000" marR="1296670" lvl="2" indent="-228600">
              <a:lnSpc>
                <a:spcPct val="103000"/>
              </a:lnSpc>
              <a:spcBef>
                <a:spcPts val="100"/>
              </a:spcBef>
              <a:spcAft>
                <a:spcPts val="0"/>
              </a:spcAft>
              <a:buClr>
                <a:srgbClr val="FF6932"/>
              </a:buClr>
              <a:buSzPts val="2000"/>
              <a:buFont typeface="Arial" panose="020B0604020202020204" pitchFamily="34" charset="0"/>
              <a:buChar char="•"/>
              <a:tabLst>
                <a:tab pos="1426210" algn="l"/>
              </a:tabLst>
            </a:pPr>
            <a:r>
              <a:rPr lang="en-US" sz="500" dirty="0" smtClean="0">
                <a:solidFill>
                  <a:srgbClr val="0D0F85"/>
                </a:solidFill>
                <a:effectLst/>
                <a:latin typeface="Arial" panose="020B0604020202020204" pitchFamily="34" charset="0"/>
                <a:ea typeface="Arial" panose="020B0604020202020204" pitchFamily="34" charset="0"/>
              </a:rPr>
              <a:t>Internationa</a:t>
            </a:r>
            <a:r>
              <a:rPr lang="en-US" sz="900" dirty="0" smtClean="0">
                <a:solidFill>
                  <a:srgbClr val="0D0F85"/>
                </a:solidFill>
                <a:effectLst/>
                <a:latin typeface="Arial" panose="020B0604020202020204" pitchFamily="34" charset="0"/>
                <a:ea typeface="Arial" panose="020B0604020202020204" pitchFamily="34" charset="0"/>
              </a:rPr>
              <a:t>l; 30-60 m, except Canada; 15 m depending</a:t>
            </a:r>
            <a:r>
              <a:rPr lang="en-US" sz="900" spc="-290" dirty="0" smtClean="0">
                <a:solidFill>
                  <a:srgbClr val="0D0F85"/>
                </a:solidFill>
                <a:effectLst/>
                <a:latin typeface="Arial" panose="020B0604020202020204" pitchFamily="34" charset="0"/>
                <a:ea typeface="Arial" panose="020B0604020202020204" pitchFamily="34" charset="0"/>
              </a:rPr>
              <a:t> </a:t>
            </a:r>
            <a:r>
              <a:rPr lang="en-US" sz="900" dirty="0" smtClean="0">
                <a:solidFill>
                  <a:srgbClr val="0D0F85"/>
                </a:solidFill>
                <a:effectLst/>
                <a:latin typeface="Arial" panose="020B0604020202020204" pitchFamily="34" charset="0"/>
                <a:ea typeface="Arial" panose="020B0604020202020204" pitchFamily="34" charset="0"/>
              </a:rPr>
              <a:t>on formation</a:t>
            </a:r>
            <a:endParaRPr lang="fr-FR" sz="400" dirty="0" smtClean="0">
              <a:effectLst/>
              <a:latin typeface="Arial" panose="020B0604020202020204" pitchFamily="34" charset="0"/>
              <a:ea typeface="Arial" panose="020B0604020202020204" pitchFamily="34" charset="0"/>
            </a:endParaRPr>
          </a:p>
          <a:p>
            <a:pPr>
              <a:spcAft>
                <a:spcPts val="0"/>
              </a:spcAft>
            </a:pPr>
            <a:r>
              <a:rPr lang="en-US" sz="200" dirty="0" smtClean="0">
                <a:effectLst/>
                <a:latin typeface="Arial" panose="020B0604020202020204" pitchFamily="34" charset="0"/>
                <a:ea typeface="Arial" panose="020B0604020202020204" pitchFamily="34" charset="0"/>
              </a:rPr>
              <a:t> </a:t>
            </a:r>
            <a:endParaRPr lang="fr-FR" sz="900" dirty="0" smtClean="0">
              <a:effectLst/>
              <a:latin typeface="Arial" panose="020B0604020202020204" pitchFamily="34" charset="0"/>
              <a:ea typeface="Arial" panose="020B0604020202020204" pitchFamily="34" charset="0"/>
            </a:endParaRPr>
          </a:p>
          <a:p>
            <a:pPr marL="742950" lvl="1" indent="-285750">
              <a:spcBef>
                <a:spcPts val="1265"/>
              </a:spcBef>
              <a:spcAft>
                <a:spcPts val="0"/>
              </a:spcAft>
              <a:buFont typeface="Arial" panose="020B0604020202020204" pitchFamily="34" charset="0"/>
              <a:buChar char="•"/>
              <a:tabLst>
                <a:tab pos="1045210" algn="l"/>
              </a:tabLst>
            </a:pPr>
            <a:r>
              <a:rPr lang="en-US" sz="900" dirty="0" smtClean="0">
                <a:solidFill>
                  <a:srgbClr val="0D0F85"/>
                </a:solidFill>
                <a:effectLst/>
                <a:latin typeface="Arial" panose="020B0604020202020204" pitchFamily="34" charset="0"/>
                <a:ea typeface="Arial" panose="020B0604020202020204" pitchFamily="34" charset="0"/>
              </a:rPr>
              <a:t>Reservoir (uncased)</a:t>
            </a:r>
            <a:r>
              <a:rPr lang="en-US" sz="900" spc="-15" dirty="0" smtClean="0">
                <a:solidFill>
                  <a:srgbClr val="0D0F85"/>
                </a:solidFill>
                <a:effectLst/>
                <a:latin typeface="Arial" panose="020B0604020202020204" pitchFamily="34" charset="0"/>
                <a:ea typeface="Arial" panose="020B0604020202020204" pitchFamily="34" charset="0"/>
              </a:rPr>
              <a:t> </a:t>
            </a:r>
            <a:r>
              <a:rPr lang="en-US" sz="900" dirty="0" smtClean="0">
                <a:solidFill>
                  <a:srgbClr val="0D0F85"/>
                </a:solidFill>
                <a:effectLst/>
                <a:latin typeface="Arial" panose="020B0604020202020204" pitchFamily="34" charset="0"/>
                <a:ea typeface="Arial" panose="020B0604020202020204" pitchFamily="34" charset="0"/>
              </a:rPr>
              <a:t>section</a:t>
            </a:r>
            <a:endParaRPr lang="fr-FR" sz="400" dirty="0" smtClean="0">
              <a:effectLst/>
              <a:latin typeface="Arial" panose="020B0604020202020204" pitchFamily="34" charset="0"/>
              <a:ea typeface="Arial" panose="020B0604020202020204" pitchFamily="34" charset="0"/>
            </a:endParaRPr>
          </a:p>
          <a:p>
            <a:pPr marL="1143000" marR="1098550" lvl="2" indent="-228600">
              <a:lnSpc>
                <a:spcPct val="103000"/>
              </a:lnSpc>
              <a:spcBef>
                <a:spcPts val="100"/>
              </a:spcBef>
              <a:spcAft>
                <a:spcPts val="0"/>
              </a:spcAft>
              <a:buClr>
                <a:srgbClr val="FF6932"/>
              </a:buClr>
              <a:buSzPts val="2000"/>
              <a:buFont typeface="Arial" panose="020B0604020202020204" pitchFamily="34" charset="0"/>
              <a:buChar char="•"/>
              <a:tabLst>
                <a:tab pos="1426210" algn="l"/>
              </a:tabLst>
            </a:pPr>
            <a:r>
              <a:rPr lang="en-US" sz="900" dirty="0" smtClean="0">
                <a:solidFill>
                  <a:srgbClr val="0D0F85"/>
                </a:solidFill>
                <a:effectLst/>
                <a:latin typeface="Arial" panose="020B0604020202020204" pitchFamily="34" charset="0"/>
                <a:ea typeface="Arial" panose="020B0604020202020204" pitchFamily="34" charset="0"/>
              </a:rPr>
              <a:t>Europe and International; 50-100 m, except UK and</a:t>
            </a:r>
            <a:r>
              <a:rPr lang="en-US" sz="900" spc="-295" dirty="0" smtClean="0">
                <a:solidFill>
                  <a:srgbClr val="0D0F85"/>
                </a:solidFill>
                <a:effectLst/>
                <a:latin typeface="Arial" panose="020B0604020202020204" pitchFamily="34" charset="0"/>
                <a:ea typeface="Arial" panose="020B0604020202020204" pitchFamily="34" charset="0"/>
              </a:rPr>
              <a:t> </a:t>
            </a:r>
            <a:r>
              <a:rPr lang="en-US" sz="900" dirty="0" smtClean="0">
                <a:solidFill>
                  <a:srgbClr val="0D0F85"/>
                </a:solidFill>
                <a:effectLst/>
                <a:latin typeface="Arial" panose="020B0604020202020204" pitchFamily="34" charset="0"/>
                <a:ea typeface="Arial" panose="020B0604020202020204" pitchFamily="34" charset="0"/>
              </a:rPr>
              <a:t>Canada; 30</a:t>
            </a:r>
            <a:r>
              <a:rPr lang="en-US" sz="900" spc="-10" dirty="0" smtClean="0">
                <a:solidFill>
                  <a:srgbClr val="0D0F85"/>
                </a:solidFill>
                <a:effectLst/>
                <a:latin typeface="Arial" panose="020B0604020202020204" pitchFamily="34" charset="0"/>
                <a:ea typeface="Arial" panose="020B0604020202020204" pitchFamily="34" charset="0"/>
              </a:rPr>
              <a:t> </a:t>
            </a:r>
            <a:r>
              <a:rPr lang="en-US" sz="900" dirty="0" smtClean="0">
                <a:solidFill>
                  <a:srgbClr val="0D0F85"/>
                </a:solidFill>
                <a:effectLst/>
                <a:latin typeface="Arial" panose="020B0604020202020204" pitchFamily="34" charset="0"/>
                <a:ea typeface="Arial" panose="020B0604020202020204" pitchFamily="34" charset="0"/>
              </a:rPr>
              <a:t>m</a:t>
            </a:r>
            <a:endParaRPr lang="fr-FR" sz="400" dirty="0" smtClean="0">
              <a:effectLst/>
              <a:latin typeface="Arial" panose="020B0604020202020204" pitchFamily="34" charset="0"/>
              <a:ea typeface="Arial" panose="020B0604020202020204" pitchFamily="34" charset="0"/>
            </a:endParaRPr>
          </a:p>
          <a:p>
            <a:pPr>
              <a:spcAft>
                <a:spcPts val="0"/>
              </a:spcAft>
            </a:pPr>
            <a:r>
              <a:rPr lang="en-US" sz="200" dirty="0" smtClean="0">
                <a:effectLst/>
                <a:latin typeface="Arial" panose="020B0604020202020204" pitchFamily="34" charset="0"/>
                <a:ea typeface="Arial" panose="020B0604020202020204" pitchFamily="34" charset="0"/>
              </a:rPr>
              <a:t> </a:t>
            </a:r>
            <a:endParaRPr lang="fr-FR" sz="900" dirty="0" smtClean="0">
              <a:effectLst/>
              <a:latin typeface="Arial" panose="020B0604020202020204" pitchFamily="34" charset="0"/>
              <a:ea typeface="Arial" panose="020B0604020202020204" pitchFamily="34" charset="0"/>
            </a:endParaRPr>
          </a:p>
          <a:p>
            <a:pPr marL="742950" lvl="1" indent="-285750">
              <a:spcBef>
                <a:spcPts val="1265"/>
              </a:spcBef>
              <a:spcAft>
                <a:spcPts val="0"/>
              </a:spcAft>
              <a:buFont typeface="Arial" panose="020B0604020202020204" pitchFamily="34" charset="0"/>
              <a:buChar char="•"/>
              <a:tabLst>
                <a:tab pos="1045210" algn="l"/>
              </a:tabLst>
            </a:pPr>
            <a:r>
              <a:rPr lang="en-US" sz="900" dirty="0" smtClean="0">
                <a:solidFill>
                  <a:srgbClr val="0D0F85"/>
                </a:solidFill>
                <a:effectLst/>
                <a:latin typeface="Arial" panose="020B0604020202020204" pitchFamily="34" charset="0"/>
                <a:ea typeface="Arial" panose="020B0604020202020204" pitchFamily="34" charset="0"/>
              </a:rPr>
              <a:t>Perforated cased</a:t>
            </a:r>
            <a:r>
              <a:rPr lang="en-US" sz="900" spc="-30" dirty="0" smtClean="0">
                <a:solidFill>
                  <a:srgbClr val="0D0F85"/>
                </a:solidFill>
                <a:effectLst/>
                <a:latin typeface="Arial" panose="020B0604020202020204" pitchFamily="34" charset="0"/>
                <a:ea typeface="Arial" panose="020B0604020202020204" pitchFamily="34" charset="0"/>
              </a:rPr>
              <a:t> </a:t>
            </a:r>
            <a:r>
              <a:rPr lang="en-US" sz="900" dirty="0" smtClean="0">
                <a:solidFill>
                  <a:srgbClr val="0D0F85"/>
                </a:solidFill>
                <a:effectLst/>
                <a:latin typeface="Arial" panose="020B0604020202020204" pitchFamily="34" charset="0"/>
                <a:ea typeface="Arial" panose="020B0604020202020204" pitchFamily="34" charset="0"/>
              </a:rPr>
              <a:t>sections</a:t>
            </a:r>
            <a:endParaRPr lang="fr-FR" sz="400" dirty="0" smtClean="0">
              <a:effectLst/>
              <a:latin typeface="Arial" panose="020B0604020202020204" pitchFamily="34" charset="0"/>
              <a:ea typeface="Arial" panose="020B0604020202020204" pitchFamily="34" charset="0"/>
            </a:endParaRPr>
          </a:p>
          <a:p>
            <a:pPr marL="1143000" lvl="2" indent="-228600">
              <a:spcBef>
                <a:spcPts val="100"/>
              </a:spcBef>
              <a:spcAft>
                <a:spcPts val="0"/>
              </a:spcAft>
              <a:buClr>
                <a:srgbClr val="FF6932"/>
              </a:buClr>
              <a:buSzPts val="2000"/>
              <a:buFont typeface="Arial" panose="020B0604020202020204" pitchFamily="34" charset="0"/>
              <a:buChar char="•"/>
              <a:tabLst>
                <a:tab pos="1426210" algn="l"/>
              </a:tabLst>
            </a:pPr>
            <a:r>
              <a:rPr lang="en-US" sz="900" dirty="0" smtClean="0">
                <a:solidFill>
                  <a:srgbClr val="0D0F85"/>
                </a:solidFill>
                <a:effectLst/>
                <a:latin typeface="Arial" panose="020B0604020202020204" pitchFamily="34" charset="0"/>
                <a:ea typeface="Arial" panose="020B0604020202020204" pitchFamily="34" charset="0"/>
              </a:rPr>
              <a:t>Europe; 50-100 m, except UK; 30</a:t>
            </a:r>
            <a:r>
              <a:rPr lang="en-US" sz="900" spc="-70" dirty="0" smtClean="0">
                <a:solidFill>
                  <a:srgbClr val="0D0F85"/>
                </a:solidFill>
                <a:effectLst/>
                <a:latin typeface="Arial" panose="020B0604020202020204" pitchFamily="34" charset="0"/>
                <a:ea typeface="Arial" panose="020B0604020202020204" pitchFamily="34" charset="0"/>
              </a:rPr>
              <a:t> </a:t>
            </a:r>
            <a:r>
              <a:rPr lang="en-US" sz="900" dirty="0" smtClean="0">
                <a:solidFill>
                  <a:srgbClr val="0D0F85"/>
                </a:solidFill>
                <a:effectLst/>
                <a:latin typeface="Arial" panose="020B0604020202020204" pitchFamily="34" charset="0"/>
                <a:ea typeface="Arial" panose="020B0604020202020204" pitchFamily="34" charset="0"/>
              </a:rPr>
              <a:t>m</a:t>
            </a:r>
            <a:endParaRPr lang="fr-FR" sz="400" dirty="0" smtClean="0">
              <a:effectLst/>
              <a:latin typeface="Arial" panose="020B0604020202020204" pitchFamily="34" charset="0"/>
              <a:ea typeface="Arial" panose="020B0604020202020204" pitchFamily="34" charset="0"/>
            </a:endParaRPr>
          </a:p>
          <a:p>
            <a:pPr marL="1143000" lvl="2" indent="-228600">
              <a:spcBef>
                <a:spcPts val="100"/>
              </a:spcBef>
              <a:spcAft>
                <a:spcPts val="0"/>
              </a:spcAft>
              <a:buClr>
                <a:srgbClr val="FF6932"/>
              </a:buClr>
              <a:buSzPts val="2000"/>
              <a:buFont typeface="Arial" panose="020B0604020202020204" pitchFamily="34" charset="0"/>
              <a:buChar char="•"/>
              <a:tabLst>
                <a:tab pos="1426210" algn="l"/>
              </a:tabLst>
            </a:pPr>
            <a:r>
              <a:rPr lang="en-US" sz="900" dirty="0" smtClean="0">
                <a:solidFill>
                  <a:srgbClr val="0D0F85"/>
                </a:solidFill>
                <a:effectLst/>
                <a:latin typeface="Arial" panose="020B0604020202020204" pitchFamily="34" charset="0"/>
                <a:ea typeface="Arial" panose="020B0604020202020204" pitchFamily="34" charset="0"/>
              </a:rPr>
              <a:t>International; 30-60 m, except</a:t>
            </a:r>
            <a:endParaRPr lang="fr-FR" dirty="0"/>
          </a:p>
        </p:txBody>
      </p:sp>
      <p:sp>
        <p:nvSpPr>
          <p:cNvPr id="3" name="Rectangle 2"/>
          <p:cNvSpPr/>
          <p:nvPr/>
        </p:nvSpPr>
        <p:spPr>
          <a:xfrm>
            <a:off x="1600198" y="3238384"/>
            <a:ext cx="7474529" cy="3002873"/>
          </a:xfrm>
          <a:prstGeom prst="rect">
            <a:avLst/>
          </a:prstGeom>
        </p:spPr>
        <p:txBody>
          <a:bodyPr wrap="square">
            <a:spAutoFit/>
          </a:bodyPr>
          <a:lstStyle/>
          <a:p>
            <a:pPr marL="819150">
              <a:spcBef>
                <a:spcPts val="410"/>
              </a:spcBef>
              <a:spcAft>
                <a:spcPts val="0"/>
              </a:spcAft>
            </a:pPr>
            <a:r>
              <a:rPr lang="en-US" sz="1600" b="1" kern="0" dirty="0" smtClean="0">
                <a:solidFill>
                  <a:srgbClr val="0D0F85"/>
                </a:solidFill>
                <a:effectLst/>
                <a:latin typeface="Arial" panose="020B0604020202020204" pitchFamily="34" charset="0"/>
                <a:ea typeface="Arial" panose="020B0604020202020204" pitchFamily="34" charset="0"/>
              </a:rPr>
              <a:t>Remarks on review of abandonment regulations</a:t>
            </a:r>
            <a:endParaRPr lang="fr-FR" sz="1600" b="1" kern="0" dirty="0" smtClean="0">
              <a:effectLst/>
              <a:latin typeface="Arial" panose="020B0604020202020204" pitchFamily="34" charset="0"/>
              <a:ea typeface="Arial" panose="020B0604020202020204" pitchFamily="34" charset="0"/>
            </a:endParaRPr>
          </a:p>
          <a:p>
            <a:pPr>
              <a:spcAft>
                <a:spcPts val="0"/>
              </a:spcAft>
            </a:pPr>
            <a:r>
              <a:rPr lang="en-US" sz="600" dirty="0" smtClean="0">
                <a:effectLst/>
                <a:latin typeface="Arial" panose="020B0604020202020204" pitchFamily="34" charset="0"/>
                <a:ea typeface="Arial" panose="020B0604020202020204" pitchFamily="34" charset="0"/>
              </a:rPr>
              <a:t> </a:t>
            </a:r>
            <a:endParaRPr lang="fr-FR" sz="1200" dirty="0" smtClean="0">
              <a:effectLst/>
              <a:latin typeface="Arial" panose="020B0604020202020204" pitchFamily="34" charset="0"/>
              <a:ea typeface="Arial" panose="020B0604020202020204" pitchFamily="34" charset="0"/>
            </a:endParaRPr>
          </a:p>
          <a:p>
            <a:pPr>
              <a:spcBef>
                <a:spcPts val="5"/>
              </a:spcBef>
              <a:spcAft>
                <a:spcPts val="0"/>
              </a:spcAft>
            </a:pPr>
            <a:r>
              <a:rPr lang="en-US" sz="1000" dirty="0" smtClean="0">
                <a:effectLst/>
                <a:latin typeface="Arial" panose="020B0604020202020204" pitchFamily="34" charset="0"/>
                <a:ea typeface="Arial" panose="020B0604020202020204" pitchFamily="34" charset="0"/>
              </a:rPr>
              <a:t> </a:t>
            </a:r>
            <a:endParaRPr lang="fr-FR" sz="1200" dirty="0" smtClean="0">
              <a:effectLst/>
              <a:latin typeface="Arial" panose="020B0604020202020204" pitchFamily="34" charset="0"/>
              <a:ea typeface="Arial" panose="020B0604020202020204" pitchFamily="34" charset="0"/>
            </a:endParaRPr>
          </a:p>
          <a:p>
            <a:pPr marL="742950" marR="1383030" lvl="1" indent="-285750">
              <a:lnSpc>
                <a:spcPct val="115000"/>
              </a:lnSpc>
              <a:spcBef>
                <a:spcPts val="435"/>
              </a:spcBef>
              <a:spcAft>
                <a:spcPts val="0"/>
              </a:spcAft>
              <a:buFont typeface="Arial" panose="020B0604020202020204" pitchFamily="34" charset="0"/>
              <a:buChar char="•"/>
              <a:tabLst>
                <a:tab pos="1045210" algn="l"/>
              </a:tabLst>
            </a:pPr>
            <a:r>
              <a:rPr lang="en-US" sz="1200" dirty="0" smtClean="0">
                <a:solidFill>
                  <a:srgbClr val="0D0F85"/>
                </a:solidFill>
                <a:effectLst/>
                <a:latin typeface="Arial" panose="020B0604020202020204" pitchFamily="34" charset="0"/>
                <a:ea typeface="Arial" panose="020B0604020202020204" pitchFamily="34" charset="0"/>
              </a:rPr>
              <a:t>Assessment of the regulatory framework provides a first</a:t>
            </a:r>
            <a:r>
              <a:rPr lang="en-US" sz="1200" spc="-115" dirty="0" smtClean="0">
                <a:solidFill>
                  <a:srgbClr val="0D0F85"/>
                </a:solidFill>
                <a:effectLst/>
                <a:latin typeface="Arial" panose="020B0604020202020204" pitchFamily="34" charset="0"/>
                <a:ea typeface="Arial" panose="020B0604020202020204" pitchFamily="34" charset="0"/>
              </a:rPr>
              <a:t> </a:t>
            </a:r>
            <a:r>
              <a:rPr lang="en-US" sz="1200" spc="-15" dirty="0" smtClean="0">
                <a:solidFill>
                  <a:srgbClr val="0D0F85"/>
                </a:solidFill>
                <a:effectLst/>
                <a:latin typeface="Arial" panose="020B0604020202020204" pitchFamily="34" charset="0"/>
                <a:ea typeface="Arial" panose="020B0604020202020204" pitchFamily="34" charset="0"/>
              </a:rPr>
              <a:t>order </a:t>
            </a:r>
            <a:r>
              <a:rPr lang="en-US" sz="1200" dirty="0" smtClean="0">
                <a:solidFill>
                  <a:srgbClr val="0D0F85"/>
                </a:solidFill>
                <a:effectLst/>
                <a:latin typeface="Arial" panose="020B0604020202020204" pitchFamily="34" charset="0"/>
                <a:ea typeface="Arial" panose="020B0604020202020204" pitchFamily="34" charset="0"/>
              </a:rPr>
              <a:t>proxy for initial identification of abandonment practices</a:t>
            </a:r>
            <a:r>
              <a:rPr lang="en-US" sz="1200" spc="-75" dirty="0" smtClean="0">
                <a:solidFill>
                  <a:srgbClr val="0D0F85"/>
                </a:solidFill>
                <a:effectLst/>
                <a:latin typeface="Arial" panose="020B0604020202020204" pitchFamily="34" charset="0"/>
                <a:ea typeface="Arial" panose="020B0604020202020204" pitchFamily="34" charset="0"/>
              </a:rPr>
              <a:t> </a:t>
            </a:r>
            <a:r>
              <a:rPr lang="en-US" sz="1200" dirty="0" smtClean="0">
                <a:solidFill>
                  <a:srgbClr val="0D0F85"/>
                </a:solidFill>
                <a:effectLst/>
                <a:latin typeface="Arial" panose="020B0604020202020204" pitchFamily="34" charset="0"/>
                <a:ea typeface="Arial" panose="020B0604020202020204" pitchFamily="34" charset="0"/>
              </a:rPr>
              <a:t>only</a:t>
            </a:r>
            <a:endParaRPr lang="fr-FR" sz="800" dirty="0" smtClean="0">
              <a:effectLst/>
              <a:latin typeface="Arial" panose="020B0604020202020204" pitchFamily="34" charset="0"/>
              <a:ea typeface="Arial" panose="020B0604020202020204" pitchFamily="34" charset="0"/>
            </a:endParaRPr>
          </a:p>
          <a:p>
            <a:pPr>
              <a:spcAft>
                <a:spcPts val="0"/>
              </a:spcAft>
            </a:pPr>
            <a:r>
              <a:rPr lang="en-US" sz="600" dirty="0" smtClean="0">
                <a:effectLst/>
                <a:latin typeface="Arial" panose="020B0604020202020204" pitchFamily="34" charset="0"/>
                <a:ea typeface="Arial" panose="020B0604020202020204" pitchFamily="34" charset="0"/>
              </a:rPr>
              <a:t> </a:t>
            </a:r>
            <a:endParaRPr lang="fr-FR" sz="1200" dirty="0" smtClean="0">
              <a:effectLst/>
              <a:latin typeface="Arial" panose="020B0604020202020204" pitchFamily="34" charset="0"/>
              <a:ea typeface="Arial" panose="020B0604020202020204" pitchFamily="34" charset="0"/>
            </a:endParaRPr>
          </a:p>
          <a:p>
            <a:pPr>
              <a:spcBef>
                <a:spcPts val="10"/>
              </a:spcBef>
              <a:spcAft>
                <a:spcPts val="0"/>
              </a:spcAft>
            </a:pPr>
            <a:r>
              <a:rPr lang="en-US" sz="500" dirty="0" smtClean="0">
                <a:effectLst/>
                <a:latin typeface="Arial" panose="020B0604020202020204" pitchFamily="34" charset="0"/>
                <a:ea typeface="Arial" panose="020B0604020202020204" pitchFamily="34" charset="0"/>
              </a:rPr>
              <a:t> </a:t>
            </a:r>
            <a:endParaRPr lang="fr-FR" sz="1200" dirty="0" smtClean="0">
              <a:effectLst/>
              <a:latin typeface="Arial" panose="020B0604020202020204" pitchFamily="34" charset="0"/>
              <a:ea typeface="Arial" panose="020B0604020202020204" pitchFamily="34" charset="0"/>
            </a:endParaRPr>
          </a:p>
          <a:p>
            <a:pPr marL="742950" lvl="1" indent="-285750">
              <a:spcBef>
                <a:spcPts val="435"/>
              </a:spcBef>
              <a:spcAft>
                <a:spcPts val="0"/>
              </a:spcAft>
              <a:buFont typeface="Arial" panose="020B0604020202020204" pitchFamily="34" charset="0"/>
              <a:buChar char="•"/>
              <a:tabLst>
                <a:tab pos="1045210" algn="l"/>
              </a:tabLst>
            </a:pPr>
            <a:r>
              <a:rPr lang="en-US" sz="1200" dirty="0" smtClean="0">
                <a:solidFill>
                  <a:srgbClr val="0D0F85"/>
                </a:solidFill>
                <a:effectLst/>
                <a:latin typeface="Arial" panose="020B0604020202020204" pitchFamily="34" charset="0"/>
                <a:ea typeface="Arial" panose="020B0604020202020204" pitchFamily="34" charset="0"/>
              </a:rPr>
              <a:t>Cement plug is compulsory in all evaluated regulatory</a:t>
            </a:r>
            <a:r>
              <a:rPr lang="en-US" sz="1200" spc="-120" dirty="0" smtClean="0">
                <a:solidFill>
                  <a:srgbClr val="0D0F85"/>
                </a:solidFill>
                <a:effectLst/>
                <a:latin typeface="Arial" panose="020B0604020202020204" pitchFamily="34" charset="0"/>
                <a:ea typeface="Arial" panose="020B0604020202020204" pitchFamily="34" charset="0"/>
              </a:rPr>
              <a:t> </a:t>
            </a:r>
            <a:r>
              <a:rPr lang="en-US" sz="1200" dirty="0" smtClean="0">
                <a:solidFill>
                  <a:srgbClr val="0D0F85"/>
                </a:solidFill>
                <a:effectLst/>
                <a:latin typeface="Arial" panose="020B0604020202020204" pitchFamily="34" charset="0"/>
                <a:ea typeface="Arial" panose="020B0604020202020204" pitchFamily="34" charset="0"/>
              </a:rPr>
              <a:t>documents</a:t>
            </a:r>
            <a:endParaRPr lang="fr-FR" sz="800" dirty="0" smtClean="0">
              <a:effectLst/>
              <a:latin typeface="Arial" panose="020B0604020202020204" pitchFamily="34" charset="0"/>
              <a:ea typeface="Arial" panose="020B0604020202020204" pitchFamily="34" charset="0"/>
            </a:endParaRPr>
          </a:p>
          <a:p>
            <a:pPr>
              <a:spcAft>
                <a:spcPts val="0"/>
              </a:spcAft>
            </a:pPr>
            <a:r>
              <a:rPr lang="en-US" sz="600" dirty="0" smtClean="0">
                <a:effectLst/>
                <a:latin typeface="Arial" panose="020B0604020202020204" pitchFamily="34" charset="0"/>
                <a:ea typeface="Arial" panose="020B0604020202020204" pitchFamily="34" charset="0"/>
              </a:rPr>
              <a:t> </a:t>
            </a:r>
            <a:endParaRPr lang="fr-FR" sz="1200" dirty="0" smtClean="0">
              <a:effectLst/>
              <a:latin typeface="Arial" panose="020B0604020202020204" pitchFamily="34" charset="0"/>
              <a:ea typeface="Arial" panose="020B0604020202020204" pitchFamily="34" charset="0"/>
            </a:endParaRPr>
          </a:p>
          <a:p>
            <a:pPr>
              <a:spcBef>
                <a:spcPts val="15"/>
              </a:spcBef>
              <a:spcAft>
                <a:spcPts val="0"/>
              </a:spcAft>
            </a:pPr>
            <a:r>
              <a:rPr lang="en-US" sz="900" dirty="0" smtClean="0">
                <a:effectLst/>
                <a:latin typeface="Arial" panose="020B0604020202020204" pitchFamily="34" charset="0"/>
                <a:ea typeface="Arial" panose="020B0604020202020204" pitchFamily="34" charset="0"/>
              </a:rPr>
              <a:t> </a:t>
            </a:r>
            <a:endParaRPr lang="fr-FR" sz="1200" dirty="0" smtClean="0">
              <a:effectLst/>
              <a:latin typeface="Arial" panose="020B0604020202020204" pitchFamily="34" charset="0"/>
              <a:ea typeface="Arial" panose="020B0604020202020204" pitchFamily="34" charset="0"/>
            </a:endParaRPr>
          </a:p>
          <a:p>
            <a:pPr marL="742950" marR="1123315" lvl="1" indent="-285750">
              <a:lnSpc>
                <a:spcPct val="115000"/>
              </a:lnSpc>
              <a:spcBef>
                <a:spcPts val="435"/>
              </a:spcBef>
              <a:spcAft>
                <a:spcPts val="0"/>
              </a:spcAft>
              <a:buFont typeface="Arial" panose="020B0604020202020204" pitchFamily="34" charset="0"/>
              <a:buChar char="•"/>
              <a:tabLst>
                <a:tab pos="1045210" algn="l"/>
              </a:tabLst>
            </a:pPr>
            <a:r>
              <a:rPr lang="en-US" sz="1200" dirty="0" smtClean="0">
                <a:solidFill>
                  <a:srgbClr val="0D0F85"/>
                </a:solidFill>
                <a:effectLst/>
                <a:latin typeface="Arial" panose="020B0604020202020204" pitchFamily="34" charset="0"/>
                <a:ea typeface="Arial" panose="020B0604020202020204" pitchFamily="34" charset="0"/>
              </a:rPr>
              <a:t>Main differences involve plug requirements (lengths) at the</a:t>
            </a:r>
            <a:r>
              <a:rPr lang="en-US" sz="1200" spc="-105" dirty="0" smtClean="0">
                <a:solidFill>
                  <a:srgbClr val="0D0F85"/>
                </a:solidFill>
                <a:effectLst/>
                <a:latin typeface="Arial" panose="020B0604020202020204" pitchFamily="34" charset="0"/>
                <a:ea typeface="Arial" panose="020B0604020202020204" pitchFamily="34" charset="0"/>
              </a:rPr>
              <a:t> </a:t>
            </a:r>
            <a:r>
              <a:rPr lang="en-US" sz="1200" dirty="0" smtClean="0">
                <a:solidFill>
                  <a:srgbClr val="0D0F85"/>
                </a:solidFill>
                <a:effectLst/>
                <a:latin typeface="Arial" panose="020B0604020202020204" pitchFamily="34" charset="0"/>
                <a:ea typeface="Arial" panose="020B0604020202020204" pitchFamily="34" charset="0"/>
              </a:rPr>
              <a:t>level of the deepest casing</a:t>
            </a:r>
            <a:r>
              <a:rPr lang="en-US" sz="1200" spc="-40" dirty="0" smtClean="0">
                <a:solidFill>
                  <a:srgbClr val="0D0F85"/>
                </a:solidFill>
                <a:effectLst/>
                <a:latin typeface="Arial" panose="020B0604020202020204" pitchFamily="34" charset="0"/>
                <a:ea typeface="Arial" panose="020B0604020202020204" pitchFamily="34" charset="0"/>
              </a:rPr>
              <a:t> </a:t>
            </a:r>
            <a:r>
              <a:rPr lang="en-US" sz="1200" dirty="0" smtClean="0">
                <a:solidFill>
                  <a:srgbClr val="0D0F85"/>
                </a:solidFill>
                <a:effectLst/>
                <a:latin typeface="Arial" panose="020B0604020202020204" pitchFamily="34" charset="0"/>
                <a:ea typeface="Arial" panose="020B0604020202020204" pitchFamily="34" charset="0"/>
              </a:rPr>
              <a:t>shoe</a:t>
            </a:r>
            <a:endParaRPr lang="fr-FR" sz="800" dirty="0" smtClean="0">
              <a:effectLst/>
              <a:latin typeface="Arial" panose="020B0604020202020204" pitchFamily="34" charset="0"/>
              <a:ea typeface="Arial" panose="020B0604020202020204" pitchFamily="34" charset="0"/>
            </a:endParaRPr>
          </a:p>
          <a:p>
            <a:pPr>
              <a:spcAft>
                <a:spcPts val="0"/>
              </a:spcAft>
            </a:pPr>
            <a:r>
              <a:rPr lang="en-US" sz="600" dirty="0" smtClean="0">
                <a:effectLst/>
                <a:latin typeface="Arial" panose="020B0604020202020204" pitchFamily="34" charset="0"/>
                <a:ea typeface="Arial" panose="020B0604020202020204" pitchFamily="34" charset="0"/>
              </a:rPr>
              <a:t> </a:t>
            </a:r>
            <a:endParaRPr lang="fr-FR" sz="1200" dirty="0" smtClean="0">
              <a:effectLst/>
              <a:latin typeface="Arial" panose="020B0604020202020204" pitchFamily="34" charset="0"/>
              <a:ea typeface="Arial" panose="020B0604020202020204" pitchFamily="34" charset="0"/>
            </a:endParaRPr>
          </a:p>
          <a:p>
            <a:pPr>
              <a:spcBef>
                <a:spcPts val="10"/>
              </a:spcBef>
              <a:spcAft>
                <a:spcPts val="0"/>
              </a:spcAft>
            </a:pPr>
            <a:r>
              <a:rPr lang="en-US" sz="500" dirty="0" smtClean="0">
                <a:effectLst/>
                <a:latin typeface="Arial" panose="020B0604020202020204" pitchFamily="34" charset="0"/>
                <a:ea typeface="Arial" panose="020B0604020202020204" pitchFamily="34" charset="0"/>
              </a:rPr>
              <a:t> </a:t>
            </a:r>
            <a:endParaRPr lang="fr-FR" sz="1200" dirty="0" smtClean="0">
              <a:effectLst/>
              <a:latin typeface="Arial" panose="020B0604020202020204" pitchFamily="34" charset="0"/>
              <a:ea typeface="Arial" panose="020B0604020202020204" pitchFamily="34" charset="0"/>
            </a:endParaRPr>
          </a:p>
          <a:p>
            <a:pPr marL="742950" marR="1614170" lvl="1" indent="-285750">
              <a:lnSpc>
                <a:spcPct val="115000"/>
              </a:lnSpc>
              <a:spcBef>
                <a:spcPts val="435"/>
              </a:spcBef>
              <a:spcAft>
                <a:spcPts val="0"/>
              </a:spcAft>
              <a:buFont typeface="Arial" panose="020B0604020202020204" pitchFamily="34" charset="0"/>
              <a:buChar char="•"/>
              <a:tabLst>
                <a:tab pos="1045210" algn="l"/>
              </a:tabLst>
            </a:pPr>
            <a:r>
              <a:rPr lang="en-US" sz="1200" dirty="0" smtClean="0">
                <a:solidFill>
                  <a:srgbClr val="0D0F85"/>
                </a:solidFill>
                <a:effectLst/>
                <a:latin typeface="Arial" panose="020B0604020202020204" pitchFamily="34" charset="0"/>
                <a:ea typeface="Arial" panose="020B0604020202020204" pitchFamily="34" charset="0"/>
              </a:rPr>
              <a:t>The application of mechanical plugs often require</a:t>
            </a:r>
            <a:r>
              <a:rPr lang="en-US" sz="1200" spc="-275" dirty="0" smtClean="0">
                <a:solidFill>
                  <a:srgbClr val="0D0F85"/>
                </a:solidFill>
                <a:effectLst/>
                <a:latin typeface="Arial" panose="020B0604020202020204" pitchFamily="34" charset="0"/>
                <a:ea typeface="Arial" panose="020B0604020202020204" pitchFamily="34" charset="0"/>
              </a:rPr>
              <a:t> </a:t>
            </a:r>
            <a:r>
              <a:rPr lang="en-US" sz="1200" dirty="0" smtClean="0">
                <a:solidFill>
                  <a:srgbClr val="0D0F85"/>
                </a:solidFill>
                <a:effectLst/>
                <a:latin typeface="Arial" panose="020B0604020202020204" pitchFamily="34" charset="0"/>
                <a:ea typeface="Arial" panose="020B0604020202020204" pitchFamily="34" charset="0"/>
              </a:rPr>
              <a:t>additional cementing (exact requirements differ significantly among regulations)</a:t>
            </a:r>
            <a:endParaRPr lang="fr-FR" sz="800" dirty="0" smtClean="0">
              <a:effectLst/>
              <a:latin typeface="Arial" panose="020B0604020202020204" pitchFamily="34" charset="0"/>
              <a:ea typeface="Arial" panose="020B0604020202020204" pitchFamily="34" charset="0"/>
            </a:endParaRPr>
          </a:p>
          <a:p>
            <a:pPr>
              <a:spcAft>
                <a:spcPts val="0"/>
              </a:spcAft>
            </a:pPr>
            <a:r>
              <a:rPr lang="en-US" sz="600" dirty="0" smtClean="0">
                <a:effectLst/>
                <a:latin typeface="Arial" panose="020B0604020202020204" pitchFamily="34" charset="0"/>
                <a:ea typeface="Arial" panose="020B0604020202020204" pitchFamily="34" charset="0"/>
              </a:rPr>
              <a:t> </a:t>
            </a:r>
            <a:endParaRPr lang="fr-FR" sz="1200" dirty="0" smtClean="0">
              <a:effectLst/>
              <a:latin typeface="Arial" panose="020B0604020202020204" pitchFamily="34" charset="0"/>
              <a:ea typeface="Arial" panose="020B0604020202020204" pitchFamily="34" charset="0"/>
            </a:endParaRPr>
          </a:p>
          <a:p>
            <a:pPr>
              <a:spcAft>
                <a:spcPts val="0"/>
              </a:spcAft>
            </a:pPr>
            <a:r>
              <a:rPr lang="en-US" sz="600" dirty="0" smtClean="0">
                <a:effectLst/>
                <a:latin typeface="Arial" panose="020B0604020202020204" pitchFamily="34" charset="0"/>
                <a:ea typeface="Arial" panose="020B0604020202020204" pitchFamily="34" charset="0"/>
              </a:rPr>
              <a:t> </a:t>
            </a:r>
            <a:endParaRPr lang="fr-FR"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2602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826943" y="411883"/>
            <a:ext cx="8123094" cy="6169025"/>
            <a:chOff x="720" y="720"/>
            <a:chExt cx="14400"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1704107" y="852283"/>
            <a:ext cx="6096000" cy="3344505"/>
          </a:xfrm>
          <a:prstGeom prst="rect">
            <a:avLst/>
          </a:prstGeom>
        </p:spPr>
        <p:txBody>
          <a:bodyPr>
            <a:spAutoFit/>
          </a:bodyPr>
          <a:lstStyle/>
          <a:p>
            <a:pPr marL="854075">
              <a:spcBef>
                <a:spcPts val="1095"/>
              </a:spcBef>
              <a:spcAft>
                <a:spcPts val="0"/>
              </a:spcAft>
            </a:pPr>
            <a:r>
              <a:rPr lang="en-US" b="1" kern="0" dirty="0" smtClean="0">
                <a:solidFill>
                  <a:srgbClr val="0D0F85"/>
                </a:solidFill>
                <a:effectLst/>
                <a:latin typeface="Arial" panose="020B0604020202020204" pitchFamily="34" charset="0"/>
                <a:ea typeface="Arial" panose="020B0604020202020204" pitchFamily="34" charset="0"/>
              </a:rPr>
              <a:t>Risk Management: assessment</a:t>
            </a:r>
            <a:endParaRPr lang="fr-FR" b="1" kern="0" dirty="0" smtClean="0">
              <a:effectLst/>
              <a:latin typeface="Arial" panose="020B0604020202020204" pitchFamily="34" charset="0"/>
              <a:ea typeface="Arial" panose="020B0604020202020204" pitchFamily="34" charset="0"/>
            </a:endParaRPr>
          </a:p>
          <a:p>
            <a:pPr>
              <a:spcAft>
                <a:spcPts val="0"/>
              </a:spcAft>
            </a:pPr>
            <a:r>
              <a:rPr lang="en-US" sz="700" dirty="0" smtClean="0">
                <a:effectLst/>
                <a:latin typeface="Arial" panose="020B0604020202020204" pitchFamily="34" charset="0"/>
                <a:ea typeface="Arial" panose="020B0604020202020204" pitchFamily="34" charset="0"/>
              </a:rPr>
              <a:t> </a:t>
            </a:r>
            <a:endParaRPr lang="fr-FR" sz="1400" dirty="0" smtClean="0">
              <a:effectLst/>
              <a:latin typeface="Arial" panose="020B0604020202020204" pitchFamily="34" charset="0"/>
              <a:ea typeface="Arial" panose="020B0604020202020204" pitchFamily="34" charset="0"/>
            </a:endParaRPr>
          </a:p>
          <a:p>
            <a:pPr>
              <a:spcAft>
                <a:spcPts val="0"/>
              </a:spcAft>
            </a:pPr>
            <a:r>
              <a:rPr lang="en-US" sz="700" dirty="0" smtClean="0">
                <a:effectLst/>
                <a:latin typeface="Arial" panose="020B0604020202020204" pitchFamily="34" charset="0"/>
                <a:ea typeface="Arial" panose="020B0604020202020204" pitchFamily="34" charset="0"/>
              </a:rPr>
              <a:t> </a:t>
            </a:r>
            <a:endParaRPr lang="fr-FR" sz="1400" dirty="0" smtClean="0">
              <a:effectLst/>
              <a:latin typeface="Arial" panose="020B0604020202020204" pitchFamily="34" charset="0"/>
              <a:ea typeface="Arial" panose="020B0604020202020204" pitchFamily="34" charset="0"/>
            </a:endParaRPr>
          </a:p>
          <a:p>
            <a:pPr>
              <a:spcBef>
                <a:spcPts val="40"/>
              </a:spcBef>
              <a:spcAft>
                <a:spcPts val="0"/>
              </a:spcAft>
            </a:pPr>
            <a:r>
              <a:rPr lang="en-US" sz="700" dirty="0" smtClean="0">
                <a:effectLst/>
                <a:latin typeface="Arial" panose="020B0604020202020204" pitchFamily="34" charset="0"/>
                <a:ea typeface="Arial" panose="020B0604020202020204" pitchFamily="34" charset="0"/>
              </a:rPr>
              <a:t> </a:t>
            </a:r>
            <a:r>
              <a:rPr lang="en-US" sz="1600" dirty="0" smtClean="0">
                <a:solidFill>
                  <a:srgbClr val="0D0F85"/>
                </a:solidFill>
                <a:effectLst/>
                <a:latin typeface="Arial" panose="020B0604020202020204" pitchFamily="34" charset="0"/>
                <a:ea typeface="Arial" panose="020B0604020202020204" pitchFamily="34" charset="0"/>
              </a:rPr>
              <a:t>wells </a:t>
            </a:r>
            <a:r>
              <a:rPr lang="en-US" sz="1600" dirty="0" smtClean="0">
                <a:solidFill>
                  <a:srgbClr val="0D0F85"/>
                </a:solidFill>
                <a:effectLst/>
                <a:latin typeface="Arial" panose="020B0604020202020204" pitchFamily="34" charset="0"/>
                <a:ea typeface="Arial" panose="020B0604020202020204" pitchFamily="34" charset="0"/>
              </a:rPr>
              <a:t>involved needs to be confidently</a:t>
            </a:r>
            <a:r>
              <a:rPr lang="en-US" sz="1600" spc="-105" dirty="0" smtClean="0">
                <a:solidFill>
                  <a:srgbClr val="0D0F85"/>
                </a:solidFill>
                <a:effectLst/>
                <a:latin typeface="Arial" panose="020B0604020202020204" pitchFamily="34" charset="0"/>
                <a:ea typeface="Arial" panose="020B0604020202020204" pitchFamily="34" charset="0"/>
              </a:rPr>
              <a:t> </a:t>
            </a:r>
            <a:r>
              <a:rPr lang="en-US" sz="1600" dirty="0" smtClean="0">
                <a:solidFill>
                  <a:srgbClr val="0D0F85"/>
                </a:solidFill>
                <a:effectLst/>
                <a:latin typeface="Arial" panose="020B0604020202020204" pitchFamily="34" charset="0"/>
                <a:ea typeface="Arial" panose="020B0604020202020204" pitchFamily="34" charset="0"/>
              </a:rPr>
              <a:t>assessed</a:t>
            </a:r>
          </a:p>
          <a:p>
            <a:pPr>
              <a:spcBef>
                <a:spcPts val="40"/>
              </a:spcBef>
              <a:spcAft>
                <a:spcPts val="0"/>
              </a:spcAft>
            </a:pPr>
            <a:endParaRPr lang="en-US" sz="1600" dirty="0" smtClean="0">
              <a:solidFill>
                <a:srgbClr val="0D0F85"/>
              </a:solidFill>
              <a:effectLst/>
              <a:latin typeface="Arial" panose="020B0604020202020204" pitchFamily="34" charset="0"/>
              <a:ea typeface="Arial" panose="020B0604020202020204" pitchFamily="34" charset="0"/>
            </a:endParaRPr>
          </a:p>
          <a:p>
            <a:pPr>
              <a:spcBef>
                <a:spcPts val="40"/>
              </a:spcBef>
              <a:spcAft>
                <a:spcPts val="0"/>
              </a:spcAft>
            </a:pPr>
            <a:r>
              <a:rPr lang="en-US" sz="1600" dirty="0" smtClean="0">
                <a:solidFill>
                  <a:srgbClr val="0D0F85"/>
                </a:solidFill>
                <a:effectLst/>
                <a:latin typeface="Arial" panose="020B0604020202020204" pitchFamily="34" charset="0"/>
                <a:ea typeface="Arial" panose="020B0604020202020204" pitchFamily="34" charset="0"/>
              </a:rPr>
              <a:t> </a:t>
            </a:r>
            <a:r>
              <a:rPr lang="en-US" sz="1600" dirty="0" smtClean="0">
                <a:solidFill>
                  <a:srgbClr val="0D0F85"/>
                </a:solidFill>
                <a:effectLst/>
                <a:latin typeface="Arial" panose="020B0604020202020204" pitchFamily="34" charset="0"/>
                <a:ea typeface="Arial" panose="020B0604020202020204" pitchFamily="34" charset="0"/>
              </a:rPr>
              <a:t>previously abandoned </a:t>
            </a:r>
            <a:r>
              <a:rPr lang="en-US" sz="1600" dirty="0" smtClean="0">
                <a:solidFill>
                  <a:srgbClr val="0D0F85"/>
                </a:solidFill>
                <a:effectLst/>
                <a:latin typeface="Arial" panose="020B0604020202020204" pitchFamily="34" charset="0"/>
                <a:ea typeface="Arial" panose="020B0604020202020204" pitchFamily="34" charset="0"/>
              </a:rPr>
              <a:t>wells</a:t>
            </a:r>
            <a:r>
              <a:rPr lang="fr-FR" sz="1600" dirty="0">
                <a:latin typeface="Arial" panose="020B0604020202020204" pitchFamily="34" charset="0"/>
                <a:ea typeface="Arial" panose="020B0604020202020204" pitchFamily="34" charset="0"/>
              </a:rPr>
              <a:t> </a:t>
            </a:r>
            <a:r>
              <a:rPr lang="en-US" sz="1600" dirty="0" smtClean="0">
                <a:solidFill>
                  <a:srgbClr val="0D0F85"/>
                </a:solidFill>
                <a:effectLst/>
                <a:latin typeface="Arial" panose="020B0604020202020204" pitchFamily="34" charset="0"/>
                <a:ea typeface="Arial" panose="020B0604020202020204" pitchFamily="34" charset="0"/>
              </a:rPr>
              <a:t>including </a:t>
            </a:r>
            <a:r>
              <a:rPr lang="en-US" sz="1600" dirty="0" smtClean="0"/>
              <a:t>Evaluation </a:t>
            </a:r>
            <a:r>
              <a:rPr lang="en-US" sz="1600" dirty="0"/>
              <a:t>of abandonment configuration with respect to second life </a:t>
            </a:r>
            <a:r>
              <a:rPr lang="en-US" sz="1600" dirty="0" smtClean="0"/>
              <a:t>application</a:t>
            </a:r>
          </a:p>
          <a:p>
            <a:pPr>
              <a:spcBef>
                <a:spcPts val="40"/>
              </a:spcBef>
              <a:spcAft>
                <a:spcPts val="0"/>
              </a:spcAft>
            </a:pPr>
            <a:endParaRPr lang="fr-FR" sz="1600" dirty="0"/>
          </a:p>
          <a:p>
            <a:r>
              <a:rPr lang="en-US" sz="1600" dirty="0"/>
              <a:t> </a:t>
            </a:r>
            <a:r>
              <a:rPr lang="en-US" sz="1600" dirty="0" smtClean="0"/>
              <a:t>Evaluation </a:t>
            </a:r>
            <a:r>
              <a:rPr lang="en-US" sz="1600" dirty="0"/>
              <a:t>of current state of materials and placement, extrapolating from data gathered prior to abandonment</a:t>
            </a:r>
            <a:endParaRPr lang="fr-FR" sz="1600" dirty="0"/>
          </a:p>
          <a:p>
            <a:pPr marL="41910">
              <a:lnSpc>
                <a:spcPts val="2290"/>
              </a:lnSpc>
            </a:pPr>
            <a:endParaRPr lang="en-US" sz="1600" dirty="0" smtClean="0"/>
          </a:p>
          <a:p>
            <a:pPr marL="41910">
              <a:lnSpc>
                <a:spcPts val="2290"/>
              </a:lnSpc>
            </a:pPr>
            <a:r>
              <a:rPr lang="en-US" sz="2000" dirty="0" smtClean="0"/>
              <a:t>	</a:t>
            </a:r>
            <a:endParaRPr lang="fr-FR" sz="2000" dirty="0" smtClean="0">
              <a:effectLst/>
              <a:latin typeface="Arial" panose="020B0604020202020204" pitchFamily="34" charset="0"/>
              <a:ea typeface="Arial" panose="020B0604020202020204" pitchFamily="34" charset="0"/>
            </a:endParaRPr>
          </a:p>
          <a:p>
            <a:r>
              <a:rPr lang="en-US" sz="1100" dirty="0" smtClean="0">
                <a:effectLst/>
                <a:latin typeface="Arial" panose="020B0604020202020204" pitchFamily="34" charset="0"/>
                <a:ea typeface="Arial" panose="020B0604020202020204" pitchFamily="34" charset="0"/>
              </a:rPr>
              <a:t/>
            </a:r>
            <a:br>
              <a:rPr lang="en-US" sz="1100" dirty="0" smtClean="0">
                <a:effectLst/>
                <a:latin typeface="Arial" panose="020B0604020202020204" pitchFamily="34" charset="0"/>
                <a:ea typeface="Arial" panose="020B0604020202020204" pitchFamily="34" charset="0"/>
              </a:rPr>
            </a:br>
            <a:endParaRPr lang="fr-FR" dirty="0"/>
          </a:p>
        </p:txBody>
      </p:sp>
    </p:spTree>
    <p:extLst>
      <p:ext uri="{BB962C8B-B14F-4D97-AF65-F5344CB8AC3E}">
        <p14:creationId xmlns:p14="http://schemas.microsoft.com/office/powerpoint/2010/main" val="313890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882361" y="410169"/>
            <a:ext cx="8123094" cy="6169025"/>
            <a:chOff x="720" y="720"/>
            <a:chExt cx="14400"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1704107" y="852283"/>
            <a:ext cx="6096000" cy="2035429"/>
          </a:xfrm>
          <a:prstGeom prst="rect">
            <a:avLst/>
          </a:prstGeom>
        </p:spPr>
        <p:txBody>
          <a:bodyPr>
            <a:spAutoFit/>
          </a:bodyPr>
          <a:lstStyle/>
          <a:p>
            <a:pPr marL="854075">
              <a:spcBef>
                <a:spcPts val="1095"/>
              </a:spcBef>
              <a:spcAft>
                <a:spcPts val="0"/>
              </a:spcAft>
            </a:pPr>
            <a:r>
              <a:rPr lang="en-US" b="1" kern="0" dirty="0" smtClean="0">
                <a:solidFill>
                  <a:srgbClr val="0D0F85"/>
                </a:solidFill>
                <a:effectLst/>
                <a:latin typeface="Arial" panose="020B0604020202020204" pitchFamily="34" charset="0"/>
                <a:ea typeface="Arial" panose="020B0604020202020204" pitchFamily="34" charset="0"/>
              </a:rPr>
              <a:t>Risk Management: assessment</a:t>
            </a:r>
            <a:endParaRPr lang="fr-FR" b="1" kern="0" dirty="0" smtClean="0">
              <a:effectLst/>
              <a:latin typeface="Arial" panose="020B0604020202020204" pitchFamily="34" charset="0"/>
              <a:ea typeface="Arial" panose="020B0604020202020204" pitchFamily="34" charset="0"/>
            </a:endParaRPr>
          </a:p>
          <a:p>
            <a:pPr>
              <a:spcAft>
                <a:spcPts val="0"/>
              </a:spcAft>
            </a:pPr>
            <a:r>
              <a:rPr lang="en-US" sz="700" dirty="0" smtClean="0">
                <a:effectLst/>
                <a:latin typeface="Arial" panose="020B0604020202020204" pitchFamily="34" charset="0"/>
                <a:ea typeface="Arial" panose="020B0604020202020204" pitchFamily="34" charset="0"/>
              </a:rPr>
              <a:t> </a:t>
            </a:r>
            <a:endParaRPr lang="fr-FR" sz="1400" dirty="0" smtClean="0">
              <a:effectLst/>
              <a:latin typeface="Arial" panose="020B0604020202020204" pitchFamily="34" charset="0"/>
              <a:ea typeface="Arial" panose="020B0604020202020204" pitchFamily="34" charset="0"/>
            </a:endParaRPr>
          </a:p>
          <a:p>
            <a:pPr>
              <a:spcAft>
                <a:spcPts val="0"/>
              </a:spcAft>
            </a:pPr>
            <a:r>
              <a:rPr lang="en-US" sz="700" dirty="0" smtClean="0">
                <a:effectLst/>
                <a:latin typeface="Arial" panose="020B0604020202020204" pitchFamily="34" charset="0"/>
                <a:ea typeface="Arial" panose="020B0604020202020204" pitchFamily="34" charset="0"/>
              </a:rPr>
              <a:t> </a:t>
            </a:r>
            <a:endParaRPr lang="fr-FR" sz="1400" dirty="0" smtClean="0">
              <a:effectLst/>
              <a:latin typeface="Arial" panose="020B0604020202020204" pitchFamily="34" charset="0"/>
              <a:ea typeface="Arial" panose="020B0604020202020204" pitchFamily="34" charset="0"/>
            </a:endParaRPr>
          </a:p>
          <a:p>
            <a:pPr>
              <a:spcBef>
                <a:spcPts val="40"/>
              </a:spcBef>
              <a:spcAft>
                <a:spcPts val="0"/>
              </a:spcAft>
            </a:pPr>
            <a:r>
              <a:rPr lang="en-US" sz="700" dirty="0" smtClean="0">
                <a:effectLst/>
                <a:latin typeface="Arial" panose="020B0604020202020204" pitchFamily="34" charset="0"/>
                <a:ea typeface="Arial" panose="020B0604020202020204" pitchFamily="34" charset="0"/>
              </a:rPr>
              <a:t> </a:t>
            </a:r>
            <a:endParaRPr lang="fr-FR" sz="1400" dirty="0" smtClean="0">
              <a:effectLst/>
              <a:latin typeface="Arial" panose="020B0604020202020204" pitchFamily="34" charset="0"/>
              <a:ea typeface="Arial" panose="020B0604020202020204" pitchFamily="34" charset="0"/>
            </a:endParaRPr>
          </a:p>
          <a:p>
            <a:pPr marL="1044575" indent="-635">
              <a:lnSpc>
                <a:spcPct val="115000"/>
              </a:lnSpc>
              <a:spcAft>
                <a:spcPts val="0"/>
              </a:spcAft>
            </a:pPr>
            <a:r>
              <a:rPr lang="en-US" sz="1400" dirty="0" smtClean="0">
                <a:effectLst/>
                <a:latin typeface="Arial" panose="020B0604020202020204" pitchFamily="34" charset="0"/>
                <a:ea typeface="Arial" panose="020B0604020202020204" pitchFamily="34" charset="0"/>
              </a:rPr>
              <a:t/>
            </a:r>
            <a:br>
              <a:rPr lang="en-US" sz="1400" dirty="0" smtClean="0">
                <a:effectLst/>
                <a:latin typeface="Arial" panose="020B0604020202020204" pitchFamily="34" charset="0"/>
                <a:ea typeface="Arial" panose="020B0604020202020204" pitchFamily="34" charset="0"/>
              </a:rPr>
            </a:br>
            <a:endParaRPr lang="en-US" sz="2000" dirty="0" smtClean="0"/>
          </a:p>
          <a:p>
            <a:pPr marL="41910">
              <a:lnSpc>
                <a:spcPts val="2290"/>
              </a:lnSpc>
            </a:pPr>
            <a:r>
              <a:rPr lang="en-US" sz="2000" dirty="0" smtClean="0"/>
              <a:t>	</a:t>
            </a:r>
            <a:endParaRPr lang="fr-FR" sz="2000" dirty="0" smtClean="0">
              <a:effectLst/>
              <a:latin typeface="Arial" panose="020B0604020202020204" pitchFamily="34" charset="0"/>
              <a:ea typeface="Arial" panose="020B0604020202020204" pitchFamily="34" charset="0"/>
            </a:endParaRPr>
          </a:p>
          <a:p>
            <a:r>
              <a:rPr lang="en-US" sz="1100" dirty="0" smtClean="0">
                <a:effectLst/>
                <a:latin typeface="Arial" panose="020B0604020202020204" pitchFamily="34" charset="0"/>
                <a:ea typeface="Arial" panose="020B0604020202020204" pitchFamily="34" charset="0"/>
              </a:rPr>
              <a:t/>
            </a:r>
            <a:br>
              <a:rPr lang="en-US" sz="1100" dirty="0" smtClean="0">
                <a:effectLst/>
                <a:latin typeface="Arial" panose="020B0604020202020204" pitchFamily="34" charset="0"/>
                <a:ea typeface="Arial" panose="020B0604020202020204" pitchFamily="34" charset="0"/>
              </a:rPr>
            </a:br>
            <a:endParaRPr lang="fr-FR" dirty="0"/>
          </a:p>
        </p:txBody>
      </p:sp>
      <p:graphicFrame>
        <p:nvGraphicFramePr>
          <p:cNvPr id="13" name="Table 12"/>
          <p:cNvGraphicFramePr>
            <a:graphicFrameLocks noGrp="1"/>
          </p:cNvGraphicFramePr>
          <p:nvPr>
            <p:extLst>
              <p:ext uri="{D42A27DB-BD31-4B8C-83A1-F6EECF244321}">
                <p14:modId xmlns:p14="http://schemas.microsoft.com/office/powerpoint/2010/main" val="2412591332"/>
              </p:ext>
            </p:extLst>
          </p:nvPr>
        </p:nvGraphicFramePr>
        <p:xfrm>
          <a:off x="1824472" y="3214447"/>
          <a:ext cx="6100328" cy="2318642"/>
        </p:xfrm>
        <a:graphic>
          <a:graphicData uri="http://schemas.openxmlformats.org/drawingml/2006/table">
            <a:tbl>
              <a:tblPr firstRow="1" bandRow="1">
                <a:tableStyleId>{5C22544A-7EE6-4342-B048-85BDC9FD1C3A}</a:tableStyleId>
              </a:tblPr>
              <a:tblGrid>
                <a:gridCol w="1439787"/>
                <a:gridCol w="4660541"/>
              </a:tblGrid>
              <a:tr h="482711">
                <a:tc>
                  <a:txBody>
                    <a:bodyPr/>
                    <a:lstStyle/>
                    <a:p>
                      <a:r>
                        <a:rPr lang="fr-FR" sz="1800" b="1" i="0" kern="1200" dirty="0" err="1" smtClean="0">
                          <a:solidFill>
                            <a:schemeClr val="lt1"/>
                          </a:solidFill>
                          <a:effectLst/>
                          <a:latin typeface="+mn-lt"/>
                          <a:ea typeface="+mn-ea"/>
                          <a:cs typeface="+mn-cs"/>
                        </a:rPr>
                        <a:t>Plugging</a:t>
                      </a:r>
                      <a:r>
                        <a:rPr lang="fr-FR" sz="1800" b="1" i="0" kern="1200" dirty="0" smtClean="0">
                          <a:solidFill>
                            <a:schemeClr val="lt1"/>
                          </a:solidFill>
                          <a:effectLst/>
                          <a:latin typeface="+mn-lt"/>
                          <a:ea typeface="+mn-ea"/>
                          <a:cs typeface="+mn-cs"/>
                        </a:rPr>
                        <a:t> </a:t>
                      </a:r>
                      <a:r>
                        <a:rPr lang="fr-FR" sz="1800" b="1" i="0" kern="1200" dirty="0" err="1" smtClean="0">
                          <a:solidFill>
                            <a:schemeClr val="lt1"/>
                          </a:solidFill>
                          <a:effectLst/>
                          <a:latin typeface="+mn-lt"/>
                          <a:ea typeface="+mn-ea"/>
                          <a:cs typeface="+mn-cs"/>
                        </a:rPr>
                        <a:t>material</a:t>
                      </a:r>
                      <a:endParaRPr lang="fr-FR" dirty="0"/>
                    </a:p>
                  </a:txBody>
                  <a:tcPr/>
                </a:tc>
                <a:tc>
                  <a:txBody>
                    <a:bodyPr/>
                    <a:lstStyle/>
                    <a:p>
                      <a:r>
                        <a:rPr lang="fr-FR" sz="1800" b="1" i="0" kern="1200" dirty="0" smtClean="0">
                          <a:solidFill>
                            <a:schemeClr val="lt1"/>
                          </a:solidFill>
                          <a:effectLst/>
                          <a:latin typeface="+mn-lt"/>
                          <a:ea typeface="+mn-ea"/>
                          <a:cs typeface="+mn-cs"/>
                        </a:rPr>
                        <a:t>Method</a:t>
                      </a:r>
                      <a:endParaRPr lang="fr-FR" dirty="0"/>
                    </a:p>
                  </a:txBody>
                  <a:tcPr/>
                </a:tc>
              </a:tr>
              <a:tr h="403510">
                <a:tc>
                  <a:txBody>
                    <a:bodyPr/>
                    <a:lstStyle/>
                    <a:p>
                      <a:r>
                        <a:rPr lang="fr-FR" sz="1800" b="0" i="0" kern="1200" dirty="0" smtClean="0">
                          <a:solidFill>
                            <a:schemeClr val="dk1"/>
                          </a:solidFill>
                          <a:effectLst/>
                          <a:latin typeface="+mn-lt"/>
                          <a:ea typeface="+mn-ea"/>
                          <a:cs typeface="+mn-cs"/>
                        </a:rPr>
                        <a:t>1</a:t>
                      </a:r>
                      <a:endParaRPr lang="fr-FR" sz="1600" dirty="0"/>
                    </a:p>
                  </a:txBody>
                  <a:tcPr/>
                </a:tc>
                <a:tc>
                  <a:txBody>
                    <a:bodyPr/>
                    <a:lstStyle/>
                    <a:p>
                      <a:r>
                        <a:rPr lang="en-US" dirty="0" smtClean="0"/>
                        <a:t>establishing the risk context,</a:t>
                      </a:r>
                      <a:endParaRPr lang="fr-FR" sz="1600" dirty="0"/>
                    </a:p>
                  </a:txBody>
                  <a:tcPr/>
                </a:tc>
              </a:tr>
              <a:tr h="425149">
                <a:tc>
                  <a:txBody>
                    <a:bodyPr/>
                    <a:lstStyle/>
                    <a:p>
                      <a:r>
                        <a:rPr lang="fr-FR" sz="1800" b="0" i="0" kern="1200" dirty="0" smtClean="0">
                          <a:solidFill>
                            <a:schemeClr val="dk1"/>
                          </a:solidFill>
                          <a:effectLst/>
                          <a:latin typeface="+mn-lt"/>
                          <a:ea typeface="+mn-ea"/>
                          <a:cs typeface="+mn-cs"/>
                        </a:rPr>
                        <a:t>2</a:t>
                      </a:r>
                      <a:endParaRPr lang="fr-FR" dirty="0"/>
                    </a:p>
                  </a:txBody>
                  <a:tcPr/>
                </a:tc>
                <a:tc>
                  <a:txBody>
                    <a:bodyPr/>
                    <a:lstStyle/>
                    <a:p>
                      <a:r>
                        <a:rPr lang="en-US" dirty="0" smtClean="0"/>
                        <a:t>performing a risk analysis</a:t>
                      </a:r>
                      <a:endParaRPr lang="fr-FR" sz="1600" dirty="0"/>
                    </a:p>
                  </a:txBody>
                  <a:tcPr/>
                </a:tc>
              </a:tr>
              <a:tr h="390485">
                <a:tc>
                  <a:txBody>
                    <a:bodyPr/>
                    <a:lstStyle/>
                    <a:p>
                      <a:r>
                        <a:rPr lang="fr-FR" sz="1800" b="0" i="0" kern="1200" dirty="0" smtClean="0">
                          <a:solidFill>
                            <a:schemeClr val="dk1"/>
                          </a:solidFill>
                          <a:effectLst/>
                          <a:latin typeface="+mn-lt"/>
                          <a:ea typeface="+mn-ea"/>
                          <a:cs typeface="+mn-cs"/>
                        </a:rPr>
                        <a:t>3</a:t>
                      </a:r>
                      <a:endParaRPr lang="fr-FR" sz="1600" dirty="0"/>
                    </a:p>
                  </a:txBody>
                  <a:tcPr/>
                </a:tc>
                <a:tc>
                  <a:txBody>
                    <a:bodyPr/>
                    <a:lstStyle/>
                    <a:p>
                      <a:r>
                        <a:rPr lang="en-US" dirty="0" smtClean="0"/>
                        <a:t>identifying well barrier failure </a:t>
                      </a:r>
                      <a:r>
                        <a:rPr lang="en-US" dirty="0" err="1" smtClean="0"/>
                        <a:t>mo</a:t>
                      </a:r>
                      <a:endParaRPr lang="fr-FR" sz="1600" dirty="0"/>
                    </a:p>
                  </a:txBody>
                  <a:tcPr/>
                </a:tc>
              </a:tr>
              <a:tr h="459418">
                <a:tc>
                  <a:txBody>
                    <a:bodyPr/>
                    <a:lstStyle/>
                    <a:p>
                      <a:r>
                        <a:rPr lang="en-US" sz="1800" b="0" i="0" kern="1200" dirty="0" smtClean="0">
                          <a:solidFill>
                            <a:schemeClr val="dk1"/>
                          </a:solidFill>
                          <a:effectLst/>
                          <a:latin typeface="+mn-lt"/>
                          <a:ea typeface="+mn-ea"/>
                          <a:cs typeface="+mn-cs"/>
                        </a:rPr>
                        <a:t>4</a:t>
                      </a:r>
                      <a:endParaRPr lang="fr-FR" sz="1600" dirty="0"/>
                    </a:p>
                  </a:txBody>
                  <a:tcPr/>
                </a:tc>
                <a:tc>
                  <a:txBody>
                    <a:bodyPr/>
                    <a:lstStyle/>
                    <a:p>
                      <a:r>
                        <a:rPr lang="en-US" dirty="0" smtClean="0"/>
                        <a:t>performing a risk evaluation, and conducting </a:t>
                      </a:r>
                      <a:endParaRPr lang="fr-FR" sz="1600" dirty="0"/>
                    </a:p>
                  </a:txBody>
                  <a:tcPr/>
                </a:tc>
              </a:tr>
            </a:tbl>
          </a:graphicData>
        </a:graphic>
      </p:graphicFrame>
      <p:sp>
        <p:nvSpPr>
          <p:cNvPr id="6" name="Rectangle 5"/>
          <p:cNvSpPr/>
          <p:nvPr/>
        </p:nvSpPr>
        <p:spPr>
          <a:xfrm>
            <a:off x="1770350" y="1577860"/>
            <a:ext cx="6096000" cy="646331"/>
          </a:xfrm>
          <a:prstGeom prst="rect">
            <a:avLst/>
          </a:prstGeom>
        </p:spPr>
        <p:txBody>
          <a:bodyPr>
            <a:spAutoFit/>
          </a:bodyPr>
          <a:lstStyle/>
          <a:p>
            <a:r>
              <a:rPr lang="en-US" dirty="0"/>
              <a:t>The methodology for risk-based assessments consists of five steps: </a:t>
            </a:r>
            <a:endParaRPr lang="fr-FR" dirty="0"/>
          </a:p>
        </p:txBody>
      </p:sp>
    </p:spTree>
    <p:extLst>
      <p:ext uri="{BB962C8B-B14F-4D97-AF65-F5344CB8AC3E}">
        <p14:creationId xmlns:p14="http://schemas.microsoft.com/office/powerpoint/2010/main" val="324752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799234" y="208069"/>
            <a:ext cx="8123094" cy="6169025"/>
            <a:chOff x="720" y="720"/>
            <a:chExt cx="14400"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1336964" y="314331"/>
            <a:ext cx="6096000" cy="5956502"/>
          </a:xfrm>
          <a:prstGeom prst="rect">
            <a:avLst/>
          </a:prstGeom>
        </p:spPr>
        <p:txBody>
          <a:bodyPr>
            <a:spAutoFit/>
          </a:bodyPr>
          <a:lstStyle/>
          <a:p>
            <a:pPr marL="854075">
              <a:spcBef>
                <a:spcPts val="1095"/>
              </a:spcBef>
              <a:spcAft>
                <a:spcPts val="0"/>
              </a:spcAft>
            </a:pPr>
            <a:r>
              <a:rPr lang="en-US" b="1" kern="0" dirty="0" smtClean="0">
                <a:solidFill>
                  <a:srgbClr val="0D0F85"/>
                </a:solidFill>
                <a:effectLst/>
                <a:latin typeface="Arial" panose="020B0604020202020204" pitchFamily="34" charset="0"/>
                <a:ea typeface="Arial" panose="020B0604020202020204" pitchFamily="34" charset="0"/>
              </a:rPr>
              <a:t>Risk Management: assessment</a:t>
            </a:r>
            <a:endParaRPr lang="fr-FR" b="1" kern="0" dirty="0" smtClean="0">
              <a:effectLst/>
              <a:latin typeface="Arial" panose="020B0604020202020204" pitchFamily="34" charset="0"/>
              <a:ea typeface="Arial" panose="020B0604020202020204" pitchFamily="34" charset="0"/>
            </a:endParaRPr>
          </a:p>
          <a:p>
            <a:pPr>
              <a:spcAft>
                <a:spcPts val="0"/>
              </a:spcAft>
            </a:pPr>
            <a:r>
              <a:rPr lang="en-US" sz="700" dirty="0" smtClean="0">
                <a:effectLst/>
                <a:latin typeface="Arial" panose="020B0604020202020204" pitchFamily="34" charset="0"/>
                <a:ea typeface="Arial" panose="020B0604020202020204" pitchFamily="34" charset="0"/>
              </a:rPr>
              <a:t> </a:t>
            </a:r>
            <a:endParaRPr lang="fr-FR" sz="1400" dirty="0" smtClean="0">
              <a:effectLst/>
              <a:latin typeface="Arial" panose="020B0604020202020204" pitchFamily="34" charset="0"/>
              <a:ea typeface="Arial" panose="020B0604020202020204" pitchFamily="34" charset="0"/>
            </a:endParaRPr>
          </a:p>
          <a:p>
            <a:pPr>
              <a:spcAft>
                <a:spcPts val="0"/>
              </a:spcAft>
            </a:pPr>
            <a:r>
              <a:rPr lang="en-US" sz="700" dirty="0" smtClean="0">
                <a:effectLst/>
                <a:latin typeface="Arial" panose="020B0604020202020204" pitchFamily="34" charset="0"/>
                <a:ea typeface="Arial" panose="020B0604020202020204" pitchFamily="34" charset="0"/>
              </a:rPr>
              <a:t> </a:t>
            </a:r>
            <a:endParaRPr lang="fr-FR" sz="1400" dirty="0" smtClean="0">
              <a:effectLst/>
              <a:latin typeface="Arial" panose="020B0604020202020204" pitchFamily="34" charset="0"/>
              <a:ea typeface="Arial" panose="020B0604020202020204" pitchFamily="34" charset="0"/>
            </a:endParaRPr>
          </a:p>
          <a:p>
            <a:pPr>
              <a:spcBef>
                <a:spcPts val="40"/>
              </a:spcBef>
              <a:spcAft>
                <a:spcPts val="0"/>
              </a:spcAft>
            </a:pPr>
            <a:r>
              <a:rPr lang="en-US" sz="700" dirty="0" smtClean="0">
                <a:effectLst/>
                <a:latin typeface="Arial" panose="020B0604020202020204" pitchFamily="34" charset="0"/>
                <a:ea typeface="Arial" panose="020B0604020202020204" pitchFamily="34" charset="0"/>
              </a:rPr>
              <a:t> </a:t>
            </a:r>
            <a:endParaRPr lang="fr-FR" sz="1400" dirty="0" smtClean="0">
              <a:effectLst/>
              <a:latin typeface="Arial" panose="020B0604020202020204" pitchFamily="34" charset="0"/>
              <a:ea typeface="Arial" panose="020B0604020202020204" pitchFamily="34" charset="0"/>
            </a:endParaRPr>
          </a:p>
          <a:p>
            <a:pPr marL="1044575" indent="-635">
              <a:lnSpc>
                <a:spcPct val="115000"/>
              </a:lnSpc>
              <a:spcAft>
                <a:spcPts val="0"/>
              </a:spcAft>
            </a:pPr>
            <a:r>
              <a:rPr lang="en-US" sz="1400" dirty="0" smtClean="0">
                <a:effectLst/>
                <a:latin typeface="Arial" panose="020B0604020202020204" pitchFamily="34" charset="0"/>
                <a:ea typeface="Arial" panose="020B0604020202020204" pitchFamily="34" charset="0"/>
              </a:rPr>
              <a:t/>
            </a:r>
            <a:br>
              <a:rPr lang="en-US" sz="1400" dirty="0" smtClean="0">
                <a:effectLst/>
                <a:latin typeface="Arial" panose="020B0604020202020204" pitchFamily="34" charset="0"/>
                <a:ea typeface="Arial" panose="020B0604020202020204" pitchFamily="34" charset="0"/>
              </a:rPr>
            </a:br>
            <a:r>
              <a:rPr lang="en-US" sz="1400" dirty="0" smtClean="0">
                <a:effectLst/>
                <a:latin typeface="Arial" panose="020B0604020202020204" pitchFamily="34" charset="0"/>
                <a:ea typeface="Arial" panose="020B0604020202020204" pitchFamily="34" charset="0"/>
              </a:rPr>
              <a:t/>
            </a:r>
            <a:br>
              <a:rPr lang="en-US" sz="1400" dirty="0" smtClean="0">
                <a:effectLst/>
                <a:latin typeface="Arial" panose="020B0604020202020204" pitchFamily="34" charset="0"/>
                <a:ea typeface="Arial" panose="020B0604020202020204" pitchFamily="34" charset="0"/>
              </a:rPr>
            </a:br>
            <a:r>
              <a:rPr lang="en-US" sz="1200" dirty="0" smtClean="0"/>
              <a:t>a</a:t>
            </a:r>
            <a:r>
              <a:rPr lang="en-US" dirty="0" smtClean="0">
                <a:solidFill>
                  <a:srgbClr val="505050"/>
                </a:solidFill>
              </a:rPr>
              <a:t>3.4</a:t>
            </a:r>
            <a:r>
              <a:rPr lang="en-US" dirty="0">
                <a:solidFill>
                  <a:srgbClr val="505050"/>
                </a:solidFill>
              </a:rPr>
              <a:t>. Risk-based approach to P&amp;A?</a:t>
            </a:r>
          </a:p>
          <a:p>
            <a:r>
              <a:rPr lang="en-US" dirty="0"/>
              <a:t>An important issue regarding plug integrity is the plug length.</a:t>
            </a:r>
          </a:p>
          <a:p>
            <a:endParaRPr lang="en-US" dirty="0"/>
          </a:p>
          <a:p>
            <a:r>
              <a:rPr lang="en-US" dirty="0"/>
              <a:t>It depend </a:t>
            </a:r>
            <a:r>
              <a:rPr lang="en-US" dirty="0" smtClean="0"/>
              <a:t>according </a:t>
            </a:r>
            <a:r>
              <a:rPr lang="en-US" dirty="0"/>
              <a:t>to different countries and regulatory regimes.</a:t>
            </a:r>
          </a:p>
          <a:p>
            <a:r>
              <a:rPr lang="en-US" dirty="0"/>
              <a:t>In North sea for example,  at </a:t>
            </a:r>
            <a:r>
              <a:rPr lang="en-US" dirty="0" err="1"/>
              <a:t>Nowegian</a:t>
            </a:r>
            <a:r>
              <a:rPr lang="en-US" dirty="0"/>
              <a:t> side the plug length </a:t>
            </a:r>
            <a:r>
              <a:rPr lang="en-US" dirty="0" err="1"/>
              <a:t>Iis</a:t>
            </a:r>
            <a:r>
              <a:rPr lang="en-US" dirty="0"/>
              <a:t> 100 m  and 30 m at UK side  </a:t>
            </a:r>
            <a:endParaRPr lang="en-US" dirty="0" smtClean="0"/>
          </a:p>
          <a:p>
            <a:endParaRPr lang="fr-FR" dirty="0"/>
          </a:p>
          <a:p>
            <a:pPr marL="41910">
              <a:lnSpc>
                <a:spcPts val="2290"/>
              </a:lnSpc>
            </a:pPr>
            <a:r>
              <a:rPr lang="en-US" sz="2000" dirty="0" smtClean="0"/>
              <a:t>The </a:t>
            </a:r>
            <a:r>
              <a:rPr lang="en-US" sz="2000" dirty="0"/>
              <a:t>P&amp;A procedure can therefore be tailor-made to fit each unique well, and an advantage of such a risk-based approach is the potential for considerable cost savings, as less stringent requirements may be sufficient for “simple” wells.</a:t>
            </a:r>
            <a:endParaRPr lang="fr-FR" sz="2000" dirty="0"/>
          </a:p>
          <a:p>
            <a:pPr marL="41910">
              <a:lnSpc>
                <a:spcPts val="2290"/>
              </a:lnSpc>
            </a:pPr>
            <a:endParaRPr lang="en-US" sz="2000" dirty="0" smtClean="0"/>
          </a:p>
          <a:p>
            <a:pPr marL="41910">
              <a:lnSpc>
                <a:spcPts val="2290"/>
              </a:lnSpc>
            </a:pPr>
            <a:r>
              <a:rPr lang="en-US" sz="2000" dirty="0" smtClean="0"/>
              <a:t>	</a:t>
            </a:r>
            <a:endParaRPr lang="fr-FR" sz="2000" dirty="0" smtClean="0">
              <a:effectLst/>
              <a:latin typeface="Arial" panose="020B0604020202020204" pitchFamily="34" charset="0"/>
              <a:ea typeface="Arial" panose="020B0604020202020204" pitchFamily="34" charset="0"/>
            </a:endParaRPr>
          </a:p>
          <a:p>
            <a:r>
              <a:rPr lang="en-US" sz="1100" dirty="0" smtClean="0">
                <a:effectLst/>
                <a:latin typeface="Arial" panose="020B0604020202020204" pitchFamily="34" charset="0"/>
                <a:ea typeface="Arial" panose="020B0604020202020204" pitchFamily="34" charset="0"/>
              </a:rPr>
              <a:t/>
            </a:r>
            <a:br>
              <a:rPr lang="en-US" sz="1100" dirty="0" smtClean="0">
                <a:effectLst/>
                <a:latin typeface="Arial" panose="020B0604020202020204" pitchFamily="34" charset="0"/>
                <a:ea typeface="Arial" panose="020B0604020202020204" pitchFamily="34" charset="0"/>
              </a:rPr>
            </a:br>
            <a:endParaRPr lang="fr-FR" dirty="0"/>
          </a:p>
        </p:txBody>
      </p:sp>
      <p:sp>
        <p:nvSpPr>
          <p:cNvPr id="9" name="Rectangle 8"/>
          <p:cNvSpPr/>
          <p:nvPr/>
        </p:nvSpPr>
        <p:spPr>
          <a:xfrm>
            <a:off x="935181" y="5753239"/>
            <a:ext cx="6096000" cy="369332"/>
          </a:xfrm>
          <a:prstGeom prst="rect">
            <a:avLst/>
          </a:prstGeom>
        </p:spPr>
        <p:txBody>
          <a:bodyPr>
            <a:spAutoFit/>
          </a:bodyPr>
          <a:lstStyle/>
          <a:p>
            <a:r>
              <a:rPr lang="en-US" dirty="0"/>
              <a:t>). </a:t>
            </a:r>
            <a:endParaRPr lang="fr-FR" dirty="0"/>
          </a:p>
        </p:txBody>
      </p:sp>
    </p:spTree>
    <p:extLst>
      <p:ext uri="{BB962C8B-B14F-4D97-AF65-F5344CB8AC3E}">
        <p14:creationId xmlns:p14="http://schemas.microsoft.com/office/powerpoint/2010/main" val="233947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706580" y="83283"/>
            <a:ext cx="8123094" cy="6169025"/>
            <a:chOff x="720" y="720"/>
            <a:chExt cx="14400"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579418" y="83283"/>
            <a:ext cx="6096000" cy="3139321"/>
          </a:xfrm>
          <a:prstGeom prst="rect">
            <a:avLst/>
          </a:prstGeom>
        </p:spPr>
        <p:txBody>
          <a:bodyPr>
            <a:spAutoFit/>
          </a:bodyPr>
          <a:lstStyle/>
          <a:p>
            <a:r>
              <a:rPr lang="en-US" dirty="0">
                <a:solidFill>
                  <a:srgbClr val="333333"/>
                </a:solidFill>
                <a:latin typeface="Helvetica Neue"/>
              </a:rPr>
              <a:t>As mentioned earlier, performing a risk assessment of P&amp;A wells includes quantifying the probability of leakage and the leakage rate. To quantify the probability of leakage, the recommended solution is to use a Bayesian approach together with the Weibull distribution. This method allows the use of only censored data as there are no leaks reported in P&amp;A wells on the NCS. With this approach, one can also include prior information available from experts, models etc. In addition, this method takes into account that the probability changes with time, as one assumes an increasing failure rate</a:t>
            </a:r>
            <a:endParaRPr lang="fr-FR" dirty="0"/>
          </a:p>
        </p:txBody>
      </p:sp>
      <p:sp>
        <p:nvSpPr>
          <p:cNvPr id="8" name="Rectangle 7"/>
          <p:cNvSpPr/>
          <p:nvPr/>
        </p:nvSpPr>
        <p:spPr>
          <a:xfrm>
            <a:off x="1479839" y="3341634"/>
            <a:ext cx="6096000" cy="2862322"/>
          </a:xfrm>
          <a:prstGeom prst="rect">
            <a:avLst/>
          </a:prstGeom>
        </p:spPr>
        <p:txBody>
          <a:bodyPr>
            <a:spAutoFit/>
          </a:bodyPr>
          <a:lstStyle/>
          <a:p>
            <a:r>
              <a:rPr lang="en-US" dirty="0"/>
              <a:t>As an alternative to this “one-size-fits-all", prescriptive approach to plug length (and the number of plugs), a risk-based approach to P&amp;A has been suggested (</a:t>
            </a:r>
            <a:r>
              <a:rPr lang="en-US" dirty="0" err="1">
                <a:solidFill>
                  <a:srgbClr val="0C7DBB"/>
                </a:solidFill>
                <a:hlinkClick r:id="rId9"/>
              </a:rPr>
              <a:t>Buchmiller</a:t>
            </a:r>
            <a:r>
              <a:rPr lang="en-US" dirty="0">
                <a:solidFill>
                  <a:srgbClr val="0C7DBB"/>
                </a:solidFill>
                <a:hlinkClick r:id="rId9"/>
              </a:rPr>
              <a:t> et al., 2016</a:t>
            </a:r>
            <a:r>
              <a:rPr lang="en-US" dirty="0"/>
              <a:t>; </a:t>
            </a:r>
            <a:r>
              <a:rPr lang="en-US" dirty="0" err="1">
                <a:solidFill>
                  <a:srgbClr val="0C7DBB"/>
                </a:solidFill>
                <a:hlinkClick r:id="rId10"/>
              </a:rPr>
              <a:t>Fanailoo</a:t>
            </a:r>
            <a:r>
              <a:rPr lang="en-US" dirty="0">
                <a:solidFill>
                  <a:srgbClr val="0C7DBB"/>
                </a:solidFill>
                <a:hlinkClick r:id="rId10"/>
              </a:rPr>
              <a:t> et al., 2017</a:t>
            </a:r>
            <a:r>
              <a:rPr lang="en-US" dirty="0"/>
              <a:t>; </a:t>
            </a:r>
            <a:r>
              <a:rPr lang="en-US" dirty="0" err="1">
                <a:solidFill>
                  <a:srgbClr val="0C7DBB"/>
                </a:solidFill>
                <a:hlinkClick r:id="rId11"/>
              </a:rPr>
              <a:t>Arild</a:t>
            </a:r>
            <a:r>
              <a:rPr lang="en-US" dirty="0">
                <a:solidFill>
                  <a:srgbClr val="0C7DBB"/>
                </a:solidFill>
                <a:hlinkClick r:id="rId11"/>
              </a:rPr>
              <a:t> et al., 2017</a:t>
            </a:r>
            <a:r>
              <a:rPr lang="en-US" dirty="0"/>
              <a:t>). This approach accounts for the fact that all wells are different with respect to for example flow potential and pressure difference, and provides a “fit-for-purpose" alternative. In such a risk-based approach, different P&amp;A solutions are evaluated in terms of the probability that the permanent barrier system will fail within a given time-frame (</a:t>
            </a:r>
            <a:r>
              <a:rPr lang="en-US" dirty="0" err="1">
                <a:solidFill>
                  <a:srgbClr val="0C7DBB"/>
                </a:solidFill>
                <a:hlinkClick r:id="rId11"/>
              </a:rPr>
              <a:t>Arild</a:t>
            </a:r>
            <a:r>
              <a:rPr lang="en-US" dirty="0">
                <a:solidFill>
                  <a:srgbClr val="0C7DBB"/>
                </a:solidFill>
                <a:hlinkClick r:id="rId11"/>
              </a:rPr>
              <a:t> et al., 2017</a:t>
            </a:r>
            <a:r>
              <a:rPr lang="en-US" dirty="0"/>
              <a:t>). </a:t>
            </a:r>
            <a:endParaRPr lang="fr-FR" dirty="0"/>
          </a:p>
        </p:txBody>
      </p:sp>
    </p:spTree>
    <p:extLst>
      <p:ext uri="{BB962C8B-B14F-4D97-AF65-F5344CB8AC3E}">
        <p14:creationId xmlns:p14="http://schemas.microsoft.com/office/powerpoint/2010/main" val="384679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304925" y="245628"/>
            <a:ext cx="8123094" cy="6169025"/>
            <a:chOff x="720" y="720"/>
            <a:chExt cx="14400"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1842654" y="886496"/>
            <a:ext cx="6740236" cy="3378361"/>
          </a:xfrm>
          <a:prstGeom prst="rect">
            <a:avLst/>
          </a:prstGeom>
        </p:spPr>
        <p:txBody>
          <a:bodyPr wrap="square">
            <a:spAutoFit/>
          </a:bodyPr>
          <a:lstStyle/>
          <a:p>
            <a:pPr marL="854075">
              <a:spcBef>
                <a:spcPts val="1095"/>
              </a:spcBef>
              <a:spcAft>
                <a:spcPts val="0"/>
              </a:spcAft>
            </a:pPr>
            <a:r>
              <a:rPr lang="en-US" sz="1400" b="1" kern="0" dirty="0" smtClean="0">
                <a:solidFill>
                  <a:srgbClr val="0D0F85"/>
                </a:solidFill>
                <a:effectLst/>
                <a:latin typeface="Arial" panose="020B0604020202020204" pitchFamily="34" charset="0"/>
                <a:ea typeface="Arial" panose="020B0604020202020204" pitchFamily="34" charset="0"/>
              </a:rPr>
              <a:t>Risk assessment methodologies</a:t>
            </a:r>
            <a:endParaRPr lang="fr-FR" sz="1400" b="1" kern="0" dirty="0" smtClean="0">
              <a:effectLst/>
              <a:latin typeface="Arial" panose="020B0604020202020204" pitchFamily="34" charset="0"/>
              <a:ea typeface="Arial" panose="020B0604020202020204" pitchFamily="34" charset="0"/>
            </a:endParaRPr>
          </a:p>
          <a:p>
            <a:pPr>
              <a:spcAft>
                <a:spcPts val="0"/>
              </a:spcAft>
            </a:pPr>
            <a:r>
              <a:rPr lang="en-US" sz="500" dirty="0" smtClean="0">
                <a:effectLst/>
                <a:latin typeface="Arial" panose="020B0604020202020204" pitchFamily="34" charset="0"/>
                <a:ea typeface="Arial" panose="020B0604020202020204" pitchFamily="34" charset="0"/>
              </a:rPr>
              <a:t> </a:t>
            </a:r>
            <a:endParaRPr lang="fr-FR" sz="1100" dirty="0" smtClean="0">
              <a:effectLst/>
              <a:latin typeface="Arial" panose="020B0604020202020204" pitchFamily="34" charset="0"/>
              <a:ea typeface="Arial" panose="020B0604020202020204" pitchFamily="34" charset="0"/>
            </a:endParaRPr>
          </a:p>
          <a:p>
            <a:pPr>
              <a:spcAft>
                <a:spcPts val="0"/>
              </a:spcAft>
            </a:pPr>
            <a:r>
              <a:rPr lang="en-US" sz="500" dirty="0" smtClean="0">
                <a:effectLst/>
                <a:latin typeface="Arial" panose="020B0604020202020204" pitchFamily="34" charset="0"/>
                <a:ea typeface="Arial" panose="020B0604020202020204" pitchFamily="34" charset="0"/>
              </a:rPr>
              <a:t> </a:t>
            </a:r>
            <a:endParaRPr lang="fr-FR" sz="1100" dirty="0" smtClean="0">
              <a:effectLst/>
              <a:latin typeface="Arial" panose="020B0604020202020204" pitchFamily="34" charset="0"/>
              <a:ea typeface="Arial" panose="020B0604020202020204" pitchFamily="34" charset="0"/>
            </a:endParaRPr>
          </a:p>
          <a:p>
            <a:pPr>
              <a:spcBef>
                <a:spcPts val="40"/>
              </a:spcBef>
              <a:spcAft>
                <a:spcPts val="0"/>
              </a:spcAft>
            </a:pPr>
            <a:r>
              <a:rPr lang="en-US" sz="500" dirty="0" smtClean="0">
                <a:effectLst/>
                <a:latin typeface="Arial" panose="020B0604020202020204" pitchFamily="34" charset="0"/>
                <a:ea typeface="Arial" panose="020B0604020202020204" pitchFamily="34" charset="0"/>
              </a:rPr>
              <a:t> </a:t>
            </a:r>
            <a:endParaRPr lang="fr-FR" sz="1100" dirty="0" smtClean="0">
              <a:effectLst/>
              <a:latin typeface="Arial" panose="020B0604020202020204" pitchFamily="34" charset="0"/>
              <a:ea typeface="Arial" panose="020B0604020202020204" pitchFamily="34" charset="0"/>
            </a:endParaRPr>
          </a:p>
          <a:p>
            <a:pPr marL="742950" lvl="1" indent="-285750">
              <a:spcBef>
                <a:spcPts val="435"/>
              </a:spcBef>
              <a:spcAft>
                <a:spcPts val="0"/>
              </a:spcAft>
              <a:buFont typeface="Arial" panose="020B0604020202020204" pitchFamily="34" charset="0"/>
              <a:buChar char="•"/>
              <a:tabLst>
                <a:tab pos="1045210" algn="l"/>
                <a:tab pos="3596640" algn="l"/>
              </a:tabLst>
            </a:pPr>
            <a:r>
              <a:rPr lang="en-US" sz="1100" dirty="0" smtClean="0">
                <a:solidFill>
                  <a:srgbClr val="0D0F85"/>
                </a:solidFill>
                <a:effectLst/>
                <a:latin typeface="Arial" panose="020B0604020202020204" pitchFamily="34" charset="0"/>
                <a:ea typeface="Arial" panose="020B0604020202020204" pitchFamily="34" charset="0"/>
              </a:rPr>
              <a:t>Qualitative</a:t>
            </a:r>
            <a:r>
              <a:rPr lang="en-US" sz="1100" spc="-15" dirty="0" smtClean="0">
                <a:solidFill>
                  <a:srgbClr val="0D0F85"/>
                </a:solidFill>
                <a:effectLst/>
                <a:latin typeface="Arial" panose="020B0604020202020204" pitchFamily="34" charset="0"/>
                <a:ea typeface="Arial" panose="020B0604020202020204" pitchFamily="34" charset="0"/>
              </a:rPr>
              <a:t> </a:t>
            </a:r>
            <a:r>
              <a:rPr lang="en-US" sz="1100" dirty="0" smtClean="0">
                <a:solidFill>
                  <a:srgbClr val="0D0F85"/>
                </a:solidFill>
                <a:effectLst/>
                <a:latin typeface="Arial" panose="020B0604020202020204" pitchFamily="34" charset="0"/>
                <a:ea typeface="Arial" panose="020B0604020202020204" pitchFamily="34" charset="0"/>
              </a:rPr>
              <a:t>RA</a:t>
            </a:r>
          </a:p>
          <a:p>
            <a:pPr lvl="1">
              <a:spcBef>
                <a:spcPts val="435"/>
              </a:spcBef>
              <a:spcAft>
                <a:spcPts val="0"/>
              </a:spcAft>
              <a:tabLst>
                <a:tab pos="1045210" algn="l"/>
                <a:tab pos="3596640" algn="l"/>
              </a:tabLst>
            </a:pPr>
            <a:r>
              <a:rPr lang="en-US" sz="1100" dirty="0" smtClean="0">
                <a:solidFill>
                  <a:srgbClr val="0D0F85"/>
                </a:solidFill>
                <a:effectLst/>
                <a:latin typeface="Arial" panose="020B0604020202020204" pitchFamily="34" charset="0"/>
                <a:ea typeface="Arial" panose="020B0604020202020204" pitchFamily="34" charset="0"/>
              </a:rPr>
              <a:t>FEP </a:t>
            </a:r>
            <a:r>
              <a:rPr lang="en-US" sz="1100" dirty="0" smtClean="0">
                <a:solidFill>
                  <a:srgbClr val="0D0F85"/>
                </a:solidFill>
                <a:effectLst/>
                <a:latin typeface="Arial" panose="020B0604020202020204" pitchFamily="34" charset="0"/>
                <a:ea typeface="Arial" panose="020B0604020202020204" pitchFamily="34" charset="0"/>
              </a:rPr>
              <a:t>(Feature, Event, Process) analysis</a:t>
            </a:r>
            <a:r>
              <a:rPr lang="en-US" sz="1100" spc="-30" dirty="0" smtClean="0">
                <a:solidFill>
                  <a:srgbClr val="0D0F85"/>
                </a:solidFill>
                <a:effectLst/>
                <a:latin typeface="Arial" panose="020B0604020202020204" pitchFamily="34" charset="0"/>
                <a:ea typeface="Arial" panose="020B0604020202020204" pitchFamily="34" charset="0"/>
              </a:rPr>
              <a:t> </a:t>
            </a:r>
            <a:r>
              <a:rPr lang="en-US" sz="1100" dirty="0" smtClean="0">
                <a:solidFill>
                  <a:srgbClr val="0D0F85"/>
                </a:solidFill>
                <a:effectLst/>
                <a:latin typeface="Arial" panose="020B0604020202020204" pitchFamily="34" charset="0"/>
                <a:ea typeface="Arial" panose="020B0604020202020204" pitchFamily="34" charset="0"/>
              </a:rPr>
              <a:t>t</a:t>
            </a:r>
          </a:p>
          <a:p>
            <a:pPr lvl="1">
              <a:spcBef>
                <a:spcPts val="435"/>
              </a:spcBef>
              <a:spcAft>
                <a:spcPts val="0"/>
              </a:spcAft>
              <a:tabLst>
                <a:tab pos="1045210" algn="l"/>
                <a:tab pos="3596640" algn="l"/>
              </a:tabLst>
            </a:pPr>
            <a:r>
              <a:rPr lang="en-US" sz="1100" dirty="0" smtClean="0">
                <a:solidFill>
                  <a:srgbClr val="0D0F85"/>
                </a:solidFill>
                <a:effectLst/>
                <a:latin typeface="Arial" panose="020B0604020202020204" pitchFamily="34" charset="0"/>
                <a:ea typeface="Arial" panose="020B0604020202020204" pitchFamily="34" charset="0"/>
              </a:rPr>
              <a:t>identify </a:t>
            </a:r>
            <a:r>
              <a:rPr lang="en-US" sz="1100" dirty="0" smtClean="0">
                <a:solidFill>
                  <a:srgbClr val="0D0F85"/>
                </a:solidFill>
                <a:effectLst/>
                <a:latin typeface="Arial" panose="020B0604020202020204" pitchFamily="34" charset="0"/>
                <a:ea typeface="Arial" panose="020B0604020202020204" pitchFamily="34" charset="0"/>
              </a:rPr>
              <a:t>site-specific CO</a:t>
            </a:r>
            <a:r>
              <a:rPr lang="en-US" sz="900" dirty="0" smtClean="0">
                <a:solidFill>
                  <a:srgbClr val="0D0F85"/>
                </a:solidFill>
                <a:effectLst/>
                <a:latin typeface="Arial" panose="020B0604020202020204" pitchFamily="34" charset="0"/>
                <a:ea typeface="Arial" panose="020B0604020202020204" pitchFamily="34" charset="0"/>
              </a:rPr>
              <a:t>2</a:t>
            </a:r>
            <a:r>
              <a:rPr lang="fr-FR" sz="1100" dirty="0">
                <a:latin typeface="Arial" panose="020B0604020202020204" pitchFamily="34" charset="0"/>
                <a:ea typeface="Arial" panose="020B0604020202020204" pitchFamily="34" charset="0"/>
              </a:rPr>
              <a:t> </a:t>
            </a:r>
            <a:r>
              <a:rPr lang="en-US" sz="1100" dirty="0" smtClean="0">
                <a:solidFill>
                  <a:srgbClr val="0D0F85"/>
                </a:solidFill>
                <a:effectLst/>
                <a:latin typeface="Arial" panose="020B0604020202020204" pitchFamily="34" charset="0"/>
                <a:ea typeface="Arial" panose="020B0604020202020204" pitchFamily="34" charset="0"/>
              </a:rPr>
              <a:t>storage </a:t>
            </a:r>
            <a:r>
              <a:rPr lang="en-US" sz="1100" dirty="0" smtClean="0">
                <a:solidFill>
                  <a:srgbClr val="0D0F85"/>
                </a:solidFill>
                <a:effectLst/>
                <a:latin typeface="Arial" panose="020B0604020202020204" pitchFamily="34" charset="0"/>
                <a:ea typeface="Arial" panose="020B0604020202020204" pitchFamily="34" charset="0"/>
              </a:rPr>
              <a:t>related</a:t>
            </a:r>
          </a:p>
          <a:p>
            <a:pPr lvl="1">
              <a:spcBef>
                <a:spcPts val="435"/>
              </a:spcBef>
              <a:spcAft>
                <a:spcPts val="0"/>
              </a:spcAft>
              <a:tabLst>
                <a:tab pos="1045210" algn="l"/>
                <a:tab pos="3596640" algn="l"/>
              </a:tabLst>
            </a:pPr>
            <a:r>
              <a:rPr lang="fr-FR" sz="1100" dirty="0" smtClean="0">
                <a:solidFill>
                  <a:srgbClr val="0D0F85"/>
                </a:solidFill>
                <a:effectLst/>
                <a:latin typeface="Arial" panose="020B0604020202020204" pitchFamily="34" charset="0"/>
                <a:ea typeface="Arial" panose="020B0604020202020204" pitchFamily="34" charset="0"/>
              </a:rPr>
              <a:t>TNO </a:t>
            </a:r>
            <a:r>
              <a:rPr lang="fr-FR" sz="1100" dirty="0" smtClean="0">
                <a:solidFill>
                  <a:srgbClr val="0D0F85"/>
                </a:solidFill>
                <a:effectLst/>
                <a:latin typeface="Arial" panose="020B0604020202020204" pitchFamily="34" charset="0"/>
                <a:ea typeface="Arial" panose="020B0604020202020204" pitchFamily="34" charset="0"/>
              </a:rPr>
              <a:t>CASSIF, </a:t>
            </a:r>
            <a:r>
              <a:rPr lang="fr-FR" sz="1100" dirty="0" err="1" smtClean="0">
                <a:solidFill>
                  <a:srgbClr val="0D0F85"/>
                </a:solidFill>
                <a:effectLst/>
                <a:latin typeface="Arial" panose="020B0604020202020204" pitchFamily="34" charset="0"/>
                <a:ea typeface="Arial" panose="020B0604020202020204" pitchFamily="34" charset="0"/>
              </a:rPr>
              <a:t>Quintessa</a:t>
            </a:r>
            <a:r>
              <a:rPr lang="fr-FR" sz="1100" dirty="0" smtClean="0">
                <a:solidFill>
                  <a:srgbClr val="0D0F85"/>
                </a:solidFill>
                <a:effectLst/>
                <a:latin typeface="Arial" panose="020B0604020202020204" pitchFamily="34" charset="0"/>
                <a:ea typeface="Arial" panose="020B0604020202020204" pitchFamily="34" charset="0"/>
              </a:rPr>
              <a:t>)</a:t>
            </a:r>
            <a:endParaRPr lang="fr-FR" sz="1100" dirty="0" smtClean="0">
              <a:effectLst/>
              <a:latin typeface="Arial" panose="020B0604020202020204" pitchFamily="34" charset="0"/>
              <a:ea typeface="Arial" panose="020B0604020202020204" pitchFamily="34" charset="0"/>
            </a:endParaRPr>
          </a:p>
          <a:p>
            <a:pPr marL="742950" lvl="1" indent="-285750">
              <a:spcBef>
                <a:spcPts val="340"/>
              </a:spcBef>
              <a:spcAft>
                <a:spcPts val="0"/>
              </a:spcAft>
              <a:buFont typeface="Arial" panose="020B0604020202020204" pitchFamily="34" charset="0"/>
              <a:buChar char="•"/>
              <a:tabLst>
                <a:tab pos="1045210" algn="l"/>
              </a:tabLst>
            </a:pPr>
            <a:r>
              <a:rPr lang="en-US" sz="1100" dirty="0" smtClean="0">
                <a:solidFill>
                  <a:srgbClr val="0D0F85"/>
                </a:solidFill>
                <a:effectLst/>
                <a:latin typeface="Arial" panose="020B0604020202020204" pitchFamily="34" charset="0"/>
                <a:ea typeface="Arial" panose="020B0604020202020204" pitchFamily="34" charset="0"/>
              </a:rPr>
              <a:t>Quantitative</a:t>
            </a:r>
            <a:r>
              <a:rPr lang="en-US" sz="1100" spc="-25" dirty="0" smtClean="0">
                <a:solidFill>
                  <a:srgbClr val="0D0F85"/>
                </a:solidFill>
                <a:effectLst/>
                <a:latin typeface="Arial" panose="020B0604020202020204" pitchFamily="34" charset="0"/>
                <a:ea typeface="Arial" panose="020B0604020202020204" pitchFamily="34" charset="0"/>
              </a:rPr>
              <a:t> </a:t>
            </a:r>
            <a:r>
              <a:rPr lang="en-US" sz="1100" dirty="0" smtClean="0">
                <a:solidFill>
                  <a:srgbClr val="0D0F85"/>
                </a:solidFill>
                <a:effectLst/>
                <a:latin typeface="Arial" panose="020B0604020202020204" pitchFamily="34" charset="0"/>
                <a:ea typeface="Arial" panose="020B0604020202020204" pitchFamily="34" charset="0"/>
              </a:rPr>
              <a:t>RA</a:t>
            </a:r>
            <a:endParaRPr lang="fr-FR" sz="700" dirty="0">
              <a:latin typeface="Arial" panose="020B0604020202020204" pitchFamily="34" charset="0"/>
              <a:ea typeface="Arial" panose="020B0604020202020204" pitchFamily="34" charset="0"/>
            </a:endParaRPr>
          </a:p>
          <a:p>
            <a:pPr lvl="1">
              <a:spcBef>
                <a:spcPts val="340"/>
              </a:spcBef>
              <a:spcAft>
                <a:spcPts val="0"/>
              </a:spcAft>
              <a:tabLst>
                <a:tab pos="1045210" algn="l"/>
              </a:tabLst>
            </a:pPr>
            <a:r>
              <a:rPr lang="en-US" sz="1100" dirty="0" smtClean="0">
                <a:effectLst/>
                <a:latin typeface="Arial" panose="020B0604020202020204" pitchFamily="34" charset="0"/>
                <a:ea typeface="Arial" panose="020B0604020202020204" pitchFamily="34" charset="0"/>
              </a:rPr>
              <a:t/>
            </a:r>
            <a:br>
              <a:rPr lang="en-US" sz="1100" dirty="0" smtClean="0">
                <a:effectLst/>
                <a:latin typeface="Arial" panose="020B0604020202020204" pitchFamily="34" charset="0"/>
                <a:ea typeface="Arial" panose="020B0604020202020204" pitchFamily="34" charset="0"/>
              </a:rPr>
            </a:br>
            <a:r>
              <a:rPr lang="en-US" sz="1100" dirty="0" smtClean="0">
                <a:solidFill>
                  <a:srgbClr val="0D0F85"/>
                </a:solidFill>
                <a:effectLst/>
                <a:latin typeface="Arial" panose="020B0604020202020204" pitchFamily="34" charset="0"/>
                <a:ea typeface="Arial" panose="020B0604020202020204" pitchFamily="34" charset="0"/>
              </a:rPr>
              <a:t>Deterministic (applicable to small numbers of</a:t>
            </a:r>
            <a:r>
              <a:rPr lang="en-US" sz="1100" spc="-175" dirty="0" smtClean="0">
                <a:solidFill>
                  <a:srgbClr val="0D0F85"/>
                </a:solidFill>
                <a:effectLst/>
                <a:latin typeface="Arial" panose="020B0604020202020204" pitchFamily="34" charset="0"/>
                <a:ea typeface="Arial" panose="020B0604020202020204" pitchFamily="34" charset="0"/>
              </a:rPr>
              <a:t> </a:t>
            </a:r>
            <a:r>
              <a:rPr lang="en-US" sz="1100" dirty="0" smtClean="0">
                <a:solidFill>
                  <a:srgbClr val="0D0F85"/>
                </a:solidFill>
                <a:effectLst/>
                <a:latin typeface="Arial" panose="020B0604020202020204" pitchFamily="34" charset="0"/>
                <a:ea typeface="Arial" panose="020B0604020202020204" pitchFamily="34" charset="0"/>
              </a:rPr>
              <a:t>wells)</a:t>
            </a:r>
            <a:endParaRPr lang="fr-FR" sz="700" dirty="0">
              <a:latin typeface="Arial" panose="020B0604020202020204" pitchFamily="34" charset="0"/>
              <a:ea typeface="Arial" panose="020B0604020202020204" pitchFamily="34" charset="0"/>
            </a:endParaRPr>
          </a:p>
          <a:p>
            <a:pPr lvl="1">
              <a:spcBef>
                <a:spcPts val="340"/>
              </a:spcBef>
              <a:spcAft>
                <a:spcPts val="0"/>
              </a:spcAft>
              <a:tabLst>
                <a:tab pos="1045210" algn="l"/>
              </a:tabLst>
            </a:pPr>
            <a:r>
              <a:rPr lang="en-US" sz="1100" dirty="0" smtClean="0">
                <a:solidFill>
                  <a:srgbClr val="0D0F85"/>
                </a:solidFill>
                <a:effectLst/>
                <a:latin typeface="Arial" panose="020B0604020202020204" pitchFamily="34" charset="0"/>
                <a:ea typeface="Arial" panose="020B0604020202020204" pitchFamily="34" charset="0"/>
              </a:rPr>
              <a:t>Probabilistic </a:t>
            </a:r>
            <a:r>
              <a:rPr lang="en-US" sz="1100" dirty="0" smtClean="0">
                <a:solidFill>
                  <a:srgbClr val="0D0F85"/>
                </a:solidFill>
                <a:effectLst/>
                <a:latin typeface="Arial" panose="020B0604020202020204" pitchFamily="34" charset="0"/>
                <a:ea typeface="Arial" panose="020B0604020202020204" pitchFamily="34" charset="0"/>
              </a:rPr>
              <a:t>(applicable to large sets of wells; e.g.</a:t>
            </a:r>
            <a:r>
              <a:rPr lang="en-US" sz="1100" spc="-75" dirty="0" smtClean="0">
                <a:solidFill>
                  <a:srgbClr val="0D0F85"/>
                </a:solidFill>
                <a:effectLst/>
                <a:latin typeface="Arial" panose="020B0604020202020204" pitchFamily="34" charset="0"/>
                <a:ea typeface="Arial" panose="020B0604020202020204" pitchFamily="34" charset="0"/>
              </a:rPr>
              <a:t> </a:t>
            </a:r>
            <a:r>
              <a:rPr lang="en-US" sz="1100" dirty="0" smtClean="0">
                <a:solidFill>
                  <a:srgbClr val="0D0F85"/>
                </a:solidFill>
                <a:effectLst/>
                <a:latin typeface="Arial" panose="020B0604020202020204" pitchFamily="34" charset="0"/>
                <a:ea typeface="Arial" panose="020B0604020202020204" pitchFamily="34" charset="0"/>
              </a:rPr>
              <a:t>OXAND</a:t>
            </a:r>
            <a:r>
              <a:rPr lang="en-US" sz="1100" spc="-10" dirty="0" smtClean="0">
                <a:solidFill>
                  <a:srgbClr val="0D0F85"/>
                </a:solidFill>
                <a:effectLst/>
                <a:latin typeface="Arial" panose="020B0604020202020204" pitchFamily="34" charset="0"/>
                <a:ea typeface="Arial" panose="020B0604020202020204" pitchFamily="34" charset="0"/>
              </a:rPr>
              <a:t> </a:t>
            </a:r>
            <a:r>
              <a:rPr lang="en-US" sz="1100" dirty="0" smtClean="0">
                <a:solidFill>
                  <a:srgbClr val="0D0F85"/>
                </a:solidFill>
                <a:effectLst/>
                <a:latin typeface="Arial" panose="020B0604020202020204" pitchFamily="34" charset="0"/>
                <a:ea typeface="Arial" panose="020B0604020202020204" pitchFamily="34" charset="0"/>
              </a:rPr>
              <a:t>methodology)</a:t>
            </a:r>
            <a:endParaRPr lang="en-US" sz="1100" spc="-90" dirty="0">
              <a:solidFill>
                <a:srgbClr val="0D0F85"/>
              </a:solidFill>
              <a:latin typeface="Arial" panose="020B0604020202020204" pitchFamily="34" charset="0"/>
              <a:ea typeface="Arial" panose="020B0604020202020204" pitchFamily="34" charset="0"/>
            </a:endParaRPr>
          </a:p>
          <a:p>
            <a:pPr lvl="1">
              <a:spcBef>
                <a:spcPts val="340"/>
              </a:spcBef>
              <a:spcAft>
                <a:spcPts val="0"/>
              </a:spcAft>
              <a:tabLst>
                <a:tab pos="1045210" algn="l"/>
              </a:tabLst>
            </a:pPr>
            <a:r>
              <a:rPr lang="en-US" sz="900" dirty="0" smtClean="0"/>
              <a:t>Semi-quantitative</a:t>
            </a:r>
            <a:r>
              <a:rPr lang="en-US" sz="900" dirty="0"/>
              <a:t>: e.g. data mining</a:t>
            </a:r>
            <a:endParaRPr lang="fr-FR" sz="900" dirty="0"/>
          </a:p>
          <a:p>
            <a:pPr marL="1143000" marR="1194435" lvl="2" indent="-228600">
              <a:lnSpc>
                <a:spcPct val="115000"/>
              </a:lnSpc>
              <a:spcBef>
                <a:spcPts val="340"/>
              </a:spcBef>
              <a:spcAft>
                <a:spcPts val="0"/>
              </a:spcAft>
              <a:buClr>
                <a:srgbClr val="FF6932"/>
              </a:buClr>
              <a:buSzPts val="2000"/>
              <a:buFont typeface="Arial" panose="020B0604020202020204" pitchFamily="34" charset="0"/>
              <a:buChar char="•"/>
              <a:tabLst>
                <a:tab pos="1426210" algn="l"/>
                <a:tab pos="5914390" algn="l"/>
              </a:tabLst>
            </a:pPr>
            <a:endParaRPr lang="fr-FR" sz="900" dirty="0" smtClean="0">
              <a:effectLst/>
              <a:latin typeface="Arial" panose="020B0604020202020204" pitchFamily="34" charset="0"/>
              <a:ea typeface="Arial" panose="020B0604020202020204" pitchFamily="34" charset="0"/>
            </a:endParaRPr>
          </a:p>
          <a:p>
            <a:pPr>
              <a:spcAft>
                <a:spcPts val="0"/>
              </a:spcAft>
            </a:pPr>
            <a:r>
              <a:rPr lang="en-US" sz="1400" dirty="0" smtClean="0">
                <a:effectLst/>
                <a:latin typeface="Arial" panose="020B0604020202020204" pitchFamily="34" charset="0"/>
                <a:ea typeface="Arial" panose="020B0604020202020204" pitchFamily="34" charset="0"/>
              </a:rPr>
              <a:t/>
            </a:r>
            <a:br>
              <a:rPr lang="en-US" sz="1400" dirty="0" smtClean="0">
                <a:effectLst/>
                <a:latin typeface="Arial" panose="020B0604020202020204" pitchFamily="34" charset="0"/>
                <a:ea typeface="Arial" panose="020B0604020202020204" pitchFamily="34" charset="0"/>
              </a:rPr>
            </a:br>
            <a:endParaRPr lang="fr-FR" sz="1400" dirty="0" smtClean="0">
              <a:effectLst/>
              <a:latin typeface="Arial" panose="020B0604020202020204" pitchFamily="34" charset="0"/>
              <a:ea typeface="Arial" panose="020B0604020202020204" pitchFamily="34" charset="0"/>
            </a:endParaRPr>
          </a:p>
          <a:p>
            <a:pPr>
              <a:spcAft>
                <a:spcPts val="0"/>
              </a:spcAft>
            </a:pPr>
            <a:r>
              <a:rPr lang="en-US" sz="600" dirty="0" smtClean="0">
                <a:effectLst/>
                <a:latin typeface="Arial" panose="020B0604020202020204" pitchFamily="34" charset="0"/>
                <a:ea typeface="Arial" panose="020B0604020202020204" pitchFamily="34" charset="0"/>
              </a:rPr>
              <a:t> </a:t>
            </a:r>
            <a:endParaRPr lang="fr-FR" sz="1400" dirty="0" smtClean="0">
              <a:effectLst/>
              <a:latin typeface="Arial" panose="020B0604020202020204" pitchFamily="34" charset="0"/>
              <a:ea typeface="Arial" panose="020B0604020202020204" pitchFamily="34" charset="0"/>
            </a:endParaRPr>
          </a:p>
          <a:p>
            <a:pPr>
              <a:spcBef>
                <a:spcPts val="25"/>
              </a:spcBef>
              <a:spcAft>
                <a:spcPts val="0"/>
              </a:spcAft>
            </a:pPr>
            <a:r>
              <a:rPr lang="en-US" sz="400" dirty="0" smtClean="0">
                <a:effectLst/>
                <a:latin typeface="Arial" panose="020B0604020202020204" pitchFamily="34" charset="0"/>
                <a:ea typeface="Arial" panose="020B0604020202020204" pitchFamily="34" charset="0"/>
              </a:rPr>
              <a:t> </a:t>
            </a:r>
            <a:endParaRPr lang="fr-FR" sz="1400" dirty="0" smtClean="0">
              <a:effectLst/>
              <a:latin typeface="Arial" panose="020B0604020202020204" pitchFamily="34" charset="0"/>
              <a:ea typeface="Arial" panose="020B0604020202020204" pitchFamily="34" charset="0"/>
            </a:endParaRPr>
          </a:p>
          <a:p>
            <a:pPr>
              <a:spcAft>
                <a:spcPts val="0"/>
              </a:spcAft>
            </a:pPr>
            <a:r>
              <a:rPr lang="en-US" sz="500" dirty="0" smtClean="0">
                <a:effectLst/>
                <a:latin typeface="Arial" panose="020B0604020202020204" pitchFamily="34" charset="0"/>
                <a:ea typeface="Arial" panose="020B0604020202020204" pitchFamily="34" charset="0"/>
              </a:rPr>
              <a:t/>
            </a:r>
            <a:br>
              <a:rPr lang="en-US" sz="500" dirty="0" smtClean="0">
                <a:effectLst/>
                <a:latin typeface="Arial" panose="020B0604020202020204" pitchFamily="34" charset="0"/>
                <a:ea typeface="Arial" panose="020B0604020202020204" pitchFamily="34" charset="0"/>
              </a:rPr>
            </a:br>
            <a:r>
              <a:rPr lang="en-US" sz="700" dirty="0" smtClean="0">
                <a:effectLst/>
                <a:latin typeface="Arial" panose="020B0604020202020204" pitchFamily="34" charset="0"/>
                <a:ea typeface="Arial" panose="020B0604020202020204" pitchFamily="34" charset="0"/>
              </a:rPr>
              <a:t> </a:t>
            </a:r>
            <a:endParaRPr lang="fr-FR" sz="1400" dirty="0">
              <a:effectLst/>
              <a:latin typeface="Arial" panose="020B0604020202020204" pitchFamily="34" charset="0"/>
              <a:ea typeface="Arial" panose="020B0604020202020204" pitchFamily="34" charset="0"/>
            </a:endParaRPr>
          </a:p>
        </p:txBody>
      </p:sp>
      <p:grpSp>
        <p:nvGrpSpPr>
          <p:cNvPr id="11" name="Group 6"/>
          <p:cNvGrpSpPr>
            <a:grpSpLocks/>
          </p:cNvGrpSpPr>
          <p:nvPr/>
        </p:nvGrpSpPr>
        <p:grpSpPr bwMode="auto">
          <a:xfrm>
            <a:off x="5090969" y="3587392"/>
            <a:ext cx="2182668" cy="2385147"/>
            <a:chOff x="10791" y="6482"/>
            <a:chExt cx="5030" cy="5148"/>
          </a:xfrm>
        </p:grpSpPr>
        <p:pic>
          <p:nvPicPr>
            <p:cNvPr id="12"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6" y="9290"/>
              <a:ext cx="5025"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8"/>
            <p:cNvGrpSpPr>
              <a:grpSpLocks/>
            </p:cNvGrpSpPr>
            <p:nvPr/>
          </p:nvGrpSpPr>
          <p:grpSpPr bwMode="auto">
            <a:xfrm>
              <a:off x="10791" y="6482"/>
              <a:ext cx="5030" cy="5148"/>
              <a:chOff x="10791" y="6482"/>
              <a:chExt cx="5030" cy="5148"/>
            </a:xfrm>
          </p:grpSpPr>
          <p:pic>
            <p:nvPicPr>
              <p:cNvPr id="14"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96" y="6482"/>
                <a:ext cx="5025" cy="1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96" y="7748"/>
                <a:ext cx="5025"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791" y="9645"/>
                <a:ext cx="2495" cy="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791" y="10832"/>
                <a:ext cx="2495"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480872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401906" y="314901"/>
            <a:ext cx="8123094" cy="6169025"/>
            <a:chOff x="720" y="720"/>
            <a:chExt cx="14400"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a:xfrm>
            <a:off x="4613563" y="357897"/>
            <a:ext cx="1903791" cy="369332"/>
          </a:xfrm>
          <a:prstGeom prst="rect">
            <a:avLst/>
          </a:prstGeom>
          <a:noFill/>
        </p:spPr>
        <p:txBody>
          <a:bodyPr wrap="none" rtlCol="0">
            <a:spAutoFit/>
          </a:bodyPr>
          <a:lstStyle/>
          <a:p>
            <a:r>
              <a:rPr lang="fr-FR" dirty="0" err="1" smtClean="0"/>
              <a:t>Plugging</a:t>
            </a:r>
            <a:r>
              <a:rPr lang="fr-FR" dirty="0" smtClean="0"/>
              <a:t> </a:t>
            </a:r>
            <a:r>
              <a:rPr lang="fr-FR" dirty="0" err="1" smtClean="0"/>
              <a:t>materials</a:t>
            </a:r>
            <a:endParaRPr lang="fr-FR" dirty="0"/>
          </a:p>
        </p:txBody>
      </p:sp>
      <p:graphicFrame>
        <p:nvGraphicFramePr>
          <p:cNvPr id="11" name="Table 10"/>
          <p:cNvGraphicFramePr>
            <a:graphicFrameLocks noGrp="1"/>
          </p:cNvGraphicFramePr>
          <p:nvPr>
            <p:extLst>
              <p:ext uri="{D42A27DB-BD31-4B8C-83A1-F6EECF244321}">
                <p14:modId xmlns:p14="http://schemas.microsoft.com/office/powerpoint/2010/main" val="1434704895"/>
              </p:ext>
            </p:extLst>
          </p:nvPr>
        </p:nvGraphicFramePr>
        <p:xfrm>
          <a:off x="1478106" y="910956"/>
          <a:ext cx="7970694" cy="5397088"/>
        </p:xfrm>
        <a:graphic>
          <a:graphicData uri="http://schemas.openxmlformats.org/drawingml/2006/table">
            <a:tbl>
              <a:tblPr firstRow="1" bandRow="1">
                <a:tableStyleId>{5C22544A-7EE6-4342-B048-85BDC9FD1C3A}</a:tableStyleId>
              </a:tblPr>
              <a:tblGrid>
                <a:gridCol w="1582855"/>
                <a:gridCol w="6387839"/>
              </a:tblGrid>
              <a:tr h="622404">
                <a:tc>
                  <a:txBody>
                    <a:bodyPr/>
                    <a:lstStyle/>
                    <a:p>
                      <a:r>
                        <a:rPr lang="fr-FR" sz="1800" b="1" i="0" kern="1200" dirty="0" err="1" smtClean="0">
                          <a:solidFill>
                            <a:schemeClr val="lt1"/>
                          </a:solidFill>
                          <a:effectLst/>
                          <a:latin typeface="+mn-lt"/>
                          <a:ea typeface="+mn-ea"/>
                          <a:cs typeface="+mn-cs"/>
                        </a:rPr>
                        <a:t>Plugging</a:t>
                      </a:r>
                      <a:r>
                        <a:rPr lang="fr-FR" sz="1800" b="1" i="0" kern="1200" dirty="0" smtClean="0">
                          <a:solidFill>
                            <a:schemeClr val="lt1"/>
                          </a:solidFill>
                          <a:effectLst/>
                          <a:latin typeface="+mn-lt"/>
                          <a:ea typeface="+mn-ea"/>
                          <a:cs typeface="+mn-cs"/>
                        </a:rPr>
                        <a:t> </a:t>
                      </a:r>
                      <a:r>
                        <a:rPr lang="fr-FR" sz="1800" b="1" i="0" kern="1200" dirty="0" err="1" smtClean="0">
                          <a:solidFill>
                            <a:schemeClr val="lt1"/>
                          </a:solidFill>
                          <a:effectLst/>
                          <a:latin typeface="+mn-lt"/>
                          <a:ea typeface="+mn-ea"/>
                          <a:cs typeface="+mn-cs"/>
                        </a:rPr>
                        <a:t>material</a:t>
                      </a:r>
                      <a:endParaRPr lang="fr-FR" dirty="0"/>
                    </a:p>
                  </a:txBody>
                  <a:tcPr/>
                </a:tc>
                <a:tc>
                  <a:txBody>
                    <a:bodyPr/>
                    <a:lstStyle/>
                    <a:p>
                      <a:r>
                        <a:rPr lang="fr-FR" sz="1800" b="1" i="0" kern="1200" dirty="0" smtClean="0">
                          <a:solidFill>
                            <a:schemeClr val="lt1"/>
                          </a:solidFill>
                          <a:effectLst/>
                          <a:latin typeface="+mn-lt"/>
                          <a:ea typeface="+mn-ea"/>
                          <a:cs typeface="+mn-cs"/>
                        </a:rPr>
                        <a:t>Descriptions</a:t>
                      </a:r>
                      <a:endParaRPr lang="fr-FR" dirty="0"/>
                    </a:p>
                  </a:txBody>
                  <a:tcPr/>
                </a:tc>
              </a:tr>
              <a:tr h="1422637">
                <a:tc>
                  <a:txBody>
                    <a:bodyPr/>
                    <a:lstStyle/>
                    <a:p>
                      <a:r>
                        <a:rPr lang="fr-FR" sz="1800" b="0" i="0" kern="1200" dirty="0" smtClean="0">
                          <a:solidFill>
                            <a:schemeClr val="dk1"/>
                          </a:solidFill>
                          <a:effectLst/>
                          <a:latin typeface="+mn-lt"/>
                          <a:ea typeface="+mn-ea"/>
                          <a:cs typeface="+mn-cs"/>
                        </a:rPr>
                        <a:t>Portland </a:t>
                      </a:r>
                      <a:r>
                        <a:rPr lang="fr-FR" sz="1800" b="0" i="0" kern="1200" dirty="0" err="1" smtClean="0">
                          <a:solidFill>
                            <a:schemeClr val="dk1"/>
                          </a:solidFill>
                          <a:effectLst/>
                          <a:latin typeface="+mn-lt"/>
                          <a:ea typeface="+mn-ea"/>
                          <a:cs typeface="+mn-cs"/>
                        </a:rPr>
                        <a:t>cement</a:t>
                      </a:r>
                      <a:endParaRPr lang="fr-FR" sz="1600" dirty="0"/>
                    </a:p>
                  </a:txBody>
                  <a:tcPr/>
                </a:tc>
                <a:tc>
                  <a:txBody>
                    <a:bodyPr/>
                    <a:lstStyle/>
                    <a:p>
                      <a:r>
                        <a:rPr lang="en-US" sz="1800" b="0" i="0" kern="1200" dirty="0" smtClean="0">
                          <a:solidFill>
                            <a:schemeClr val="dk1"/>
                          </a:solidFill>
                          <a:effectLst/>
                          <a:latin typeface="+mn-lt"/>
                          <a:ea typeface="+mn-ea"/>
                          <a:cs typeface="+mn-cs"/>
                        </a:rPr>
                        <a:t>Most commonly used plugging material worldwide. Consists mainly of calcium hydroxide ("</a:t>
                      </a:r>
                      <a:r>
                        <a:rPr lang="en-US" sz="1800" b="0" i="0" kern="1200" dirty="0" err="1" smtClean="0">
                          <a:solidFill>
                            <a:schemeClr val="dk1"/>
                          </a:solidFill>
                          <a:effectLst/>
                          <a:latin typeface="+mn-lt"/>
                          <a:ea typeface="+mn-ea"/>
                          <a:cs typeface="+mn-cs"/>
                        </a:rPr>
                        <a:t>portlandite</a:t>
                      </a:r>
                      <a:r>
                        <a:rPr lang="en-US" sz="1800" b="0" i="0" kern="1200" dirty="0" smtClean="0">
                          <a:solidFill>
                            <a:schemeClr val="dk1"/>
                          </a:solidFill>
                          <a:effectLst/>
                          <a:latin typeface="+mn-lt"/>
                          <a:ea typeface="+mn-ea"/>
                          <a:cs typeface="+mn-cs"/>
                        </a:rPr>
                        <a:t>") and various calcium silicate phases. Addition of selected additives enables a wide range of different </a:t>
                      </a:r>
                      <a:r>
                        <a:rPr lang="en-US" sz="1800" b="0" i="0" kern="1200" dirty="0" err="1" smtClean="0">
                          <a:solidFill>
                            <a:schemeClr val="dk1"/>
                          </a:solidFill>
                          <a:effectLst/>
                          <a:latin typeface="+mn-lt"/>
                          <a:ea typeface="+mn-ea"/>
                          <a:cs typeface="+mn-cs"/>
                        </a:rPr>
                        <a:t>specialised</a:t>
                      </a:r>
                      <a:r>
                        <a:rPr lang="en-US" sz="1800" b="0" i="0" kern="1200" dirty="0" smtClean="0">
                          <a:solidFill>
                            <a:schemeClr val="dk1"/>
                          </a:solidFill>
                          <a:effectLst/>
                          <a:latin typeface="+mn-lt"/>
                          <a:ea typeface="+mn-ea"/>
                          <a:cs typeface="+mn-cs"/>
                        </a:rPr>
                        <a:t> cement systems such as expandable cements and flexible cements.</a:t>
                      </a:r>
                      <a:endParaRPr lang="fr-FR" sz="1600" dirty="0"/>
                    </a:p>
                  </a:txBody>
                  <a:tcPr/>
                </a:tc>
              </a:tr>
              <a:tr h="1276841">
                <a:tc>
                  <a:txBody>
                    <a:bodyPr/>
                    <a:lstStyle/>
                    <a:p>
                      <a:r>
                        <a:rPr lang="fr-FR" sz="1800" b="0" i="0" kern="1200" dirty="0" smtClean="0">
                          <a:solidFill>
                            <a:schemeClr val="dk1"/>
                          </a:solidFill>
                          <a:effectLst/>
                          <a:latin typeface="+mn-lt"/>
                          <a:ea typeface="+mn-ea"/>
                          <a:cs typeface="+mn-cs"/>
                        </a:rPr>
                        <a:t>Blast </a:t>
                      </a:r>
                      <a:r>
                        <a:rPr lang="fr-FR" sz="1800" b="0" i="0" kern="1200" dirty="0" err="1" smtClean="0">
                          <a:solidFill>
                            <a:schemeClr val="dk1"/>
                          </a:solidFill>
                          <a:effectLst/>
                          <a:latin typeface="+mn-lt"/>
                          <a:ea typeface="+mn-ea"/>
                          <a:cs typeface="+mn-cs"/>
                        </a:rPr>
                        <a:t>Furnace</a:t>
                      </a:r>
                      <a:r>
                        <a:rPr lang="fr-FR" sz="1800" b="0" i="0" kern="1200" dirty="0" smtClean="0">
                          <a:solidFill>
                            <a:schemeClr val="dk1"/>
                          </a:solidFill>
                          <a:effectLst/>
                          <a:latin typeface="+mn-lt"/>
                          <a:ea typeface="+mn-ea"/>
                          <a:cs typeface="+mn-cs"/>
                        </a:rPr>
                        <a:t> </a:t>
                      </a:r>
                      <a:r>
                        <a:rPr lang="fr-FR" sz="1800" b="0" i="0" kern="1200" dirty="0" err="1" smtClean="0">
                          <a:solidFill>
                            <a:schemeClr val="dk1"/>
                          </a:solidFill>
                          <a:effectLst/>
                          <a:latin typeface="+mn-lt"/>
                          <a:ea typeface="+mn-ea"/>
                          <a:cs typeface="+mn-cs"/>
                        </a:rPr>
                        <a:t>Slag</a:t>
                      </a:r>
                      <a:r>
                        <a:rPr lang="fr-FR" sz="1800" b="0" i="0" kern="1200" dirty="0" smtClean="0">
                          <a:solidFill>
                            <a:schemeClr val="dk1"/>
                          </a:solidFill>
                          <a:effectLst/>
                          <a:latin typeface="+mn-lt"/>
                          <a:ea typeface="+mn-ea"/>
                          <a:cs typeface="+mn-cs"/>
                        </a:rPr>
                        <a:t> (BFS)</a:t>
                      </a:r>
                      <a:endParaRPr lang="fr-FR" dirty="0"/>
                    </a:p>
                  </a:txBody>
                  <a:tcPr/>
                </a:tc>
                <a:tc>
                  <a:txBody>
                    <a:bodyPr/>
                    <a:lstStyle/>
                    <a:p>
                      <a:r>
                        <a:rPr lang="en-US" sz="1800" b="0" i="0" kern="1200" dirty="0" smtClean="0">
                          <a:solidFill>
                            <a:schemeClr val="dk1"/>
                          </a:solidFill>
                          <a:effectLst/>
                          <a:latin typeface="+mn-lt"/>
                          <a:ea typeface="+mn-ea"/>
                          <a:cs typeface="+mn-cs"/>
                        </a:rPr>
                        <a:t>This waste product from steel manufacturing process has been used in well cementing applications, by itself and as additive to Portland cement. Not widely used as plugging material.</a:t>
                      </a:r>
                      <a:endParaRPr lang="fr-FR" sz="1600" dirty="0"/>
                    </a:p>
                  </a:txBody>
                  <a:tcPr/>
                </a:tc>
              </a:tr>
              <a:tr h="1102727">
                <a:tc>
                  <a:txBody>
                    <a:bodyPr/>
                    <a:lstStyle/>
                    <a:p>
                      <a:r>
                        <a:rPr lang="fr-FR" sz="1800" b="0" i="0" kern="1200" dirty="0" smtClean="0">
                          <a:solidFill>
                            <a:schemeClr val="dk1"/>
                          </a:solidFill>
                          <a:effectLst/>
                          <a:latin typeface="+mn-lt"/>
                          <a:ea typeface="+mn-ea"/>
                          <a:cs typeface="+mn-cs"/>
                        </a:rPr>
                        <a:t>Bentonite</a:t>
                      </a:r>
                      <a:endParaRPr lang="fr-FR" sz="1600" dirty="0"/>
                    </a:p>
                  </a:txBody>
                  <a:tcPr/>
                </a:tc>
                <a:tc>
                  <a:txBody>
                    <a:bodyPr/>
                    <a:lstStyle/>
                    <a:p>
                      <a:r>
                        <a:rPr lang="en-US" sz="1800" b="0" i="0" kern="1200" dirty="0" smtClean="0">
                          <a:solidFill>
                            <a:schemeClr val="dk1"/>
                          </a:solidFill>
                          <a:effectLst/>
                          <a:latin typeface="+mn-lt"/>
                          <a:ea typeface="+mn-ea"/>
                          <a:cs typeface="+mn-cs"/>
                        </a:rPr>
                        <a:t>Bentonite has been applied as plugging material due to its ability to swell and its low permeability.</a:t>
                      </a:r>
                      <a:endParaRPr lang="fr-FR" sz="1600" dirty="0"/>
                    </a:p>
                  </a:txBody>
                  <a:tcPr/>
                </a:tc>
              </a:tr>
              <a:tr h="893142">
                <a:tc>
                  <a:txBody>
                    <a:bodyPr/>
                    <a:lstStyle/>
                    <a:p>
                      <a:r>
                        <a:rPr lang="en-US" sz="1800" b="0" i="0" kern="1200" dirty="0" smtClean="0">
                          <a:solidFill>
                            <a:schemeClr val="dk1"/>
                          </a:solidFill>
                          <a:effectLst/>
                          <a:latin typeface="+mn-lt"/>
                          <a:ea typeface="+mn-ea"/>
                          <a:cs typeface="+mn-cs"/>
                        </a:rPr>
                        <a:t>Low melting point metal alloys</a:t>
                      </a:r>
                      <a:endParaRPr lang="fr-FR" sz="1600" dirty="0"/>
                    </a:p>
                  </a:txBody>
                  <a:tcPr/>
                </a:tc>
                <a:tc>
                  <a:txBody>
                    <a:bodyPr/>
                    <a:lstStyle/>
                    <a:p>
                      <a:r>
                        <a:rPr lang="en-US" sz="1800" b="0" i="0" kern="1200" dirty="0" smtClean="0">
                          <a:solidFill>
                            <a:schemeClr val="dk1"/>
                          </a:solidFill>
                          <a:effectLst/>
                          <a:latin typeface="+mn-lt"/>
                          <a:ea typeface="+mn-ea"/>
                          <a:cs typeface="+mn-cs"/>
                        </a:rPr>
                        <a:t>Bismuth containing low melting point metal alloys has been suggested as a potential plugging material. An advantage would be a good metal-to-metal bond to casings.</a:t>
                      </a:r>
                      <a:endParaRPr lang="fr-FR" sz="1600" dirty="0"/>
                    </a:p>
                  </a:txBody>
                  <a:tcPr/>
                </a:tc>
              </a:tr>
            </a:tbl>
          </a:graphicData>
        </a:graphic>
      </p:graphicFrame>
    </p:spTree>
    <p:extLst>
      <p:ext uri="{BB962C8B-B14F-4D97-AF65-F5344CB8AC3E}">
        <p14:creationId xmlns:p14="http://schemas.microsoft.com/office/powerpoint/2010/main" val="46345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090179" y="79374"/>
            <a:ext cx="9148330" cy="6508462"/>
            <a:chOff x="720" y="720"/>
            <a:chExt cx="14400"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Rectangle 12"/>
          <p:cNvSpPr/>
          <p:nvPr/>
        </p:nvSpPr>
        <p:spPr>
          <a:xfrm>
            <a:off x="2126672" y="827244"/>
            <a:ext cx="7439891" cy="1200329"/>
          </a:xfrm>
          <a:prstGeom prst="rect">
            <a:avLst/>
          </a:prstGeom>
        </p:spPr>
        <p:txBody>
          <a:bodyPr wrap="square">
            <a:spAutoFit/>
          </a:bodyPr>
          <a:lstStyle/>
          <a:p>
            <a:r>
              <a:rPr lang="en-US" dirty="0" smtClean="0"/>
              <a:t>The well life cycle start from exploration phase through production phase. Then  once the production is no longer available a Plug and Abandonment (P&amp;A) Phase will be initiated to leave the well sealed with minimal risk to the environment. </a:t>
            </a:r>
            <a:endParaRPr lang="fr-FR" dirty="0"/>
          </a:p>
        </p:txBody>
      </p:sp>
      <p:sp>
        <p:nvSpPr>
          <p:cNvPr id="14" name="Rectangle 13"/>
          <p:cNvSpPr/>
          <p:nvPr/>
        </p:nvSpPr>
        <p:spPr>
          <a:xfrm>
            <a:off x="2126673" y="2310321"/>
            <a:ext cx="7439891" cy="1754326"/>
          </a:xfrm>
          <a:prstGeom prst="rect">
            <a:avLst/>
          </a:prstGeom>
        </p:spPr>
        <p:txBody>
          <a:bodyPr wrap="square">
            <a:spAutoFit/>
          </a:bodyPr>
          <a:lstStyle/>
          <a:p>
            <a:r>
              <a:rPr lang="en-US" dirty="0" smtClean="0"/>
              <a:t>There exist different type of abandonment:</a:t>
            </a:r>
          </a:p>
          <a:p>
            <a:endParaRPr lang="en-US" dirty="0" smtClean="0"/>
          </a:p>
          <a:p>
            <a:r>
              <a:rPr lang="en-US" dirty="0" smtClean="0"/>
              <a:t>Temporary Abandonment. Since the intention of a temporary abandonment is to re-enter the well, seeking for a safe manner to perform the activity.</a:t>
            </a:r>
          </a:p>
          <a:p>
            <a:endParaRPr lang="en-US" dirty="0"/>
          </a:p>
          <a:p>
            <a:r>
              <a:rPr lang="en-US" dirty="0" smtClean="0"/>
              <a:t>Permanent abandonment, directly infers to an eternal perspective condition.</a:t>
            </a:r>
            <a:endParaRPr lang="fr-FR" dirty="0"/>
          </a:p>
        </p:txBody>
      </p:sp>
      <p:sp>
        <p:nvSpPr>
          <p:cNvPr id="23" name="Rectangle 22"/>
          <p:cNvSpPr/>
          <p:nvPr/>
        </p:nvSpPr>
        <p:spPr>
          <a:xfrm>
            <a:off x="2362200" y="356558"/>
            <a:ext cx="6096000" cy="369332"/>
          </a:xfrm>
          <a:prstGeom prst="rect">
            <a:avLst/>
          </a:prstGeom>
        </p:spPr>
        <p:txBody>
          <a:bodyPr>
            <a:spAutoFit/>
          </a:bodyPr>
          <a:lstStyle/>
          <a:p>
            <a:r>
              <a:rPr lang="en-US" dirty="0" smtClean="0"/>
              <a:t>Introduction </a:t>
            </a:r>
            <a:endParaRPr lang="fr-FR" dirty="0"/>
          </a:p>
        </p:txBody>
      </p:sp>
    </p:spTree>
    <p:extLst>
      <p:ext uri="{BB962C8B-B14F-4D97-AF65-F5344CB8AC3E}">
        <p14:creationId xmlns:p14="http://schemas.microsoft.com/office/powerpoint/2010/main" val="4224180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04800" y="159327"/>
            <a:ext cx="11464635" cy="6278459"/>
            <a:chOff x="720" y="720"/>
            <a:chExt cx="14400"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ectangle 11"/>
          <p:cNvSpPr/>
          <p:nvPr/>
        </p:nvSpPr>
        <p:spPr>
          <a:xfrm>
            <a:off x="3851977" y="501134"/>
            <a:ext cx="3172663" cy="369332"/>
          </a:xfrm>
          <a:prstGeom prst="rect">
            <a:avLst/>
          </a:prstGeom>
        </p:spPr>
        <p:txBody>
          <a:bodyPr wrap="none">
            <a:spAutoFit/>
          </a:bodyPr>
          <a:lstStyle/>
          <a:p>
            <a:r>
              <a:rPr lang="en-US" dirty="0" smtClean="0">
                <a:solidFill>
                  <a:srgbClr val="0D0F85"/>
                </a:solidFill>
                <a:latin typeface="Arial" panose="020B0604020202020204" pitchFamily="34" charset="0"/>
              </a:rPr>
              <a:t>Phase for well abandonment </a:t>
            </a: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640825344"/>
              </p:ext>
            </p:extLst>
          </p:nvPr>
        </p:nvGraphicFramePr>
        <p:xfrm>
          <a:off x="346749" y="1129580"/>
          <a:ext cx="7183583" cy="5516338"/>
        </p:xfrm>
        <a:graphic>
          <a:graphicData uri="http://schemas.openxmlformats.org/drawingml/2006/table">
            <a:tbl>
              <a:tblPr firstRow="1" bandRow="1">
                <a:tableStyleId>{5C22544A-7EE6-4342-B048-85BDC9FD1C3A}</a:tableStyleId>
              </a:tblPr>
              <a:tblGrid>
                <a:gridCol w="1821874"/>
                <a:gridCol w="5361709"/>
              </a:tblGrid>
              <a:tr h="367686">
                <a:tc>
                  <a:txBody>
                    <a:bodyPr/>
                    <a:lstStyle/>
                    <a:p>
                      <a:r>
                        <a:rPr lang="fr-FR" sz="1800" b="1" i="0" kern="1200" dirty="0" err="1" smtClean="0">
                          <a:solidFill>
                            <a:schemeClr val="lt1"/>
                          </a:solidFill>
                          <a:effectLst/>
                          <a:latin typeface="+mn-lt"/>
                          <a:ea typeface="+mn-ea"/>
                          <a:cs typeface="+mn-cs"/>
                        </a:rPr>
                        <a:t>Operational</a:t>
                      </a:r>
                      <a:r>
                        <a:rPr lang="fr-FR" sz="1800" b="1" i="0" kern="1200" dirty="0" smtClean="0">
                          <a:solidFill>
                            <a:schemeClr val="lt1"/>
                          </a:solidFill>
                          <a:effectLst/>
                          <a:latin typeface="+mn-lt"/>
                          <a:ea typeface="+mn-ea"/>
                          <a:cs typeface="+mn-cs"/>
                        </a:rPr>
                        <a:t> phase</a:t>
                      </a:r>
                      <a:endParaRPr lang="fr-FR" dirty="0"/>
                    </a:p>
                  </a:txBody>
                  <a:tcPr/>
                </a:tc>
                <a:tc>
                  <a:txBody>
                    <a:bodyPr/>
                    <a:lstStyle/>
                    <a:p>
                      <a:r>
                        <a:rPr lang="fr-FR" sz="1800" b="1" i="0" kern="1200" dirty="0" smtClean="0">
                          <a:solidFill>
                            <a:schemeClr val="lt1"/>
                          </a:solidFill>
                          <a:effectLst/>
                          <a:latin typeface="+mn-lt"/>
                          <a:ea typeface="+mn-ea"/>
                          <a:cs typeface="+mn-cs"/>
                        </a:rPr>
                        <a:t>Contents</a:t>
                      </a:r>
                      <a:endParaRPr lang="fr-FR" dirty="0"/>
                    </a:p>
                  </a:txBody>
                  <a:tcPr/>
                </a:tc>
              </a:tr>
              <a:tr h="946637">
                <a:tc>
                  <a:txBody>
                    <a:bodyPr/>
                    <a:lstStyle/>
                    <a:p>
                      <a:r>
                        <a:rPr lang="fr-FR" sz="1600" b="0" i="0" kern="1200" dirty="0" smtClean="0">
                          <a:solidFill>
                            <a:schemeClr val="dk1"/>
                          </a:solidFill>
                          <a:effectLst/>
                          <a:latin typeface="+mn-lt"/>
                          <a:ea typeface="+mn-ea"/>
                          <a:cs typeface="+mn-cs"/>
                        </a:rPr>
                        <a:t>Phase 0: Preparatory </a:t>
                      </a:r>
                      <a:r>
                        <a:rPr lang="fr-FR" sz="1600" b="0" i="0" kern="1200" dirty="0" err="1" smtClean="0">
                          <a:solidFill>
                            <a:schemeClr val="dk1"/>
                          </a:solidFill>
                          <a:effectLst/>
                          <a:latin typeface="+mn-lt"/>
                          <a:ea typeface="+mn-ea"/>
                          <a:cs typeface="+mn-cs"/>
                        </a:rPr>
                        <a:t>work</a:t>
                      </a:r>
                      <a:endParaRPr lang="fr-FR" sz="1600" dirty="0"/>
                    </a:p>
                  </a:txBody>
                  <a:tcPr/>
                </a:tc>
                <a:tc>
                  <a:txBody>
                    <a:bodyPr/>
                    <a:lstStyle/>
                    <a:p>
                      <a:r>
                        <a:rPr lang="en-US" sz="1600" b="0" i="0" kern="1200" dirty="0" smtClean="0">
                          <a:solidFill>
                            <a:schemeClr val="dk1"/>
                          </a:solidFill>
                          <a:effectLst/>
                          <a:latin typeface="+mn-lt"/>
                          <a:ea typeface="+mn-ea"/>
                          <a:cs typeface="+mn-cs"/>
                        </a:rPr>
                        <a:t>Retrieve tubing hanger plugs, kill well, install deep set mechanical plug, punch/perforate tubing, circulate well clean</a:t>
                      </a:r>
                      <a:endParaRPr lang="fr-FR" sz="1600" dirty="0"/>
                    </a:p>
                  </a:txBody>
                  <a:tcPr/>
                </a:tc>
              </a:tr>
              <a:tr h="1533134">
                <a:tc>
                  <a:txBody>
                    <a:bodyPr/>
                    <a:lstStyle/>
                    <a:p>
                      <a:r>
                        <a:rPr lang="fr-FR" sz="1800" b="0" i="0" kern="1200" dirty="0" smtClean="0">
                          <a:solidFill>
                            <a:schemeClr val="dk1"/>
                          </a:solidFill>
                          <a:effectLst/>
                          <a:latin typeface="+mn-lt"/>
                          <a:ea typeface="+mn-ea"/>
                          <a:cs typeface="+mn-cs"/>
                        </a:rPr>
                        <a:t>Phase 1: Reservoir abandonment</a:t>
                      </a:r>
                      <a:endParaRPr lang="fr-FR" dirty="0"/>
                    </a:p>
                  </a:txBody>
                  <a:tcPr/>
                </a:tc>
                <a:tc>
                  <a:txBody>
                    <a:bodyPr/>
                    <a:lstStyle/>
                    <a:p>
                      <a:r>
                        <a:rPr lang="en-US" sz="1600" b="0" i="0" kern="1200" dirty="0" smtClean="0">
                          <a:solidFill>
                            <a:schemeClr val="dk1"/>
                          </a:solidFill>
                          <a:effectLst/>
                          <a:latin typeface="+mn-lt"/>
                          <a:ea typeface="+mn-ea"/>
                          <a:cs typeface="+mn-cs"/>
                        </a:rPr>
                        <a:t>Rig up BOP, pull tubing hanger and tubing, install primary barrier with its base at top of influx zone (i.e. reservoir), install secondary barrier where the base of barrier can withstand future anticipated pressures</a:t>
                      </a:r>
                      <a:endParaRPr lang="fr-FR" sz="1600" dirty="0"/>
                    </a:p>
                  </a:txBody>
                  <a:tcPr/>
                </a:tc>
              </a:tr>
              <a:tr h="1324070">
                <a:tc>
                  <a:txBody>
                    <a:bodyPr/>
                    <a:lstStyle/>
                    <a:p>
                      <a:r>
                        <a:rPr lang="fr-FR" sz="1600" b="0" i="0" kern="1200" dirty="0" smtClean="0">
                          <a:solidFill>
                            <a:schemeClr val="dk1"/>
                          </a:solidFill>
                          <a:effectLst/>
                          <a:latin typeface="+mn-lt"/>
                          <a:ea typeface="+mn-ea"/>
                          <a:cs typeface="+mn-cs"/>
                        </a:rPr>
                        <a:t>Phase 2: Intermediate abandonment</a:t>
                      </a:r>
                      <a:endParaRPr lang="fr-FR" sz="1600" dirty="0"/>
                    </a:p>
                  </a:txBody>
                  <a:tcPr/>
                </a:tc>
                <a:tc>
                  <a:txBody>
                    <a:bodyPr/>
                    <a:lstStyle/>
                    <a:p>
                      <a:r>
                        <a:rPr lang="en-US" sz="1600" b="0" i="0" kern="1200" dirty="0" smtClean="0">
                          <a:solidFill>
                            <a:schemeClr val="dk1"/>
                          </a:solidFill>
                          <a:effectLst/>
                          <a:latin typeface="+mn-lt"/>
                          <a:ea typeface="+mn-ea"/>
                          <a:cs typeface="+mn-cs"/>
                        </a:rPr>
                        <a:t>Remove casing strings (if necessary), install primary and secondary barriers towards potential flow zones in overburden, install surface plug ("environmental barrier")</a:t>
                      </a:r>
                      <a:endParaRPr lang="fr-FR" sz="1600" dirty="0"/>
                    </a:p>
                  </a:txBody>
                  <a:tcPr/>
                </a:tc>
              </a:tr>
              <a:tr h="1072417">
                <a:tc>
                  <a:txBody>
                    <a:bodyPr/>
                    <a:lstStyle/>
                    <a:p>
                      <a:r>
                        <a:rPr lang="en-US" sz="1600" b="0" i="0" kern="1200" dirty="0" smtClean="0">
                          <a:solidFill>
                            <a:schemeClr val="dk1"/>
                          </a:solidFill>
                          <a:effectLst/>
                          <a:latin typeface="+mn-lt"/>
                          <a:ea typeface="+mn-ea"/>
                          <a:cs typeface="+mn-cs"/>
                        </a:rPr>
                        <a:t>Phase 3: Wellhead and conductor removal</a:t>
                      </a:r>
                      <a:endParaRPr lang="fr-FR" sz="1600" dirty="0"/>
                    </a:p>
                  </a:txBody>
                  <a:tcPr/>
                </a:tc>
                <a:tc>
                  <a:txBody>
                    <a:bodyPr/>
                    <a:lstStyle/>
                    <a:p>
                      <a:r>
                        <a:rPr lang="en-US" sz="1600" b="0" i="0" kern="1200" dirty="0" smtClean="0">
                          <a:solidFill>
                            <a:schemeClr val="dk1"/>
                          </a:solidFill>
                          <a:effectLst/>
                          <a:latin typeface="+mn-lt"/>
                          <a:ea typeface="+mn-ea"/>
                          <a:cs typeface="+mn-cs"/>
                        </a:rPr>
                        <a:t>Cut conductor and casing strings below seabed to avoid interference with marine activity, retrieve casing strings, conductor and wellhead</a:t>
                      </a:r>
                      <a:endParaRPr lang="fr-FR" sz="1600" dirty="0"/>
                    </a:p>
                  </a:txBody>
                  <a:tcPr/>
                </a:tc>
              </a:tr>
            </a:tbl>
          </a:graphicData>
        </a:graphic>
      </p:graphicFrame>
      <p:pic>
        <p:nvPicPr>
          <p:cNvPr id="5" name="Picture 4"/>
          <p:cNvPicPr>
            <a:picLocks noChangeAspect="1"/>
          </p:cNvPicPr>
          <p:nvPr/>
        </p:nvPicPr>
        <p:blipFill>
          <a:blip r:embed="rId9"/>
          <a:stretch>
            <a:fillRect/>
          </a:stretch>
        </p:blipFill>
        <p:spPr>
          <a:xfrm>
            <a:off x="7357151" y="2644500"/>
            <a:ext cx="4191714" cy="3097474"/>
          </a:xfrm>
          <a:prstGeom prst="rect">
            <a:avLst/>
          </a:prstGeom>
        </p:spPr>
      </p:pic>
      <p:sp>
        <p:nvSpPr>
          <p:cNvPr id="6" name="Rectangle 5"/>
          <p:cNvSpPr/>
          <p:nvPr/>
        </p:nvSpPr>
        <p:spPr>
          <a:xfrm>
            <a:off x="6165272" y="6216967"/>
            <a:ext cx="6096000" cy="584775"/>
          </a:xfrm>
          <a:prstGeom prst="rect">
            <a:avLst/>
          </a:prstGeom>
        </p:spPr>
        <p:txBody>
          <a:bodyPr>
            <a:spAutoFit/>
          </a:bodyPr>
          <a:lstStyle/>
          <a:p>
            <a:r>
              <a:rPr lang="en-US" sz="1600" dirty="0">
                <a:solidFill>
                  <a:srgbClr val="323232"/>
                </a:solidFill>
                <a:latin typeface="NexusSerif"/>
              </a:rPr>
              <a:t>Fig. 1. Simplified illustration of a typical </a:t>
            </a:r>
            <a:r>
              <a:rPr lang="en-US" sz="1600" dirty="0" smtClean="0">
                <a:solidFill>
                  <a:srgbClr val="323232"/>
                </a:solidFill>
                <a:latin typeface="NexusSerif"/>
              </a:rPr>
              <a:t>offshore</a:t>
            </a:r>
          </a:p>
          <a:p>
            <a:r>
              <a:rPr lang="en-US" sz="1600" dirty="0" smtClean="0">
                <a:solidFill>
                  <a:srgbClr val="323232"/>
                </a:solidFill>
                <a:latin typeface="NexusSerif"/>
              </a:rPr>
              <a:t> </a:t>
            </a:r>
            <a:r>
              <a:rPr lang="en-US" sz="1600" dirty="0">
                <a:solidFill>
                  <a:srgbClr val="323232"/>
                </a:solidFill>
                <a:latin typeface="NexusSerif"/>
              </a:rPr>
              <a:t>production well before and after P&amp;A</a:t>
            </a:r>
            <a:r>
              <a:rPr lang="en-US" sz="1600" dirty="0" smtClean="0">
                <a:solidFill>
                  <a:srgbClr val="323232"/>
                </a:solidFill>
                <a:latin typeface="NexusSerif"/>
              </a:rPr>
              <a:t>. (</a:t>
            </a:r>
            <a:r>
              <a:rPr lang="nn-NO" sz="1600" dirty="0" smtClean="0">
                <a:hlinkClick r:id="rId10"/>
              </a:rPr>
              <a:t>TorbjørnVrålstad</a:t>
            </a:r>
            <a:r>
              <a:rPr lang="nn-NO" sz="1600" dirty="0" smtClean="0"/>
              <a:t> et al, 2019)</a:t>
            </a:r>
            <a:endParaRPr lang="fr-FR" sz="1600" dirty="0"/>
          </a:p>
        </p:txBody>
      </p:sp>
    </p:spTree>
    <p:extLst>
      <p:ext uri="{BB962C8B-B14F-4D97-AF65-F5344CB8AC3E}">
        <p14:creationId xmlns:p14="http://schemas.microsoft.com/office/powerpoint/2010/main" val="314125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92" name="Group 668"/>
          <p:cNvGrpSpPr>
            <a:grpSpLocks/>
          </p:cNvGrpSpPr>
          <p:nvPr/>
        </p:nvGrpSpPr>
        <p:grpSpPr bwMode="auto">
          <a:xfrm>
            <a:off x="1198516" y="260206"/>
            <a:ext cx="8808891" cy="6289964"/>
            <a:chOff x="720" y="720"/>
            <a:chExt cx="14400" cy="10800"/>
          </a:xfrm>
        </p:grpSpPr>
        <p:pic>
          <p:nvPicPr>
            <p:cNvPr id="10909" name="Picture 6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10" name="Picture 6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11" name="Picture 6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 y="2718"/>
              <a:ext cx="3275"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12" name="Picture 6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8" y="2718"/>
              <a:ext cx="3123"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13" name="Picture 6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40" y="2718"/>
              <a:ext cx="6011"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14" name="Picture 6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15" name="Picture 6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0" y="3804"/>
              <a:ext cx="3275"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16" name="Picture 6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8" y="3804"/>
              <a:ext cx="3123"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17" name="Picture 6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40" y="3804"/>
              <a:ext cx="6011"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18" name="Picture 6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19" name="Picture 67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0" y="5346"/>
              <a:ext cx="3275"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20" name="Picture 68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38" y="5346"/>
              <a:ext cx="3123"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21" name="Picture 68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40" y="5346"/>
              <a:ext cx="6011"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22" name="Picture 68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23" name="Picture 68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38" y="6888"/>
              <a:ext cx="3123" cy="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24" name="Picture 68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40" y="6888"/>
              <a:ext cx="6011"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25" name="Picture 68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26" name="Picture 68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940" y="8430"/>
              <a:ext cx="601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27" name="Picture 68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712" name="Rectangle 10711"/>
          <p:cNvSpPr/>
          <p:nvPr/>
        </p:nvSpPr>
        <p:spPr>
          <a:xfrm>
            <a:off x="1032282" y="1002935"/>
            <a:ext cx="3316934" cy="369332"/>
          </a:xfrm>
          <a:prstGeom prst="rect">
            <a:avLst/>
          </a:prstGeom>
        </p:spPr>
        <p:txBody>
          <a:bodyPr wrap="none">
            <a:spAutoFit/>
          </a:bodyPr>
          <a:lstStyle/>
          <a:p>
            <a:pPr marL="854075">
              <a:spcBef>
                <a:spcPts val="1095"/>
              </a:spcBef>
              <a:spcAft>
                <a:spcPts val="0"/>
              </a:spcAft>
            </a:pPr>
            <a:r>
              <a:rPr lang="en-US" b="1" kern="0" dirty="0" smtClean="0">
                <a:solidFill>
                  <a:srgbClr val="0D0F85"/>
                </a:solidFill>
                <a:effectLst/>
                <a:latin typeface="Arial" panose="020B0604020202020204" pitchFamily="34" charset="0"/>
                <a:ea typeface="Arial" panose="020B0604020202020204" pitchFamily="34" charset="0"/>
              </a:rPr>
              <a:t>Plugging techniques</a:t>
            </a:r>
            <a:endParaRPr lang="fr-FR" b="1" kern="0" dirty="0">
              <a:effectLst/>
              <a:latin typeface="Arial" panose="020B0604020202020204" pitchFamily="34" charset="0"/>
              <a:ea typeface="Arial" panose="020B0604020202020204" pitchFamily="34" charset="0"/>
            </a:endParaRPr>
          </a:p>
        </p:txBody>
      </p:sp>
      <p:sp>
        <p:nvSpPr>
          <p:cNvPr id="708" name="Rectangle 707"/>
          <p:cNvSpPr/>
          <p:nvPr/>
        </p:nvSpPr>
        <p:spPr>
          <a:xfrm>
            <a:off x="547038" y="3658609"/>
            <a:ext cx="3586238" cy="369332"/>
          </a:xfrm>
          <a:prstGeom prst="rect">
            <a:avLst/>
          </a:prstGeom>
        </p:spPr>
        <p:txBody>
          <a:bodyPr wrap="none">
            <a:spAutoFit/>
          </a:bodyPr>
          <a:lstStyle/>
          <a:p>
            <a:pPr marL="854075">
              <a:spcBef>
                <a:spcPts val="1095"/>
              </a:spcBef>
              <a:spcAft>
                <a:spcPts val="0"/>
              </a:spcAft>
            </a:pPr>
            <a:r>
              <a:rPr lang="en-US" b="1" kern="0" dirty="0" smtClean="0">
                <a:solidFill>
                  <a:srgbClr val="0D0F85"/>
                </a:solidFill>
                <a:latin typeface="Arial" panose="020B0604020202020204" pitchFamily="34" charset="0"/>
                <a:ea typeface="Arial" panose="020B0604020202020204" pitchFamily="34" charset="0"/>
              </a:rPr>
              <a:t>Balanced plug method </a:t>
            </a:r>
            <a:endParaRPr lang="fr-FR" b="1" kern="0" dirty="0">
              <a:effectLst/>
              <a:latin typeface="Arial" panose="020B0604020202020204" pitchFamily="34" charset="0"/>
              <a:ea typeface="Arial" panose="020B0604020202020204" pitchFamily="34" charset="0"/>
            </a:endParaRPr>
          </a:p>
        </p:txBody>
      </p:sp>
      <p:sp>
        <p:nvSpPr>
          <p:cNvPr id="709" name="Rectangle 708"/>
          <p:cNvSpPr/>
          <p:nvPr/>
        </p:nvSpPr>
        <p:spPr>
          <a:xfrm>
            <a:off x="2942710" y="4809028"/>
            <a:ext cx="3432350" cy="369332"/>
          </a:xfrm>
          <a:prstGeom prst="rect">
            <a:avLst/>
          </a:prstGeom>
        </p:spPr>
        <p:txBody>
          <a:bodyPr wrap="none">
            <a:spAutoFit/>
          </a:bodyPr>
          <a:lstStyle/>
          <a:p>
            <a:pPr marL="854075">
              <a:spcBef>
                <a:spcPts val="1095"/>
              </a:spcBef>
              <a:spcAft>
                <a:spcPts val="0"/>
              </a:spcAft>
            </a:pPr>
            <a:r>
              <a:rPr lang="en-US" b="1" kern="0" dirty="0" smtClean="0">
                <a:solidFill>
                  <a:srgbClr val="0D0F85"/>
                </a:solidFill>
                <a:effectLst/>
                <a:latin typeface="Arial" panose="020B0604020202020204" pitchFamily="34" charset="0"/>
                <a:ea typeface="Arial" panose="020B0604020202020204" pitchFamily="34" charset="0"/>
              </a:rPr>
              <a:t>Dump Bailer method </a:t>
            </a:r>
            <a:endParaRPr lang="fr-FR" b="1" kern="0" dirty="0">
              <a:effectLst/>
              <a:latin typeface="Arial" panose="020B0604020202020204" pitchFamily="34" charset="0"/>
              <a:ea typeface="Arial" panose="020B0604020202020204" pitchFamily="34" charset="0"/>
            </a:endParaRPr>
          </a:p>
        </p:txBody>
      </p:sp>
      <p:sp>
        <p:nvSpPr>
          <p:cNvPr id="710" name="Rectangle 709"/>
          <p:cNvSpPr/>
          <p:nvPr/>
        </p:nvSpPr>
        <p:spPr>
          <a:xfrm>
            <a:off x="5304430" y="5132180"/>
            <a:ext cx="3034805" cy="369332"/>
          </a:xfrm>
          <a:prstGeom prst="rect">
            <a:avLst/>
          </a:prstGeom>
        </p:spPr>
        <p:txBody>
          <a:bodyPr wrap="none">
            <a:spAutoFit/>
          </a:bodyPr>
          <a:lstStyle/>
          <a:p>
            <a:pPr marL="854075">
              <a:spcBef>
                <a:spcPts val="1095"/>
              </a:spcBef>
              <a:spcAft>
                <a:spcPts val="0"/>
              </a:spcAft>
            </a:pPr>
            <a:r>
              <a:rPr lang="en-US" b="1" kern="0" dirty="0" smtClean="0">
                <a:solidFill>
                  <a:srgbClr val="0D0F85"/>
                </a:solidFill>
                <a:effectLst/>
                <a:latin typeface="Arial" panose="020B0604020202020204" pitchFamily="34" charset="0"/>
                <a:ea typeface="Arial" panose="020B0604020202020204" pitchFamily="34" charset="0"/>
              </a:rPr>
              <a:t>Two-plug  method</a:t>
            </a:r>
            <a:endParaRPr lang="fr-FR" b="1" kern="0" dirty="0">
              <a:effectLst/>
              <a:latin typeface="Arial" panose="020B0604020202020204" pitchFamily="34" charset="0"/>
              <a:ea typeface="Arial" panose="020B0604020202020204" pitchFamily="34" charset="0"/>
            </a:endParaRPr>
          </a:p>
        </p:txBody>
      </p:sp>
      <p:sp>
        <p:nvSpPr>
          <p:cNvPr id="711" name="Rectangle 710"/>
          <p:cNvSpPr/>
          <p:nvPr/>
        </p:nvSpPr>
        <p:spPr>
          <a:xfrm>
            <a:off x="1341951" y="5606991"/>
            <a:ext cx="3829895" cy="369332"/>
          </a:xfrm>
          <a:prstGeom prst="rect">
            <a:avLst/>
          </a:prstGeom>
        </p:spPr>
        <p:txBody>
          <a:bodyPr wrap="none">
            <a:spAutoFit/>
          </a:bodyPr>
          <a:lstStyle/>
          <a:p>
            <a:pPr marL="854075">
              <a:spcBef>
                <a:spcPts val="1095"/>
              </a:spcBef>
              <a:spcAft>
                <a:spcPts val="0"/>
              </a:spcAft>
            </a:pPr>
            <a:r>
              <a:rPr lang="en-US" b="1" kern="0" dirty="0" smtClean="0">
                <a:solidFill>
                  <a:srgbClr val="0D0F85"/>
                </a:solidFill>
                <a:effectLst/>
                <a:latin typeface="Arial" panose="020B0604020202020204" pitchFamily="34" charset="0"/>
                <a:ea typeface="Arial" panose="020B0604020202020204" pitchFamily="34" charset="0"/>
              </a:rPr>
              <a:t>Cement squeeze method </a:t>
            </a:r>
            <a:endParaRPr lang="fr-FR" b="1" kern="0" dirty="0">
              <a:effectLst/>
              <a:latin typeface="Arial" panose="020B0604020202020204" pitchFamily="34" charset="0"/>
              <a:ea typeface="Arial" panose="020B0604020202020204" pitchFamily="34" charset="0"/>
            </a:endParaRPr>
          </a:p>
        </p:txBody>
      </p:sp>
      <p:sp>
        <p:nvSpPr>
          <p:cNvPr id="2" name="Rectangle 1"/>
          <p:cNvSpPr/>
          <p:nvPr/>
        </p:nvSpPr>
        <p:spPr>
          <a:xfrm>
            <a:off x="4133276" y="663244"/>
            <a:ext cx="6096000" cy="923330"/>
          </a:xfrm>
          <a:prstGeom prst="rect">
            <a:avLst/>
          </a:prstGeom>
        </p:spPr>
        <p:txBody>
          <a:bodyPr>
            <a:spAutoFit/>
          </a:bodyPr>
          <a:lstStyle/>
          <a:p>
            <a:r>
              <a:rPr lang="en-US" dirty="0">
                <a:solidFill>
                  <a:srgbClr val="383636"/>
                </a:solidFill>
                <a:latin typeface="PT Sans"/>
              </a:rPr>
              <a:t> The quality and performance of a P&amp;A operation may be investigated by two points of view; type of plugging material and plug placement technique.</a:t>
            </a:r>
            <a:endParaRPr lang="fr-FR" dirty="0"/>
          </a:p>
        </p:txBody>
      </p:sp>
      <p:sp>
        <p:nvSpPr>
          <p:cNvPr id="3" name="Rectangle 2"/>
          <p:cNvSpPr/>
          <p:nvPr/>
        </p:nvSpPr>
        <p:spPr>
          <a:xfrm>
            <a:off x="5171846" y="5353912"/>
            <a:ext cx="6096000" cy="1200329"/>
          </a:xfrm>
          <a:prstGeom prst="rect">
            <a:avLst/>
          </a:prstGeom>
        </p:spPr>
        <p:txBody>
          <a:bodyPr>
            <a:spAutoFit/>
          </a:bodyPr>
          <a:lstStyle/>
          <a:p>
            <a:r>
              <a:rPr lang="en-US" dirty="0">
                <a:solidFill>
                  <a:srgbClr val="383636"/>
                </a:solidFill>
                <a:latin typeface="PT Sans"/>
              </a:rPr>
              <a:t> Type of material used defines the type of plug placement technique. There are several cement plug placement techniques that are used in the abandonment process (Smith 1993; Nelson 2006):</a:t>
            </a:r>
            <a:endParaRPr lang="fr-FR" dirty="0"/>
          </a:p>
        </p:txBody>
      </p:sp>
    </p:spTree>
    <p:extLst>
      <p:ext uri="{BB962C8B-B14F-4D97-AF65-F5344CB8AC3E}">
        <p14:creationId xmlns:p14="http://schemas.microsoft.com/office/powerpoint/2010/main" val="3129859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468200" y="275687"/>
            <a:ext cx="10758054" cy="6169025"/>
            <a:chOff x="720" y="720"/>
            <a:chExt cx="14400"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ectangle 11"/>
          <p:cNvSpPr/>
          <p:nvPr/>
        </p:nvSpPr>
        <p:spPr>
          <a:xfrm>
            <a:off x="3851977" y="501134"/>
            <a:ext cx="4147289" cy="369332"/>
          </a:xfrm>
          <a:prstGeom prst="rect">
            <a:avLst/>
          </a:prstGeom>
        </p:spPr>
        <p:txBody>
          <a:bodyPr wrap="none">
            <a:spAutoFit/>
          </a:bodyPr>
          <a:lstStyle/>
          <a:p>
            <a:r>
              <a:rPr lang="en-US" dirty="0" smtClean="0">
                <a:solidFill>
                  <a:srgbClr val="0D0F85"/>
                </a:solidFill>
                <a:latin typeface="Arial" panose="020B0604020202020204" pitchFamily="34" charset="0"/>
                <a:ea typeface="Arial" panose="020B0604020202020204" pitchFamily="34" charset="0"/>
              </a:rPr>
              <a:t>Process of well abandonment </a:t>
            </a:r>
            <a:r>
              <a:rPr lang="en-US" dirty="0" smtClean="0">
                <a:solidFill>
                  <a:srgbClr val="0D0F85"/>
                </a:solidFill>
                <a:effectLst/>
                <a:latin typeface="Arial" panose="020B0604020202020204" pitchFamily="34" charset="0"/>
                <a:ea typeface="Arial" panose="020B0604020202020204" pitchFamily="34" charset="0"/>
              </a:rPr>
              <a:t> practice</a:t>
            </a:r>
            <a:endParaRPr lang="fr-FR" dirty="0"/>
          </a:p>
        </p:txBody>
      </p:sp>
      <p:graphicFrame>
        <p:nvGraphicFramePr>
          <p:cNvPr id="16" name="Table 15"/>
          <p:cNvGraphicFramePr>
            <a:graphicFrameLocks noGrp="1"/>
          </p:cNvGraphicFramePr>
          <p:nvPr>
            <p:extLst>
              <p:ext uri="{D42A27DB-BD31-4B8C-83A1-F6EECF244321}">
                <p14:modId xmlns:p14="http://schemas.microsoft.com/office/powerpoint/2010/main" val="1108869424"/>
              </p:ext>
            </p:extLst>
          </p:nvPr>
        </p:nvGraphicFramePr>
        <p:xfrm>
          <a:off x="1414381" y="2658647"/>
          <a:ext cx="8865692" cy="3698840"/>
        </p:xfrm>
        <a:graphic>
          <a:graphicData uri="http://schemas.openxmlformats.org/drawingml/2006/table">
            <a:tbl>
              <a:tblPr firstRow="1" bandRow="1">
                <a:tableStyleId>{5C22544A-7EE6-4342-B048-85BDC9FD1C3A}</a:tableStyleId>
              </a:tblPr>
              <a:tblGrid>
                <a:gridCol w="1167085"/>
                <a:gridCol w="7698607"/>
              </a:tblGrid>
              <a:tr h="379516">
                <a:tc>
                  <a:txBody>
                    <a:bodyPr/>
                    <a:lstStyle/>
                    <a:p>
                      <a:r>
                        <a:rPr lang="fr-FR" sz="1800" b="1" i="0" kern="1200" dirty="0" err="1" smtClean="0">
                          <a:solidFill>
                            <a:schemeClr val="lt1"/>
                          </a:solidFill>
                          <a:effectLst/>
                          <a:latin typeface="+mn-lt"/>
                          <a:ea typeface="+mn-ea"/>
                          <a:cs typeface="+mn-cs"/>
                        </a:rPr>
                        <a:t>Step</a:t>
                      </a:r>
                      <a:endParaRPr lang="fr-FR" dirty="0"/>
                    </a:p>
                  </a:txBody>
                  <a:tcPr/>
                </a:tc>
                <a:tc>
                  <a:txBody>
                    <a:bodyPr/>
                    <a:lstStyle/>
                    <a:p>
                      <a:r>
                        <a:rPr lang="fr-FR" sz="1800" b="1" i="0" kern="1200" dirty="0" err="1" smtClean="0">
                          <a:solidFill>
                            <a:schemeClr val="lt1"/>
                          </a:solidFill>
                          <a:effectLst/>
                          <a:latin typeface="+mn-lt"/>
                          <a:ea typeface="+mn-ea"/>
                          <a:cs typeface="+mn-cs"/>
                        </a:rPr>
                        <a:t>Process</a:t>
                      </a:r>
                      <a:endParaRPr lang="fr-FR" dirty="0"/>
                    </a:p>
                  </a:txBody>
                  <a:tcPr/>
                </a:tc>
              </a:tr>
              <a:tr h="1201799">
                <a:tc>
                  <a:txBody>
                    <a:bodyPr/>
                    <a:lstStyle/>
                    <a:p>
                      <a:r>
                        <a:rPr lang="fr-FR" sz="1600" b="0" i="0" kern="1200" dirty="0" smtClean="0">
                          <a:solidFill>
                            <a:schemeClr val="dk1"/>
                          </a:solidFill>
                          <a:effectLst/>
                          <a:latin typeface="+mn-lt"/>
                          <a:ea typeface="+mn-ea"/>
                          <a:cs typeface="+mn-cs"/>
                        </a:rPr>
                        <a:t>First</a:t>
                      </a:r>
                      <a:r>
                        <a:rPr lang="fr-FR" sz="1600" b="0" i="0" kern="1200" baseline="0" dirty="0" smtClean="0">
                          <a:solidFill>
                            <a:schemeClr val="dk1"/>
                          </a:solidFill>
                          <a:effectLst/>
                          <a:latin typeface="+mn-lt"/>
                          <a:ea typeface="+mn-ea"/>
                          <a:cs typeface="+mn-cs"/>
                        </a:rPr>
                        <a:t> </a:t>
                      </a:r>
                      <a:r>
                        <a:rPr lang="fr-FR" sz="1600" b="0" i="0" kern="1200" baseline="0" dirty="0" err="1" smtClean="0">
                          <a:solidFill>
                            <a:schemeClr val="dk1"/>
                          </a:solidFill>
                          <a:effectLst/>
                          <a:latin typeface="+mn-lt"/>
                          <a:ea typeface="+mn-ea"/>
                          <a:cs typeface="+mn-cs"/>
                        </a:rPr>
                        <a:t>step</a:t>
                      </a:r>
                      <a:r>
                        <a:rPr lang="fr-FR" sz="1600" b="0" i="0" kern="1200" baseline="0" dirty="0" smtClean="0">
                          <a:solidFill>
                            <a:schemeClr val="dk1"/>
                          </a:solidFill>
                          <a:effectLst/>
                          <a:latin typeface="+mn-lt"/>
                          <a:ea typeface="+mn-ea"/>
                          <a:cs typeface="+mn-cs"/>
                        </a:rPr>
                        <a:t> </a:t>
                      </a:r>
                      <a:endParaRPr lang="fr-FR" sz="1600" dirty="0"/>
                    </a:p>
                  </a:txBody>
                  <a:tcPr/>
                </a:tc>
                <a:tc>
                  <a:txBody>
                    <a:bodyPr/>
                    <a:lstStyle/>
                    <a:p>
                      <a:r>
                        <a:rPr lang="en-US" sz="1400" b="0" i="0" kern="1200" dirty="0" smtClean="0">
                          <a:solidFill>
                            <a:schemeClr val="dk1"/>
                          </a:solidFill>
                          <a:effectLst/>
                          <a:latin typeface="+mn-lt"/>
                          <a:ea typeface="+mn-ea"/>
                          <a:cs typeface="+mn-cs"/>
                        </a:rPr>
                        <a:t>The well is prepared for P&amp;A by circulating high density drilling fluid and installing deep set mechanical plug, before the barriers towards the reservoir are installed. A well-regulated area such as the North Sea requires two independent barriers towards the reservoir (</a:t>
                      </a:r>
                      <a:r>
                        <a:rPr lang="en-US" sz="1400" b="0" i="0" u="none" strike="noStrike" kern="1200" dirty="0" smtClean="0">
                          <a:solidFill>
                            <a:schemeClr val="dk1"/>
                          </a:solidFill>
                          <a:effectLst/>
                          <a:latin typeface="+mn-lt"/>
                          <a:ea typeface="+mn-ea"/>
                          <a:cs typeface="+mn-cs"/>
                          <a:hlinkClick r:id="rId9"/>
                        </a:rPr>
                        <a:t>NORSOK D-010, 2013</a:t>
                      </a:r>
                      <a:r>
                        <a:rPr lang="en-US" sz="1400" b="0" i="0" kern="1200" dirty="0" smtClean="0">
                          <a:solidFill>
                            <a:schemeClr val="dk1"/>
                          </a:solidFill>
                          <a:effectLst/>
                          <a:latin typeface="+mn-lt"/>
                          <a:ea typeface="+mn-ea"/>
                          <a:cs typeface="+mn-cs"/>
                        </a:rPr>
                        <a:t>; </a:t>
                      </a:r>
                      <a:r>
                        <a:rPr lang="en-US" sz="1400" b="0" i="0" u="none" strike="noStrike" kern="1200" dirty="0" smtClean="0">
                          <a:solidFill>
                            <a:schemeClr val="dk1"/>
                          </a:solidFill>
                          <a:effectLst/>
                          <a:latin typeface="+mn-lt"/>
                          <a:ea typeface="+mn-ea"/>
                          <a:cs typeface="+mn-cs"/>
                          <a:hlinkClick r:id="rId10"/>
                        </a:rPr>
                        <a:t>Oil &amp; Gas UK, 2015b</a:t>
                      </a:r>
                      <a:r>
                        <a:rPr lang="en-US" sz="1400" b="0" i="0" kern="1200" dirty="0" smtClean="0">
                          <a:solidFill>
                            <a:schemeClr val="dk1"/>
                          </a:solidFill>
                          <a:effectLst/>
                          <a:latin typeface="+mn-lt"/>
                          <a:ea typeface="+mn-ea"/>
                          <a:cs typeface="+mn-cs"/>
                        </a:rPr>
                        <a:t>), where the primary and secondary barriers shall not have common well barrier elements. </a:t>
                      </a:r>
                      <a:endParaRPr lang="fr-FR" sz="1200" dirty="0"/>
                    </a:p>
                  </a:txBody>
                  <a:tcPr/>
                </a:tc>
              </a:tr>
              <a:tr h="1201799">
                <a:tc>
                  <a:txBody>
                    <a:bodyPr/>
                    <a:lstStyle/>
                    <a:p>
                      <a:r>
                        <a:rPr lang="fr-FR" sz="1800" b="0" i="0" kern="1200" dirty="0" smtClean="0">
                          <a:solidFill>
                            <a:schemeClr val="dk1"/>
                          </a:solidFill>
                          <a:effectLst/>
                          <a:latin typeface="+mn-lt"/>
                          <a:ea typeface="+mn-ea"/>
                          <a:cs typeface="+mn-cs"/>
                        </a:rPr>
                        <a:t>Second </a:t>
                      </a:r>
                      <a:r>
                        <a:rPr lang="fr-FR" sz="1800" b="0" i="0" kern="1200" dirty="0" err="1" smtClean="0">
                          <a:solidFill>
                            <a:schemeClr val="dk1"/>
                          </a:solidFill>
                          <a:effectLst/>
                          <a:latin typeface="+mn-lt"/>
                          <a:ea typeface="+mn-ea"/>
                          <a:cs typeface="+mn-cs"/>
                        </a:rPr>
                        <a:t>step</a:t>
                      </a:r>
                      <a:r>
                        <a:rPr lang="fr-FR" sz="1800" b="0" i="0" kern="1200" dirty="0" smtClean="0">
                          <a:solidFill>
                            <a:schemeClr val="dk1"/>
                          </a:solidFill>
                          <a:effectLst/>
                          <a:latin typeface="+mn-lt"/>
                          <a:ea typeface="+mn-ea"/>
                          <a:cs typeface="+mn-cs"/>
                        </a:rPr>
                        <a:t> </a:t>
                      </a:r>
                      <a:endParaRPr lang="fr-FR" dirty="0"/>
                    </a:p>
                  </a:txBody>
                  <a:tcPr/>
                </a:tc>
                <a:tc>
                  <a:txBody>
                    <a:bodyPr/>
                    <a:lstStyle/>
                    <a:p>
                      <a:r>
                        <a:rPr lang="en-US" sz="1400" b="0" i="0" kern="1200" dirty="0" smtClean="0">
                          <a:solidFill>
                            <a:schemeClr val="dk1"/>
                          </a:solidFill>
                          <a:effectLst/>
                          <a:latin typeface="+mn-lt"/>
                          <a:ea typeface="+mn-ea"/>
                          <a:cs typeface="+mn-cs"/>
                        </a:rPr>
                        <a:t>Any fluid-bearing formations in the overburden, such as high-pressure zones and hydrocarbon-containing formations, are also isolated with two independent barriers. Furthermore, an </a:t>
                      </a:r>
                      <a:r>
                        <a:rPr lang="en-US" sz="1400" b="0" i="0" kern="1200" dirty="0" err="1" smtClean="0">
                          <a:solidFill>
                            <a:schemeClr val="dk1"/>
                          </a:solidFill>
                          <a:effectLst/>
                          <a:latin typeface="+mn-lt"/>
                          <a:ea typeface="+mn-ea"/>
                          <a:cs typeface="+mn-cs"/>
                        </a:rPr>
                        <a:t>openhole</a:t>
                      </a:r>
                      <a:r>
                        <a:rPr lang="en-US" sz="1400" b="0" i="0" kern="1200" dirty="0" smtClean="0">
                          <a:solidFill>
                            <a:schemeClr val="dk1"/>
                          </a:solidFill>
                          <a:effectLst/>
                          <a:latin typeface="+mn-lt"/>
                          <a:ea typeface="+mn-ea"/>
                          <a:cs typeface="+mn-cs"/>
                        </a:rPr>
                        <a:t>-to-surface plug (also called the “environmental barrier”) is installed below the seabed, which prevents any residual fluid contamination to the environment.</a:t>
                      </a:r>
                      <a:endParaRPr lang="fr-FR" sz="1200" dirty="0"/>
                    </a:p>
                  </a:txBody>
                  <a:tcPr/>
                </a:tc>
              </a:tr>
              <a:tr h="915726">
                <a:tc>
                  <a:txBody>
                    <a:bodyPr/>
                    <a:lstStyle/>
                    <a:p>
                      <a:r>
                        <a:rPr lang="fr-FR" sz="1600" b="0" i="0" kern="1200" dirty="0" smtClean="0">
                          <a:solidFill>
                            <a:schemeClr val="dk1"/>
                          </a:solidFill>
                          <a:effectLst/>
                          <a:latin typeface="+mn-lt"/>
                          <a:ea typeface="+mn-ea"/>
                          <a:cs typeface="+mn-cs"/>
                        </a:rPr>
                        <a:t>Final </a:t>
                      </a:r>
                      <a:r>
                        <a:rPr lang="fr-FR" sz="1600" b="0" i="0" kern="1200" dirty="0" err="1" smtClean="0">
                          <a:solidFill>
                            <a:schemeClr val="dk1"/>
                          </a:solidFill>
                          <a:effectLst/>
                          <a:latin typeface="+mn-lt"/>
                          <a:ea typeface="+mn-ea"/>
                          <a:cs typeface="+mn-cs"/>
                        </a:rPr>
                        <a:t>step</a:t>
                      </a:r>
                      <a:r>
                        <a:rPr lang="fr-FR" sz="1600" b="0" i="0" kern="1200" dirty="0" smtClean="0">
                          <a:solidFill>
                            <a:schemeClr val="dk1"/>
                          </a:solidFill>
                          <a:effectLst/>
                          <a:latin typeface="+mn-lt"/>
                          <a:ea typeface="+mn-ea"/>
                          <a:cs typeface="+mn-cs"/>
                        </a:rPr>
                        <a:t> </a:t>
                      </a:r>
                      <a:endParaRPr lang="fr-FR" sz="1600" dirty="0"/>
                    </a:p>
                  </a:txBody>
                  <a:tcPr>
                    <a:lnL w="12700" cmpd="sng">
                      <a:noFill/>
                    </a:lnL>
                  </a:tcPr>
                </a:tc>
                <a:tc>
                  <a:txBody>
                    <a:bodyPr/>
                    <a:lstStyle/>
                    <a:p>
                      <a:r>
                        <a:rPr lang="en-US" sz="1600" b="0" i="0" kern="1200" dirty="0" smtClean="0">
                          <a:solidFill>
                            <a:schemeClr val="dk1"/>
                          </a:solidFill>
                          <a:effectLst/>
                          <a:latin typeface="+mn-lt"/>
                          <a:ea typeface="+mn-ea"/>
                          <a:cs typeface="+mn-cs"/>
                        </a:rPr>
                        <a:t>the conductor and </a:t>
                      </a:r>
                      <a:r>
                        <a:rPr lang="en-US" sz="1600" b="0" i="0" u="none" strike="noStrike" kern="1200" dirty="0" smtClean="0">
                          <a:solidFill>
                            <a:schemeClr val="dk1"/>
                          </a:solidFill>
                          <a:effectLst/>
                          <a:latin typeface="+mn-lt"/>
                          <a:ea typeface="+mn-ea"/>
                          <a:cs typeface="+mn-cs"/>
                        </a:rPr>
                        <a:t>wellhead</a:t>
                      </a:r>
                      <a:r>
                        <a:rPr lang="en-US" sz="1600" b="0" i="0" kern="1200" dirty="0" smtClean="0">
                          <a:solidFill>
                            <a:schemeClr val="dk1"/>
                          </a:solidFill>
                          <a:effectLst/>
                          <a:latin typeface="+mn-lt"/>
                          <a:ea typeface="+mn-ea"/>
                          <a:cs typeface="+mn-cs"/>
                        </a:rPr>
                        <a:t> are removed.</a:t>
                      </a:r>
                      <a:endParaRPr lang="fr-FR" sz="1400" dirty="0"/>
                    </a:p>
                  </a:txBody>
                  <a:tcPr/>
                </a:tc>
              </a:tr>
            </a:tbl>
          </a:graphicData>
        </a:graphic>
      </p:graphicFrame>
      <p:sp>
        <p:nvSpPr>
          <p:cNvPr id="2" name="Rectangle 1"/>
          <p:cNvSpPr/>
          <p:nvPr/>
        </p:nvSpPr>
        <p:spPr>
          <a:xfrm>
            <a:off x="1546582" y="1197754"/>
            <a:ext cx="8314732" cy="1200329"/>
          </a:xfrm>
          <a:prstGeom prst="rect">
            <a:avLst/>
          </a:prstGeom>
        </p:spPr>
        <p:txBody>
          <a:bodyPr wrap="square">
            <a:spAutoFit/>
          </a:bodyPr>
          <a:lstStyle/>
          <a:p>
            <a:r>
              <a:rPr lang="en-US" dirty="0">
                <a:solidFill>
                  <a:srgbClr val="2E2E2E"/>
                </a:solidFill>
                <a:latin typeface="NexusSerif"/>
              </a:rPr>
              <a:t>O</a:t>
            </a:r>
            <a:r>
              <a:rPr lang="en-US" dirty="0" smtClean="0">
                <a:solidFill>
                  <a:srgbClr val="2E2E2E"/>
                </a:solidFill>
                <a:latin typeface="NexusSerif"/>
              </a:rPr>
              <a:t>perational </a:t>
            </a:r>
            <a:r>
              <a:rPr lang="en-US" dirty="0">
                <a:solidFill>
                  <a:srgbClr val="2E2E2E"/>
                </a:solidFill>
                <a:latin typeface="NexusSerif"/>
              </a:rPr>
              <a:t>P&amp;A procedure may differ significantly from well to well, depending on the type of well and the actual well conditions. </a:t>
            </a:r>
            <a:r>
              <a:rPr lang="en-US" dirty="0" smtClean="0">
                <a:solidFill>
                  <a:srgbClr val="2E2E2E"/>
                </a:solidFill>
                <a:latin typeface="NexusSerif"/>
              </a:rPr>
              <a:t>Here we summary different process steps for well abandonment according to </a:t>
            </a:r>
            <a:r>
              <a:rPr lang="fr-FR" dirty="0" err="1"/>
              <a:t>Norwegian</a:t>
            </a:r>
            <a:r>
              <a:rPr lang="fr-FR" dirty="0"/>
              <a:t> </a:t>
            </a:r>
            <a:r>
              <a:rPr lang="fr-FR" dirty="0" smtClean="0"/>
              <a:t> </a:t>
            </a:r>
            <a:r>
              <a:rPr lang="fr-FR" dirty="0" err="1" smtClean="0"/>
              <a:t>regulation</a:t>
            </a:r>
            <a:r>
              <a:rPr lang="fr-FR" dirty="0" smtClean="0"/>
              <a:t> </a:t>
            </a:r>
            <a:r>
              <a:rPr lang="en-US" dirty="0">
                <a:solidFill>
                  <a:schemeClr val="dk1"/>
                </a:solidFill>
                <a:hlinkClick r:id="rId9"/>
              </a:rPr>
              <a:t>NORSOK D-010</a:t>
            </a:r>
            <a:endParaRPr lang="fr-FR" dirty="0"/>
          </a:p>
        </p:txBody>
      </p:sp>
    </p:spTree>
    <p:extLst>
      <p:ext uri="{BB962C8B-B14F-4D97-AF65-F5344CB8AC3E}">
        <p14:creationId xmlns:p14="http://schemas.microsoft.com/office/powerpoint/2010/main" val="355020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24690" y="259779"/>
            <a:ext cx="11824854" cy="6513040"/>
            <a:chOff x="720" y="720"/>
            <a:chExt cx="14400"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ectangle 11"/>
          <p:cNvSpPr/>
          <p:nvPr/>
        </p:nvSpPr>
        <p:spPr>
          <a:xfrm>
            <a:off x="3851977" y="501134"/>
            <a:ext cx="1539845" cy="369332"/>
          </a:xfrm>
          <a:prstGeom prst="rect">
            <a:avLst/>
          </a:prstGeom>
        </p:spPr>
        <p:txBody>
          <a:bodyPr wrap="none">
            <a:spAutoFit/>
          </a:bodyPr>
          <a:lstStyle/>
          <a:p>
            <a:r>
              <a:rPr lang="en-US" dirty="0" smtClean="0">
                <a:solidFill>
                  <a:srgbClr val="0D0F85"/>
                </a:solidFill>
                <a:effectLst/>
                <a:latin typeface="Arial" panose="020B0604020202020204" pitchFamily="34" charset="0"/>
                <a:ea typeface="Arial" panose="020B0604020202020204" pitchFamily="34" charset="0"/>
              </a:rPr>
              <a:t>Well barriers </a:t>
            </a:r>
            <a:endParaRPr lang="fr-FR" dirty="0"/>
          </a:p>
        </p:txBody>
      </p:sp>
      <p:sp>
        <p:nvSpPr>
          <p:cNvPr id="2" name="Rectangle 1"/>
          <p:cNvSpPr/>
          <p:nvPr/>
        </p:nvSpPr>
        <p:spPr>
          <a:xfrm>
            <a:off x="700068" y="876244"/>
            <a:ext cx="10141529" cy="738664"/>
          </a:xfrm>
          <a:prstGeom prst="rect">
            <a:avLst/>
          </a:prstGeom>
        </p:spPr>
        <p:txBody>
          <a:bodyPr wrap="square">
            <a:spAutoFit/>
          </a:bodyPr>
          <a:lstStyle/>
          <a:p>
            <a:r>
              <a:rPr lang="en-US" sz="1400" dirty="0"/>
              <a:t>Permanent plugged wells must be abandoned with a lasting perspective considering the effects of any foreseeable chemical and geological processes. NORSOK D-010 Rev.4 [13] and ANP`s Resolution 46/2016 [14] state that control cables and lines must be removed from the intervals where permanent well barriers are set since they can create vertical leak paths through the barrier.</a:t>
            </a:r>
            <a:endParaRPr lang="fr-FR" sz="1400" dirty="0"/>
          </a:p>
        </p:txBody>
      </p:sp>
      <p:pic>
        <p:nvPicPr>
          <p:cNvPr id="3" name="Picture 2"/>
          <p:cNvPicPr>
            <a:picLocks noChangeAspect="1"/>
          </p:cNvPicPr>
          <p:nvPr/>
        </p:nvPicPr>
        <p:blipFill>
          <a:blip r:embed="rId9"/>
          <a:stretch>
            <a:fillRect/>
          </a:stretch>
        </p:blipFill>
        <p:spPr>
          <a:xfrm>
            <a:off x="10370956" y="1359519"/>
            <a:ext cx="1046019" cy="1185306"/>
          </a:xfrm>
          <a:prstGeom prst="rect">
            <a:avLst/>
          </a:prstGeom>
        </p:spPr>
      </p:pic>
      <p:sp>
        <p:nvSpPr>
          <p:cNvPr id="5" name="Rectangle 4"/>
          <p:cNvSpPr/>
          <p:nvPr/>
        </p:nvSpPr>
        <p:spPr>
          <a:xfrm>
            <a:off x="700067" y="1654654"/>
            <a:ext cx="8776854" cy="738664"/>
          </a:xfrm>
          <a:prstGeom prst="rect">
            <a:avLst/>
          </a:prstGeom>
        </p:spPr>
        <p:txBody>
          <a:bodyPr wrap="square">
            <a:spAutoFit/>
          </a:bodyPr>
          <a:lstStyle/>
          <a:p>
            <a:r>
              <a:rPr lang="en-US" sz="1400" dirty="0" smtClean="0"/>
              <a:t>Requirements </a:t>
            </a:r>
            <a:r>
              <a:rPr lang="en-US" sz="1400" dirty="0"/>
              <a:t>of permanent well barriers A permanent well barrier must be placed adjacent to an impermeable formation and must extend across the full cross section of the well, including all annuli and seal in both vertical and horizontal directions as presented in Figure 6.</a:t>
            </a:r>
            <a:endParaRPr lang="fr-FR" sz="1400" dirty="0"/>
          </a:p>
        </p:txBody>
      </p:sp>
      <p:sp>
        <p:nvSpPr>
          <p:cNvPr id="6" name="Rectangle 5"/>
          <p:cNvSpPr/>
          <p:nvPr/>
        </p:nvSpPr>
        <p:spPr>
          <a:xfrm>
            <a:off x="700067" y="2514349"/>
            <a:ext cx="9402474" cy="2031325"/>
          </a:xfrm>
          <a:prstGeom prst="rect">
            <a:avLst/>
          </a:prstGeom>
        </p:spPr>
        <p:txBody>
          <a:bodyPr wrap="square">
            <a:spAutoFit/>
          </a:bodyPr>
          <a:lstStyle/>
          <a:p>
            <a:r>
              <a:rPr lang="en-US" sz="1400" dirty="0" smtClean="0"/>
              <a:t>Material </a:t>
            </a:r>
            <a:r>
              <a:rPr lang="en-US" sz="1400" dirty="0"/>
              <a:t>Requirements NORSOK Standard D-010 Rev.4 </a:t>
            </a:r>
            <a:r>
              <a:rPr lang="en-US" sz="1400" dirty="0" smtClean="0"/>
              <a:t> </a:t>
            </a:r>
            <a:r>
              <a:rPr lang="en-US" sz="1400" dirty="0"/>
              <a:t>recommends that a permanent well barrier should have the following characteristics: </a:t>
            </a:r>
            <a:endParaRPr lang="en-US" sz="1400" dirty="0" smtClean="0"/>
          </a:p>
          <a:p>
            <a:r>
              <a:rPr lang="en-US" sz="1400" dirty="0" smtClean="0"/>
              <a:t>• </a:t>
            </a:r>
            <a:r>
              <a:rPr lang="en-US" sz="1400" dirty="0"/>
              <a:t>Provide long term integrity</a:t>
            </a:r>
            <a:r>
              <a:rPr lang="en-US" sz="1400" dirty="0" smtClean="0"/>
              <a:t>;</a:t>
            </a:r>
          </a:p>
          <a:p>
            <a:r>
              <a:rPr lang="en-US" sz="1400" dirty="0" smtClean="0"/>
              <a:t> </a:t>
            </a:r>
            <a:r>
              <a:rPr lang="en-US" sz="1400" dirty="0"/>
              <a:t>• Impermeable; </a:t>
            </a:r>
            <a:endParaRPr lang="en-US" sz="1400" dirty="0" smtClean="0"/>
          </a:p>
          <a:p>
            <a:r>
              <a:rPr lang="en-US" sz="1400" dirty="0" smtClean="0"/>
              <a:t>• </a:t>
            </a:r>
            <a:r>
              <a:rPr lang="en-US" sz="1400" dirty="0"/>
              <a:t>Able to withstand mechanical loads; </a:t>
            </a:r>
            <a:endParaRPr lang="en-US" sz="1400" dirty="0" smtClean="0"/>
          </a:p>
          <a:p>
            <a:r>
              <a:rPr lang="en-US" sz="1400" dirty="0" smtClean="0"/>
              <a:t>• </a:t>
            </a:r>
            <a:r>
              <a:rPr lang="en-US" sz="1400" dirty="0"/>
              <a:t>Adherent to the casings and reservoir formations around them; </a:t>
            </a:r>
            <a:endParaRPr lang="en-US" sz="1400" dirty="0" smtClean="0"/>
          </a:p>
          <a:p>
            <a:r>
              <a:rPr lang="en-US" sz="1400" dirty="0" smtClean="0"/>
              <a:t>• </a:t>
            </a:r>
            <a:r>
              <a:rPr lang="en-US" sz="1400" dirty="0"/>
              <a:t>Resistant to chemicals and substances such as H2S, CO2 and hydrocarbons; </a:t>
            </a:r>
            <a:endParaRPr lang="en-US" sz="1400" dirty="0" smtClean="0"/>
          </a:p>
          <a:p>
            <a:r>
              <a:rPr lang="en-US" sz="1400" dirty="0" smtClean="0"/>
              <a:t>• </a:t>
            </a:r>
            <a:r>
              <a:rPr lang="en-US" sz="1400" dirty="0"/>
              <a:t>Non-shrinking; • Wetting to ensure bonding to steel; </a:t>
            </a:r>
            <a:endParaRPr lang="en-US" sz="1400" dirty="0" smtClean="0"/>
          </a:p>
          <a:p>
            <a:r>
              <a:rPr lang="en-US" sz="1400" dirty="0" smtClean="0"/>
              <a:t>• </a:t>
            </a:r>
            <a:r>
              <a:rPr lang="en-US" sz="1400" dirty="0"/>
              <a:t>Not harmful to the integrity of steel tubular.</a:t>
            </a:r>
            <a:endParaRPr lang="fr-FR" sz="1400" dirty="0"/>
          </a:p>
        </p:txBody>
      </p:sp>
      <p:sp>
        <p:nvSpPr>
          <p:cNvPr id="7" name="Rectangle 6"/>
          <p:cNvSpPr/>
          <p:nvPr/>
        </p:nvSpPr>
        <p:spPr>
          <a:xfrm>
            <a:off x="1541563" y="4724699"/>
            <a:ext cx="2257413" cy="369332"/>
          </a:xfrm>
          <a:prstGeom prst="rect">
            <a:avLst/>
          </a:prstGeom>
        </p:spPr>
        <p:txBody>
          <a:bodyPr wrap="none">
            <a:spAutoFit/>
          </a:bodyPr>
          <a:lstStyle/>
          <a:p>
            <a:r>
              <a:rPr lang="fr-FR" dirty="0"/>
              <a:t>Position </a:t>
            </a:r>
            <a:r>
              <a:rPr lang="fr-FR" dirty="0" err="1"/>
              <a:t>requirements</a:t>
            </a:r>
            <a:endParaRPr lang="fr-FR" dirty="0"/>
          </a:p>
        </p:txBody>
      </p:sp>
      <p:pic>
        <p:nvPicPr>
          <p:cNvPr id="8" name="Picture 7"/>
          <p:cNvPicPr>
            <a:picLocks noChangeAspect="1"/>
          </p:cNvPicPr>
          <p:nvPr/>
        </p:nvPicPr>
        <p:blipFill>
          <a:blip r:embed="rId10"/>
          <a:stretch>
            <a:fillRect/>
          </a:stretch>
        </p:blipFill>
        <p:spPr>
          <a:xfrm>
            <a:off x="6475647" y="3882190"/>
            <a:ext cx="2539262" cy="1640123"/>
          </a:xfrm>
          <a:prstGeom prst="rect">
            <a:avLst/>
          </a:prstGeom>
        </p:spPr>
      </p:pic>
      <p:sp>
        <p:nvSpPr>
          <p:cNvPr id="9" name="Rectangle 8"/>
          <p:cNvSpPr/>
          <p:nvPr/>
        </p:nvSpPr>
        <p:spPr>
          <a:xfrm>
            <a:off x="1642761" y="5213939"/>
            <a:ext cx="1266693" cy="369332"/>
          </a:xfrm>
          <a:prstGeom prst="rect">
            <a:avLst/>
          </a:prstGeom>
        </p:spPr>
        <p:txBody>
          <a:bodyPr wrap="none">
            <a:spAutoFit/>
          </a:bodyPr>
          <a:lstStyle/>
          <a:p>
            <a:r>
              <a:rPr lang="fr-FR" dirty="0" smtClean="0"/>
              <a:t> </a:t>
            </a:r>
            <a:r>
              <a:rPr lang="fr-FR" dirty="0"/>
              <a:t>Open </a:t>
            </a:r>
            <a:r>
              <a:rPr lang="fr-FR" dirty="0" err="1"/>
              <a:t>hole</a:t>
            </a:r>
            <a:r>
              <a:rPr lang="fr-FR" dirty="0"/>
              <a:t> </a:t>
            </a:r>
          </a:p>
        </p:txBody>
      </p:sp>
      <p:pic>
        <p:nvPicPr>
          <p:cNvPr id="10" name="Picture 9"/>
          <p:cNvPicPr>
            <a:picLocks noChangeAspect="1"/>
          </p:cNvPicPr>
          <p:nvPr/>
        </p:nvPicPr>
        <p:blipFill>
          <a:blip r:embed="rId11"/>
          <a:stretch>
            <a:fillRect/>
          </a:stretch>
        </p:blipFill>
        <p:spPr>
          <a:xfrm>
            <a:off x="1295401" y="5570784"/>
            <a:ext cx="1614054" cy="1164110"/>
          </a:xfrm>
          <a:prstGeom prst="rect">
            <a:avLst/>
          </a:prstGeom>
        </p:spPr>
      </p:pic>
      <p:pic>
        <p:nvPicPr>
          <p:cNvPr id="11" name="Picture 10"/>
          <p:cNvPicPr>
            <a:picLocks noChangeAspect="1"/>
          </p:cNvPicPr>
          <p:nvPr/>
        </p:nvPicPr>
        <p:blipFill>
          <a:blip r:embed="rId12"/>
          <a:stretch>
            <a:fillRect/>
          </a:stretch>
        </p:blipFill>
        <p:spPr>
          <a:xfrm>
            <a:off x="4681571" y="5570785"/>
            <a:ext cx="1683045" cy="1167176"/>
          </a:xfrm>
          <a:prstGeom prst="rect">
            <a:avLst/>
          </a:prstGeom>
        </p:spPr>
      </p:pic>
      <p:sp>
        <p:nvSpPr>
          <p:cNvPr id="17" name="Rectangle 16"/>
          <p:cNvSpPr/>
          <p:nvPr/>
        </p:nvSpPr>
        <p:spPr>
          <a:xfrm>
            <a:off x="7840865" y="6202975"/>
            <a:ext cx="1263487" cy="369332"/>
          </a:xfrm>
          <a:prstGeom prst="rect">
            <a:avLst/>
          </a:prstGeom>
        </p:spPr>
        <p:txBody>
          <a:bodyPr wrap="none">
            <a:spAutoFit/>
          </a:bodyPr>
          <a:lstStyle/>
          <a:p>
            <a:r>
              <a:rPr lang="fr-FR" dirty="0" err="1" smtClean="0"/>
              <a:t>Cased</a:t>
            </a:r>
            <a:r>
              <a:rPr lang="fr-FR" dirty="0" smtClean="0"/>
              <a:t> </a:t>
            </a:r>
            <a:r>
              <a:rPr lang="fr-FR" dirty="0" err="1"/>
              <a:t>hole</a:t>
            </a:r>
            <a:r>
              <a:rPr lang="fr-FR" dirty="0"/>
              <a:t> </a:t>
            </a:r>
          </a:p>
        </p:txBody>
      </p:sp>
      <p:pic>
        <p:nvPicPr>
          <p:cNvPr id="18" name="Picture 17"/>
          <p:cNvPicPr>
            <a:picLocks noChangeAspect="1"/>
          </p:cNvPicPr>
          <p:nvPr/>
        </p:nvPicPr>
        <p:blipFill>
          <a:blip r:embed="rId13"/>
          <a:stretch>
            <a:fillRect/>
          </a:stretch>
        </p:blipFill>
        <p:spPr>
          <a:xfrm>
            <a:off x="9705937" y="4997193"/>
            <a:ext cx="1711037" cy="1802700"/>
          </a:xfrm>
          <a:prstGeom prst="rect">
            <a:avLst/>
          </a:prstGeom>
        </p:spPr>
      </p:pic>
      <p:sp>
        <p:nvSpPr>
          <p:cNvPr id="19" name="Rectangle 18"/>
          <p:cNvSpPr/>
          <p:nvPr/>
        </p:nvSpPr>
        <p:spPr>
          <a:xfrm>
            <a:off x="8611378" y="3717839"/>
            <a:ext cx="3080202" cy="338554"/>
          </a:xfrm>
          <a:prstGeom prst="rect">
            <a:avLst/>
          </a:prstGeom>
        </p:spPr>
        <p:txBody>
          <a:bodyPr wrap="none">
            <a:spAutoFit/>
          </a:bodyPr>
          <a:lstStyle/>
          <a:p>
            <a:r>
              <a:rPr lang="pt-BR" sz="1600" dirty="0"/>
              <a:t>Tatiana Vieira do Paço </a:t>
            </a:r>
            <a:r>
              <a:rPr lang="pt-BR" sz="1600" dirty="0" smtClean="0"/>
              <a:t>Hallak, 2017</a:t>
            </a:r>
            <a:endParaRPr lang="fr-FR" sz="1600" dirty="0"/>
          </a:p>
        </p:txBody>
      </p:sp>
    </p:spTree>
    <p:extLst>
      <p:ext uri="{BB962C8B-B14F-4D97-AF65-F5344CB8AC3E}">
        <p14:creationId xmlns:p14="http://schemas.microsoft.com/office/powerpoint/2010/main" val="116842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678997" y="268760"/>
            <a:ext cx="8123094" cy="6169025"/>
            <a:chOff x="720" y="720"/>
            <a:chExt cx="14400"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ectangle 11"/>
          <p:cNvSpPr/>
          <p:nvPr/>
        </p:nvSpPr>
        <p:spPr>
          <a:xfrm>
            <a:off x="3851977" y="501134"/>
            <a:ext cx="2492990" cy="369332"/>
          </a:xfrm>
          <a:prstGeom prst="rect">
            <a:avLst/>
          </a:prstGeom>
        </p:spPr>
        <p:txBody>
          <a:bodyPr wrap="none">
            <a:spAutoFit/>
          </a:bodyPr>
          <a:lstStyle/>
          <a:p>
            <a:r>
              <a:rPr lang="en-US" dirty="0" smtClean="0">
                <a:solidFill>
                  <a:srgbClr val="0D0F85"/>
                </a:solidFill>
                <a:effectLst/>
                <a:latin typeface="Arial" panose="020B0604020202020204" pitchFamily="34" charset="0"/>
                <a:ea typeface="Arial" panose="020B0604020202020204" pitchFamily="34" charset="0"/>
              </a:rPr>
              <a:t>Abandonment practice</a:t>
            </a:r>
            <a:endParaRPr lang="fr-FR" dirty="0"/>
          </a:p>
        </p:txBody>
      </p:sp>
      <p:sp>
        <p:nvSpPr>
          <p:cNvPr id="13" name="Rectangle 12"/>
          <p:cNvSpPr/>
          <p:nvPr/>
        </p:nvSpPr>
        <p:spPr>
          <a:xfrm>
            <a:off x="1420091" y="1240372"/>
            <a:ext cx="8382000" cy="800219"/>
          </a:xfrm>
          <a:prstGeom prst="rect">
            <a:avLst/>
          </a:prstGeom>
        </p:spPr>
        <p:txBody>
          <a:bodyPr wrap="square">
            <a:spAutoFit/>
          </a:bodyPr>
          <a:lstStyle/>
          <a:p>
            <a:pPr marL="742950" marR="1240790" lvl="1" indent="-285750">
              <a:lnSpc>
                <a:spcPct val="115000"/>
              </a:lnSpc>
              <a:spcBef>
                <a:spcPts val="435"/>
              </a:spcBef>
              <a:spcAft>
                <a:spcPts val="0"/>
              </a:spcAft>
              <a:buFont typeface="Arial" panose="020B0604020202020204" pitchFamily="34" charset="0"/>
              <a:buChar char="•"/>
              <a:tabLst>
                <a:tab pos="1045210" algn="l"/>
              </a:tabLst>
            </a:pPr>
            <a:r>
              <a:rPr lang="en-US" sz="2000" dirty="0" smtClean="0">
                <a:solidFill>
                  <a:srgbClr val="0D0F85"/>
                </a:solidFill>
                <a:effectLst/>
                <a:latin typeface="Arial" panose="020B0604020202020204" pitchFamily="34" charset="0"/>
                <a:ea typeface="Arial" panose="020B0604020202020204" pitchFamily="34" charset="0"/>
              </a:rPr>
              <a:t>Majority of operators has not been taking into account</a:t>
            </a:r>
            <a:r>
              <a:rPr lang="en-US" sz="2000" spc="-330" dirty="0" smtClean="0">
                <a:solidFill>
                  <a:srgbClr val="0D0F85"/>
                </a:solidFill>
                <a:effectLst/>
                <a:latin typeface="Arial" panose="020B0604020202020204" pitchFamily="34" charset="0"/>
                <a:ea typeface="Arial" panose="020B0604020202020204" pitchFamily="34" charset="0"/>
              </a:rPr>
              <a:t> </a:t>
            </a:r>
            <a:r>
              <a:rPr lang="en-US" sz="2000" dirty="0" smtClean="0">
                <a:solidFill>
                  <a:srgbClr val="0D0F85"/>
                </a:solidFill>
                <a:effectLst/>
                <a:latin typeface="Arial" panose="020B0604020202020204" pitchFamily="34" charset="0"/>
                <a:ea typeface="Arial" panose="020B0604020202020204" pitchFamily="34" charset="0"/>
              </a:rPr>
              <a:t>potential second life applications when</a:t>
            </a:r>
            <a:r>
              <a:rPr lang="en-US" sz="2000" spc="-10" dirty="0" smtClean="0">
                <a:solidFill>
                  <a:srgbClr val="0D0F85"/>
                </a:solidFill>
                <a:effectLst/>
                <a:latin typeface="Arial" panose="020B0604020202020204" pitchFamily="34" charset="0"/>
                <a:ea typeface="Arial" panose="020B0604020202020204" pitchFamily="34" charset="0"/>
              </a:rPr>
              <a:t> </a:t>
            </a:r>
            <a:r>
              <a:rPr lang="en-US" sz="2000" dirty="0" smtClean="0">
                <a:solidFill>
                  <a:srgbClr val="0D0F85"/>
                </a:solidFill>
                <a:effectLst/>
                <a:latin typeface="Arial" panose="020B0604020202020204" pitchFamily="34" charset="0"/>
                <a:ea typeface="Arial" panose="020B0604020202020204" pitchFamily="34" charset="0"/>
              </a:rPr>
              <a:t>abandoning</a:t>
            </a:r>
            <a:endParaRPr lang="fr-FR" sz="1100" dirty="0">
              <a:effectLst/>
              <a:latin typeface="Arial" panose="020B0604020202020204" pitchFamily="34" charset="0"/>
              <a:ea typeface="Arial" panose="020B0604020202020204" pitchFamily="34" charset="0"/>
            </a:endParaRPr>
          </a:p>
        </p:txBody>
      </p:sp>
      <p:sp>
        <p:nvSpPr>
          <p:cNvPr id="14" name="Rectangle 13"/>
          <p:cNvSpPr/>
          <p:nvPr/>
        </p:nvSpPr>
        <p:spPr>
          <a:xfrm>
            <a:off x="1456025" y="2249336"/>
            <a:ext cx="8846127" cy="800219"/>
          </a:xfrm>
          <a:prstGeom prst="rect">
            <a:avLst/>
          </a:prstGeom>
        </p:spPr>
        <p:txBody>
          <a:bodyPr wrap="square">
            <a:spAutoFit/>
          </a:bodyPr>
          <a:lstStyle/>
          <a:p>
            <a:pPr marL="742950" marR="1564005" lvl="1" indent="-285750">
              <a:lnSpc>
                <a:spcPct val="115000"/>
              </a:lnSpc>
              <a:spcBef>
                <a:spcPts val="435"/>
              </a:spcBef>
              <a:spcAft>
                <a:spcPts val="0"/>
              </a:spcAft>
              <a:buFont typeface="Arial" panose="020B0604020202020204" pitchFamily="34" charset="0"/>
              <a:buChar char="•"/>
              <a:tabLst>
                <a:tab pos="1045210" algn="l"/>
              </a:tabLst>
            </a:pPr>
            <a:r>
              <a:rPr lang="en-US" sz="2000" dirty="0" smtClean="0">
                <a:solidFill>
                  <a:srgbClr val="0D0F85"/>
                </a:solidFill>
                <a:effectLst/>
                <a:latin typeface="Arial" panose="020B0604020202020204" pitchFamily="34" charset="0"/>
                <a:ea typeface="Arial" panose="020B0604020202020204" pitchFamily="34" charset="0"/>
              </a:rPr>
              <a:t>However, some operators recently started to evaluate</a:t>
            </a:r>
            <a:r>
              <a:rPr lang="en-US" sz="2000" spc="-175" dirty="0" smtClean="0">
                <a:solidFill>
                  <a:srgbClr val="0D0F85"/>
                </a:solidFill>
                <a:effectLst/>
                <a:latin typeface="Arial" panose="020B0604020202020204" pitchFamily="34" charset="0"/>
                <a:ea typeface="Arial" panose="020B0604020202020204" pitchFamily="34" charset="0"/>
              </a:rPr>
              <a:t> </a:t>
            </a:r>
            <a:r>
              <a:rPr lang="en-US" sz="2000" dirty="0" smtClean="0">
                <a:solidFill>
                  <a:srgbClr val="0D0F85"/>
                </a:solidFill>
                <a:effectLst/>
                <a:latin typeface="Arial" panose="020B0604020202020204" pitchFamily="34" charset="0"/>
                <a:ea typeface="Arial" panose="020B0604020202020204" pitchFamily="34" charset="0"/>
              </a:rPr>
              <a:t>field’s value for future purposes prior to</a:t>
            </a:r>
            <a:r>
              <a:rPr lang="en-US" sz="2000" spc="-90" dirty="0" smtClean="0">
                <a:solidFill>
                  <a:srgbClr val="0D0F85"/>
                </a:solidFill>
                <a:effectLst/>
                <a:latin typeface="Arial" panose="020B0604020202020204" pitchFamily="34" charset="0"/>
                <a:ea typeface="Arial" panose="020B0604020202020204" pitchFamily="34" charset="0"/>
              </a:rPr>
              <a:t> </a:t>
            </a:r>
            <a:r>
              <a:rPr lang="en-US" sz="2000" dirty="0" smtClean="0">
                <a:solidFill>
                  <a:srgbClr val="0D0F85"/>
                </a:solidFill>
                <a:effectLst/>
                <a:latin typeface="Arial" panose="020B0604020202020204" pitchFamily="34" charset="0"/>
                <a:ea typeface="Arial" panose="020B0604020202020204" pitchFamily="34" charset="0"/>
              </a:rPr>
              <a:t>abandonment</a:t>
            </a:r>
            <a:endParaRPr lang="fr-FR" sz="1100" dirty="0">
              <a:effectLst/>
              <a:latin typeface="Arial" panose="020B0604020202020204" pitchFamily="34" charset="0"/>
              <a:ea typeface="Arial" panose="020B0604020202020204" pitchFamily="34" charset="0"/>
            </a:endParaRPr>
          </a:p>
        </p:txBody>
      </p:sp>
      <p:sp>
        <p:nvSpPr>
          <p:cNvPr id="15" name="Rectangle 14"/>
          <p:cNvSpPr/>
          <p:nvPr/>
        </p:nvSpPr>
        <p:spPr>
          <a:xfrm>
            <a:off x="1420091" y="3353273"/>
            <a:ext cx="9428018" cy="1154162"/>
          </a:xfrm>
          <a:prstGeom prst="rect">
            <a:avLst/>
          </a:prstGeom>
        </p:spPr>
        <p:txBody>
          <a:bodyPr wrap="square">
            <a:spAutoFit/>
          </a:bodyPr>
          <a:lstStyle/>
          <a:p>
            <a:pPr marL="742950" marR="1177925" lvl="1" indent="-285750">
              <a:lnSpc>
                <a:spcPct val="115000"/>
              </a:lnSpc>
              <a:spcBef>
                <a:spcPts val="435"/>
              </a:spcBef>
              <a:spcAft>
                <a:spcPts val="0"/>
              </a:spcAft>
              <a:buFont typeface="Arial" panose="020B0604020202020204" pitchFamily="34" charset="0"/>
              <a:buChar char="•"/>
              <a:tabLst>
                <a:tab pos="1045210" algn="l"/>
              </a:tabLst>
            </a:pPr>
            <a:r>
              <a:rPr lang="en-US" sz="2000" dirty="0" smtClean="0">
                <a:solidFill>
                  <a:srgbClr val="0D0F85"/>
                </a:solidFill>
                <a:effectLst/>
                <a:latin typeface="Arial" panose="020B0604020202020204" pitchFamily="34" charset="0"/>
                <a:ea typeface="Arial" panose="020B0604020202020204" pitchFamily="34" charset="0"/>
              </a:rPr>
              <a:t>Company practices closely reflect governing regulations; more stringent measures (e.g. longer plug lengths, advanced materials) may be applied, especially in corrosive</a:t>
            </a:r>
            <a:r>
              <a:rPr lang="en-US" sz="2000" spc="-20" dirty="0" smtClean="0">
                <a:solidFill>
                  <a:srgbClr val="0D0F85"/>
                </a:solidFill>
                <a:effectLst/>
                <a:latin typeface="Arial" panose="020B0604020202020204" pitchFamily="34" charset="0"/>
                <a:ea typeface="Arial" panose="020B0604020202020204" pitchFamily="34" charset="0"/>
              </a:rPr>
              <a:t> </a:t>
            </a:r>
            <a:r>
              <a:rPr lang="en-US" sz="2000" spc="-10" dirty="0" smtClean="0">
                <a:solidFill>
                  <a:srgbClr val="0D0F85"/>
                </a:solidFill>
                <a:effectLst/>
                <a:latin typeface="Arial" panose="020B0604020202020204" pitchFamily="34" charset="0"/>
                <a:ea typeface="Arial" panose="020B0604020202020204" pitchFamily="34" charset="0"/>
              </a:rPr>
              <a:t>environments</a:t>
            </a:r>
            <a:endParaRPr lang="fr-FR" sz="11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35023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401906" y="314901"/>
            <a:ext cx="8123094" cy="6169025"/>
            <a:chOff x="720" y="720"/>
            <a:chExt cx="14400"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092036" y="585342"/>
            <a:ext cx="6096000" cy="3783600"/>
          </a:xfrm>
          <a:prstGeom prst="rect">
            <a:avLst/>
          </a:prstGeom>
        </p:spPr>
        <p:txBody>
          <a:bodyPr>
            <a:spAutoFit/>
          </a:bodyPr>
          <a:lstStyle/>
          <a:p>
            <a:pPr marL="854075">
              <a:spcBef>
                <a:spcPts val="1095"/>
              </a:spcBef>
              <a:spcAft>
                <a:spcPts val="0"/>
              </a:spcAft>
            </a:pPr>
            <a:r>
              <a:rPr lang="en-US" sz="2400" b="1" kern="0" dirty="0" smtClean="0">
                <a:solidFill>
                  <a:srgbClr val="0D0F85"/>
                </a:solidFill>
                <a:effectLst/>
                <a:latin typeface="Arial" panose="020B0604020202020204" pitchFamily="34" charset="0"/>
                <a:ea typeface="Arial" panose="020B0604020202020204" pitchFamily="34" charset="0"/>
              </a:rPr>
              <a:t>Data availability</a:t>
            </a:r>
            <a:endParaRPr lang="fr-FR" sz="2400" b="1" kern="0" dirty="0" smtClean="0">
              <a:effectLst/>
              <a:latin typeface="Arial" panose="020B0604020202020204" pitchFamily="34" charset="0"/>
              <a:ea typeface="Arial" panose="020B0604020202020204" pitchFamily="34" charset="0"/>
            </a:endParaRPr>
          </a:p>
          <a:p>
            <a:pPr>
              <a:spcAft>
                <a:spcPts val="0"/>
              </a:spcAft>
            </a:pPr>
            <a:r>
              <a:rPr lang="en-US" sz="900" dirty="0" smtClean="0">
                <a:effectLst/>
                <a:latin typeface="Arial" panose="020B0604020202020204" pitchFamily="34" charset="0"/>
                <a:ea typeface="Arial" panose="020B0604020202020204" pitchFamily="34" charset="0"/>
              </a:rPr>
              <a:t> </a:t>
            </a:r>
            <a:endParaRPr lang="fr-FR" dirty="0" smtClean="0">
              <a:effectLst/>
              <a:latin typeface="Arial" panose="020B0604020202020204" pitchFamily="34" charset="0"/>
              <a:ea typeface="Arial" panose="020B0604020202020204" pitchFamily="34" charset="0"/>
            </a:endParaRPr>
          </a:p>
          <a:p>
            <a:pPr>
              <a:spcAft>
                <a:spcPts val="0"/>
              </a:spcAft>
            </a:pPr>
            <a:r>
              <a:rPr lang="en-US" sz="900" dirty="0" smtClean="0">
                <a:effectLst/>
                <a:latin typeface="Arial" panose="020B0604020202020204" pitchFamily="34" charset="0"/>
                <a:ea typeface="Arial" panose="020B0604020202020204" pitchFamily="34" charset="0"/>
              </a:rPr>
              <a:t> </a:t>
            </a:r>
            <a:endParaRPr lang="fr-FR" dirty="0" smtClean="0">
              <a:effectLst/>
              <a:latin typeface="Arial" panose="020B0604020202020204" pitchFamily="34" charset="0"/>
              <a:ea typeface="Arial" panose="020B0604020202020204" pitchFamily="34" charset="0"/>
            </a:endParaRPr>
          </a:p>
          <a:p>
            <a:pPr>
              <a:spcBef>
                <a:spcPts val="40"/>
              </a:spcBef>
              <a:spcAft>
                <a:spcPts val="0"/>
              </a:spcAft>
            </a:pPr>
            <a:r>
              <a:rPr lang="en-US" sz="900" dirty="0" smtClean="0">
                <a:effectLst/>
                <a:latin typeface="Arial" panose="020B0604020202020204" pitchFamily="34" charset="0"/>
                <a:ea typeface="Arial" panose="020B0604020202020204" pitchFamily="34" charset="0"/>
              </a:rPr>
              <a:t> </a:t>
            </a:r>
            <a:endParaRPr lang="fr-FR" dirty="0" smtClean="0">
              <a:effectLst/>
              <a:latin typeface="Arial" panose="020B0604020202020204" pitchFamily="34" charset="0"/>
              <a:ea typeface="Arial" panose="020B0604020202020204" pitchFamily="34" charset="0"/>
            </a:endParaRPr>
          </a:p>
          <a:p>
            <a:pPr marL="742950" marR="1016000" lvl="1" indent="-285750">
              <a:lnSpc>
                <a:spcPct val="115000"/>
              </a:lnSpc>
              <a:spcBef>
                <a:spcPts val="435"/>
              </a:spcBef>
              <a:spcAft>
                <a:spcPts val="0"/>
              </a:spcAft>
              <a:buFont typeface="Arial" panose="020B0604020202020204" pitchFamily="34" charset="0"/>
              <a:buChar char="•"/>
              <a:tabLst>
                <a:tab pos="1045210" algn="l"/>
              </a:tabLst>
            </a:pPr>
            <a:r>
              <a:rPr lang="en-US" dirty="0" smtClean="0">
                <a:solidFill>
                  <a:srgbClr val="0D0F85"/>
                </a:solidFill>
                <a:effectLst/>
                <a:latin typeface="Arial" panose="020B0604020202020204" pitchFamily="34" charset="0"/>
                <a:ea typeface="Arial" panose="020B0604020202020204" pitchFamily="34" charset="0"/>
              </a:rPr>
              <a:t>Majority of respondents (a single exception) indicated that for</a:t>
            </a:r>
            <a:r>
              <a:rPr lang="en-US" spc="-370" dirty="0" smtClean="0">
                <a:solidFill>
                  <a:srgbClr val="0D0F85"/>
                </a:solidFill>
                <a:effectLst/>
                <a:latin typeface="Arial" panose="020B0604020202020204" pitchFamily="34" charset="0"/>
                <a:ea typeface="Arial" panose="020B0604020202020204" pitchFamily="34" charset="0"/>
              </a:rPr>
              <a:t> </a:t>
            </a:r>
            <a:r>
              <a:rPr lang="en-US" dirty="0" smtClean="0">
                <a:solidFill>
                  <a:srgbClr val="0D0F85"/>
                </a:solidFill>
                <a:effectLst/>
                <a:latin typeface="Arial" panose="020B0604020202020204" pitchFamily="34" charset="0"/>
                <a:ea typeface="Arial" panose="020B0604020202020204" pitchFamily="34" charset="0"/>
              </a:rPr>
              <a:t>90- 100% of the wells data is available</a:t>
            </a:r>
            <a:r>
              <a:rPr lang="en-US" spc="-40" dirty="0" smtClean="0">
                <a:solidFill>
                  <a:srgbClr val="0D0F85"/>
                </a:solidFill>
                <a:effectLst/>
                <a:latin typeface="Arial" panose="020B0604020202020204" pitchFamily="34" charset="0"/>
                <a:ea typeface="Arial" panose="020B0604020202020204" pitchFamily="34" charset="0"/>
              </a:rPr>
              <a:t> </a:t>
            </a:r>
            <a:r>
              <a:rPr lang="en-US" dirty="0" smtClean="0">
                <a:solidFill>
                  <a:srgbClr val="0D0F85"/>
                </a:solidFill>
                <a:effectLst/>
                <a:latin typeface="Arial" panose="020B0604020202020204" pitchFamily="34" charset="0"/>
                <a:ea typeface="Arial" panose="020B0604020202020204" pitchFamily="34" charset="0"/>
              </a:rPr>
              <a:t>on:</a:t>
            </a:r>
            <a:endParaRPr lang="fr-FR" sz="1050" dirty="0" smtClean="0">
              <a:effectLst/>
              <a:latin typeface="Arial" panose="020B0604020202020204" pitchFamily="34" charset="0"/>
              <a:ea typeface="Arial" panose="020B0604020202020204" pitchFamily="34" charset="0"/>
            </a:endParaRPr>
          </a:p>
          <a:p>
            <a:pPr>
              <a:spcAft>
                <a:spcPts val="0"/>
              </a:spcAft>
            </a:pPr>
            <a:r>
              <a:rPr lang="en-US" sz="900" dirty="0" smtClean="0">
                <a:effectLst/>
                <a:latin typeface="Arial" panose="020B0604020202020204" pitchFamily="34" charset="0"/>
                <a:ea typeface="Arial" panose="020B0604020202020204" pitchFamily="34" charset="0"/>
              </a:rPr>
              <a:t> </a:t>
            </a:r>
            <a:endParaRPr lang="fr-FR" dirty="0" smtClean="0">
              <a:effectLst/>
              <a:latin typeface="Arial" panose="020B0604020202020204" pitchFamily="34" charset="0"/>
              <a:ea typeface="Arial" panose="020B0604020202020204" pitchFamily="34" charset="0"/>
            </a:endParaRPr>
          </a:p>
          <a:p>
            <a:pPr>
              <a:spcBef>
                <a:spcPts val="10"/>
              </a:spcBef>
              <a:spcAft>
                <a:spcPts val="0"/>
              </a:spcAft>
            </a:pPr>
            <a:r>
              <a:rPr lang="en-US" sz="800" dirty="0" smtClean="0">
                <a:effectLst/>
                <a:latin typeface="Arial" panose="020B0604020202020204" pitchFamily="34" charset="0"/>
                <a:ea typeface="Arial" panose="020B0604020202020204" pitchFamily="34" charset="0"/>
              </a:rPr>
              <a:t> </a:t>
            </a:r>
            <a:endParaRPr lang="fr-FR" dirty="0" smtClean="0">
              <a:effectLst/>
              <a:latin typeface="Arial" panose="020B0604020202020204" pitchFamily="34" charset="0"/>
              <a:ea typeface="Arial" panose="020B0604020202020204" pitchFamily="34" charset="0"/>
            </a:endParaRPr>
          </a:p>
          <a:p>
            <a:pPr marL="1143000" lvl="2" indent="-228600">
              <a:spcBef>
                <a:spcPts val="435"/>
              </a:spcBef>
              <a:spcAft>
                <a:spcPts val="0"/>
              </a:spcAft>
              <a:buClr>
                <a:srgbClr val="FF6932"/>
              </a:buClr>
              <a:buSzPts val="2000"/>
              <a:buFont typeface="Arial" panose="020B0604020202020204" pitchFamily="34" charset="0"/>
              <a:buChar char="•"/>
              <a:tabLst>
                <a:tab pos="1426210" algn="l"/>
              </a:tabLst>
            </a:pPr>
            <a:r>
              <a:rPr lang="en-US" dirty="0" smtClean="0">
                <a:solidFill>
                  <a:srgbClr val="0D0F85"/>
                </a:solidFill>
                <a:effectLst/>
                <a:latin typeface="Arial" panose="020B0604020202020204" pitchFamily="34" charset="0"/>
                <a:ea typeface="Arial" panose="020B0604020202020204" pitchFamily="34" charset="0"/>
              </a:rPr>
              <a:t>Well location</a:t>
            </a:r>
            <a:r>
              <a:rPr lang="en-US" spc="5" dirty="0" smtClean="0">
                <a:solidFill>
                  <a:srgbClr val="0D0F85"/>
                </a:solidFill>
                <a:effectLst/>
                <a:latin typeface="Arial" panose="020B0604020202020204" pitchFamily="34" charset="0"/>
                <a:ea typeface="Arial" panose="020B0604020202020204" pitchFamily="34" charset="0"/>
              </a:rPr>
              <a:t> </a:t>
            </a:r>
            <a:r>
              <a:rPr lang="en-US" dirty="0" smtClean="0">
                <a:solidFill>
                  <a:srgbClr val="0D0F85"/>
                </a:solidFill>
                <a:effectLst/>
                <a:latin typeface="Arial" panose="020B0604020202020204" pitchFamily="34" charset="0"/>
                <a:ea typeface="Arial" panose="020B0604020202020204" pitchFamily="34" charset="0"/>
              </a:rPr>
              <a:t>(coordinates)</a:t>
            </a:r>
            <a:endParaRPr lang="fr-FR" sz="1050" dirty="0" smtClean="0">
              <a:effectLst/>
              <a:latin typeface="Arial" panose="020B0604020202020204" pitchFamily="34" charset="0"/>
              <a:ea typeface="Arial" panose="020B0604020202020204" pitchFamily="34" charset="0"/>
            </a:endParaRPr>
          </a:p>
          <a:p>
            <a:pPr marL="1143000" lvl="2" indent="-228600">
              <a:spcBef>
                <a:spcPts val="340"/>
              </a:spcBef>
              <a:spcAft>
                <a:spcPts val="0"/>
              </a:spcAft>
              <a:buClr>
                <a:srgbClr val="FF6932"/>
              </a:buClr>
              <a:buSzPts val="2000"/>
              <a:buFont typeface="Arial" panose="020B0604020202020204" pitchFamily="34" charset="0"/>
              <a:buChar char="•"/>
              <a:tabLst>
                <a:tab pos="1426210" algn="l"/>
              </a:tabLst>
            </a:pPr>
            <a:r>
              <a:rPr lang="en-US" dirty="0" smtClean="0">
                <a:solidFill>
                  <a:srgbClr val="0D0F85"/>
                </a:solidFill>
                <a:effectLst/>
                <a:latin typeface="Arial" panose="020B0604020202020204" pitchFamily="34" charset="0"/>
                <a:ea typeface="Arial" panose="020B0604020202020204" pitchFamily="34" charset="0"/>
              </a:rPr>
              <a:t>Present well</a:t>
            </a:r>
            <a:r>
              <a:rPr lang="en-US" spc="-5" dirty="0" smtClean="0">
                <a:solidFill>
                  <a:srgbClr val="0D0F85"/>
                </a:solidFill>
                <a:effectLst/>
                <a:latin typeface="Arial" panose="020B0604020202020204" pitchFamily="34" charset="0"/>
                <a:ea typeface="Arial" panose="020B0604020202020204" pitchFamily="34" charset="0"/>
              </a:rPr>
              <a:t> </a:t>
            </a:r>
            <a:r>
              <a:rPr lang="en-US" dirty="0" smtClean="0">
                <a:solidFill>
                  <a:srgbClr val="0D0F85"/>
                </a:solidFill>
                <a:effectLst/>
                <a:latin typeface="Arial" panose="020B0604020202020204" pitchFamily="34" charset="0"/>
                <a:ea typeface="Arial" panose="020B0604020202020204" pitchFamily="34" charset="0"/>
              </a:rPr>
              <a:t>status</a:t>
            </a:r>
            <a:endParaRPr lang="fr-FR" sz="1050" dirty="0" smtClean="0">
              <a:effectLst/>
              <a:latin typeface="Arial" panose="020B0604020202020204" pitchFamily="34" charset="0"/>
              <a:ea typeface="Arial" panose="020B0604020202020204" pitchFamily="34" charset="0"/>
            </a:endParaRPr>
          </a:p>
          <a:p>
            <a:pPr marL="1143000" marR="1537335" lvl="2" indent="-228600">
              <a:lnSpc>
                <a:spcPct val="115000"/>
              </a:lnSpc>
              <a:spcBef>
                <a:spcPts val="340"/>
              </a:spcBef>
              <a:spcAft>
                <a:spcPts val="0"/>
              </a:spcAft>
              <a:buClr>
                <a:srgbClr val="FF6932"/>
              </a:buClr>
              <a:buSzPts val="2000"/>
              <a:buFont typeface="Arial" panose="020B0604020202020204" pitchFamily="34" charset="0"/>
              <a:buChar char="•"/>
              <a:tabLst>
                <a:tab pos="1426210" algn="l"/>
              </a:tabLst>
            </a:pPr>
            <a:r>
              <a:rPr lang="en-US" dirty="0" smtClean="0">
                <a:solidFill>
                  <a:srgbClr val="0D0F85"/>
                </a:solidFill>
                <a:effectLst/>
                <a:latin typeface="Arial" panose="020B0604020202020204" pitchFamily="34" charset="0"/>
                <a:ea typeface="Arial" panose="020B0604020202020204" pitchFamily="34" charset="0"/>
              </a:rPr>
              <a:t>Well configuration (i.e. cased depths, top of cement,</a:t>
            </a:r>
            <a:r>
              <a:rPr lang="en-US" spc="-130" dirty="0" smtClean="0">
                <a:solidFill>
                  <a:srgbClr val="0D0F85"/>
                </a:solidFill>
                <a:effectLst/>
                <a:latin typeface="Arial" panose="020B0604020202020204" pitchFamily="34" charset="0"/>
                <a:ea typeface="Arial" panose="020B0604020202020204" pitchFamily="34" charset="0"/>
              </a:rPr>
              <a:t> </a:t>
            </a:r>
            <a:r>
              <a:rPr lang="en-US" spc="-15" dirty="0" smtClean="0">
                <a:solidFill>
                  <a:srgbClr val="0D0F85"/>
                </a:solidFill>
                <a:effectLst/>
                <a:latin typeface="Arial" panose="020B0604020202020204" pitchFamily="34" charset="0"/>
                <a:ea typeface="Arial" panose="020B0604020202020204" pitchFamily="34" charset="0"/>
              </a:rPr>
              <a:t>plug </a:t>
            </a:r>
            <a:r>
              <a:rPr lang="en-US" dirty="0" smtClean="0">
                <a:solidFill>
                  <a:srgbClr val="0D0F85"/>
                </a:solidFill>
                <a:effectLst/>
                <a:latin typeface="Arial" panose="020B0604020202020204" pitchFamily="34" charset="0"/>
                <a:ea typeface="Arial" panose="020B0604020202020204" pitchFamily="34" charset="0"/>
              </a:rPr>
              <a:t>lengths, materials</a:t>
            </a:r>
            <a:r>
              <a:rPr lang="en-US" spc="-25" dirty="0" smtClean="0">
                <a:solidFill>
                  <a:srgbClr val="0D0F85"/>
                </a:solidFill>
                <a:effectLst/>
                <a:latin typeface="Arial" panose="020B0604020202020204" pitchFamily="34" charset="0"/>
                <a:ea typeface="Arial" panose="020B0604020202020204" pitchFamily="34" charset="0"/>
              </a:rPr>
              <a:t> </a:t>
            </a:r>
            <a:r>
              <a:rPr lang="en-US" dirty="0" smtClean="0">
                <a:solidFill>
                  <a:srgbClr val="0D0F85"/>
                </a:solidFill>
                <a:effectLst/>
                <a:latin typeface="Arial" panose="020B0604020202020204" pitchFamily="34" charset="0"/>
                <a:ea typeface="Arial" panose="020B0604020202020204" pitchFamily="34" charset="0"/>
              </a:rPr>
              <a:t>applied)</a:t>
            </a:r>
            <a:endParaRPr lang="fr-FR"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1241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401906" y="314901"/>
            <a:ext cx="8123094" cy="6169025"/>
            <a:chOff x="720" y="720"/>
            <a:chExt cx="14400" cy="108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72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62"/>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804"/>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5346"/>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6888"/>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8430"/>
              <a:ext cx="1440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9972"/>
              <a:ext cx="14400"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1413164" y="366987"/>
            <a:ext cx="8111836" cy="5363007"/>
          </a:xfrm>
          <a:prstGeom prst="rect">
            <a:avLst/>
          </a:prstGeom>
        </p:spPr>
        <p:txBody>
          <a:bodyPr wrap="square">
            <a:spAutoFit/>
          </a:bodyPr>
          <a:lstStyle/>
          <a:p>
            <a:pPr marL="854075">
              <a:spcBef>
                <a:spcPts val="1110"/>
              </a:spcBef>
              <a:spcAft>
                <a:spcPts val="0"/>
              </a:spcAft>
            </a:pPr>
            <a:r>
              <a:rPr lang="en-US" sz="2800" dirty="0" smtClean="0">
                <a:solidFill>
                  <a:srgbClr val="0D0F85"/>
                </a:solidFill>
                <a:effectLst/>
                <a:latin typeface="Arial" panose="020B0604020202020204" pitchFamily="34" charset="0"/>
                <a:ea typeface="Arial" panose="020B0604020202020204" pitchFamily="34" charset="0"/>
              </a:rPr>
              <a:t>Well Abandonment Regulations</a:t>
            </a:r>
            <a:endParaRPr lang="fr-FR" sz="1050" dirty="0" smtClean="0">
              <a:effectLst/>
              <a:latin typeface="Arial" panose="020B0604020202020204" pitchFamily="34" charset="0"/>
              <a:ea typeface="Arial" panose="020B0604020202020204" pitchFamily="34" charset="0"/>
            </a:endParaRPr>
          </a:p>
          <a:p>
            <a:pPr>
              <a:spcAft>
                <a:spcPts val="0"/>
              </a:spcAft>
            </a:pPr>
            <a:r>
              <a:rPr lang="en-US" sz="900" dirty="0" smtClean="0">
                <a:effectLst/>
                <a:latin typeface="Arial" panose="020B0604020202020204" pitchFamily="34" charset="0"/>
                <a:ea typeface="Arial" panose="020B0604020202020204" pitchFamily="34" charset="0"/>
              </a:rPr>
              <a:t> </a:t>
            </a:r>
            <a:endParaRPr lang="fr-FR" dirty="0" smtClean="0">
              <a:effectLst/>
              <a:latin typeface="Arial" panose="020B0604020202020204" pitchFamily="34" charset="0"/>
              <a:ea typeface="Arial" panose="020B0604020202020204" pitchFamily="34" charset="0"/>
            </a:endParaRPr>
          </a:p>
          <a:p>
            <a:pPr>
              <a:spcBef>
                <a:spcPts val="15"/>
              </a:spcBef>
              <a:spcAft>
                <a:spcPts val="0"/>
              </a:spcAft>
            </a:pPr>
            <a:r>
              <a:rPr lang="en-US" sz="1200" dirty="0" smtClean="0">
                <a:effectLst/>
                <a:latin typeface="Arial" panose="020B0604020202020204" pitchFamily="34" charset="0"/>
                <a:ea typeface="Arial" panose="020B0604020202020204" pitchFamily="34" charset="0"/>
              </a:rPr>
              <a:t> </a:t>
            </a:r>
            <a:endParaRPr lang="fr-FR" dirty="0" smtClean="0">
              <a:effectLst/>
              <a:latin typeface="Arial" panose="020B0604020202020204" pitchFamily="34" charset="0"/>
              <a:ea typeface="Arial" panose="020B0604020202020204" pitchFamily="34" charset="0"/>
            </a:endParaRPr>
          </a:p>
          <a:p>
            <a:pPr marL="742950" marR="1943100" lvl="1" indent="-285750">
              <a:lnSpc>
                <a:spcPct val="103000"/>
              </a:lnSpc>
              <a:spcBef>
                <a:spcPts val="435"/>
              </a:spcBef>
              <a:spcAft>
                <a:spcPts val="0"/>
              </a:spcAft>
              <a:buFont typeface="Arial" panose="020B0604020202020204" pitchFamily="34" charset="0"/>
              <a:buChar char="•"/>
              <a:tabLst>
                <a:tab pos="1045210" algn="l"/>
              </a:tabLst>
            </a:pPr>
            <a:r>
              <a:rPr lang="en-US" dirty="0" smtClean="0">
                <a:solidFill>
                  <a:srgbClr val="0D0F85"/>
                </a:solidFill>
                <a:effectLst/>
                <a:latin typeface="Arial" panose="020B0604020202020204" pitchFamily="34" charset="0"/>
                <a:ea typeface="Arial" panose="020B0604020202020204" pitchFamily="34" charset="0"/>
              </a:rPr>
              <a:t>Literature research of well abandonment requirements</a:t>
            </a:r>
            <a:r>
              <a:rPr lang="en-US" spc="-275" dirty="0" smtClean="0">
                <a:solidFill>
                  <a:srgbClr val="0D0F85"/>
                </a:solidFill>
                <a:effectLst/>
                <a:latin typeface="Arial" panose="020B0604020202020204" pitchFamily="34" charset="0"/>
                <a:ea typeface="Arial" panose="020B0604020202020204" pitchFamily="34" charset="0"/>
              </a:rPr>
              <a:t> </a:t>
            </a:r>
            <a:r>
              <a:rPr lang="en-US" dirty="0" smtClean="0">
                <a:solidFill>
                  <a:srgbClr val="0D0F85"/>
                </a:solidFill>
                <a:effectLst/>
                <a:latin typeface="Arial" panose="020B0604020202020204" pitchFamily="34" charset="0"/>
                <a:ea typeface="Arial" panose="020B0604020202020204" pitchFamily="34" charset="0"/>
              </a:rPr>
              <a:t>in international regulations and a selected number of countries/states with petroleum history,</a:t>
            </a:r>
            <a:r>
              <a:rPr lang="en-US" spc="-60" dirty="0" smtClean="0">
                <a:solidFill>
                  <a:srgbClr val="0D0F85"/>
                </a:solidFill>
                <a:effectLst/>
                <a:latin typeface="Arial" panose="020B0604020202020204" pitchFamily="34" charset="0"/>
                <a:ea typeface="Arial" panose="020B0604020202020204" pitchFamily="34" charset="0"/>
              </a:rPr>
              <a:t> </a:t>
            </a:r>
            <a:r>
              <a:rPr lang="en-US" dirty="0" smtClean="0">
                <a:solidFill>
                  <a:srgbClr val="0D0F85"/>
                </a:solidFill>
                <a:effectLst/>
                <a:latin typeface="Arial" panose="020B0604020202020204" pitchFamily="34" charset="0"/>
                <a:ea typeface="Arial" panose="020B0604020202020204" pitchFamily="34" charset="0"/>
              </a:rPr>
              <a:t>including;</a:t>
            </a:r>
            <a:endParaRPr lang="fr-FR" sz="1050" dirty="0" smtClean="0">
              <a:effectLst/>
              <a:latin typeface="Arial" panose="020B0604020202020204" pitchFamily="34" charset="0"/>
              <a:ea typeface="Arial" panose="020B0604020202020204" pitchFamily="34" charset="0"/>
            </a:endParaRPr>
          </a:p>
          <a:p>
            <a:pPr marL="1143000" lvl="2" indent="-228600">
              <a:spcBef>
                <a:spcPts val="25"/>
              </a:spcBef>
              <a:spcAft>
                <a:spcPts val="0"/>
              </a:spcAft>
              <a:buClr>
                <a:srgbClr val="FF6932"/>
              </a:buClr>
              <a:buSzPts val="2000"/>
              <a:buFont typeface="Arial" panose="020B0604020202020204" pitchFamily="34" charset="0"/>
              <a:buChar char="•"/>
              <a:tabLst>
                <a:tab pos="1426210" algn="l"/>
              </a:tabLst>
            </a:pPr>
            <a:r>
              <a:rPr lang="en-US" dirty="0" smtClean="0">
                <a:solidFill>
                  <a:srgbClr val="0D0F85"/>
                </a:solidFill>
                <a:effectLst/>
                <a:latin typeface="Arial" panose="020B0604020202020204" pitchFamily="34" charset="0"/>
                <a:ea typeface="Arial" panose="020B0604020202020204" pitchFamily="34" charset="0"/>
              </a:rPr>
              <a:t>Australia</a:t>
            </a:r>
            <a:endParaRPr lang="fr-FR" sz="1050" dirty="0" smtClean="0">
              <a:effectLst/>
              <a:latin typeface="Arial" panose="020B0604020202020204" pitchFamily="34" charset="0"/>
              <a:ea typeface="Arial" panose="020B0604020202020204" pitchFamily="34" charset="0"/>
            </a:endParaRPr>
          </a:p>
          <a:p>
            <a:pPr marL="1143000" lvl="2" indent="-228600">
              <a:spcBef>
                <a:spcPts val="100"/>
              </a:spcBef>
              <a:spcAft>
                <a:spcPts val="0"/>
              </a:spcAft>
              <a:buClr>
                <a:srgbClr val="FF6932"/>
              </a:buClr>
              <a:buSzPts val="2000"/>
              <a:buFont typeface="Arial" panose="020B0604020202020204" pitchFamily="34" charset="0"/>
              <a:buChar char="•"/>
              <a:tabLst>
                <a:tab pos="1426210" algn="l"/>
              </a:tabLst>
            </a:pPr>
            <a:r>
              <a:rPr lang="en-US" dirty="0" smtClean="0">
                <a:solidFill>
                  <a:srgbClr val="0D0F85"/>
                </a:solidFill>
                <a:effectLst/>
                <a:latin typeface="Arial" panose="020B0604020202020204" pitchFamily="34" charset="0"/>
                <a:ea typeface="Arial" panose="020B0604020202020204" pitchFamily="34" charset="0"/>
              </a:rPr>
              <a:t>Canada</a:t>
            </a:r>
            <a:endParaRPr lang="fr-FR" sz="1050" dirty="0" smtClean="0">
              <a:effectLst/>
              <a:latin typeface="Arial" panose="020B0604020202020204" pitchFamily="34" charset="0"/>
              <a:ea typeface="Arial" panose="020B0604020202020204" pitchFamily="34" charset="0"/>
            </a:endParaRPr>
          </a:p>
          <a:p>
            <a:pPr marL="1143000" lvl="2" indent="-228600">
              <a:spcBef>
                <a:spcPts val="100"/>
              </a:spcBef>
              <a:spcAft>
                <a:spcPts val="0"/>
              </a:spcAft>
              <a:buClr>
                <a:srgbClr val="FF6932"/>
              </a:buClr>
              <a:buSzPts val="2000"/>
              <a:buFont typeface="Arial" panose="020B0604020202020204" pitchFamily="34" charset="0"/>
              <a:buChar char="•"/>
              <a:tabLst>
                <a:tab pos="1426210" algn="l"/>
              </a:tabLst>
            </a:pPr>
            <a:r>
              <a:rPr lang="en-US" dirty="0" smtClean="0">
                <a:solidFill>
                  <a:srgbClr val="0D0F85"/>
                </a:solidFill>
                <a:effectLst/>
                <a:latin typeface="Arial" panose="020B0604020202020204" pitchFamily="34" charset="0"/>
                <a:ea typeface="Arial" panose="020B0604020202020204" pitchFamily="34" charset="0"/>
              </a:rPr>
              <a:t>China</a:t>
            </a:r>
            <a:endParaRPr lang="fr-FR" sz="1050" dirty="0" smtClean="0">
              <a:effectLst/>
              <a:latin typeface="Arial" panose="020B0604020202020204" pitchFamily="34" charset="0"/>
              <a:ea typeface="Arial" panose="020B0604020202020204" pitchFamily="34" charset="0"/>
            </a:endParaRPr>
          </a:p>
          <a:p>
            <a:pPr marL="1143000" lvl="2" indent="-228600">
              <a:spcBef>
                <a:spcPts val="100"/>
              </a:spcBef>
              <a:spcAft>
                <a:spcPts val="0"/>
              </a:spcAft>
              <a:buClr>
                <a:srgbClr val="FF6932"/>
              </a:buClr>
              <a:buSzPts val="2000"/>
              <a:buFont typeface="Arial" panose="020B0604020202020204" pitchFamily="34" charset="0"/>
              <a:buChar char="•"/>
              <a:tabLst>
                <a:tab pos="1426210" algn="l"/>
              </a:tabLst>
            </a:pPr>
            <a:r>
              <a:rPr lang="en-US" dirty="0" smtClean="0">
                <a:solidFill>
                  <a:srgbClr val="0D0F85"/>
                </a:solidFill>
                <a:effectLst/>
                <a:latin typeface="Arial" panose="020B0604020202020204" pitchFamily="34" charset="0"/>
                <a:ea typeface="Arial" panose="020B0604020202020204" pitchFamily="34" charset="0"/>
              </a:rPr>
              <a:t>Europe (e.g. Denmark, Netherlands, Norway,</a:t>
            </a:r>
            <a:r>
              <a:rPr lang="en-US" spc="-55" dirty="0" smtClean="0">
                <a:solidFill>
                  <a:srgbClr val="0D0F85"/>
                </a:solidFill>
                <a:effectLst/>
                <a:latin typeface="Arial" panose="020B0604020202020204" pitchFamily="34" charset="0"/>
                <a:ea typeface="Arial" panose="020B0604020202020204" pitchFamily="34" charset="0"/>
              </a:rPr>
              <a:t> </a:t>
            </a:r>
            <a:r>
              <a:rPr lang="en-US" dirty="0" smtClean="0">
                <a:solidFill>
                  <a:srgbClr val="0D0F85"/>
                </a:solidFill>
                <a:effectLst/>
                <a:latin typeface="Arial" panose="020B0604020202020204" pitchFamily="34" charset="0"/>
                <a:ea typeface="Arial" panose="020B0604020202020204" pitchFamily="34" charset="0"/>
              </a:rPr>
              <a:t>UK)</a:t>
            </a:r>
            <a:endParaRPr lang="fr-FR" sz="1050" dirty="0" smtClean="0">
              <a:effectLst/>
              <a:latin typeface="Arial" panose="020B0604020202020204" pitchFamily="34" charset="0"/>
              <a:ea typeface="Arial" panose="020B0604020202020204" pitchFamily="34" charset="0"/>
            </a:endParaRPr>
          </a:p>
          <a:p>
            <a:pPr marL="1143000" lvl="2" indent="-228600">
              <a:spcBef>
                <a:spcPts val="100"/>
              </a:spcBef>
              <a:spcAft>
                <a:spcPts val="0"/>
              </a:spcAft>
              <a:buClr>
                <a:srgbClr val="FF6932"/>
              </a:buClr>
              <a:buSzPts val="2000"/>
              <a:buFont typeface="Arial" panose="020B0604020202020204" pitchFamily="34" charset="0"/>
              <a:buChar char="•"/>
              <a:tabLst>
                <a:tab pos="1426210" algn="l"/>
              </a:tabLst>
            </a:pPr>
            <a:r>
              <a:rPr lang="en-US" dirty="0" smtClean="0">
                <a:solidFill>
                  <a:srgbClr val="0D0F85"/>
                </a:solidFill>
                <a:effectLst/>
                <a:latin typeface="Arial" panose="020B0604020202020204" pitchFamily="34" charset="0"/>
                <a:ea typeface="Arial" panose="020B0604020202020204" pitchFamily="34" charset="0"/>
              </a:rPr>
              <a:t>Japan</a:t>
            </a:r>
            <a:endParaRPr lang="fr-FR" sz="1050" dirty="0" smtClean="0">
              <a:effectLst/>
              <a:latin typeface="Arial" panose="020B0604020202020204" pitchFamily="34" charset="0"/>
              <a:ea typeface="Arial" panose="020B0604020202020204" pitchFamily="34" charset="0"/>
            </a:endParaRPr>
          </a:p>
          <a:p>
            <a:pPr marL="1143000" lvl="2" indent="-228600">
              <a:spcBef>
                <a:spcPts val="100"/>
              </a:spcBef>
              <a:spcAft>
                <a:spcPts val="0"/>
              </a:spcAft>
              <a:buClr>
                <a:srgbClr val="FF6932"/>
              </a:buClr>
              <a:buSzPts val="2000"/>
              <a:buFont typeface="Arial" panose="020B0604020202020204" pitchFamily="34" charset="0"/>
              <a:buChar char="•"/>
              <a:tabLst>
                <a:tab pos="1426210" algn="l"/>
              </a:tabLst>
            </a:pPr>
            <a:r>
              <a:rPr lang="en-US" dirty="0" smtClean="0">
                <a:solidFill>
                  <a:srgbClr val="0D0F85"/>
                </a:solidFill>
                <a:effectLst/>
                <a:latin typeface="Arial" panose="020B0604020202020204" pitchFamily="34" charset="0"/>
                <a:ea typeface="Arial" panose="020B0604020202020204" pitchFamily="34" charset="0"/>
              </a:rPr>
              <a:t>USA (Alaska, California,</a:t>
            </a:r>
            <a:r>
              <a:rPr lang="en-US" spc="10" dirty="0" smtClean="0">
                <a:solidFill>
                  <a:srgbClr val="0D0F85"/>
                </a:solidFill>
                <a:effectLst/>
                <a:latin typeface="Arial" panose="020B0604020202020204" pitchFamily="34" charset="0"/>
                <a:ea typeface="Arial" panose="020B0604020202020204" pitchFamily="34" charset="0"/>
              </a:rPr>
              <a:t> </a:t>
            </a:r>
            <a:r>
              <a:rPr lang="en-US" dirty="0" smtClean="0">
                <a:solidFill>
                  <a:srgbClr val="0D0F85"/>
                </a:solidFill>
                <a:effectLst/>
                <a:latin typeface="Arial" panose="020B0604020202020204" pitchFamily="34" charset="0"/>
                <a:ea typeface="Arial" panose="020B0604020202020204" pitchFamily="34" charset="0"/>
              </a:rPr>
              <a:t>Texas)</a:t>
            </a:r>
            <a:endParaRPr lang="fr-FR" sz="1050" dirty="0" smtClean="0">
              <a:effectLst/>
              <a:latin typeface="Arial" panose="020B0604020202020204" pitchFamily="34" charset="0"/>
              <a:ea typeface="Arial" panose="020B0604020202020204" pitchFamily="34" charset="0"/>
            </a:endParaRPr>
          </a:p>
          <a:p>
            <a:pPr>
              <a:spcBef>
                <a:spcPts val="25"/>
              </a:spcBef>
              <a:spcAft>
                <a:spcPts val="0"/>
              </a:spcAft>
            </a:pPr>
            <a:r>
              <a:rPr lang="en-US" sz="2000" dirty="0" smtClean="0">
                <a:effectLst/>
                <a:latin typeface="Arial" panose="020B0604020202020204" pitchFamily="34" charset="0"/>
                <a:ea typeface="Arial" panose="020B0604020202020204" pitchFamily="34" charset="0"/>
              </a:rPr>
              <a:t> </a:t>
            </a:r>
            <a:endParaRPr lang="fr-FR" dirty="0" smtClean="0">
              <a:effectLst/>
              <a:latin typeface="Arial" panose="020B0604020202020204" pitchFamily="34" charset="0"/>
              <a:ea typeface="Arial" panose="020B0604020202020204" pitchFamily="34" charset="0"/>
            </a:endParaRPr>
          </a:p>
          <a:p>
            <a:pPr marL="742950" lvl="1" indent="-285750">
              <a:spcBef>
                <a:spcPts val="435"/>
              </a:spcBef>
              <a:spcAft>
                <a:spcPts val="0"/>
              </a:spcAft>
              <a:buFont typeface="Arial" panose="020B0604020202020204" pitchFamily="34" charset="0"/>
              <a:buChar char="•"/>
              <a:tabLst>
                <a:tab pos="1045210" algn="l"/>
              </a:tabLst>
            </a:pPr>
            <a:r>
              <a:rPr lang="en-US" dirty="0" smtClean="0">
                <a:solidFill>
                  <a:srgbClr val="0D0F85"/>
                </a:solidFill>
                <a:effectLst/>
                <a:latin typeface="Arial" panose="020B0604020202020204" pitchFamily="34" charset="0"/>
                <a:ea typeface="Arial" panose="020B0604020202020204" pitchFamily="34" charset="0"/>
              </a:rPr>
              <a:t>Data obtained of plug lengths and position requirements used</a:t>
            </a:r>
            <a:r>
              <a:rPr lang="en-US" spc="-75" dirty="0" smtClean="0">
                <a:solidFill>
                  <a:srgbClr val="0D0F85"/>
                </a:solidFill>
                <a:effectLst/>
                <a:latin typeface="Arial" panose="020B0604020202020204" pitchFamily="34" charset="0"/>
                <a:ea typeface="Arial" panose="020B0604020202020204" pitchFamily="34" charset="0"/>
              </a:rPr>
              <a:t> </a:t>
            </a:r>
            <a:r>
              <a:rPr lang="en-US" dirty="0" smtClean="0">
                <a:solidFill>
                  <a:srgbClr val="0D0F85"/>
                </a:solidFill>
                <a:effectLst/>
                <a:latin typeface="Arial" panose="020B0604020202020204" pitchFamily="34" charset="0"/>
                <a:ea typeface="Arial" panose="020B0604020202020204" pitchFamily="34" charset="0"/>
              </a:rPr>
              <a:t>in;</a:t>
            </a:r>
            <a:endParaRPr lang="fr-FR" sz="1050" dirty="0" smtClean="0">
              <a:effectLst/>
              <a:latin typeface="Arial" panose="020B0604020202020204" pitchFamily="34" charset="0"/>
              <a:ea typeface="Arial" panose="020B0604020202020204" pitchFamily="34" charset="0"/>
            </a:endParaRPr>
          </a:p>
          <a:p>
            <a:pPr marL="1143000" lvl="2" indent="-228600">
              <a:spcBef>
                <a:spcPts val="100"/>
              </a:spcBef>
              <a:spcAft>
                <a:spcPts val="0"/>
              </a:spcAft>
              <a:buClr>
                <a:srgbClr val="FF6932"/>
              </a:buClr>
              <a:buSzPts val="2000"/>
              <a:buFont typeface="Arial" panose="020B0604020202020204" pitchFamily="34" charset="0"/>
              <a:buChar char="•"/>
              <a:tabLst>
                <a:tab pos="1426210" algn="l"/>
              </a:tabLst>
            </a:pPr>
            <a:r>
              <a:rPr lang="en-US" dirty="0" smtClean="0">
                <a:solidFill>
                  <a:srgbClr val="0D0F85"/>
                </a:solidFill>
                <a:effectLst/>
                <a:latin typeface="Arial" panose="020B0604020202020204" pitchFamily="34" charset="0"/>
                <a:ea typeface="Arial" panose="020B0604020202020204" pitchFamily="34" charset="0"/>
              </a:rPr>
              <a:t>the transition zone from uncased to cased</a:t>
            </a:r>
            <a:r>
              <a:rPr lang="en-US" spc="-80" dirty="0" smtClean="0">
                <a:solidFill>
                  <a:srgbClr val="0D0F85"/>
                </a:solidFill>
                <a:effectLst/>
                <a:latin typeface="Arial" panose="020B0604020202020204" pitchFamily="34" charset="0"/>
                <a:ea typeface="Arial" panose="020B0604020202020204" pitchFamily="34" charset="0"/>
              </a:rPr>
              <a:t> </a:t>
            </a:r>
            <a:r>
              <a:rPr lang="en-US" dirty="0" smtClean="0">
                <a:solidFill>
                  <a:srgbClr val="0D0F85"/>
                </a:solidFill>
                <a:effectLst/>
                <a:latin typeface="Arial" panose="020B0604020202020204" pitchFamily="34" charset="0"/>
                <a:ea typeface="Arial" panose="020B0604020202020204" pitchFamily="34" charset="0"/>
              </a:rPr>
              <a:t>sections</a:t>
            </a:r>
            <a:endParaRPr lang="fr-FR" sz="1050" dirty="0" smtClean="0">
              <a:effectLst/>
              <a:latin typeface="Arial" panose="020B0604020202020204" pitchFamily="34" charset="0"/>
              <a:ea typeface="Arial" panose="020B0604020202020204" pitchFamily="34" charset="0"/>
            </a:endParaRPr>
          </a:p>
          <a:p>
            <a:pPr marL="1143000" lvl="2" indent="-228600">
              <a:spcBef>
                <a:spcPts val="105"/>
              </a:spcBef>
              <a:spcAft>
                <a:spcPts val="0"/>
              </a:spcAft>
              <a:buClr>
                <a:srgbClr val="FF6932"/>
              </a:buClr>
              <a:buSzPts val="2000"/>
              <a:buFont typeface="Arial" panose="020B0604020202020204" pitchFamily="34" charset="0"/>
              <a:buChar char="•"/>
              <a:tabLst>
                <a:tab pos="1426210" algn="l"/>
              </a:tabLst>
            </a:pPr>
            <a:r>
              <a:rPr lang="en-US" dirty="0" smtClean="0">
                <a:solidFill>
                  <a:srgbClr val="0D0F85"/>
                </a:solidFill>
                <a:effectLst/>
                <a:latin typeface="Arial" panose="020B0604020202020204" pitchFamily="34" charset="0"/>
                <a:ea typeface="Arial" panose="020B0604020202020204" pitchFamily="34" charset="0"/>
              </a:rPr>
              <a:t>reservoir (uncased)</a:t>
            </a:r>
            <a:r>
              <a:rPr lang="en-US" spc="-25" dirty="0" smtClean="0">
                <a:solidFill>
                  <a:srgbClr val="0D0F85"/>
                </a:solidFill>
                <a:effectLst/>
                <a:latin typeface="Arial" panose="020B0604020202020204" pitchFamily="34" charset="0"/>
                <a:ea typeface="Arial" panose="020B0604020202020204" pitchFamily="34" charset="0"/>
              </a:rPr>
              <a:t> </a:t>
            </a:r>
            <a:r>
              <a:rPr lang="en-US" dirty="0" smtClean="0">
                <a:solidFill>
                  <a:srgbClr val="0D0F85"/>
                </a:solidFill>
                <a:effectLst/>
                <a:latin typeface="Arial" panose="020B0604020202020204" pitchFamily="34" charset="0"/>
                <a:ea typeface="Arial" panose="020B0604020202020204" pitchFamily="34" charset="0"/>
              </a:rPr>
              <a:t>section</a:t>
            </a:r>
            <a:endParaRPr lang="fr-FR" sz="1050" dirty="0" smtClean="0">
              <a:effectLst/>
              <a:latin typeface="Arial" panose="020B0604020202020204" pitchFamily="34" charset="0"/>
              <a:ea typeface="Arial" panose="020B0604020202020204" pitchFamily="34" charset="0"/>
            </a:endParaRPr>
          </a:p>
          <a:p>
            <a:pPr marL="1143000" lvl="2" indent="-228600">
              <a:spcBef>
                <a:spcPts val="100"/>
              </a:spcBef>
              <a:spcAft>
                <a:spcPts val="0"/>
              </a:spcAft>
              <a:buClr>
                <a:srgbClr val="FF6932"/>
              </a:buClr>
              <a:buSzPts val="2000"/>
              <a:buFont typeface="Arial" panose="020B0604020202020204" pitchFamily="34" charset="0"/>
              <a:buChar char="•"/>
              <a:tabLst>
                <a:tab pos="1426210" algn="l"/>
              </a:tabLst>
            </a:pPr>
            <a:r>
              <a:rPr lang="en-US" dirty="0" smtClean="0">
                <a:solidFill>
                  <a:srgbClr val="0D0F85"/>
                </a:solidFill>
                <a:effectLst/>
                <a:latin typeface="Arial" panose="020B0604020202020204" pitchFamily="34" charset="0"/>
                <a:ea typeface="Arial" panose="020B0604020202020204" pitchFamily="34" charset="0"/>
              </a:rPr>
              <a:t>perforated cased</a:t>
            </a:r>
            <a:r>
              <a:rPr lang="en-US" spc="-30" dirty="0" smtClean="0">
                <a:solidFill>
                  <a:srgbClr val="0D0F85"/>
                </a:solidFill>
                <a:effectLst/>
                <a:latin typeface="Arial" panose="020B0604020202020204" pitchFamily="34" charset="0"/>
                <a:ea typeface="Arial" panose="020B0604020202020204" pitchFamily="34" charset="0"/>
              </a:rPr>
              <a:t> </a:t>
            </a:r>
            <a:r>
              <a:rPr lang="en-US" dirty="0" smtClean="0">
                <a:solidFill>
                  <a:srgbClr val="0D0F85"/>
                </a:solidFill>
                <a:effectLst/>
                <a:latin typeface="Arial" panose="020B0604020202020204" pitchFamily="34" charset="0"/>
                <a:ea typeface="Arial" panose="020B0604020202020204" pitchFamily="34" charset="0"/>
              </a:rPr>
              <a:t>sections</a:t>
            </a:r>
            <a:endParaRPr lang="fr-FR"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7725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TotalTime>
  <Words>1013</Words>
  <Application>Microsoft Office PowerPoint</Application>
  <PresentationFormat>Widescreen</PresentationFormat>
  <Paragraphs>206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Helvetica Neue</vt:lpstr>
      <vt:lpstr>NexusSerif</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28</cp:revision>
  <dcterms:created xsi:type="dcterms:W3CDTF">2021-01-05T23:42:17Z</dcterms:created>
  <dcterms:modified xsi:type="dcterms:W3CDTF">2021-01-07T00:32:31Z</dcterms:modified>
</cp:coreProperties>
</file>