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9144000"/>
  <p:notesSz cx="6858000" cy="9144000"/>
  <p:embeddedFontLst>
    <p:embeddedFont>
      <p:font typeface="Proxima Nova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B7154D-573A-477B-A934-BD5B47CF0AD0}">
  <a:tblStyle styleId="{A0B7154D-573A-477B-A934-BD5B47CF0A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regular.fntdata"/><Relationship Id="rId20" Type="http://schemas.openxmlformats.org/officeDocument/2006/relationships/slide" Target="slides/slide14.xml"/><Relationship Id="rId42" Type="http://schemas.openxmlformats.org/officeDocument/2006/relationships/font" Target="fonts/ProximaNova-italic.fntdata"/><Relationship Id="rId41" Type="http://schemas.openxmlformats.org/officeDocument/2006/relationships/font" Target="fonts/ProximaNova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ProximaNova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3a18818b9_0_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3a18818b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3a18818b9_0_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3a18818b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3a18818b9_0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3a18818b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3badfa88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3badfa8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7521632b9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7521632b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7521632b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7521632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7521632b9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7521632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3badfa889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3badfa8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3badfa889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3badfa88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3badfa889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3badfa88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3a18818b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3a18818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3badfa889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3badfa88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3badfa889_0_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3badfa88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3badfa889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3badfa88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3badfa889_0_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3badfa88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7521632b9_0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37521632b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3badfa889_0_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3badfa88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3badfa889_0_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3badfa88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3badfa889_0_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3badfa88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7521632b9_0_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7521632b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3badfa889_0_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3badfa88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3a18818b9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3a18818b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3badfa889_0_1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3badfa88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9c06ae45e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49c06ae4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f3b5e95e3_0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f3b5e95e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1bb10648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1bb1064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3a18818b9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3a18818b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3a18818b9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3a18818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3a18818b9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3a18818b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3a18818b9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3a18818b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3a18818b9_0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3a18818b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3a18818b9_0_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3a18818b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studio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radle.org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studio/run/oem-usb" TargetMode="External"/><Relationship Id="rId4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 Android 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Hello World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1TEL05 - Servicios y Aplicaciones para IoT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765725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Prof. Stuardo Lucho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10450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Clase 1.2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Android App</a:t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una aplicación en Android (Android App)?</a:t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Una o más pantallas interactivas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Aplicación desarrollada usando Java y XML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Usa el SDK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Ejecutada por el Android Runtime Virtual Machine (ART)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Es el entorno utilizado por Android para correr sus aplicaciones - oficial desde Android 5.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Reemplaza a Dalvik (quien usaba just-in-time (JIT)), el cual traducía la aplicación a código de máquina mientras se ejecutaba la App.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ART usa AOT (Ahead-of-time), el cual compila toda la aplicación y la almacena en el dispositivo. Corre </a:t>
            </a:r>
            <a:r>
              <a:rPr lang="es-419"/>
              <a:t>más</a:t>
            </a:r>
            <a:r>
              <a:rPr lang="es-419"/>
              <a:t> rápido pero utiliza </a:t>
            </a:r>
            <a:r>
              <a:rPr lang="es-419"/>
              <a:t>más</a:t>
            </a:r>
            <a:r>
              <a:rPr lang="es-419"/>
              <a:t> memoria. Así mismo usa menos CPU (al no estar compilando en tiempo de ejecución) y por ende menos batería.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Generación de un APK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536632"/>
            <a:ext cx="852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dex → dalvik execution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aapt → android asset packaging</a:t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13" y="2724425"/>
            <a:ext cx="452437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Creando la primera App</a:t>
            </a:r>
            <a:endParaRPr/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IDE</a:t>
            </a:r>
            <a:endParaRPr/>
          </a:p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53663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Android Studio: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https://developer.android.com/studio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688" y="2300132"/>
            <a:ext cx="7362624" cy="425306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Android Studio</a:t>
            </a:r>
            <a:endParaRPr/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63" y="1557329"/>
            <a:ext cx="601027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Primera vez</a:t>
            </a:r>
            <a:endParaRPr/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313" y="1491500"/>
            <a:ext cx="6157375" cy="464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Android Studio</a:t>
            </a:r>
            <a:endParaRPr/>
          </a:p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225" y="1422092"/>
            <a:ext cx="6887551" cy="519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Project Template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536625"/>
            <a:ext cx="866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 la lista, se pueden elegir plantillas para mostrar mapas, navegación, entre otros.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Aquí se seleccionará </a:t>
            </a:r>
            <a:r>
              <a:rPr b="1" lang="es-419">
                <a:highlight>
                  <a:srgbClr val="FFFF00"/>
                </a:highlight>
              </a:rPr>
              <a:t>Empty Views Activity</a:t>
            </a:r>
            <a:r>
              <a:rPr lang="es-419"/>
              <a:t>.</a:t>
            </a:r>
            <a:endParaRPr/>
          </a:p>
        </p:txBody>
      </p:sp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438" y="2556325"/>
            <a:ext cx="5529420" cy="39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/>
          <p:nvPr/>
        </p:nvSpPr>
        <p:spPr>
          <a:xfrm rot="8462580">
            <a:off x="5374515" y="4146272"/>
            <a:ext cx="785861" cy="52456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del proyecto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536625"/>
            <a:ext cx="3903300" cy="50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4299" lvl="0" marL="269999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Name</a:t>
            </a:r>
            <a:r>
              <a:rPr lang="es-419"/>
              <a:t>: nombre de la aplicación</a:t>
            </a:r>
            <a:endParaRPr/>
          </a:p>
          <a:p>
            <a:pPr indent="-294299" lvl="0" marL="269999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Package name</a:t>
            </a:r>
            <a:r>
              <a:rPr lang="es-419"/>
              <a:t>: nombre de su dominio / empresa. Debe ser único si piensa publicar en Play Store.</a:t>
            </a:r>
            <a:endParaRPr/>
          </a:p>
          <a:p>
            <a:pPr indent="-294299" lvl="0" marL="269999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Language</a:t>
            </a:r>
            <a:r>
              <a:rPr lang="es-419"/>
              <a:t>: </a:t>
            </a:r>
            <a:r>
              <a:rPr b="1" lang="es-419">
                <a:solidFill>
                  <a:srgbClr val="FF0000"/>
                </a:solidFill>
              </a:rPr>
              <a:t>Java</a:t>
            </a:r>
            <a:endParaRPr b="1">
              <a:solidFill>
                <a:srgbClr val="FF0000"/>
              </a:solidFill>
            </a:endParaRPr>
          </a:p>
          <a:p>
            <a:pPr indent="-294299" lvl="0" marL="269999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Minimum SDK: </a:t>
            </a:r>
            <a:r>
              <a:rPr lang="es-419"/>
              <a:t>Desde que versión de Android podrá instalar mi aplicación.</a:t>
            </a:r>
            <a:endParaRPr/>
          </a:p>
          <a:p>
            <a:pPr indent="-294299" lvl="0" marL="269999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s-419"/>
              <a:t>Build conf. lang</a:t>
            </a:r>
            <a:r>
              <a:rPr lang="es-419"/>
              <a:t>: </a:t>
            </a:r>
            <a:r>
              <a:rPr b="1" lang="es-419">
                <a:solidFill>
                  <a:srgbClr val="FF0000"/>
                </a:solidFill>
              </a:rPr>
              <a:t>Groovy DSL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 rotWithShape="1">
          <a:blip r:embed="rId3">
            <a:alphaModFix/>
          </a:blip>
          <a:srcRect b="17877" l="0" r="45235" t="0"/>
          <a:stretch/>
        </p:blipFill>
        <p:spPr>
          <a:xfrm>
            <a:off x="4438850" y="1504950"/>
            <a:ext cx="4705150" cy="51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Ecosistema Android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725" y="1487477"/>
            <a:ext cx="3857425" cy="51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Archivos del proyecto</a:t>
            </a:r>
            <a:endParaRPr/>
          </a:p>
        </p:txBody>
      </p:sp>
      <p:sp>
        <p:nvSpPr>
          <p:cNvPr id="213" name="Google Shape;213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14" name="Google Shape;214;p32"/>
          <p:cNvSpPr/>
          <p:nvPr/>
        </p:nvSpPr>
        <p:spPr>
          <a:xfrm>
            <a:off x="5332475" y="1997375"/>
            <a:ext cx="128400" cy="412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2"/>
          <p:cNvSpPr/>
          <p:nvPr/>
        </p:nvSpPr>
        <p:spPr>
          <a:xfrm>
            <a:off x="5332475" y="2470450"/>
            <a:ext cx="128400" cy="828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2"/>
          <p:cNvSpPr/>
          <p:nvPr/>
        </p:nvSpPr>
        <p:spPr>
          <a:xfrm>
            <a:off x="5332475" y="3359325"/>
            <a:ext cx="128400" cy="1284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2"/>
          <p:cNvSpPr/>
          <p:nvPr/>
        </p:nvSpPr>
        <p:spPr>
          <a:xfrm>
            <a:off x="5332475" y="4705550"/>
            <a:ext cx="128400" cy="1789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2"/>
          <p:cNvSpPr/>
          <p:nvPr/>
        </p:nvSpPr>
        <p:spPr>
          <a:xfrm>
            <a:off x="411375" y="1878425"/>
            <a:ext cx="4023300" cy="650100"/>
          </a:xfrm>
          <a:prstGeom prst="roundRect">
            <a:avLst>
              <a:gd fmla="val 16667" name="adj"/>
            </a:avLst>
          </a:prstGeom>
          <a:solidFill>
            <a:srgbClr val="63D297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Android Manifest file </a:t>
            </a:r>
            <a:r>
              <a:rPr lang="es-419"/>
              <a:t>- Descripción de la aplicación utilizada por Android runtime</a:t>
            </a:r>
            <a:endParaRPr/>
          </a:p>
        </p:txBody>
      </p:sp>
      <p:cxnSp>
        <p:nvCxnSpPr>
          <p:cNvPr id="219" name="Google Shape;219;p32"/>
          <p:cNvCxnSpPr>
            <a:stCxn id="214" idx="1"/>
            <a:endCxn id="218" idx="3"/>
          </p:cNvCxnSpPr>
          <p:nvPr/>
        </p:nvCxnSpPr>
        <p:spPr>
          <a:xfrm rot="10800000">
            <a:off x="4434575" y="2203475"/>
            <a:ext cx="897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32"/>
          <p:cNvSpPr/>
          <p:nvPr/>
        </p:nvSpPr>
        <p:spPr>
          <a:xfrm>
            <a:off x="411375" y="2658550"/>
            <a:ext cx="4023300" cy="451800"/>
          </a:xfrm>
          <a:prstGeom prst="roundRect">
            <a:avLst>
              <a:gd fmla="val 16667" name="adj"/>
            </a:avLst>
          </a:prstGeom>
          <a:solidFill>
            <a:srgbClr val="63D297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java </a:t>
            </a:r>
            <a:r>
              <a:rPr lang="es-419"/>
              <a:t>- código fuente de la aplicación </a:t>
            </a:r>
            <a:endParaRPr/>
          </a:p>
        </p:txBody>
      </p:sp>
      <p:cxnSp>
        <p:nvCxnSpPr>
          <p:cNvPr id="221" name="Google Shape;221;p32"/>
          <p:cNvCxnSpPr>
            <a:stCxn id="215" idx="1"/>
            <a:endCxn id="220" idx="3"/>
          </p:cNvCxnSpPr>
          <p:nvPr/>
        </p:nvCxnSpPr>
        <p:spPr>
          <a:xfrm rot="10800000">
            <a:off x="4434575" y="2884450"/>
            <a:ext cx="897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32"/>
          <p:cNvSpPr/>
          <p:nvPr/>
        </p:nvSpPr>
        <p:spPr>
          <a:xfrm>
            <a:off x="411375" y="3535275"/>
            <a:ext cx="4023300" cy="650100"/>
          </a:xfrm>
          <a:prstGeom prst="roundRect">
            <a:avLst>
              <a:gd fmla="val 16667" name="adj"/>
            </a:avLst>
          </a:prstGeom>
          <a:solidFill>
            <a:srgbClr val="63D297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res </a:t>
            </a:r>
            <a:r>
              <a:rPr lang="es-419"/>
              <a:t>- Recursos (XML) como vistas (layout), strings, </a:t>
            </a:r>
            <a:r>
              <a:rPr lang="es-419"/>
              <a:t>imágenes</a:t>
            </a:r>
            <a:r>
              <a:rPr lang="es-419"/>
              <a:t>, colores, otros.</a:t>
            </a:r>
            <a:endParaRPr/>
          </a:p>
        </p:txBody>
      </p:sp>
      <p:cxnSp>
        <p:nvCxnSpPr>
          <p:cNvPr id="223" name="Google Shape;223;p32"/>
          <p:cNvCxnSpPr>
            <a:stCxn id="216" idx="1"/>
            <a:endCxn id="222" idx="3"/>
          </p:cNvCxnSpPr>
          <p:nvPr/>
        </p:nvCxnSpPr>
        <p:spPr>
          <a:xfrm rot="10800000">
            <a:off x="4434575" y="3860475"/>
            <a:ext cx="897900" cy="14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32"/>
          <p:cNvSpPr/>
          <p:nvPr/>
        </p:nvSpPr>
        <p:spPr>
          <a:xfrm>
            <a:off x="411375" y="5096950"/>
            <a:ext cx="4023300" cy="451800"/>
          </a:xfrm>
          <a:prstGeom prst="roundRect">
            <a:avLst>
              <a:gd fmla="val 16667" name="adj"/>
            </a:avLst>
          </a:prstGeom>
          <a:solidFill>
            <a:srgbClr val="63D297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build.gradle </a:t>
            </a:r>
            <a:r>
              <a:rPr lang="es-419"/>
              <a:t>- Archivos de configuración Gradle</a:t>
            </a:r>
            <a:endParaRPr/>
          </a:p>
        </p:txBody>
      </p:sp>
      <p:cxnSp>
        <p:nvCxnSpPr>
          <p:cNvPr id="225" name="Google Shape;225;p32"/>
          <p:cNvCxnSpPr>
            <a:stCxn id="217" idx="1"/>
            <a:endCxn id="224" idx="3"/>
          </p:cNvCxnSpPr>
          <p:nvPr/>
        </p:nvCxnSpPr>
        <p:spPr>
          <a:xfrm rot="10800000">
            <a:off x="4434575" y="5322950"/>
            <a:ext cx="897900" cy="27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311700" y="5722750"/>
            <a:ext cx="46359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-419" sz="1400"/>
              <a:t>Observación</a:t>
            </a:r>
            <a:r>
              <a:rPr lang="es-419" sz="1400"/>
              <a:t>: la primera vez que cree una aplicación, recién descargara las dependencias y no se verá como la imagen. Cuando termine, recién se verá igual.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Gradle</a:t>
            </a:r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Subsistema de configuración y compilación in Android Studio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Cada proyecto tiene 3 build.gradle: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settings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Normalmente no es necesario ajustar las configuraciones de Gradle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Mas información en: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https://gradle.org/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348" y="2283574"/>
            <a:ext cx="4886951" cy="435844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Android Manifest</a:t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311700" y="1536632"/>
            <a:ext cx="85206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Archivo que contiene la descripción de los componentes de la aplicación. Todas las “actividades” (Activity) se mapean aquí.</a:t>
            </a:r>
            <a:endParaRPr/>
          </a:p>
        </p:txBody>
      </p:sp>
      <p:sp>
        <p:nvSpPr>
          <p:cNvPr id="241" name="Google Shape;241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42" name="Google Shape;242;p34"/>
          <p:cNvSpPr/>
          <p:nvPr/>
        </p:nvSpPr>
        <p:spPr>
          <a:xfrm>
            <a:off x="164100" y="4337300"/>
            <a:ext cx="2983800" cy="705000"/>
          </a:xfrm>
          <a:prstGeom prst="roundRect">
            <a:avLst>
              <a:gd fmla="val 16667" name="adj"/>
            </a:avLst>
          </a:prstGeom>
          <a:solidFill>
            <a:srgbClr val="63D297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action MAIN → </a:t>
            </a:r>
            <a:r>
              <a:rPr lang="es-419"/>
              <a:t>activity por donde debe arrancar la aplicación.</a:t>
            </a:r>
            <a:endParaRPr/>
          </a:p>
        </p:txBody>
      </p:sp>
      <p:cxnSp>
        <p:nvCxnSpPr>
          <p:cNvPr id="243" name="Google Shape;243;p34"/>
          <p:cNvCxnSpPr>
            <a:endCxn id="242" idx="3"/>
          </p:cNvCxnSpPr>
          <p:nvPr/>
        </p:nvCxnSpPr>
        <p:spPr>
          <a:xfrm rot="10800000">
            <a:off x="3147900" y="4689800"/>
            <a:ext cx="1985400" cy="737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4"/>
          <p:cNvSpPr/>
          <p:nvPr/>
        </p:nvSpPr>
        <p:spPr>
          <a:xfrm>
            <a:off x="164100" y="5474225"/>
            <a:ext cx="2983800" cy="824700"/>
          </a:xfrm>
          <a:prstGeom prst="roundRect">
            <a:avLst>
              <a:gd fmla="val 16667" name="adj"/>
            </a:avLst>
          </a:prstGeom>
          <a:solidFill>
            <a:srgbClr val="63D297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category LAUNCHER → </a:t>
            </a:r>
            <a:r>
              <a:rPr lang="es-419"/>
              <a:t>Indica que esta actividad debe ser visible en el equipo mediante un ícono</a:t>
            </a:r>
            <a:endParaRPr/>
          </a:p>
        </p:txBody>
      </p:sp>
      <p:cxnSp>
        <p:nvCxnSpPr>
          <p:cNvPr id="245" name="Google Shape;245;p34"/>
          <p:cNvCxnSpPr>
            <a:endCxn id="244" idx="3"/>
          </p:cNvCxnSpPr>
          <p:nvPr/>
        </p:nvCxnSpPr>
        <p:spPr>
          <a:xfrm flipH="1">
            <a:off x="3147900" y="5699975"/>
            <a:ext cx="1941900" cy="18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Correr la aplicación - AVD</a:t>
            </a:r>
            <a:endParaRPr/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311700" y="1536632"/>
            <a:ext cx="85206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correr su aplicación primero debe crear un Emulador de Android (AVD - Android Virtual Device).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53" name="Google Shape;2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875" y="2605182"/>
            <a:ext cx="2771792" cy="91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6725" y="3622000"/>
            <a:ext cx="452437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AVD</a:t>
            </a:r>
            <a:endParaRPr/>
          </a:p>
        </p:txBody>
      </p:sp>
      <p:sp>
        <p:nvSpPr>
          <p:cNvPr id="260" name="Google Shape;260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325" y="1356867"/>
            <a:ext cx="7203343" cy="519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638" y="1433004"/>
            <a:ext cx="7258726" cy="523627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AVD</a:t>
            </a:r>
            <a:endParaRPr/>
          </a:p>
        </p:txBody>
      </p:sp>
      <p:sp>
        <p:nvSpPr>
          <p:cNvPr id="268" name="Google Shape;268;p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69" name="Google Shape;269;p37"/>
          <p:cNvSpPr/>
          <p:nvPr/>
        </p:nvSpPr>
        <p:spPr>
          <a:xfrm>
            <a:off x="3847225" y="847450"/>
            <a:ext cx="4023300" cy="324900"/>
          </a:xfrm>
          <a:prstGeom prst="roundRect">
            <a:avLst>
              <a:gd fmla="val 16667" name="adj"/>
            </a:avLst>
          </a:prstGeom>
          <a:solidFill>
            <a:srgbClr val="63D297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primera vez tendrá que descargar la imagen</a:t>
            </a:r>
            <a:endParaRPr/>
          </a:p>
        </p:txBody>
      </p:sp>
      <p:cxnSp>
        <p:nvCxnSpPr>
          <p:cNvPr id="270" name="Google Shape;270;p37"/>
          <p:cNvCxnSpPr>
            <a:stCxn id="269" idx="1"/>
          </p:cNvCxnSpPr>
          <p:nvPr/>
        </p:nvCxnSpPr>
        <p:spPr>
          <a:xfrm flipH="1">
            <a:off x="1722025" y="1009900"/>
            <a:ext cx="2125200" cy="302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AVD</a:t>
            </a:r>
            <a:endParaRPr/>
          </a:p>
        </p:txBody>
      </p:sp>
      <p:sp>
        <p:nvSpPr>
          <p:cNvPr id="276" name="Google Shape;276;p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77" name="Google Shape;2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88" y="1356867"/>
            <a:ext cx="7199836" cy="5196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AVD</a:t>
            </a:r>
            <a:endParaRPr/>
          </a:p>
        </p:txBody>
      </p:sp>
      <p:sp>
        <p:nvSpPr>
          <p:cNvPr id="283" name="Google Shape;283;p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84" name="Google Shape;2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325" y="1356867"/>
            <a:ext cx="7203343" cy="519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AVD</a:t>
            </a:r>
            <a:endParaRPr/>
          </a:p>
        </p:txBody>
      </p:sp>
      <p:sp>
        <p:nvSpPr>
          <p:cNvPr id="290" name="Google Shape;290;p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91" name="Google Shape;2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38" y="2319338"/>
            <a:ext cx="5724525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0"/>
          <p:cNvSpPr/>
          <p:nvPr/>
        </p:nvSpPr>
        <p:spPr>
          <a:xfrm>
            <a:off x="6023775" y="3380250"/>
            <a:ext cx="195000" cy="444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AVD</a:t>
            </a:r>
            <a:endParaRPr/>
          </a:p>
        </p:txBody>
      </p:sp>
      <p:sp>
        <p:nvSpPr>
          <p:cNvPr id="298" name="Google Shape;298;p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99" name="Google Shape;299;p41"/>
          <p:cNvPicPr preferRelativeResize="0"/>
          <p:nvPr/>
        </p:nvPicPr>
        <p:blipFill rotWithShape="1">
          <a:blip r:embed="rId3">
            <a:alphaModFix/>
          </a:blip>
          <a:srcRect b="0" l="0" r="0" t="24236"/>
          <a:stretch/>
        </p:blipFill>
        <p:spPr>
          <a:xfrm>
            <a:off x="4862050" y="1592625"/>
            <a:ext cx="4159100" cy="508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1"/>
          <p:cNvPicPr preferRelativeResize="0"/>
          <p:nvPr/>
        </p:nvPicPr>
        <p:blipFill rotWithShape="1">
          <a:blip r:embed="rId3">
            <a:alphaModFix/>
          </a:blip>
          <a:srcRect b="77552" l="0" r="0" t="0"/>
          <a:stretch/>
        </p:blipFill>
        <p:spPr>
          <a:xfrm>
            <a:off x="73350" y="1592625"/>
            <a:ext cx="4670000" cy="169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Android?</a:t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Sistema operativo móvil basado en el Kernel de Linux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Usado en más del 80% de smartphones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También es utilizado para smartwatches, TVs y carros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Más de 2 millones de aplicaciones en su tienda Google Play store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Altamente customizable para los dispositivos (por los “vendors” - Samsung, LG, Zte, Motorola, etc)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s-419"/>
              <a:t>Open source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Correr en un dispositivo</a:t>
            </a:r>
            <a:endParaRPr/>
          </a:p>
        </p:txBody>
      </p:sp>
      <p:sp>
        <p:nvSpPr>
          <p:cNvPr id="306" name="Google Shape;306;p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Activar el modo programador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-419"/>
              <a:t>Ajustes &gt; Acerca 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-419"/>
              <a:t>Presione 7 veces “Build number” (número de compilación)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Activar “USB Debugging”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-419"/>
              <a:t>Ajustes &gt; Opciones de desarrollador &gt; </a:t>
            </a:r>
            <a:r>
              <a:rPr b="1" lang="es-419"/>
              <a:t>Depuración por USB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Conectar el dispositivo a la PC con cable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Windows drivers (</a:t>
            </a:r>
            <a:r>
              <a:rPr b="1" lang="es-419"/>
              <a:t>en caso no reconozca</a:t>
            </a:r>
            <a:r>
              <a:rPr lang="es-419"/>
              <a:t>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3"/>
              </a:rPr>
              <a:t>OEM USB Drivers</a:t>
            </a:r>
            <a:endParaRPr/>
          </a:p>
        </p:txBody>
      </p:sp>
      <p:sp>
        <p:nvSpPr>
          <p:cNvPr id="307" name="Google Shape;307;p4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08" name="Google Shape;30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8263" y="3702313"/>
            <a:ext cx="3762375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2"/>
          <p:cNvSpPr/>
          <p:nvPr/>
        </p:nvSpPr>
        <p:spPr>
          <a:xfrm>
            <a:off x="5761425" y="4213375"/>
            <a:ext cx="690000" cy="21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Quitar los typos</a:t>
            </a:r>
            <a:endParaRPr/>
          </a:p>
        </p:txBody>
      </p:sp>
      <p:sp>
        <p:nvSpPr>
          <p:cNvPr id="315" name="Google Shape;315;p43"/>
          <p:cNvSpPr txBox="1"/>
          <p:nvPr>
            <p:ph idx="1" type="body"/>
          </p:nvPr>
        </p:nvSpPr>
        <p:spPr>
          <a:xfrm>
            <a:off x="311700" y="1536632"/>
            <a:ext cx="8520600" cy="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Corrección</a:t>
            </a:r>
            <a:r>
              <a:rPr lang="es-419"/>
              <a:t> de ortografía en </a:t>
            </a:r>
            <a:r>
              <a:rPr lang="es-419"/>
              <a:t>inglés.</a:t>
            </a:r>
            <a:endParaRPr/>
          </a:p>
        </p:txBody>
      </p:sp>
      <p:sp>
        <p:nvSpPr>
          <p:cNvPr id="316" name="Google Shape;316;p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17" name="Google Shape;31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88" y="2188538"/>
            <a:ext cx="7362825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¿Preguntas?</a:t>
            </a:r>
            <a:endParaRPr/>
          </a:p>
        </p:txBody>
      </p:sp>
      <p:sp>
        <p:nvSpPr>
          <p:cNvPr id="323" name="Google Shape;323;p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Muchas gracias</a:t>
            </a:r>
            <a:endParaRPr/>
          </a:p>
        </p:txBody>
      </p:sp>
      <p:sp>
        <p:nvSpPr>
          <p:cNvPr id="329" name="Google Shape;329;p4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Android Software Developer Kit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Herramientas para desarrollo</a:t>
            </a:r>
            <a:r>
              <a:rPr lang="es-419"/>
              <a:t> (debugger, profilers, compiler)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Librerías (maps, wearables)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Virtual devices (emulators)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Documentation (developers.android.com)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Sample code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Android Studio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991575" y="1536625"/>
            <a:ext cx="384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IDE oficial de Android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Desarrollo, ejecución, depuración, pruebas y generación de apps.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Herramientas para performance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Virtual devices (AVD)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s-419"/>
              <a:t>Editor visual de interfaces</a:t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25" y="1674025"/>
            <a:ext cx="4618549" cy="35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Android</a:t>
            </a:r>
            <a:endParaRPr/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593375"/>
            <a:ext cx="2967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Android Stack</a:t>
            </a:r>
            <a:endParaRPr/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75" y="1679613"/>
            <a:ext cx="4669599" cy="34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5129975" y="302775"/>
            <a:ext cx="3942900" cy="89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Las aplicaciones instaladas y propias de dispositivo (email, SMS, calendar, etc) conviven en esta capa.</a:t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4316800" y="1842650"/>
            <a:ext cx="337500" cy="372000"/>
          </a:xfrm>
          <a:prstGeom prst="diamond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4316800" y="2566025"/>
            <a:ext cx="337500" cy="372000"/>
          </a:xfrm>
          <a:prstGeom prst="diamond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4316800" y="3202875"/>
            <a:ext cx="337500" cy="372000"/>
          </a:xfrm>
          <a:prstGeom prst="diamond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4316800" y="3926225"/>
            <a:ext cx="337500" cy="372000"/>
          </a:xfrm>
          <a:prstGeom prst="diamond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4316800" y="4606325"/>
            <a:ext cx="337500" cy="372000"/>
          </a:xfrm>
          <a:prstGeom prst="diamond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19"/>
          <p:cNvCxnSpPr>
            <a:stCxn id="105" idx="3"/>
            <a:endCxn id="104" idx="1"/>
          </p:cNvCxnSpPr>
          <p:nvPr/>
        </p:nvCxnSpPr>
        <p:spPr>
          <a:xfrm flipH="1" rot="10800000">
            <a:off x="4654300" y="748250"/>
            <a:ext cx="475800" cy="128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9"/>
          <p:cNvSpPr/>
          <p:nvPr/>
        </p:nvSpPr>
        <p:spPr>
          <a:xfrm>
            <a:off x="5129975" y="1458675"/>
            <a:ext cx="3942900" cy="105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android disponibles para ser usados al desarrollar la aplicación tales como componentes UI, recursos, actividades. Esta capa provee acceso a las librerías en C/C++.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5129975" y="2803425"/>
            <a:ext cx="3942900" cy="76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APIs nativas de android (C/C++) como SQLite, OpenGL, etc y procesos donde corren las aplicaciones.</a:t>
            </a:r>
            <a:endParaRPr/>
          </a:p>
        </p:txBody>
      </p:sp>
      <p:cxnSp>
        <p:nvCxnSpPr>
          <p:cNvPr id="113" name="Google Shape;113;p19"/>
          <p:cNvCxnSpPr>
            <a:stCxn id="109" idx="3"/>
            <a:endCxn id="114" idx="1"/>
          </p:cNvCxnSpPr>
          <p:nvPr/>
        </p:nvCxnSpPr>
        <p:spPr>
          <a:xfrm>
            <a:off x="4654300" y="4792325"/>
            <a:ext cx="475800" cy="81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9"/>
          <p:cNvCxnSpPr>
            <a:stCxn id="108" idx="3"/>
            <a:endCxn id="116" idx="1"/>
          </p:cNvCxnSpPr>
          <p:nvPr/>
        </p:nvCxnSpPr>
        <p:spPr>
          <a:xfrm>
            <a:off x="4654300" y="4112225"/>
            <a:ext cx="475800" cy="253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9"/>
          <p:cNvCxnSpPr>
            <a:stCxn id="107" idx="3"/>
            <a:endCxn id="112" idx="1"/>
          </p:cNvCxnSpPr>
          <p:nvPr/>
        </p:nvCxnSpPr>
        <p:spPr>
          <a:xfrm flipH="1" rot="10800000">
            <a:off x="4654300" y="3186375"/>
            <a:ext cx="475800" cy="20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9"/>
          <p:cNvCxnSpPr>
            <a:stCxn id="106" idx="3"/>
            <a:endCxn id="111" idx="1"/>
          </p:cNvCxnSpPr>
          <p:nvPr/>
        </p:nvCxnSpPr>
        <p:spPr>
          <a:xfrm flipH="1" rot="10800000">
            <a:off x="4654300" y="1986125"/>
            <a:ext cx="475800" cy="765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9"/>
          <p:cNvSpPr/>
          <p:nvPr/>
        </p:nvSpPr>
        <p:spPr>
          <a:xfrm>
            <a:off x="5129975" y="3920200"/>
            <a:ext cx="3942900" cy="89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Provee interfaces para acceder a las funcionalidades de hardware como la camara, bluetooth, acelerómetro, etc.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5129975" y="5162075"/>
            <a:ext cx="3942900" cy="89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Gestión de recursos del Kernel de Linux, como gestión de memoria, hilos, seguridad, drivers de hardware entre otros.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System apps y User apps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System apps: aplicaciones que vienen con el dispositivo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User apps: aplicaciones instaladas por el usuario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Por ejemplo: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/>
              <a:t>→ una aplicación creada (user apps) puede utilizar la aplicación del sistema (system app) para mandar un SMS.</a:t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Versiones de Android</a:t>
            </a:r>
            <a:endParaRPr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aphicFrame>
        <p:nvGraphicFramePr>
          <p:cNvPr id="132" name="Google Shape;132;p21"/>
          <p:cNvGraphicFramePr/>
          <p:nvPr/>
        </p:nvGraphicFramePr>
        <p:xfrm>
          <a:off x="975288" y="1497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{A0B7154D-573A-477B-A934-BD5B47CF0AD0}</a:tableStyleId>
              </a:tblPr>
              <a:tblGrid>
                <a:gridCol w="1140950"/>
                <a:gridCol w="1324975"/>
                <a:gridCol w="1730050"/>
                <a:gridCol w="1854650"/>
                <a:gridCol w="1142800"/>
              </a:tblGrid>
              <a:tr h="3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Version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SDK/API Level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Version Code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Codename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Released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11 - 13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Honeycomb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419" sz="1200"/>
                        <a:t>Honeycomb</a:t>
                      </a:r>
                      <a:endParaRPr b="1" i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2011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4.0 - 4.0.4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14 - 15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Ice Cream Sandwich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419" sz="1200"/>
                        <a:t>Ice Cream Sandwich</a:t>
                      </a:r>
                      <a:endParaRPr b="1"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2011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4.1 - 4.3.1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16 - 18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Jelly Bean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419" sz="1200"/>
                        <a:t>Jelly Bean</a:t>
                      </a:r>
                      <a:endParaRPr b="1"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2012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4.4 - 4.4.4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19 - 20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KitKat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419" sz="1200"/>
                        <a:t>KitKat</a:t>
                      </a:r>
                      <a:endParaRPr b="1"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2013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5.0 - 5.1.1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21 - 22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Lollipop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419" sz="1200"/>
                        <a:t>Lollipop</a:t>
                      </a:r>
                      <a:endParaRPr b="1"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2014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6.0 - 6.0.1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23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Marshmallow</a:t>
                      </a:r>
                      <a:endParaRPr b="1"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2015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7.0 - 7.1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24 - 25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Nougat</a:t>
                      </a:r>
                      <a:endParaRPr b="1"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2016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8.0 - 8.1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26 - 27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Oreo</a:t>
                      </a:r>
                      <a:endParaRPr b="1"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2017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9.0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28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Pie</a:t>
                      </a:r>
                      <a:endParaRPr b="1"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2018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10.0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29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Q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2019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11.0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30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2020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12.0 - 12.1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31-32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-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2021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