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laticon.com/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b73d2c73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b73d2c7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b73d2c73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b73d2c7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660E7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android</a:t>
            </a:r>
            <a:r>
              <a:rPr b="1" lang="es-419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:id</a:t>
            </a:r>
            <a:r>
              <a:rPr b="1" lang="es-419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="@+id/textView"</a:t>
            </a:r>
            <a:endParaRPr b="1">
              <a:solidFill>
                <a:srgbClr val="008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simbolo + despues del @ indica que el ID es un nuevo ID. Cuando se referencia ya no es necesario volver a indicar +.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3b73d2c73_0_1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3b73d2c7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3b73d2c73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3b73d2c7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b73d2c73_0_1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b73d2c7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3b73d2c73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3b73d2c7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3b73d2c73_0_1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3b73d2c7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3b73d2c73_0_2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3b73d2c7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b73d2c73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b73d2c7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b73d2c73_0_2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b73d2c7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3b73d2c73_0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3b73d2c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https://www.flaticon.com/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3b73d2c73_0_2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3b73d2c7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3b73d2c73_0_2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3b73d2c7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3b73d2c73_0_2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3b73d2c7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f3b5e95e3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7f3b5e95e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1bb106489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1bb106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8345c899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8345c89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8345c8992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8345c89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3b73d2c73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3b73d2c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3b73d2c73_0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3b73d2c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3b73d2c73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3b73d2c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3b73d2c73_0_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3b73d2c7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b73d2c73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b73d2c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delabs.developers.google.com/codelabs/constraint-layout/index.html#0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uides.codepath.com/android/Working-with-the-TextView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22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Android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UI &amp; Activity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1TEL05 - Servicios y Aplicaciones para IoT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5765725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Prof. Stuardo Lucho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10450" y="6159675"/>
            <a:ext cx="31515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1.3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Layouts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Son Views (viewgroups) orientadas a ordenar y contener uno o </a:t>
            </a:r>
            <a:r>
              <a:rPr lang="es-419"/>
              <a:t>más</a:t>
            </a:r>
            <a:r>
              <a:rPr lang="es-419"/>
              <a:t> elementos (view)</a:t>
            </a:r>
            <a:endParaRPr/>
          </a:p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613" y="2915350"/>
            <a:ext cx="24098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XML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La vista se puede diseñador con el Editor o en formato XML</a:t>
            </a:r>
            <a:endParaRPr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16919"/>
            <a:ext cx="9144000" cy="4127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/>
          <p:nvPr/>
        </p:nvSpPr>
        <p:spPr>
          <a:xfrm>
            <a:off x="8574600" y="1809175"/>
            <a:ext cx="437700" cy="588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Layout Editor Toolbar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2600152"/>
            <a:ext cx="85206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Activar Blueprint y/o modo diseñador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Orientación de la pantalla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Dispositivo donde se previsualiza la vista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API para verla vista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Tema de la vista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Lenguaje (en caso de soportar internacionalización)</a:t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75" y="1536613"/>
            <a:ext cx="64484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Constraint Layout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536625"/>
            <a:ext cx="5385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 el Layout por defecto de Android y permite que los elementos se acomoden en base a “constraints” (restricciones), las cuales son conexiones o alineamientos a otro elemento de la UI o a otro layout. Todo elemento </a:t>
            </a:r>
            <a:r>
              <a:rPr lang="es-419"/>
              <a:t>añadido</a:t>
            </a:r>
            <a:r>
              <a:rPr lang="es-419"/>
              <a:t> debe tener 4 contraints (top, right, bottom, left).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Ejercicio práctico de Contraint Layout: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https://codelabs.developers.google.com/codelabs/constraint-layout/index.html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750" y="1402450"/>
            <a:ext cx="28194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Layouts según la orientación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536626"/>
            <a:ext cx="85206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configuraciones que realiza de forma vertical, se mantienen para la orientación horizontal (landscape). Sin embargo, es posible crear otra vista solo para gestionar la posición horizontal o inclusive, la vista en una tablet.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Esto creará un segundo layout que se activará al cambiar de posición.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Validación de orientación: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150" y="2942675"/>
            <a:ext cx="21717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625" y="5331021"/>
            <a:ext cx="2100737" cy="6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311700" y="6217625"/>
            <a:ext cx="883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CC7832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(getResources().getConfiguration().</a:t>
            </a:r>
            <a:r>
              <a:rPr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orientation 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== Configuration.</a:t>
            </a:r>
            <a:r>
              <a:rPr i="1" lang="es-419" sz="1000">
                <a:solidFill>
                  <a:srgbClr val="9876A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ORIENTATION_LANDSCAPE</a:t>
            </a:r>
            <a:r>
              <a:rPr lang="es-419" sz="1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Linear Layout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Layout que permitir colocar elementos de forma vertical.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cambiar el root layout: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863" y="2147538"/>
            <a:ext cx="29432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0" y="4523050"/>
            <a:ext cx="30480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Linear Layout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50" y="1405250"/>
            <a:ext cx="6130900" cy="526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Observación - medidas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 usar medidas dependientes de dispositivos como px, in o mm.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Usar dp para Views - density-independent pixels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→ Usar sp para texto - scaleable pixels</a:t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Text y ScrollView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Text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TextView es solo uno de los muchos componentes que tiene Android para mostrar información o para recibir parámetros del usuario.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Más</a:t>
            </a:r>
            <a:r>
              <a:rPr lang="es-419"/>
              <a:t> información en: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https://guides.codepath.com/android/Working-with-the-TextView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775" y="2348488"/>
            <a:ext cx="245745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/>
          <p:nvPr/>
        </p:nvSpPr>
        <p:spPr>
          <a:xfrm>
            <a:off x="7202550" y="5199800"/>
            <a:ext cx="1818600" cy="724200"/>
          </a:xfrm>
          <a:prstGeom prst="roundRect">
            <a:avLst>
              <a:gd fmla="val 16667" name="adj"/>
            </a:avLst>
          </a:prstGeom>
          <a:solidFill>
            <a:srgbClr val="63D297"/>
          </a:solidFill>
          <a:ln cap="flat" cmpd="sng" w="9525">
            <a:solidFill>
              <a:srgbClr val="4BA1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Indica que se debe importar la librería</a:t>
            </a:r>
            <a:endParaRPr/>
          </a:p>
        </p:txBody>
      </p:sp>
      <p:cxnSp>
        <p:nvCxnSpPr>
          <p:cNvPr id="235" name="Google Shape;235;p31"/>
          <p:cNvCxnSpPr>
            <a:stCxn id="234" idx="1"/>
          </p:cNvCxnSpPr>
          <p:nvPr/>
        </p:nvCxnSpPr>
        <p:spPr>
          <a:xfrm flipH="1">
            <a:off x="6832650" y="5561900"/>
            <a:ext cx="369900" cy="22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Íconos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Si desea agregar iconos para barra, </a:t>
            </a:r>
            <a:r>
              <a:rPr lang="es-419"/>
              <a:t>menús</a:t>
            </a:r>
            <a:r>
              <a:rPr lang="es-419"/>
              <a:t> o el launcher, use el </a:t>
            </a:r>
            <a:r>
              <a:rPr b="1" lang="es-419"/>
              <a:t>Image Assets</a:t>
            </a:r>
            <a:endParaRPr b="1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325" y="2528350"/>
            <a:ext cx="5467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ScrollView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la información que desea mostrar es muy larga, puede usar el </a:t>
            </a:r>
            <a:r>
              <a:rPr b="1" lang="es-419"/>
              <a:t>ScrollView</a:t>
            </a:r>
            <a:r>
              <a:rPr lang="es-419"/>
              <a:t>, el cual crea un componente con la funcionalidad de Scroll (vertical y horizontal).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ScrollView solo soporta un único componente, pero es posible anidar más colocando un layout como hijo.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Tenga en consideración que scrollview es eficiente para mostrar texto; sin embargo, para mostrar una larga lista de </a:t>
            </a:r>
            <a:r>
              <a:rPr lang="es-419"/>
              <a:t>ítems</a:t>
            </a:r>
            <a:r>
              <a:rPr lang="es-419"/>
              <a:t> que incluyen imágenes o tiene muchos niveles de anidación en los hijos, es recomendable usar RecyclerView (se verá </a:t>
            </a:r>
            <a:r>
              <a:rPr lang="es-419"/>
              <a:t>más</a:t>
            </a:r>
            <a:r>
              <a:rPr lang="es-419"/>
              <a:t> adelante en el curso).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ScrollView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311700" y="1536625"/>
            <a:ext cx="2078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Por ejemplo, se tiene un texto muy grande que no se ve en el TextView.</a:t>
            </a:r>
            <a:endParaRPr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476" y="1356875"/>
            <a:ext cx="6559673" cy="529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4510300"/>
            <a:ext cx="24669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ScrollView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311700" y="1536625"/>
            <a:ext cx="2078100" cy="18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Con ScrollView aparece el desplazamiento vertical.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130617"/>
            <a:ext cx="6449400" cy="43307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/>
          <p:nvPr/>
        </p:nvSpPr>
        <p:spPr>
          <a:xfrm>
            <a:off x="8832300" y="2381375"/>
            <a:ext cx="297600" cy="2583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75" y="4271425"/>
            <a:ext cx="2266950" cy="149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¿Preguntas?</a:t>
            </a:r>
            <a:endParaRPr/>
          </a:p>
        </p:txBody>
      </p:sp>
      <p:sp>
        <p:nvSpPr>
          <p:cNvPr id="267" name="Google Shape;267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</a:t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Íconos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403" y="1536626"/>
            <a:ext cx="7369195" cy="49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Íconos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900" y="2590650"/>
            <a:ext cx="2108975" cy="3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7900" y="2920175"/>
            <a:ext cx="4891125" cy="20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6325925" y="3099600"/>
            <a:ext cx="1551900" cy="32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Icono</a:t>
            </a:r>
            <a:r>
              <a:rPr lang="es-419"/>
              <a:t> launcher</a:t>
            </a:r>
            <a:endParaRPr/>
          </a:p>
        </p:txBody>
      </p:sp>
      <p:cxnSp>
        <p:nvCxnSpPr>
          <p:cNvPr id="87" name="Google Shape;87;p16"/>
          <p:cNvCxnSpPr>
            <a:stCxn id="86" idx="1"/>
          </p:cNvCxnSpPr>
          <p:nvPr/>
        </p:nvCxnSpPr>
        <p:spPr>
          <a:xfrm flipH="1">
            <a:off x="4138325" y="3264300"/>
            <a:ext cx="21876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86" idx="1"/>
          </p:cNvCxnSpPr>
          <p:nvPr/>
        </p:nvCxnSpPr>
        <p:spPr>
          <a:xfrm flipH="1">
            <a:off x="5069525" y="3264300"/>
            <a:ext cx="1256400" cy="81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Logging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36630"/>
            <a:ext cx="85206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agregar un mensaje de log en la consola, debe usar la clase Log (de android.util.Log).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→ Log.&lt;tipo&gt; ( &lt;TAG&gt;, &lt;Valor&gt; 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Por ejemplo: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550" y="2929600"/>
            <a:ext cx="5024226" cy="14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325" y="4318898"/>
            <a:ext cx="6469926" cy="23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4173700" y="6395200"/>
            <a:ext cx="799500" cy="412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483325" y="4318900"/>
            <a:ext cx="1934400" cy="28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7203000" y="4318900"/>
            <a:ext cx="606900" cy="28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Vistas</a:t>
            </a:r>
            <a:endParaRPr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es una vista (view)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 elemento que existe en una interfaz en Android es un </a:t>
            </a:r>
            <a:r>
              <a:rPr b="1" lang="es-419"/>
              <a:t>View</a:t>
            </a:r>
            <a:r>
              <a:rPr lang="es-419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Android brinda un gran número de elementos que heredan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View, las cuales pueden ser creadas desde el diseñador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 desde Java.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041500" y="4146150"/>
            <a:ext cx="11907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Views</a:t>
            </a:r>
            <a:endParaRPr sz="24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5875" y="2388974"/>
            <a:ext cx="1936424" cy="345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6" name="Google Shape;116;p19"/>
          <p:cNvCxnSpPr/>
          <p:nvPr/>
        </p:nvCxnSpPr>
        <p:spPr>
          <a:xfrm flipH="1">
            <a:off x="6021275" y="2998025"/>
            <a:ext cx="1420800" cy="1420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6018544" y="4412950"/>
            <a:ext cx="1338600" cy="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6021425" y="4413100"/>
            <a:ext cx="979800" cy="979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400" y="3262713"/>
            <a:ext cx="24003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subclasses de View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711013" y="2534725"/>
            <a:ext cx="1827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Slider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883638" y="2453100"/>
            <a:ext cx="22236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363" y="2534725"/>
            <a:ext cx="15064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363" y="3376650"/>
            <a:ext cx="231896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7363" y="4117200"/>
            <a:ext cx="146871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6538" y="2453099"/>
            <a:ext cx="1506450" cy="64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6538" y="3376650"/>
            <a:ext cx="1506450" cy="64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26526" y="4173925"/>
            <a:ext cx="825782" cy="10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Jerarquía en vistas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536631"/>
            <a:ext cx="85206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Todos los elementos en una vista se alinean de forma jerárquica.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Cuando un elemento contiene a otro, este se pasa a llamar ViewGroup.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674988" y="3061375"/>
            <a:ext cx="1566000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ViewGroup</a:t>
            </a:r>
            <a:endParaRPr b="1"/>
          </a:p>
        </p:txBody>
      </p:sp>
      <p:sp>
        <p:nvSpPr>
          <p:cNvPr id="142" name="Google Shape;142;p21"/>
          <p:cNvSpPr/>
          <p:nvPr/>
        </p:nvSpPr>
        <p:spPr>
          <a:xfrm>
            <a:off x="3011238" y="4018550"/>
            <a:ext cx="1566000" cy="5727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ViewGroup</a:t>
            </a:r>
            <a:endParaRPr b="1"/>
          </a:p>
        </p:txBody>
      </p:sp>
      <p:sp>
        <p:nvSpPr>
          <p:cNvPr id="143" name="Google Shape;143;p21"/>
          <p:cNvSpPr/>
          <p:nvPr/>
        </p:nvSpPr>
        <p:spPr>
          <a:xfrm>
            <a:off x="4936138" y="4018550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View</a:t>
            </a:r>
            <a:endParaRPr b="1"/>
          </a:p>
        </p:txBody>
      </p:sp>
      <p:sp>
        <p:nvSpPr>
          <p:cNvPr id="144" name="Google Shape;144;p21"/>
          <p:cNvSpPr/>
          <p:nvPr/>
        </p:nvSpPr>
        <p:spPr>
          <a:xfrm>
            <a:off x="6284713" y="4018550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View</a:t>
            </a:r>
            <a:endParaRPr b="1"/>
          </a:p>
        </p:txBody>
      </p:sp>
      <p:sp>
        <p:nvSpPr>
          <p:cNvPr id="145" name="Google Shape;145;p21"/>
          <p:cNvSpPr/>
          <p:nvPr/>
        </p:nvSpPr>
        <p:spPr>
          <a:xfrm>
            <a:off x="1815588" y="50519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View</a:t>
            </a:r>
            <a:endParaRPr b="1"/>
          </a:p>
        </p:txBody>
      </p:sp>
      <p:sp>
        <p:nvSpPr>
          <p:cNvPr id="146" name="Google Shape;146;p21"/>
          <p:cNvSpPr/>
          <p:nvPr/>
        </p:nvSpPr>
        <p:spPr>
          <a:xfrm>
            <a:off x="3011238" y="50519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View</a:t>
            </a:r>
            <a:endParaRPr b="1"/>
          </a:p>
        </p:txBody>
      </p:sp>
      <p:sp>
        <p:nvSpPr>
          <p:cNvPr id="147" name="Google Shape;147;p21"/>
          <p:cNvSpPr/>
          <p:nvPr/>
        </p:nvSpPr>
        <p:spPr>
          <a:xfrm>
            <a:off x="4206888" y="5051925"/>
            <a:ext cx="1043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View</a:t>
            </a:r>
            <a:endParaRPr b="1"/>
          </a:p>
        </p:txBody>
      </p:sp>
      <p:cxnSp>
        <p:nvCxnSpPr>
          <p:cNvPr id="148" name="Google Shape;148;p21"/>
          <p:cNvCxnSpPr>
            <a:stCxn id="141" idx="2"/>
            <a:endCxn id="142" idx="0"/>
          </p:cNvCxnSpPr>
          <p:nvPr/>
        </p:nvCxnSpPr>
        <p:spPr>
          <a:xfrm flipH="1">
            <a:off x="3794188" y="3634075"/>
            <a:ext cx="1663800" cy="384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>
            <a:stCxn id="141" idx="2"/>
            <a:endCxn id="143" idx="0"/>
          </p:cNvCxnSpPr>
          <p:nvPr/>
        </p:nvCxnSpPr>
        <p:spPr>
          <a:xfrm>
            <a:off x="5457988" y="3634075"/>
            <a:ext cx="0" cy="384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1"/>
          <p:cNvCxnSpPr>
            <a:stCxn id="141" idx="2"/>
            <a:endCxn id="144" idx="0"/>
          </p:cNvCxnSpPr>
          <p:nvPr/>
        </p:nvCxnSpPr>
        <p:spPr>
          <a:xfrm>
            <a:off x="5457988" y="3634075"/>
            <a:ext cx="1348500" cy="3846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>
            <a:stCxn id="142" idx="2"/>
            <a:endCxn id="145" idx="0"/>
          </p:cNvCxnSpPr>
          <p:nvPr/>
        </p:nvCxnSpPr>
        <p:spPr>
          <a:xfrm flipH="1">
            <a:off x="2337438" y="4591250"/>
            <a:ext cx="1456800" cy="46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>
            <a:stCxn id="142" idx="2"/>
            <a:endCxn id="146" idx="0"/>
          </p:cNvCxnSpPr>
          <p:nvPr/>
        </p:nvCxnSpPr>
        <p:spPr>
          <a:xfrm flipH="1">
            <a:off x="3533238" y="4591250"/>
            <a:ext cx="261000" cy="46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1"/>
          <p:cNvCxnSpPr>
            <a:stCxn id="142" idx="2"/>
            <a:endCxn id="147" idx="0"/>
          </p:cNvCxnSpPr>
          <p:nvPr/>
        </p:nvCxnSpPr>
        <p:spPr>
          <a:xfrm>
            <a:off x="3794238" y="4591250"/>
            <a:ext cx="934500" cy="460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