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embeddedFontLst>
    <p:embeddedFont>
      <p:font typeface="Proxima Nova"/>
      <p:regular r:id="rId33"/>
      <p:bold r:id="rId34"/>
      <p:italic r:id="rId35"/>
      <p:boldItalic r:id="rId36"/>
    </p:embeddedFont>
    <p:embeddedFont>
      <p:font typeface="Source Code Pr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bold.fntdata"/><Relationship Id="rId15" Type="http://schemas.openxmlformats.org/officeDocument/2006/relationships/slide" Target="slides/slide10.xml"/><Relationship Id="rId37" Type="http://schemas.openxmlformats.org/officeDocument/2006/relationships/font" Target="fonts/SourceCodePro-regular.fntdata"/><Relationship Id="rId14" Type="http://schemas.openxmlformats.org/officeDocument/2006/relationships/slide" Target="slides/slide9.xml"/><Relationship Id="rId36" Type="http://schemas.openxmlformats.org/officeDocument/2006/relationships/font" Target="fonts/ProximaNova-boldItalic.fntdata"/><Relationship Id="rId17" Type="http://schemas.openxmlformats.org/officeDocument/2006/relationships/slide" Target="slides/slide12.xml"/><Relationship Id="rId39" Type="http://schemas.openxmlformats.org/officeDocument/2006/relationships/font" Target="fonts/SourceCodePro-italic.fntdata"/><Relationship Id="rId16" Type="http://schemas.openxmlformats.org/officeDocument/2006/relationships/slide" Target="slides/slide11.xml"/><Relationship Id="rId38" Type="http://schemas.openxmlformats.org/officeDocument/2006/relationships/font" Target="fonts/SourceCodePr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Proyecto desarrollado en clase: en paideia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48c4cdc4e_0_1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48c4cdc4e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48c4cdc4e_0_8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48c4cdc4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48c4cdc4e_0_17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48c4cdc4e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48c4cdc4e_0_18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48c4cdc4e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48c4cdc4e_0_20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48c4cdc4e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48c4cdc4e_0_2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48c4cdc4e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48c4cdc4e_0_8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48c4cdc4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48c4cdc4e_0_28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48c4cdc4e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48c4cdc4e_0_2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48c4cdc4e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45892cd6cc_2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45892cd6cc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48c4cdc4e_0_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48c4cdc4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48c4cdc4e_0_24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48c4cdc4e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48c4cdc4e_0_27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48c4cdc4e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48c4cdc4e_0_9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848c4cdc4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48c4cdc4e_0_30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848c4cdc4e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48c4cdc4e_0_3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848c4cdc4e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48c4cdc4e_0_3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48c4cdc4e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f3b5e95e3_0_1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f3b5e95e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1bb106489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71bb1064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45892cd6cc_2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45892cd6c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48c4cdc4e_0_7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48c4cdc4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48c4cdc4e_0_1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48c4cdc4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48c4cdc4e_0_1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48c4cdc4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48c4cdc4e_0_1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48c4cdc4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48c4cdc4e_0_1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48c4cdc4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48c4cdc4e_0_1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48c4cdc4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Relationship Id="rId6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6.png"/><Relationship Id="rId6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Relationship Id="rId4" Type="http://schemas.openxmlformats.org/officeDocument/2006/relationships/image" Target="../media/image36.png"/><Relationship Id="rId5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5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Relationship Id="rId4" Type="http://schemas.openxmlformats.org/officeDocument/2006/relationships/image" Target="../media/image27.png"/><Relationship Id="rId5" Type="http://schemas.openxmlformats.org/officeDocument/2006/relationships/image" Target="../media/image33.png"/><Relationship Id="rId6" Type="http://schemas.openxmlformats.org/officeDocument/2006/relationships/image" Target="../media/image40.png"/><Relationship Id="rId7" Type="http://schemas.openxmlformats.org/officeDocument/2006/relationships/image" Target="../media/image34.png"/><Relationship Id="rId8" Type="http://schemas.openxmlformats.org/officeDocument/2006/relationships/image" Target="../media/image3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Relationship Id="rId4" Type="http://schemas.openxmlformats.org/officeDocument/2006/relationships/image" Target="../media/image3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fonts.google.com/icons" TargetMode="External"/><Relationship Id="rId4" Type="http://schemas.openxmlformats.org/officeDocument/2006/relationships/image" Target="../media/image20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Menús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1TEL05 - Servicios y Aplicaciones para IoT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765725" y="6159675"/>
            <a:ext cx="31515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Prof. Stuardo Lucho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10450" y="6159675"/>
            <a:ext cx="31515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Clase 2.3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Gestión de eventos del App Bar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1536628"/>
            <a:ext cx="85206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Existen dos formas de gestionar los eventos de los </a:t>
            </a:r>
            <a:r>
              <a:rPr lang="es-419"/>
              <a:t>iconos</a:t>
            </a:r>
            <a:r>
              <a:rPr lang="es-419"/>
              <a:t> del App Bar: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onClick</a:t>
            </a:r>
            <a:r>
              <a:rPr lang="es-419"/>
              <a:t> para cada elemento del </a:t>
            </a:r>
            <a:r>
              <a:rPr lang="es-419"/>
              <a:t>menú</a:t>
            </a:r>
            <a:r>
              <a:rPr lang="es-419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Sobreescribir el método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onOptionsItemSelected </a:t>
            </a:r>
            <a:r>
              <a:rPr lang="es-419"/>
              <a:t>para todos los elementos del App Bar y validar uno por uno.</a:t>
            </a:r>
            <a:endParaRPr/>
          </a:p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325" y="2528450"/>
            <a:ext cx="4850743" cy="84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0275" y="3100308"/>
            <a:ext cx="252412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0150" y="2065698"/>
            <a:ext cx="3224412" cy="848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7325" y="4279800"/>
            <a:ext cx="5232851" cy="24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/>
          <p:nvPr/>
        </p:nvSpPr>
        <p:spPr>
          <a:xfrm>
            <a:off x="6641025" y="5886875"/>
            <a:ext cx="2413500" cy="76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 define ambos para un mismo elemento, </a:t>
            </a:r>
            <a:r>
              <a:rPr lang="es-419"/>
              <a:t>sólo</a:t>
            </a:r>
            <a:r>
              <a:rPr lang="es-419"/>
              <a:t> le hace caso a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onClick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Menú:</a:t>
            </a:r>
            <a:endParaRPr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AutoNum type="arabicPeriod" startAt="2"/>
            </a:pPr>
            <a:r>
              <a:rPr lang="es-419"/>
              <a:t>Context menu</a:t>
            </a:r>
            <a:endParaRPr/>
          </a:p>
        </p:txBody>
      </p:sp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Context menus</a:t>
            </a:r>
            <a:endParaRPr/>
          </a:p>
        </p:txBody>
      </p:sp>
      <p:sp>
        <p:nvSpPr>
          <p:cNvPr id="160" name="Google Shape;160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311700" y="1536624"/>
            <a:ext cx="8520600" cy="15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Menú que aparece al mantener presionado (</a:t>
            </a:r>
            <a:r>
              <a:rPr b="1" lang="es-419"/>
              <a:t>Long press</a:t>
            </a:r>
            <a:r>
              <a:rPr lang="es-419"/>
              <a:t>) sobre un elemento (view) de la UI.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s-419"/>
              <a:t>Se puede tener 1 por actividad.</a:t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4898" y="2824425"/>
            <a:ext cx="2470950" cy="377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/>
          <p:nvPr/>
        </p:nvSpPr>
        <p:spPr>
          <a:xfrm>
            <a:off x="6817816" y="4266733"/>
            <a:ext cx="1323300" cy="931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Context menu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311700" y="1536625"/>
            <a:ext cx="8621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crearlo debe: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Crear un </a:t>
            </a:r>
            <a:r>
              <a:rPr lang="es-419"/>
              <a:t>menú</a:t>
            </a:r>
            <a:r>
              <a:rPr lang="es-419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En</a:t>
            </a:r>
            <a:r>
              <a:rPr lang="es-419"/>
              <a:t> el método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onCreate()</a:t>
            </a:r>
            <a:r>
              <a:rPr lang="es-419"/>
              <a:t> </a:t>
            </a:r>
            <a:r>
              <a:rPr lang="es-419"/>
              <a:t>de la actividad, definir </a:t>
            </a:r>
            <a:r>
              <a:rPr lang="es-419"/>
              <a:t>el elemento sobre el cual, al realizar una presión larga, aparecerá el menú:</a:t>
            </a:r>
            <a:r>
              <a:rPr lang="es-419"/>
              <a:t>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registerForContextMenu()</a:t>
            </a:r>
            <a:r>
              <a:rPr lang="es-419"/>
              <a:t>:</a:t>
            </a:r>
            <a:endParaRPr/>
          </a:p>
        </p:txBody>
      </p:sp>
      <p:sp>
        <p:nvSpPr>
          <p:cNvPr id="170" name="Google Shape;170;p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950" y="2586623"/>
            <a:ext cx="1569400" cy="56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/>
          <p:nvPr/>
        </p:nvSpPr>
        <p:spPr>
          <a:xfrm>
            <a:off x="1503400" y="2932050"/>
            <a:ext cx="669300" cy="23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7063" y="2489801"/>
            <a:ext cx="1189869" cy="7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3650" y="1966025"/>
            <a:ext cx="228600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84763" y="5231983"/>
            <a:ext cx="6574474" cy="461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Context menu</a:t>
            </a:r>
            <a:endParaRPr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311700" y="1536625"/>
            <a:ext cx="8621700" cy="9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s-419"/>
              <a:t>Sobreescribir el método en la actividad: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onCreateContextMenu()</a:t>
            </a:r>
            <a:r>
              <a:rPr lang="es-419">
                <a:latin typeface="Arial"/>
                <a:ea typeface="Arial"/>
                <a:cs typeface="Arial"/>
                <a:sym typeface="Arial"/>
              </a:rPr>
              <a:t> y registrar el </a:t>
            </a:r>
            <a:r>
              <a:rPr lang="es-419">
                <a:latin typeface="Arial"/>
                <a:ea typeface="Arial"/>
                <a:cs typeface="Arial"/>
                <a:sym typeface="Arial"/>
              </a:rPr>
              <a:t>menú</a:t>
            </a:r>
            <a:r>
              <a:rPr lang="es-419">
                <a:latin typeface="Arial"/>
                <a:ea typeface="Arial"/>
                <a:cs typeface="Arial"/>
                <a:sym typeface="Arial"/>
              </a:rPr>
              <a:t> creado en el paso 1.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/>
          </a:p>
        </p:txBody>
      </p:sp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39454"/>
            <a:ext cx="9144001" cy="1357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Eventos del </a:t>
            </a:r>
            <a:r>
              <a:rPr lang="es-419"/>
              <a:t>Context menu</a:t>
            </a:r>
            <a:endParaRPr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311700" y="1536625"/>
            <a:ext cx="8621700" cy="10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gestionar los eventos del menú, sobreescribir el método de la actividad: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onContextItemSelected()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0" name="Google Shape;190;p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712" y="2550575"/>
            <a:ext cx="4310575" cy="252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490250" y="701800"/>
            <a:ext cx="6886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Menú:</a:t>
            </a:r>
            <a:endParaRPr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AutoNum type="arabicPeriod" startAt="3"/>
            </a:pPr>
            <a:r>
              <a:rPr lang="es-419"/>
              <a:t>Contextual action bar</a:t>
            </a:r>
            <a:endParaRPr/>
          </a:p>
        </p:txBody>
      </p:sp>
      <p:sp>
        <p:nvSpPr>
          <p:cNvPr id="197" name="Google Shape;197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Contextual action bar</a:t>
            </a:r>
            <a:endParaRPr/>
          </a:p>
        </p:txBody>
      </p:sp>
      <p:sp>
        <p:nvSpPr>
          <p:cNvPr id="203" name="Google Shape;203;p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311700" y="1536625"/>
            <a:ext cx="8520600" cy="5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Menú</a:t>
            </a:r>
            <a:r>
              <a:rPr lang="es-419"/>
              <a:t> que aparece en la parte superior y reemplaza temporalmente a la App Bar.</a:t>
            </a:r>
            <a:endParaRPr/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9526" y="2508583"/>
            <a:ext cx="2255913" cy="3609793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/>
          <p:nvPr/>
        </p:nvSpPr>
        <p:spPr>
          <a:xfrm>
            <a:off x="7046313" y="2508575"/>
            <a:ext cx="438600" cy="401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7" name="Google Shape;207;p29"/>
          <p:cNvSpPr/>
          <p:nvPr/>
        </p:nvSpPr>
        <p:spPr>
          <a:xfrm>
            <a:off x="7359646" y="2727141"/>
            <a:ext cx="1185900" cy="297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Contextual action bar</a:t>
            </a:r>
            <a:endParaRPr/>
          </a:p>
        </p:txBody>
      </p:sp>
      <p:sp>
        <p:nvSpPr>
          <p:cNvPr id="213" name="Google Shape;213;p30"/>
          <p:cNvSpPr txBox="1"/>
          <p:nvPr>
            <p:ph idx="1" type="body"/>
          </p:nvPr>
        </p:nvSpPr>
        <p:spPr>
          <a:xfrm>
            <a:off x="311700" y="1536625"/>
            <a:ext cx="8621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crearlo debe: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Crear un </a:t>
            </a:r>
            <a:r>
              <a:rPr lang="es-419"/>
              <a:t>menú</a:t>
            </a:r>
            <a:r>
              <a:rPr lang="es-419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15" name="Google Shape;215;p30"/>
          <p:cNvPicPr preferRelativeResize="0"/>
          <p:nvPr/>
        </p:nvPicPr>
        <p:blipFill rotWithShape="1">
          <a:blip r:embed="rId3">
            <a:alphaModFix/>
          </a:blip>
          <a:srcRect b="0" l="0" r="0" t="4571"/>
          <a:stretch/>
        </p:blipFill>
        <p:spPr>
          <a:xfrm>
            <a:off x="1362475" y="2549550"/>
            <a:ext cx="2047875" cy="7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/>
          <p:nvPr/>
        </p:nvSpPr>
        <p:spPr>
          <a:xfrm>
            <a:off x="971000" y="3136600"/>
            <a:ext cx="669300" cy="23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7925" y="1978035"/>
            <a:ext cx="2689000" cy="194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2575" y="2624425"/>
            <a:ext cx="873120" cy="6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Contextual Action Bar</a:t>
            </a:r>
            <a:endParaRPr/>
          </a:p>
        </p:txBody>
      </p:sp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Implementar </a:t>
            </a:r>
            <a:r>
              <a:rPr b="1" lang="es-419"/>
              <a:t>startActionMode</a:t>
            </a:r>
            <a:r>
              <a:rPr lang="es-419"/>
              <a:t>.</a:t>
            </a:r>
            <a:endParaRPr/>
          </a:p>
        </p:txBody>
      </p:sp>
      <p:sp>
        <p:nvSpPr>
          <p:cNvPr id="225" name="Google Shape;225;p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26" name="Google Shape;22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325" y="2403948"/>
            <a:ext cx="7351325" cy="36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</a:t>
            </a:r>
            <a:r>
              <a:rPr lang="es-419"/>
              <a:t>menús</a:t>
            </a:r>
            <a:endParaRPr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App bar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Context menu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Contextual action bar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Popup menu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813" y="2953825"/>
            <a:ext cx="6904374" cy="36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Contextual action bar</a:t>
            </a:r>
            <a:endParaRPr/>
          </a:p>
        </p:txBody>
      </p:sp>
      <p:sp>
        <p:nvSpPr>
          <p:cNvPr id="232" name="Google Shape;232;p32"/>
          <p:cNvSpPr txBox="1"/>
          <p:nvPr>
            <p:ph idx="1" type="body"/>
          </p:nvPr>
        </p:nvSpPr>
        <p:spPr>
          <a:xfrm>
            <a:off x="311700" y="1536625"/>
            <a:ext cx="8621700" cy="41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Esta interfaz tiene 4 métodos: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lphaLcPeriod"/>
            </a:pP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onCreateActionMode()</a:t>
            </a:r>
            <a:r>
              <a:rPr lang="es-419" sz="1800"/>
              <a:t>: infla el </a:t>
            </a:r>
            <a:r>
              <a:rPr lang="es-419" sz="1800"/>
              <a:t>menú</a:t>
            </a:r>
            <a:r>
              <a:rPr lang="es-419" sz="1800"/>
              <a:t>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Font typeface="Source Code Pro"/>
              <a:buAutoNum type="alphaLcPeriod"/>
            </a:pP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onPrepareActionMode()</a:t>
            </a:r>
            <a:r>
              <a:rPr lang="es-419" sz="1800"/>
              <a:t>: llamado cada vez que se muestra el ActionMode, luego de llamar a onCreateActionMode</a:t>
            </a:r>
            <a:endParaRPr sz="1800"/>
          </a:p>
        </p:txBody>
      </p:sp>
      <p:sp>
        <p:nvSpPr>
          <p:cNvPr id="233" name="Google Shape;233;p3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34" name="Google Shape;23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263" y="2348175"/>
            <a:ext cx="57531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4188" y="4577725"/>
            <a:ext cx="562927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Contextual action bar</a:t>
            </a:r>
            <a:endParaRPr/>
          </a:p>
        </p:txBody>
      </p:sp>
      <p:sp>
        <p:nvSpPr>
          <p:cNvPr id="241" name="Google Shape;241;p33"/>
          <p:cNvSpPr txBox="1"/>
          <p:nvPr>
            <p:ph idx="1" type="body"/>
          </p:nvPr>
        </p:nvSpPr>
        <p:spPr>
          <a:xfrm>
            <a:off x="311700" y="1536625"/>
            <a:ext cx="8621700" cy="3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lphaLcPeriod" startAt="3"/>
            </a:pP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onActionItemClicked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r>
              <a:rPr lang="es-419" sz="1800"/>
              <a:t>: Aquí se gestionan los eventos que suceden al seleccionar un evento del Contextual action bar.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Font typeface="Source Code Pro"/>
              <a:buAutoNum type="alphaLcPeriod" startAt="3"/>
            </a:pP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onDestroyActionMode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r>
              <a:rPr lang="es-419" sz="1800"/>
              <a:t>: llamado cuando se sale del ActionMode.</a:t>
            </a:r>
            <a:endParaRPr sz="1800"/>
          </a:p>
        </p:txBody>
      </p:sp>
      <p:sp>
        <p:nvSpPr>
          <p:cNvPr id="242" name="Google Shape;242;p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43" name="Google Shape;24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613" y="2291525"/>
            <a:ext cx="5015875" cy="318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3"/>
          <p:cNvSpPr/>
          <p:nvPr/>
        </p:nvSpPr>
        <p:spPr>
          <a:xfrm>
            <a:off x="6795325" y="3190775"/>
            <a:ext cx="2138100" cy="67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Permite cerrar la barra luego de presionar una acción.</a:t>
            </a:r>
            <a:endParaRPr/>
          </a:p>
        </p:txBody>
      </p:sp>
      <p:cxnSp>
        <p:nvCxnSpPr>
          <p:cNvPr id="245" name="Google Shape;245;p33"/>
          <p:cNvCxnSpPr>
            <a:stCxn id="244" idx="1"/>
          </p:cNvCxnSpPr>
          <p:nvPr/>
        </p:nvCxnSpPr>
        <p:spPr>
          <a:xfrm rot="10800000">
            <a:off x="4137325" y="3526175"/>
            <a:ext cx="265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6" name="Google Shape;246;p33"/>
          <p:cNvPicPr preferRelativeResize="0"/>
          <p:nvPr/>
        </p:nvPicPr>
        <p:blipFill rotWithShape="1">
          <a:blip r:embed="rId4">
            <a:alphaModFix/>
          </a:blip>
          <a:srcRect b="0" l="0" r="0" t="6890"/>
          <a:stretch/>
        </p:blipFill>
        <p:spPr>
          <a:xfrm>
            <a:off x="2114625" y="5829925"/>
            <a:ext cx="4342174" cy="8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Menú:</a:t>
            </a:r>
            <a:endParaRPr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AutoNum type="arabicPeriod" startAt="4"/>
            </a:pPr>
            <a:r>
              <a:rPr lang="es-419"/>
              <a:t>Popup menu</a:t>
            </a:r>
            <a:endParaRPr/>
          </a:p>
        </p:txBody>
      </p:sp>
      <p:sp>
        <p:nvSpPr>
          <p:cNvPr id="252" name="Google Shape;252;p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Popup menu</a:t>
            </a:r>
            <a:endParaRPr/>
          </a:p>
        </p:txBody>
      </p:sp>
      <p:sp>
        <p:nvSpPr>
          <p:cNvPr id="258" name="Google Shape;258;p3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59" name="Google Shape;259;p3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Lista vertical de elementos que aparecen al seleccionar un elemento del App Bar</a:t>
            </a:r>
            <a:endParaRPr/>
          </a:p>
        </p:txBody>
      </p:sp>
      <p:pic>
        <p:nvPicPr>
          <p:cNvPr id="260" name="Google Shape;26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1163" y="3053525"/>
            <a:ext cx="258127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Popup menu</a:t>
            </a:r>
            <a:endParaRPr/>
          </a:p>
        </p:txBody>
      </p:sp>
      <p:sp>
        <p:nvSpPr>
          <p:cNvPr id="266" name="Google Shape;266;p36"/>
          <p:cNvSpPr txBox="1"/>
          <p:nvPr>
            <p:ph idx="1" type="body"/>
          </p:nvPr>
        </p:nvSpPr>
        <p:spPr>
          <a:xfrm>
            <a:off x="311700" y="1536625"/>
            <a:ext cx="8621700" cy="10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crearlo debe: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Tener un App Bar (creado previamente), se le adiciona un elemento “reply”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Crear el popup menu, como si fuera un App Bar.</a:t>
            </a:r>
            <a:endParaRPr/>
          </a:p>
        </p:txBody>
      </p:sp>
      <p:sp>
        <p:nvSpPr>
          <p:cNvPr id="267" name="Google Shape;267;p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68" name="Google Shape;268;p36"/>
          <p:cNvPicPr preferRelativeResize="0"/>
          <p:nvPr/>
        </p:nvPicPr>
        <p:blipFill rotWithShape="1">
          <a:blip r:embed="rId3">
            <a:alphaModFix/>
          </a:blip>
          <a:srcRect b="0" l="0" r="0" t="4571"/>
          <a:stretch/>
        </p:blipFill>
        <p:spPr>
          <a:xfrm>
            <a:off x="1362475" y="2549550"/>
            <a:ext cx="2047875" cy="7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6"/>
          <p:cNvSpPr/>
          <p:nvPr/>
        </p:nvSpPr>
        <p:spPr>
          <a:xfrm>
            <a:off x="989050" y="2730525"/>
            <a:ext cx="669300" cy="23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0150" y="2755787"/>
            <a:ext cx="1661375" cy="69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6863" y="2622138"/>
            <a:ext cx="311467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91050" y="4505713"/>
            <a:ext cx="1990725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6"/>
          <p:cNvSpPr/>
          <p:nvPr/>
        </p:nvSpPr>
        <p:spPr>
          <a:xfrm>
            <a:off x="989050" y="5292250"/>
            <a:ext cx="669300" cy="23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47275" y="4180777"/>
            <a:ext cx="1907125" cy="159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56375" y="4180775"/>
            <a:ext cx="227647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Popup menu</a:t>
            </a:r>
            <a:endParaRPr/>
          </a:p>
        </p:txBody>
      </p:sp>
      <p:sp>
        <p:nvSpPr>
          <p:cNvPr id="281" name="Google Shape;281;p37"/>
          <p:cNvSpPr txBox="1"/>
          <p:nvPr>
            <p:ph idx="1" type="body"/>
          </p:nvPr>
        </p:nvSpPr>
        <p:spPr>
          <a:xfrm>
            <a:off x="311700" y="1536625"/>
            <a:ext cx="8621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s-419"/>
              <a:t>En el “case” del App bar:</a:t>
            </a:r>
            <a:endParaRPr/>
          </a:p>
        </p:txBody>
      </p:sp>
      <p:sp>
        <p:nvSpPr>
          <p:cNvPr id="282" name="Google Shape;282;p3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83" name="Google Shape;28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675" y="1937600"/>
            <a:ext cx="6551150" cy="473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7"/>
          <p:cNvSpPr/>
          <p:nvPr/>
        </p:nvSpPr>
        <p:spPr>
          <a:xfrm>
            <a:off x="63175" y="2833425"/>
            <a:ext cx="1705500" cy="30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inflar el popup menu</a:t>
            </a:r>
            <a:endParaRPr sz="1200"/>
          </a:p>
        </p:txBody>
      </p:sp>
      <p:sp>
        <p:nvSpPr>
          <p:cNvPr id="285" name="Google Shape;285;p37"/>
          <p:cNvSpPr/>
          <p:nvPr/>
        </p:nvSpPr>
        <p:spPr>
          <a:xfrm>
            <a:off x="63175" y="3536250"/>
            <a:ext cx="2643900" cy="69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gestionar cada elemento del popup con: </a:t>
            </a:r>
            <a:r>
              <a:rPr b="1" lang="es-419" sz="1200">
                <a:latin typeface="Source Code Pro"/>
                <a:ea typeface="Source Code Pro"/>
                <a:cs typeface="Source Code Pro"/>
                <a:sym typeface="Source Code Pro"/>
              </a:rPr>
              <a:t>setOnMenuItemClickListener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86" name="Google Shape;286;p37"/>
          <p:cNvCxnSpPr>
            <a:stCxn id="284" idx="3"/>
          </p:cNvCxnSpPr>
          <p:nvPr/>
        </p:nvCxnSpPr>
        <p:spPr>
          <a:xfrm flipH="1" rot="10800000">
            <a:off x="1768675" y="2914575"/>
            <a:ext cx="1110000" cy="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37"/>
          <p:cNvCxnSpPr>
            <a:stCxn id="285" idx="3"/>
          </p:cNvCxnSpPr>
          <p:nvPr/>
        </p:nvCxnSpPr>
        <p:spPr>
          <a:xfrm flipH="1" rot="10800000">
            <a:off x="2707075" y="3302550"/>
            <a:ext cx="270900" cy="58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88" name="Google Shape;288;p37"/>
          <p:cNvPicPr preferRelativeResize="0"/>
          <p:nvPr/>
        </p:nvPicPr>
        <p:blipFill rotWithShape="1">
          <a:blip r:embed="rId4">
            <a:alphaModFix/>
          </a:blip>
          <a:srcRect b="80891" l="71676" r="0" t="0"/>
          <a:stretch/>
        </p:blipFill>
        <p:spPr>
          <a:xfrm>
            <a:off x="7476575" y="449200"/>
            <a:ext cx="1456827" cy="131044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7"/>
          <p:cNvSpPr/>
          <p:nvPr/>
        </p:nvSpPr>
        <p:spPr>
          <a:xfrm>
            <a:off x="63175" y="2221418"/>
            <a:ext cx="1705500" cy="45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Crear una instancia de Popup Menu</a:t>
            </a:r>
            <a:endParaRPr sz="1200"/>
          </a:p>
        </p:txBody>
      </p:sp>
      <p:cxnSp>
        <p:nvCxnSpPr>
          <p:cNvPr id="290" name="Google Shape;290;p37"/>
          <p:cNvCxnSpPr>
            <a:stCxn id="289" idx="3"/>
          </p:cNvCxnSpPr>
          <p:nvPr/>
        </p:nvCxnSpPr>
        <p:spPr>
          <a:xfrm>
            <a:off x="1768675" y="2446568"/>
            <a:ext cx="1091700" cy="29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37"/>
          <p:cNvSpPr/>
          <p:nvPr/>
        </p:nvSpPr>
        <p:spPr>
          <a:xfrm>
            <a:off x="63175" y="6326525"/>
            <a:ext cx="1705500" cy="30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Mostrar el menu</a:t>
            </a:r>
            <a:endParaRPr sz="1200"/>
          </a:p>
        </p:txBody>
      </p:sp>
      <p:cxnSp>
        <p:nvCxnSpPr>
          <p:cNvPr id="292" name="Google Shape;292;p37"/>
          <p:cNvCxnSpPr>
            <a:stCxn id="291" idx="3"/>
          </p:cNvCxnSpPr>
          <p:nvPr/>
        </p:nvCxnSpPr>
        <p:spPr>
          <a:xfrm>
            <a:off x="1768675" y="6479975"/>
            <a:ext cx="1064700" cy="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¿Preguntas?</a:t>
            </a:r>
            <a:endParaRPr/>
          </a:p>
        </p:txBody>
      </p:sp>
      <p:sp>
        <p:nvSpPr>
          <p:cNvPr id="298" name="Google Shape;298;p3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Muchas gracias</a:t>
            </a:r>
            <a:endParaRPr/>
          </a:p>
        </p:txBody>
      </p:sp>
      <p:sp>
        <p:nvSpPr>
          <p:cNvPr id="304" name="Google Shape;304;p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Material icons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https://fonts.google.com/icons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400" y="2157025"/>
            <a:ext cx="706755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7963" y="4895925"/>
            <a:ext cx="3381375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/>
          <p:nvPr/>
        </p:nvSpPr>
        <p:spPr>
          <a:xfrm>
            <a:off x="3582775" y="5581725"/>
            <a:ext cx="2613900" cy="43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90250" y="701800"/>
            <a:ext cx="68394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Menú</a:t>
            </a:r>
            <a:r>
              <a:rPr lang="es-419"/>
              <a:t>:</a:t>
            </a:r>
            <a:endParaRPr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s-419"/>
              <a:t>App bar (Action bar)</a:t>
            </a:r>
            <a:endParaRPr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App Bar</a:t>
            </a:r>
            <a:endParaRPr/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536624"/>
            <a:ext cx="8520600" cy="51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Barra ubicada en la parte superior de la pantalla.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Por lo general puede incluir: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Icono de navegación para abrir el cajón de navegación (nav drawer)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Título de la actividad actual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Iconos para elementos del menú de opciones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Botón para el resto del menú de opciones (Overflow menu)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Por defecto, viene incluida en la mayoría de plantillas de activity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363" y="3641825"/>
            <a:ext cx="4619275" cy="24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Ocultar App bar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536626"/>
            <a:ext cx="8520600" cy="42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 desea ocultar el App Bar, lo puede hacer para toda la aplicación o por actividad: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Para toda la aplicación: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Por actividad:</a:t>
            </a:r>
            <a:endParaRPr/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888" y="5647708"/>
            <a:ext cx="5282178" cy="461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2575" y="2500625"/>
            <a:ext cx="5378815" cy="26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/>
          <p:nvPr/>
        </p:nvSpPr>
        <p:spPr>
          <a:xfrm>
            <a:off x="2914900" y="4237950"/>
            <a:ext cx="2754600" cy="384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Añadir </a:t>
            </a:r>
            <a:r>
              <a:rPr lang="es-419"/>
              <a:t>iconos</a:t>
            </a:r>
            <a:r>
              <a:rPr lang="es-419"/>
              <a:t> al App Bar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Los íconos deben ser colocados en un archivo xml dentro de la carpeta res/menu. Para crear un nuevo archivo (y la carpeta si no la tiene)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En la ventana que aparece indicar el nombre del archivo en File name. Así mismo, seleccionar Menu en Resource type.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388" y="4576913"/>
            <a:ext cx="6553200" cy="18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/>
          <p:nvPr/>
        </p:nvSpPr>
        <p:spPr>
          <a:xfrm>
            <a:off x="682700" y="4909225"/>
            <a:ext cx="669300" cy="23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682700" y="5240850"/>
            <a:ext cx="669300" cy="23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700" y="2354425"/>
            <a:ext cx="5897600" cy="122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/>
          <p:nvPr/>
        </p:nvSpPr>
        <p:spPr>
          <a:xfrm>
            <a:off x="4506525" y="3142600"/>
            <a:ext cx="1377300" cy="254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Añadir iconos al App Bar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536629"/>
            <a:ext cx="8520600" cy="23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s-419"/>
              <a:t>Verifique</a:t>
            </a:r>
            <a:r>
              <a:rPr lang="es-419"/>
              <a:t> la creación de su carpeta </a:t>
            </a:r>
            <a:r>
              <a:rPr lang="es-419"/>
              <a:t>menú</a:t>
            </a:r>
            <a:r>
              <a:rPr lang="es-419"/>
              <a:t> y el archivo que acaba de crear: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s-419"/>
              <a:t>En el archivo xml, </a:t>
            </a:r>
            <a:r>
              <a:rPr lang="es-419"/>
              <a:t>añada</a:t>
            </a:r>
            <a:r>
              <a:rPr lang="es-419"/>
              <a:t> íconos según la necesidad. En las propiedades, showAsAction, le indica a Android como tratar su ícono en la barra.</a:t>
            </a:r>
            <a:endParaRPr/>
          </a:p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1400" y="2028200"/>
            <a:ext cx="1781175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1025" y="4102525"/>
            <a:ext cx="2276475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9638" y="4011388"/>
            <a:ext cx="2124075" cy="24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/>
          <p:nvPr/>
        </p:nvSpPr>
        <p:spPr>
          <a:xfrm>
            <a:off x="548225" y="6018425"/>
            <a:ext cx="5282700" cy="62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 propiedad </a:t>
            </a:r>
            <a:r>
              <a:rPr b="1" lang="es-419"/>
              <a:t>orderInCategory </a:t>
            </a:r>
            <a:r>
              <a:rPr lang="es-419"/>
              <a:t>le indica a Android el orden cuando se junten los componentes. Menor número, </a:t>
            </a:r>
            <a:r>
              <a:rPr lang="es-419"/>
              <a:t>más</a:t>
            </a:r>
            <a:r>
              <a:rPr lang="es-419"/>
              <a:t> arriba.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Vincular menú con la actividad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1536625"/>
            <a:ext cx="8520600" cy="47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</a:t>
            </a:r>
            <a:r>
              <a:rPr lang="es-419"/>
              <a:t>vincular</a:t>
            </a:r>
            <a:r>
              <a:rPr lang="es-419"/>
              <a:t> el </a:t>
            </a:r>
            <a:r>
              <a:rPr lang="es-419"/>
              <a:t>menú</a:t>
            </a:r>
            <a:r>
              <a:rPr lang="es-419"/>
              <a:t> con la actividad se debe sobreescribir el método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onCreateOptionsMenu()</a:t>
            </a:r>
            <a:r>
              <a:rPr lang="es-419"/>
              <a:t> de la actividad. Aquí se debe “inflar” el </a:t>
            </a:r>
            <a:r>
              <a:rPr lang="es-419"/>
              <a:t>menú</a:t>
            </a:r>
            <a:r>
              <a:rPr lang="es-419"/>
              <a:t> definido en la carpeta “menu”.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* Observación: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Si al hacer R.</a:t>
            </a:r>
            <a:r>
              <a:rPr b="1" lang="es-419">
                <a:solidFill>
                  <a:srgbClr val="FF0000"/>
                </a:solidFill>
              </a:rPr>
              <a:t>menu</a:t>
            </a:r>
            <a:r>
              <a:rPr b="1" lang="es-419"/>
              <a:t> </a:t>
            </a:r>
            <a:r>
              <a:rPr lang="es-419"/>
              <a:t>Android le indica que no encuentra “menu”, esto se debe a que la carpeta no ha sido mapeada por la clase R. Para que esté disponible primero pruebe haciendo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Build </a:t>
            </a:r>
            <a:r>
              <a:rPr lang="es-419"/>
              <a:t>→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Rebuild</a:t>
            </a:r>
            <a:r>
              <a:rPr lang="es-419"/>
              <a:t>. Si aún así no reconoce, haga                     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File </a:t>
            </a:r>
            <a:r>
              <a:rPr lang="es-419"/>
              <a:t>→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Invalidates Caches / Restart</a:t>
            </a:r>
            <a:endParaRPr/>
          </a:p>
        </p:txBody>
      </p:sp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000" y="2615338"/>
            <a:ext cx="5895975" cy="1476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21"/>
          <p:cNvCxnSpPr/>
          <p:nvPr/>
        </p:nvCxnSpPr>
        <p:spPr>
          <a:xfrm flipH="1">
            <a:off x="1886600" y="3480875"/>
            <a:ext cx="3330000" cy="915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