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a143e1e5d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a143e1e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Theme.MaterialComponents.Light.DarkActionBar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Theme.MaterialComponents.DayNight.DarkActionBar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a143e1e5d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a143e1e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143e1e5d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143e1e5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143e1e5d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a143e1e5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78d08e85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78d08e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78d08e85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78d08e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78d08e85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78d08e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78d08e85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78d08e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78d08e85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78d08e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78d08e85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478d08e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a143e1e5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a143e1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78d08e85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78d08e8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78d08e85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78d08e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478d08e85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478d08e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78d093e5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478d093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78d08e85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78d08e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78d08e85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78d08e8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78d08e85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78d08e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48c4cdc4e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48c4cdc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8c4cdc4e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8c4cdc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8c4cdc4e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8c4cdc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143e1e5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143e1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a143e1e5d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a143e1e5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a143e1e5d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a143e1e5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a143e1e5d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a143e1e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a143e1e5d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a143e1e5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a143e1e5d_0_3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a143e1e5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a143e1e5d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a143e1e5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a143e1e5d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a143e1e5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a143e1e5d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a143e1e5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a143e1e5d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a143e1e5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a143e1e5d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a143e1e5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143e1e5d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143e1e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a143e1e5d_0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a143e1e5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a143e1e5d_0_2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2a143e1e5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a143e1e5d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a143e1e5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143e1e5d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a143e1e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143e1e5d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143e1e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143e1e5d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143e1e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143e1e5d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143e1e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'com.google.android.material:material:1.8.0'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a143e1e5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a143e1e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Theme.MaterialComponents.Light.DarkActionBar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Theme.MaterialComponents.DayNight.NoActionBar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Theme.MaterialComponents.DayNight.DarkActionBar</a:t>
            </a:r>
            <a:endParaRPr sz="1200">
              <a:solidFill>
                <a:srgbClr val="42424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terial.io/design/color/the-color-system.html" TargetMode="External"/><Relationship Id="rId4" Type="http://schemas.openxmlformats.org/officeDocument/2006/relationships/hyperlink" Target="https://material.io/resources/color" TargetMode="External"/><Relationship Id="rId5" Type="http://schemas.openxmlformats.org/officeDocument/2006/relationships/hyperlink" Target="https://material.io/design/color/the-color-system.html#tools-for-picking-colors" TargetMode="External"/><Relationship Id="rId6" Type="http://schemas.openxmlformats.org/officeDocument/2006/relationships/hyperlink" Target="https://m3.material.io/theme-builder#/dynamic" TargetMode="External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terial.io/develop/android/components/button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aterial-components/material-components-android/blob/master/docs/components/Button.md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widget/TextView#attr_android:inputType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56.png"/><Relationship Id="rId5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3.material.io/" TargetMode="External"/><Relationship Id="rId4" Type="http://schemas.openxmlformats.org/officeDocument/2006/relationships/hyperlink" Target="https://github.com/material-components/material-components-android/blob/master/docs/getting-started.md" TargetMode="External"/><Relationship Id="rId5" Type="http://schemas.openxmlformats.org/officeDocument/2006/relationships/hyperlink" Target="https://m3.material.io/get-started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guide/topics/ui/dialogs?hl=es-419#java" TargetMode="External"/><Relationship Id="rId4" Type="http://schemas.openxmlformats.org/officeDocument/2006/relationships/image" Target="../media/image53.png"/><Relationship Id="rId5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m3.material.io/components/dialogs/overview" TargetMode="External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3.material.io/libraries/mdc-android/getting-started#material3-themes" TargetMode="External"/><Relationship Id="rId4" Type="http://schemas.openxmlformats.org/officeDocument/2006/relationships/hyperlink" Target="https://github.com/material-components/material-components-android/blob/master/docs/theming/Color.md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UI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3.2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Material Design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Utilizar el tema: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63" y="2250738"/>
            <a:ext cx="8801674" cy="37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4238100" y="4353675"/>
            <a:ext cx="2355900" cy="18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Corriendo...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403095" y="3428998"/>
            <a:ext cx="337800" cy="4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50" y="2990492"/>
            <a:ext cx="3562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995" y="2961917"/>
            <a:ext cx="36957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Color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536625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principios de Material Design incluyen el uso de colores vivos. Las directrices para colores las encuentra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https://material.io/design/color/the-color-system.html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Puede usar los colores por defecto, o crear temas con páginas como: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https://material.io/resources/color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https://material.io/design/color/the-color-system.html#tools-for-picking-colors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https://m3.material.io/theme-builder#/dynamic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4650" y="4304850"/>
            <a:ext cx="4654701" cy="22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Material Design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536631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Puede encontrar una lista de los componentes predefinidos con Material Design 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https://material.io/develop/android/components/buttons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925" y="2918131"/>
            <a:ext cx="2121067" cy="363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200" y="3391275"/>
            <a:ext cx="1482625" cy="3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3700" y="3391275"/>
            <a:ext cx="1543605" cy="3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Botón</a:t>
            </a:r>
            <a:r>
              <a:rPr lang="es-419"/>
              <a:t> con ícono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Imágenes clickeables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Iconos para diferentes dimensiones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drawable → new → </a:t>
            </a:r>
            <a:r>
              <a:rPr b="1" lang="es-419"/>
              <a:t>Vector A</a:t>
            </a:r>
            <a:r>
              <a:rPr b="1" lang="es-419"/>
              <a:t>sset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50" y="1640133"/>
            <a:ext cx="25336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13" y="2751107"/>
            <a:ext cx="6353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Botón con ícono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536624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usa Material Design, lo recomendado es usar las guidelines definidas 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https://github.com/material-components/material-components-android/blob/master/docs/components/Button.md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563" y="2622124"/>
            <a:ext cx="7130880" cy="40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Imágenes clickeables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el botón con una imagen no es lo que busca         , puede utilizar una imagen (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ImageView</a:t>
            </a:r>
            <a:r>
              <a:rPr lang="es-419"/>
              <a:t>) con la acción de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Al incluir una imagen en Android Studio, debe colocarla en drawable (sin resolución).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750" y="1536633"/>
            <a:ext cx="513597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350" y="2954713"/>
            <a:ext cx="33718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4374350" y="4357150"/>
            <a:ext cx="15555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593375"/>
            <a:ext cx="2481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ImageView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ScaleType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48638"/>
            <a:ext cx="6172200" cy="6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Input Controls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Design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Inputs Controls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que le permiten al usuario ingresar algún tipo de información.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ejemplo: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EditText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SeekBar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CheckBox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RadioButton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Spinner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25" y="298294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EditText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536625"/>
            <a:ext cx="6634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el ingreso de valores como texto, número,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posible definir el formato que se acepta.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Mayor información sobre los tipos de datos: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https://developer.android.com/reference/android/widget/TextView#attr_android:inputType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configurar errores debe indicar: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editText.setError</a:t>
            </a:r>
            <a:endParaRPr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900" y="413513"/>
            <a:ext cx="1962150" cy="6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SeekBar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536625"/>
            <a:ext cx="61974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definir un slider para un conjunto de valores.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necesario </a:t>
            </a:r>
            <a:r>
              <a:rPr lang="es-419"/>
              <a:t>configurar</a:t>
            </a:r>
            <a:r>
              <a:rPr lang="es-419"/>
              <a:t> </a:t>
            </a:r>
            <a:r>
              <a:rPr b="1" lang="es-419"/>
              <a:t>max </a:t>
            </a:r>
            <a:r>
              <a:rPr lang="es-419"/>
              <a:t>(valor máximo) y </a:t>
            </a:r>
            <a:r>
              <a:rPr b="1" lang="es-419"/>
              <a:t>progress </a:t>
            </a:r>
            <a:r>
              <a:rPr lang="es-419"/>
              <a:t>(valor actual). No puede configurarse un valor mínimo, siempre inicia en 0 (pero en java se puede validar), ni tampoco los incrementos (siempre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cambios en el slider se pueden gestionar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OnSeekbarChangeListener()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s-419"/>
              <a:t>La diferencia entre la normal y las discreta, es que aparecen unos puntos de referencia.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913" y="1536613"/>
            <a:ext cx="22383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513" y="4078788"/>
            <a:ext cx="1781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/>
          <p:nvPr/>
        </p:nvSpPr>
        <p:spPr>
          <a:xfrm>
            <a:off x="7320225" y="3152975"/>
            <a:ext cx="1512000" cy="38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SeekBar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536625"/>
            <a:ext cx="61974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ejemplo: Crear un slider discreto de -20 a 20.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75" y="2136800"/>
            <a:ext cx="22955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350" y="2179663"/>
            <a:ext cx="3333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375" y="3237050"/>
            <a:ext cx="5867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CheckBox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536625"/>
            <a:ext cx="5565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 que puede estar seleccionado o 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puede agruparse.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responder al seleccionar un checkbox puede utilizar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onClick()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validar si un checkbox está seleccionado, puede utilizar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isChecked()</a:t>
            </a:r>
            <a:r>
              <a:rPr lang="es-419"/>
              <a:t>.</a:t>
            </a:r>
            <a:endParaRPr/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013" y="1536625"/>
            <a:ext cx="18192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RadioButton / RadioGroup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536625"/>
            <a:ext cx="47823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Use los RadioButton cuando tenga dos o más opciones que se excluyan mutuamente.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responder al seleccionar un radiobutton puede utilizar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onClick()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agruparlos debe usar el </a:t>
            </a:r>
            <a:r>
              <a:rPr b="1" lang="es-419"/>
              <a:t>RadioGroup </a:t>
            </a:r>
            <a:r>
              <a:rPr lang="es-419"/>
              <a:t>(todos los estilos serán aplicados a esa vista).</a:t>
            </a:r>
            <a:endParaRPr/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61" y="593375"/>
            <a:ext cx="2894500" cy="17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700" y="4706375"/>
            <a:ext cx="959267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 rotWithShape="1">
          <a:blip r:embed="rId5">
            <a:alphaModFix/>
          </a:blip>
          <a:srcRect b="0" l="0" r="2676" t="0"/>
          <a:stretch/>
        </p:blipFill>
        <p:spPr>
          <a:xfrm>
            <a:off x="5358038" y="2433800"/>
            <a:ext cx="3688925" cy="4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Switch / Toggle Button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11700" y="15609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 que permite seleccionar un estado,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clásicamente On/Off, pero es configurable.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gestionar el cambio de estado lo puede hacer con: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onClick()</a:t>
            </a:r>
            <a:r>
              <a:rPr lang="es-419"/>
              <a:t> y obtener el estado buscando el elemento y con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isChecked()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setOnCheckedChangeListener()</a:t>
            </a:r>
            <a:r>
              <a:rPr lang="es-419"/>
              <a:t> y obtener el estado directamente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isChecked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277" name="Google Shape;277;p38"/>
          <p:cNvGrpSpPr/>
          <p:nvPr/>
        </p:nvGrpSpPr>
        <p:grpSpPr>
          <a:xfrm>
            <a:off x="6555813" y="593363"/>
            <a:ext cx="2276475" cy="2181225"/>
            <a:chOff x="6555813" y="1989363"/>
            <a:chExt cx="2276475" cy="2181225"/>
          </a:xfrm>
        </p:grpSpPr>
        <p:pic>
          <p:nvPicPr>
            <p:cNvPr id="278" name="Google Shape;27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5813" y="1989363"/>
              <a:ext cx="2276475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8"/>
            <p:cNvSpPr/>
            <p:nvPr/>
          </p:nvSpPr>
          <p:spPr>
            <a:xfrm>
              <a:off x="7282500" y="3568050"/>
              <a:ext cx="1491900" cy="42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00" y="2337525"/>
            <a:ext cx="1822266" cy="4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075" y="3983800"/>
            <a:ext cx="55245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Spinner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536625"/>
            <a:ext cx="87819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Desplegable que permite seleccionar una opción entre 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de muchas. Se recomienda usarlo para más de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detectar la selección de un elemento en la lista, usar el método: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setOnItemSelectedListener()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colocarle valores, estos deben estar definidos en string.xml como un arreglo:</a:t>
            </a:r>
            <a:endParaRPr/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3">
            <a:alphaModFix/>
          </a:blip>
          <a:srcRect b="10841" l="0" r="0" t="0"/>
          <a:stretch/>
        </p:blipFill>
        <p:spPr>
          <a:xfrm>
            <a:off x="6669300" y="203250"/>
            <a:ext cx="2295525" cy="16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7414550" y="481100"/>
            <a:ext cx="1417800" cy="23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948" y="3839773"/>
            <a:ext cx="4042124" cy="25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Spinner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536625"/>
            <a:ext cx="85206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valores definidos previamente, se utilizan en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entries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00" y="3950675"/>
            <a:ext cx="50101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625" y="2216213"/>
            <a:ext cx="2628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/>
          <p:nvPr/>
        </p:nvSpPr>
        <p:spPr>
          <a:xfrm rot="10800000">
            <a:off x="5987450" y="2767850"/>
            <a:ext cx="15555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00" y="2999750"/>
            <a:ext cx="1980048" cy="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Spinner - desde java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llenar los datos desde java, se debe crear un Adapter. Un adapter es un puente entre la vista (Spinner) y el arreglo de datos, debido a que estos no se pueden configurar directamente.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25" y="2308350"/>
            <a:ext cx="3394750" cy="1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900" y="4227613"/>
            <a:ext cx="67341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Design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Material Design</a:t>
            </a:r>
            <a:r>
              <a:rPr lang="es-419"/>
              <a:t> es una filosofía de diseño visual que creó Google en el 2014.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objetivo de Material Design es una experiencia de usuario unificada tanto en plataformas como en tamaños de dispositivos.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Incluye un conjunto de pautas para el estilo, colores, movimiento y otros aspectos del diseño de la aplicación.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pautas completas están disponibles en: </a:t>
            </a:r>
            <a:r>
              <a:rPr lang="es-419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https://m3.material.io/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usar los elementos de Material Design: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https://github.com/material-components/material-components-android/blob/master/docs/getting-started.md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s-419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https://m3.material.io/get-started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Dialogs</a:t>
            </a:r>
            <a:endParaRPr/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Dialogs</a:t>
            </a:r>
            <a:endParaRPr/>
          </a:p>
        </p:txBody>
      </p:sp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536622"/>
            <a:ext cx="85206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diálogos aparecen encima de la actividad actual, interrumpiendo su flujo normal.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Requiere la acción del usuario para descartarlo.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Más información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https://developer.android.com/guide/topics/ui/dialogs?hl=es-419#java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075" y="3841200"/>
            <a:ext cx="5927943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 rotWithShape="1">
          <a:blip r:embed="rId5">
            <a:alphaModFix/>
          </a:blip>
          <a:srcRect b="0" l="0" r="51669" t="0"/>
          <a:stretch/>
        </p:blipFill>
        <p:spPr>
          <a:xfrm>
            <a:off x="629975" y="3836700"/>
            <a:ext cx="1458850" cy="26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Alert Dialog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311700" y="1536625"/>
            <a:ext cx="27474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Contiene 3 partes: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Título (opcional)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Botones de acción: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neutral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negative</a:t>
            </a:r>
            <a:endParaRPr/>
          </a:p>
        </p:txBody>
      </p:sp>
      <p:sp>
        <p:nvSpPr>
          <p:cNvPr id="333" name="Google Shape;333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300" y="2942000"/>
            <a:ext cx="5862851" cy="3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Alert Dialog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11700" y="1536631"/>
            <a:ext cx="8520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crearlo, en la acción de un botón, usar la clase </a:t>
            </a:r>
            <a:r>
              <a:rPr b="1" lang="es-419"/>
              <a:t>AlertDialog.Builder</a:t>
            </a:r>
            <a:endParaRPr b="1"/>
          </a:p>
        </p:txBody>
      </p:sp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38800" l="0" r="0" t="42332"/>
          <a:stretch/>
        </p:blipFill>
        <p:spPr>
          <a:xfrm>
            <a:off x="3877650" y="122850"/>
            <a:ext cx="5143500" cy="12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076" y="1950851"/>
            <a:ext cx="6337175" cy="472182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/>
          <p:nvPr/>
        </p:nvSpPr>
        <p:spPr>
          <a:xfrm>
            <a:off x="63175" y="2326025"/>
            <a:ext cx="17325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Acción “positiva”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5" name="Google Shape;345;p45"/>
          <p:cNvCxnSpPr>
            <a:stCxn id="344" idx="3"/>
          </p:cNvCxnSpPr>
          <p:nvPr/>
        </p:nvCxnSpPr>
        <p:spPr>
          <a:xfrm>
            <a:off x="1795675" y="2588375"/>
            <a:ext cx="11823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5"/>
          <p:cNvSpPr/>
          <p:nvPr/>
        </p:nvSpPr>
        <p:spPr>
          <a:xfrm>
            <a:off x="63175" y="3900188"/>
            <a:ext cx="17325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Acción “negativa”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7" name="Google Shape;347;p45"/>
          <p:cNvCxnSpPr>
            <a:stCxn id="346" idx="3"/>
          </p:cNvCxnSpPr>
          <p:nvPr/>
        </p:nvCxnSpPr>
        <p:spPr>
          <a:xfrm>
            <a:off x="1795675" y="4162538"/>
            <a:ext cx="11823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5"/>
          <p:cNvSpPr/>
          <p:nvPr/>
        </p:nvSpPr>
        <p:spPr>
          <a:xfrm>
            <a:off x="63175" y="5538863"/>
            <a:ext cx="17325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Muestra la alerta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9" name="Google Shape;349;p45"/>
          <p:cNvCxnSpPr>
            <a:stCxn id="348" idx="3"/>
          </p:cNvCxnSpPr>
          <p:nvPr/>
        </p:nvCxnSpPr>
        <p:spPr>
          <a:xfrm>
            <a:off x="1795675" y="5801213"/>
            <a:ext cx="11823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Alert Dialog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También puede experimentar con Material Alert Dialog.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https://m3.material.io/components/dialogs/overview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824" y="2774024"/>
            <a:ext cx="3484175" cy="40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Diálogo con lista única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crea la lista (puede ser de array-string o creada en java) y se configura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builder.setItems()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637825"/>
            <a:ext cx="64579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Diálogo con lista única</a:t>
            </a:r>
            <a:endParaRPr/>
          </a:p>
        </p:txBody>
      </p:sp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658471"/>
            <a:ext cx="987325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250" y="1479575"/>
            <a:ext cx="30099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025" y="2903613"/>
            <a:ext cx="31051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5543900"/>
            <a:ext cx="7962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/>
          <p:nvPr/>
        </p:nvSpPr>
        <p:spPr>
          <a:xfrm>
            <a:off x="3235288" y="1661450"/>
            <a:ext cx="441900" cy="4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"/>
          <p:cNvSpPr/>
          <p:nvPr/>
        </p:nvSpPr>
        <p:spPr>
          <a:xfrm rot="5400000">
            <a:off x="5355638" y="2373475"/>
            <a:ext cx="441900" cy="4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490250" y="701800"/>
            <a:ext cx="7560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Floating action button (FAB)</a:t>
            </a:r>
            <a:endParaRPr/>
          </a:p>
        </p:txBody>
      </p:sp>
      <p:sp>
        <p:nvSpPr>
          <p:cNvPr id="383" name="Google Shape;383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Botón de acción flotante</a:t>
            </a:r>
            <a:endParaRPr/>
          </a:p>
        </p:txBody>
      </p:sp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311700" y="1536632"/>
            <a:ext cx="85206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FAB, es un botón circular que permite realizar una acción en la interfaz donde se muestra.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900" y="2924575"/>
            <a:ext cx="3486450" cy="25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FAB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la opción de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Palette </a:t>
            </a:r>
            <a:r>
              <a:rPr lang="es-419"/>
              <a:t>/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Buttons</a:t>
            </a:r>
            <a:r>
              <a:rPr lang="es-419"/>
              <a:t> /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FloatingActionButton</a:t>
            </a:r>
            <a:endParaRPr/>
          </a:p>
        </p:txBody>
      </p:sp>
      <p:sp>
        <p:nvSpPr>
          <p:cNvPr id="398" name="Google Shape;398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13" y="2165925"/>
            <a:ext cx="28098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1"/>
          <p:cNvPicPr preferRelativeResize="0"/>
          <p:nvPr/>
        </p:nvPicPr>
        <p:blipFill rotWithShape="1">
          <a:blip r:embed="rId4">
            <a:alphaModFix/>
          </a:blip>
          <a:srcRect b="0" l="0" r="31754" t="0"/>
          <a:stretch/>
        </p:blipFill>
        <p:spPr>
          <a:xfrm>
            <a:off x="129550" y="3222125"/>
            <a:ext cx="4615151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/>
        </p:nvSpPr>
        <p:spPr>
          <a:xfrm>
            <a:off x="5247150" y="5685450"/>
            <a:ext cx="377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Primero adicione su ícono como image asset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4818625" y="5641825"/>
            <a:ext cx="354600" cy="4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 de Material Design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0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elementos de una App Android deben comportarse como materiales del mundo real: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sombras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Ocupa espacio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Interactúa con otros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63" y="1987025"/>
            <a:ext cx="41052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582400"/>
            <a:ext cx="48936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Material design implica elecciones de color deliberadas, imágenes de borde a borde, tipografía a gran escala y espacios en blanco intencionales que crean una interfaz que hace hincapié en las acciones que el usuario puede realizar en la aplicación de inmediato y cómo hacerlo.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5928525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Por ejemplo: En la figura anterior, el n. ° 1 es un botón de acción flotante con un color de acento rosado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FAB</a:t>
            </a:r>
            <a:endParaRPr/>
          </a:p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Seleccione su recurso</a:t>
            </a:r>
            <a:endParaRPr/>
          </a:p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10" name="Google Shape;4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38" y="2213200"/>
            <a:ext cx="6985325" cy="3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XML y vista</a:t>
            </a:r>
            <a:endParaRPr/>
          </a:p>
        </p:txBody>
      </p:sp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17" name="Google Shape;4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75" y="2179163"/>
            <a:ext cx="49720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825" y="4504638"/>
            <a:ext cx="11811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de FAB</a:t>
            </a:r>
            <a:endParaRPr/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Mediante el uso de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setOnClickListener()</a:t>
            </a:r>
            <a:r>
              <a:rPr lang="es-419"/>
              <a:t> 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onClick()</a:t>
            </a:r>
            <a:r>
              <a:rPr lang="es-419"/>
              <a:t>.</a:t>
            </a:r>
            <a:endParaRPr/>
          </a:p>
        </p:txBody>
      </p:sp>
      <p:sp>
        <p:nvSpPr>
          <p:cNvPr id="425" name="Google Shape;425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63" y="2637850"/>
            <a:ext cx="7187275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432" name="Google Shape;432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438" name="Google Shape;438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Algunos estilos de Material Design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6072" l="0" r="0" t="20494"/>
          <a:stretch/>
        </p:blipFill>
        <p:spPr>
          <a:xfrm>
            <a:off x="0" y="1810825"/>
            <a:ext cx="9144000" cy="37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Material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1) Verificar que tiene los repositorios de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google()</a:t>
            </a:r>
            <a:r>
              <a:rPr lang="es-419"/>
              <a:t>.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63" y="2522325"/>
            <a:ext cx="39528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738" y="4391400"/>
            <a:ext cx="5534025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2795425" y="3782050"/>
            <a:ext cx="1837800" cy="163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Material Design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536632"/>
            <a:ext cx="8520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2) MDC debe compilar al menos con la versión 29 de SDK. 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037" y="2196623"/>
            <a:ext cx="4045638" cy="293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196613"/>
            <a:ext cx="3971925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>
            <a:off x="3211350" y="2698700"/>
            <a:ext cx="23700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Material Design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536632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3) Incluir la librería, versión &gt;= 1.6.0 (Material 3). No olvidar el </a:t>
            </a:r>
            <a:r>
              <a:rPr b="1" lang="es-419"/>
              <a:t>Sync Now</a:t>
            </a:r>
            <a:r>
              <a:rPr lang="es-419"/>
              <a:t>.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21216"/>
          <a:stretch/>
        </p:blipFill>
        <p:spPr>
          <a:xfrm>
            <a:off x="6573225" y="2236872"/>
            <a:ext cx="2447925" cy="12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8103700" y="1995775"/>
            <a:ext cx="0" cy="100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64050"/>
            <a:ext cx="39719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863" y="4658413"/>
            <a:ext cx="5857875" cy="195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3259725" y="3221025"/>
            <a:ext cx="1267200" cy="21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Material Design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536623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nuevo tema, el cual debe heredar de uno de los temas de MD: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hlink"/>
                </a:solidFill>
                <a:hlinkClick r:id="rId3"/>
              </a:rPr>
              <a:t>https://m3.material.io/libraries/mdc-android/getting-started#material3-themes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hlink"/>
                </a:solidFill>
                <a:hlinkClick r:id="rId4"/>
              </a:rPr>
              <a:t>https://github.com/material-components/material-components-android/blob/master/docs/theming/Color.md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75" y="3161700"/>
            <a:ext cx="7630874" cy="17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950" y="4900825"/>
            <a:ext cx="5919100" cy="14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5956400" y="5538098"/>
            <a:ext cx="2516100" cy="26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